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7"/>
  </p:handoutMasterIdLst>
  <p:sldIdLst>
    <p:sldId id="257" r:id="rId2"/>
    <p:sldId id="282" r:id="rId3"/>
    <p:sldId id="307" r:id="rId4"/>
    <p:sldId id="308" r:id="rId5"/>
    <p:sldId id="285" r:id="rId6"/>
    <p:sldId id="287" r:id="rId7"/>
    <p:sldId id="309" r:id="rId8"/>
    <p:sldId id="310" r:id="rId9"/>
    <p:sldId id="290" r:id="rId10"/>
    <p:sldId id="296" r:id="rId11"/>
    <p:sldId id="303" r:id="rId12"/>
    <p:sldId id="304" r:id="rId13"/>
    <p:sldId id="294" r:id="rId14"/>
    <p:sldId id="305" r:id="rId15"/>
    <p:sldId id="31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136" autoAdjust="0"/>
  </p:normalViewPr>
  <p:slideViewPr>
    <p:cSldViewPr showGuides="1">
      <p:cViewPr>
        <p:scale>
          <a:sx n="60" d="100"/>
          <a:sy n="60" d="100"/>
        </p:scale>
        <p:origin x="1378" y="18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4" d="100"/>
          <a:sy n="84" d="100"/>
        </p:scale>
        <p:origin x="-1884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6C1933-B222-459A-96EA-D3D85E286ECB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45799F-108A-4EF6-94EC-420787E0CB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906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25888-FF2C-4C39-800B-A6B1F74C9EE7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B2ED8-DBDD-4B9E-8BBD-63FEE0CB4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872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25888-FF2C-4C39-800B-A6B1F74C9EE7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B2ED8-DBDD-4B9E-8BBD-63FEE0CB4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89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25888-FF2C-4C39-800B-A6B1F74C9EE7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B2ED8-DBDD-4B9E-8BBD-63FEE0CB4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3904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pPr lvl="0"/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gray"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9375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25888-FF2C-4C39-800B-A6B1F74C9EE7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B2ED8-DBDD-4B9E-8BBD-63FEE0CB4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375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25888-FF2C-4C39-800B-A6B1F74C9EE7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B2ED8-DBDD-4B9E-8BBD-63FEE0CB4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524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25888-FF2C-4C39-800B-A6B1F74C9EE7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B2ED8-DBDD-4B9E-8BBD-63FEE0CB4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682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25888-FF2C-4C39-800B-A6B1F74C9EE7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B2ED8-DBDD-4B9E-8BBD-63FEE0CB4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281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25888-FF2C-4C39-800B-A6B1F74C9EE7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B2ED8-DBDD-4B9E-8BBD-63FEE0CB4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722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25888-FF2C-4C39-800B-A6B1F74C9EE7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B2ED8-DBDD-4B9E-8BBD-63FEE0CB4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026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25888-FF2C-4C39-800B-A6B1F74C9EE7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B2ED8-DBDD-4B9E-8BBD-63FEE0CB4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03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25888-FF2C-4C39-800B-A6B1F74C9EE7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B2ED8-DBDD-4B9E-8BBD-63FEE0CB4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608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C25888-FF2C-4C39-800B-A6B1F74C9EE7}" type="datetimeFigureOut">
              <a:rPr lang="en-US" smtClean="0"/>
              <a:t>9/17/2015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EB2ED8-DBDD-4B9E-8BBD-63FEE0CB4A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915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microsoft.com/office/2007/relationships/hdphoto" Target="../media/hdphoto2.wdp"/><Relationship Id="rId7" Type="http://schemas.microsoft.com/office/2007/relationships/hdphoto" Target="../media/hdphoto4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microsoft.com/office/2007/relationships/hdphoto" Target="../media/hdphoto3.wdp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130426"/>
            <a:ext cx="8686800" cy="2670174"/>
          </a:xfrm>
        </p:spPr>
        <p:txBody>
          <a:bodyPr>
            <a:normAutofit/>
          </a:bodyPr>
          <a:lstStyle/>
          <a:p>
            <a:r>
              <a:rPr lang="en-US" sz="5400" dirty="0" smtClean="0"/>
              <a:t>WHO-HOW-WHAT template</a:t>
            </a:r>
            <a:r>
              <a:rPr lang="en-US" sz="4900" dirty="0"/>
              <a:t/>
            </a:r>
            <a:br>
              <a:rPr lang="en-US" sz="4900" dirty="0"/>
            </a:br>
            <a:r>
              <a:rPr lang="en-US" sz="3200" dirty="0"/>
              <a:t>How to capture the data to develop a Communication and Training </a:t>
            </a:r>
            <a:r>
              <a:rPr lang="en-US" sz="3200" dirty="0" smtClean="0"/>
              <a:t>Plan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800600"/>
            <a:ext cx="6400800" cy="1295400"/>
          </a:xfrm>
        </p:spPr>
        <p:txBody>
          <a:bodyPr>
            <a:normAutofit fontScale="92500" lnSpcReduction="10000"/>
          </a:bodyPr>
          <a:lstStyle/>
          <a:p>
            <a:r>
              <a:rPr lang="en-US" sz="4000" dirty="0"/>
              <a:t>Thorsten Manthey</a:t>
            </a:r>
          </a:p>
          <a:p>
            <a:r>
              <a:rPr lang="en-US" sz="2200" dirty="0" smtClean="0"/>
              <a:t>tmanthey@kpmg.com</a:t>
            </a:r>
          </a:p>
          <a:p>
            <a:r>
              <a:rPr lang="en-US" sz="2200" dirty="0" smtClean="0"/>
              <a:t>www.tmanthey.com/speaker.html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856757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76200"/>
            <a:ext cx="8712968" cy="1143000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3</a:t>
            </a:r>
            <a:r>
              <a:rPr lang="en-US" dirty="0" smtClean="0"/>
              <a:t>. </a:t>
            </a:r>
            <a:r>
              <a:rPr lang="en-US" b="1" dirty="0" smtClean="0"/>
              <a:t>WHAT </a:t>
            </a:r>
            <a:r>
              <a:rPr lang="en-US" dirty="0" smtClean="0"/>
              <a:t>ARE THE NEEDED ACTIONS?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62074" y="1096962"/>
          <a:ext cx="8730406" cy="11582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71326"/>
                <a:gridCol w="5471760"/>
                <a:gridCol w="1443660"/>
                <a:gridCol w="1443660"/>
              </a:tblGrid>
              <a:tr h="16775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#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&lt;Name of Affected Group&gt;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Developer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Timing</a:t>
                      </a:r>
                      <a:endParaRPr lang="en-US" sz="1600" dirty="0"/>
                    </a:p>
                  </a:txBody>
                  <a:tcPr/>
                </a:tc>
              </a:tr>
              <a:tr h="234390"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343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34390"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124200" y="2392362"/>
            <a:ext cx="6019800" cy="38100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600" b="0" dirty="0" smtClean="0"/>
              <a:t>SEPARATE MEETINGS</a:t>
            </a:r>
          </a:p>
          <a:p>
            <a:pPr lvl="1" indent="-342900">
              <a:buFont typeface="Wingdings" panose="05000000000000000000" pitchFamily="2" charset="2"/>
              <a:buChar char="§"/>
            </a:pPr>
            <a:r>
              <a:rPr lang="en-US" sz="2200" dirty="0" smtClean="0"/>
              <a:t>How </a:t>
            </a:r>
            <a:r>
              <a:rPr lang="en-US" sz="2200" dirty="0"/>
              <a:t>much people change management is </a:t>
            </a:r>
            <a:r>
              <a:rPr lang="en-US" sz="2200" dirty="0" smtClean="0"/>
              <a:t>needed?</a:t>
            </a:r>
          </a:p>
          <a:p>
            <a:pPr lvl="1" indent="-342900">
              <a:buFont typeface="Wingdings" panose="05000000000000000000" pitchFamily="2" charset="2"/>
              <a:buChar char="§"/>
            </a:pPr>
            <a:r>
              <a:rPr lang="en-US" sz="2200" dirty="0"/>
              <a:t>Identify the “actions” </a:t>
            </a:r>
            <a:r>
              <a:rPr lang="en-US" sz="2200" dirty="0" smtClean="0"/>
              <a:t>needed</a:t>
            </a:r>
          </a:p>
          <a:p>
            <a:pPr lvl="2" indent="-342900">
              <a:buFont typeface="Wingdings" panose="05000000000000000000" pitchFamily="2" charset="2"/>
              <a:buChar char="§"/>
            </a:pPr>
            <a:r>
              <a:rPr lang="en-US" sz="2100" dirty="0" smtClean="0"/>
              <a:t>Hands on training (virtual, on site, CBT), exercises, </a:t>
            </a:r>
            <a:r>
              <a:rPr lang="en-US" sz="2100" dirty="0"/>
              <a:t>d</a:t>
            </a:r>
            <a:r>
              <a:rPr lang="en-US" sz="2100" dirty="0" smtClean="0"/>
              <a:t>emonstrations, FAQs, role plays, email communications</a:t>
            </a:r>
            <a:r>
              <a:rPr lang="en-US" sz="2100" dirty="0"/>
              <a:t>, n</a:t>
            </a:r>
            <a:r>
              <a:rPr lang="en-US" sz="2100" dirty="0" smtClean="0"/>
              <a:t>ewsletters</a:t>
            </a:r>
            <a:r>
              <a:rPr lang="en-US" sz="2100" dirty="0"/>
              <a:t>, w</a:t>
            </a:r>
            <a:r>
              <a:rPr lang="en-US" sz="2100" dirty="0" smtClean="0"/>
              <a:t>eb </a:t>
            </a:r>
            <a:r>
              <a:rPr lang="en-US" sz="2100" dirty="0"/>
              <a:t>information, </a:t>
            </a:r>
            <a:r>
              <a:rPr lang="en-US" sz="2100" dirty="0" smtClean="0"/>
              <a:t>recorded videos, lunch </a:t>
            </a:r>
            <a:r>
              <a:rPr lang="en-US" sz="2100" dirty="0"/>
              <a:t>&amp; learn, group meeting, virtual meeting, </a:t>
            </a:r>
            <a:r>
              <a:rPr lang="en-US" sz="2100" dirty="0" smtClean="0"/>
              <a:t>town hall, one-on-one </a:t>
            </a:r>
            <a:r>
              <a:rPr lang="en-US" sz="2100" dirty="0"/>
              <a:t>coaching, detailed </a:t>
            </a:r>
            <a:r>
              <a:rPr lang="en-US" sz="2100" dirty="0" smtClean="0"/>
              <a:t>examples etc.</a:t>
            </a:r>
          </a:p>
          <a:p>
            <a:pPr lvl="1" indent="-342900">
              <a:buFont typeface="Wingdings" panose="05000000000000000000" pitchFamily="2" charset="2"/>
              <a:buChar char="§"/>
            </a:pPr>
            <a:r>
              <a:rPr lang="en-US" sz="2200" dirty="0" smtClean="0"/>
              <a:t>Tasks </a:t>
            </a:r>
            <a:r>
              <a:rPr lang="en-US" sz="2200" dirty="0"/>
              <a:t>and Actions are identified </a:t>
            </a:r>
            <a:r>
              <a:rPr lang="en-US" sz="2200" dirty="0" smtClean="0"/>
              <a:t>to:</a:t>
            </a:r>
          </a:p>
          <a:p>
            <a:pPr lvl="2" indent="-342900">
              <a:buFont typeface="Wingdings" panose="05000000000000000000" pitchFamily="2" charset="2"/>
              <a:buChar char="§"/>
            </a:pPr>
            <a:r>
              <a:rPr lang="en-US" sz="2100" dirty="0" smtClean="0"/>
              <a:t>Mitigate </a:t>
            </a:r>
            <a:r>
              <a:rPr lang="en-US" sz="2100" dirty="0"/>
              <a:t>anticipated </a:t>
            </a:r>
            <a:r>
              <a:rPr lang="en-US" sz="2100" dirty="0" smtClean="0"/>
              <a:t>resistance, address </a:t>
            </a:r>
            <a:r>
              <a:rPr lang="en-US" sz="2100" dirty="0"/>
              <a:t>unique attributes of each </a:t>
            </a:r>
            <a:r>
              <a:rPr lang="en-US" sz="2100" dirty="0" smtClean="0"/>
              <a:t>group, address </a:t>
            </a:r>
            <a:r>
              <a:rPr lang="en-US" sz="2100" dirty="0"/>
              <a:t>historical or cultural </a:t>
            </a:r>
            <a:r>
              <a:rPr lang="en-US" sz="2100" dirty="0" smtClean="0"/>
              <a:t>barriers, leverage </a:t>
            </a:r>
            <a:r>
              <a:rPr lang="en-US" sz="2100" dirty="0"/>
              <a:t>key </a:t>
            </a:r>
            <a:r>
              <a:rPr lang="en-US" sz="2100" dirty="0" smtClean="0"/>
              <a:t>influences, build </a:t>
            </a:r>
            <a:r>
              <a:rPr lang="en-US" sz="2100" dirty="0"/>
              <a:t>awareness and desire to </a:t>
            </a:r>
            <a:r>
              <a:rPr lang="en-US" sz="2100" dirty="0" smtClean="0"/>
              <a:t>engage, provide </a:t>
            </a:r>
            <a:r>
              <a:rPr lang="en-US" sz="2100" dirty="0"/>
              <a:t>needed knowledge and skills (training</a:t>
            </a:r>
            <a:r>
              <a:rPr lang="en-US" sz="2100" dirty="0" smtClean="0"/>
              <a:t>)</a:t>
            </a:r>
            <a:endParaRPr lang="en-US" sz="21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26835" y1="49135" x2="26835" y2="49135"/>
                        <a14:foregroundMark x1="26835" y1="48097" x2="26835" y2="48097"/>
                        <a14:foregroundMark x1="27089" y1="49827" x2="27089" y2="49827"/>
                        <a14:backgroundMark x1="12658" y1="46367" x2="12658" y2="46367"/>
                        <a14:backgroundMark x1="12911" y1="46713" x2="12911" y2="46713"/>
                        <a14:backgroundMark x1="12911" y1="46713" x2="12911" y2="46713"/>
                        <a14:backgroundMark x1="12911" y1="46713" x2="12911" y2="46713"/>
                        <a14:backgroundMark x1="13165" y1="46021" x2="13165" y2="4602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2931" y="2362200"/>
            <a:ext cx="3354897" cy="2454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213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60636"/>
            <a:ext cx="8229600" cy="3763964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Separate meeting with each affected group with key stakeholders</a:t>
            </a:r>
          </a:p>
          <a:p>
            <a:pPr lvl="1"/>
            <a:r>
              <a:rPr lang="en-US" sz="2000" dirty="0"/>
              <a:t>Multiple meeting might be </a:t>
            </a:r>
            <a:r>
              <a:rPr lang="en-US" sz="2000" dirty="0" smtClean="0"/>
              <a:t>required</a:t>
            </a:r>
          </a:p>
          <a:p>
            <a:pPr lvl="1"/>
            <a:r>
              <a:rPr lang="en-US" sz="2000" dirty="0" smtClean="0"/>
              <a:t>One PPT slide for each group</a:t>
            </a:r>
            <a:endParaRPr lang="en-US" sz="2000" dirty="0"/>
          </a:p>
          <a:p>
            <a:r>
              <a:rPr lang="en-US" sz="2800" dirty="0" smtClean="0"/>
              <a:t>Capture:</a:t>
            </a:r>
          </a:p>
          <a:p>
            <a:pPr lvl="1"/>
            <a:r>
              <a:rPr lang="en-US" sz="2000" dirty="0" smtClean="0"/>
              <a:t>What activity is needed</a:t>
            </a:r>
          </a:p>
          <a:p>
            <a:pPr lvl="1"/>
            <a:r>
              <a:rPr lang="en-US" sz="2000" dirty="0" smtClean="0"/>
              <a:t>The person / role responsible to develop the material / training etc.</a:t>
            </a:r>
          </a:p>
          <a:p>
            <a:pPr lvl="1"/>
            <a:r>
              <a:rPr lang="en-US" sz="2000" dirty="0" smtClean="0"/>
              <a:t>The timing (a specific date or e.g. 1 week before go live)</a:t>
            </a:r>
          </a:p>
          <a:p>
            <a:pPr lvl="1"/>
            <a:endParaRPr lang="en-US" sz="2000" dirty="0" smtClean="0"/>
          </a:p>
          <a:p>
            <a:endParaRPr lang="en-US" sz="2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62074" y="1310640"/>
          <a:ext cx="8730406" cy="9753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71326"/>
                <a:gridCol w="4876800"/>
                <a:gridCol w="1371600"/>
                <a:gridCol w="2110680"/>
              </a:tblGrid>
              <a:tr h="16775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#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/>
                        <a:t>Actions</a:t>
                      </a:r>
                      <a:r>
                        <a:rPr lang="en-US" sz="1600" kern="1200" baseline="0" dirty="0" smtClean="0"/>
                        <a:t> for </a:t>
                      </a:r>
                      <a:r>
                        <a:rPr lang="en-US" sz="1600" kern="1200" dirty="0" smtClean="0"/>
                        <a:t>&lt;Group Name&gt;</a:t>
                      </a:r>
                      <a:endParaRPr lang="en-US" sz="16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Developer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Timing</a:t>
                      </a:r>
                      <a:endParaRPr lang="en-US" sz="1600" dirty="0"/>
                    </a:p>
                  </a:txBody>
                  <a:tcPr/>
                </a:tc>
              </a:tr>
              <a:tr h="234390">
                <a:tc>
                  <a:txBody>
                    <a:bodyPr/>
                    <a:lstStyle/>
                    <a:p>
                      <a:pPr algn="ctr"/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15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5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5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500" kern="1200" dirty="0" smtClean="0"/>
                    </a:p>
                  </a:txBody>
                  <a:tcPr/>
                </a:tc>
              </a:tr>
              <a:tr h="2343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US" sz="15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500" dirty="0" smtClean="0">
                        <a:solidFill>
                          <a:schemeClr val="dk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5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79512" y="76200"/>
            <a:ext cx="8712968" cy="1143000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3</a:t>
            </a:r>
            <a:r>
              <a:rPr lang="en-US" dirty="0" smtClean="0"/>
              <a:t>. </a:t>
            </a:r>
            <a:r>
              <a:rPr lang="en-US" b="1" dirty="0" smtClean="0"/>
              <a:t>WHAT </a:t>
            </a:r>
            <a:r>
              <a:rPr lang="en-US" dirty="0" smtClean="0"/>
              <a:t>ARE THE NEEDED ACTIONS?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9990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62074" y="1173480"/>
          <a:ext cx="8730406" cy="52273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71326"/>
                <a:gridCol w="4876800"/>
                <a:gridCol w="1371600"/>
                <a:gridCol w="2110680"/>
              </a:tblGrid>
              <a:tr h="16775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#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/>
                        <a:t>Actions for Service Desk</a:t>
                      </a:r>
                      <a:endParaRPr lang="en-US" sz="16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Developer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Timing</a:t>
                      </a:r>
                      <a:endParaRPr lang="en-US" sz="1600" dirty="0"/>
                    </a:p>
                  </a:txBody>
                  <a:tcPr/>
                </a:tc>
              </a:tr>
              <a:tr h="234390">
                <a:tc>
                  <a:txBody>
                    <a:bodyPr/>
                    <a:lstStyle/>
                    <a:p>
                      <a:pPr algn="ctr"/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15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kern="1200" dirty="0" smtClean="0"/>
                        <a:t>Live Demonstration</a:t>
                      </a:r>
                      <a:r>
                        <a:rPr lang="en-US" sz="1500" kern="1200" dirty="0" smtClean="0"/>
                        <a:t> of the End-to-end tool/system/process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Train the trainer, live training (NN, NN, NN)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Record demonstration and place on web page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Process Expert (NN)</a:t>
                      </a:r>
                      <a:endParaRPr lang="en-US" sz="15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kern="1200" dirty="0" smtClean="0"/>
                        <a:t>2 weeks before go live,</a:t>
                      </a:r>
                      <a:endParaRPr lang="en-US" sz="1500" kern="1200" baseline="0" dirty="0" smtClean="0"/>
                    </a:p>
                    <a:p>
                      <a:r>
                        <a:rPr lang="en-US" sz="1500" kern="1200" dirty="0" smtClean="0"/>
                        <a:t>1 week</a:t>
                      </a:r>
                      <a:r>
                        <a:rPr lang="en-US" sz="1500" kern="1200" baseline="0" dirty="0" smtClean="0"/>
                        <a:t> </a:t>
                      </a:r>
                      <a:r>
                        <a:rPr lang="en-US" sz="1500" kern="1200" dirty="0" smtClean="0"/>
                        <a:t>before training session</a:t>
                      </a:r>
                    </a:p>
                  </a:txBody>
                  <a:tcPr/>
                </a:tc>
              </a:tr>
              <a:tr h="2343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US" sz="15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dirty="0" smtClean="0"/>
                        <a:t>Information</a:t>
                      </a:r>
                      <a:r>
                        <a:rPr lang="en-US" sz="1500" dirty="0" smtClean="0"/>
                        <a:t> - Need to know when the tool/system/process has been released – Go Live date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500" dirty="0" smtClean="0">
                          <a:solidFill>
                            <a:schemeClr val="dk1"/>
                          </a:solidFill>
                        </a:rPr>
                        <a:t>Email sent with release information (2 different emails)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Project</a:t>
                      </a:r>
                      <a:r>
                        <a:rPr lang="en-US" sz="15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Manager (NN)</a:t>
                      </a:r>
                      <a:endParaRPr lang="en-US" sz="15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4 weeks before</a:t>
                      </a:r>
                      <a:r>
                        <a:rPr lang="en-US" sz="1500" baseline="0" dirty="0" smtClean="0"/>
                        <a:t> go live and also j</a:t>
                      </a:r>
                      <a:r>
                        <a:rPr lang="en-US" sz="1500" dirty="0" smtClean="0"/>
                        <a:t>ust days before Go Live</a:t>
                      </a:r>
                      <a:endParaRPr lang="en-US" sz="1500" dirty="0"/>
                    </a:p>
                  </a:txBody>
                  <a:tcPr/>
                </a:tc>
              </a:tr>
              <a:tr h="234390">
                <a:tc>
                  <a:txBody>
                    <a:bodyPr/>
                    <a:lstStyle/>
                    <a:p>
                      <a:pPr algn="ctr"/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US" sz="15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dirty="0" smtClean="0"/>
                        <a:t>Training</a:t>
                      </a:r>
                      <a:r>
                        <a:rPr lang="en-US" sz="1500" dirty="0" smtClean="0"/>
                        <a:t> and some </a:t>
                      </a:r>
                      <a:r>
                        <a:rPr lang="en-US" sz="1500" b="1" dirty="0" smtClean="0"/>
                        <a:t>hands on exercise </a:t>
                      </a:r>
                      <a:r>
                        <a:rPr lang="en-US" sz="1500" dirty="0" smtClean="0"/>
                        <a:t>on how to use the tool/system/process and how to escalate any issues the user experiences to 2</a:t>
                      </a:r>
                      <a:r>
                        <a:rPr lang="en-US" sz="1500" baseline="30000" dirty="0" smtClean="0"/>
                        <a:t>nd</a:t>
                      </a:r>
                      <a:r>
                        <a:rPr lang="en-US" sz="1500" dirty="0" smtClean="0"/>
                        <a:t> level support. 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Train the trainer, live training (NN, NN, NN must attend)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Record session and place on web page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Process Expert (NN)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/>
                        <a:t>2 week before Go Live and just after Go Live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/>
                        <a:t>(two sessions)</a:t>
                      </a:r>
                    </a:p>
                  </a:txBody>
                  <a:tcPr/>
                </a:tc>
              </a:tr>
              <a:tr h="234390">
                <a:tc>
                  <a:txBody>
                    <a:bodyPr/>
                    <a:lstStyle/>
                    <a:p>
                      <a:pPr algn="ctr"/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US" sz="15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dirty="0" smtClean="0"/>
                        <a:t>Information session (Live web meeting and Q&amp;A) </a:t>
                      </a:r>
                      <a:r>
                        <a:rPr lang="en-US" sz="1500" dirty="0" smtClean="0"/>
                        <a:t>about Notifications, Approvals, Status Views, Escalations etc. in the tool/system/process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Train the trainer, live training will deliver session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Train the Trainer person (NN)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/>
                        <a:t>1 week before Go Live and just after Go Live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/>
                        <a:t>(two sessions)</a:t>
                      </a:r>
                    </a:p>
                  </a:txBody>
                  <a:tcPr/>
                </a:tc>
              </a:tr>
              <a:tr h="234390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5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dirty="0" smtClean="0"/>
                        <a:t>Service Desk Activity </a:t>
                      </a:r>
                      <a:r>
                        <a:rPr lang="en-US" sz="1500" dirty="0" smtClean="0"/>
                        <a:t>– Develop new support scripts / New FAQ and knowledge articles / Update information that exist / review</a:t>
                      </a:r>
                      <a:r>
                        <a:rPr lang="en-US" sz="1500" baseline="0" dirty="0" smtClean="0"/>
                        <a:t> &amp; </a:t>
                      </a:r>
                      <a:r>
                        <a:rPr lang="en-US" sz="1500" dirty="0" smtClean="0"/>
                        <a:t>update what information is on the web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Service</a:t>
                      </a:r>
                      <a:r>
                        <a:rPr lang="en-US" sz="15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Desk Manager</a:t>
                      </a:r>
                      <a:endParaRPr lang="en-US" sz="15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Prepare before go live and release at Go Live</a:t>
                      </a:r>
                      <a:endParaRPr lang="en-US" sz="1500" dirty="0"/>
                    </a:p>
                  </a:txBody>
                  <a:tcPr/>
                </a:tc>
              </a:tr>
              <a:tr h="234390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6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5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5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79512" y="76200"/>
            <a:ext cx="8712968" cy="1143000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3</a:t>
            </a:r>
            <a:r>
              <a:rPr lang="en-US" dirty="0" smtClean="0"/>
              <a:t>. </a:t>
            </a:r>
            <a:r>
              <a:rPr lang="en-US" b="1" dirty="0" smtClean="0"/>
              <a:t>WHAT </a:t>
            </a:r>
            <a:r>
              <a:rPr lang="en-US" dirty="0" smtClean="0"/>
              <a:t>ARE THE NEEDED ACTIONS?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19980194">
            <a:off x="4601739" y="3905281"/>
            <a:ext cx="370716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>
                <a:solidFill>
                  <a:schemeClr val="bg1">
                    <a:lumMod val="75000"/>
                  </a:schemeClr>
                </a:solidFill>
              </a:rPr>
              <a:t>Example</a:t>
            </a:r>
            <a:endParaRPr lang="en-US" sz="40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026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9491542"/>
              </p:ext>
            </p:extLst>
          </p:nvPr>
        </p:nvGraphicFramePr>
        <p:xfrm>
          <a:off x="162074" y="1295400"/>
          <a:ext cx="8730406" cy="36271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71326"/>
                <a:gridCol w="4876800"/>
                <a:gridCol w="1371600"/>
                <a:gridCol w="2110680"/>
              </a:tblGrid>
              <a:tr h="16775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#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/>
                        <a:t>Help Desk</a:t>
                      </a:r>
                      <a:endParaRPr lang="en-US" sz="16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Developer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Timing</a:t>
                      </a:r>
                      <a:endParaRPr lang="en-US" sz="1600" dirty="0"/>
                    </a:p>
                  </a:txBody>
                  <a:tcPr/>
                </a:tc>
              </a:tr>
              <a:tr h="234390"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 smtClean="0"/>
                    </a:p>
                  </a:txBody>
                  <a:tcPr/>
                </a:tc>
              </a:tr>
              <a:tr h="2343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>
                        <a:solidFill>
                          <a:schemeClr val="dk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234390"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/>
                    </a:p>
                  </a:txBody>
                  <a:tcPr/>
                </a:tc>
              </a:tr>
              <a:tr h="234390">
                <a:tc>
                  <a:txBody>
                    <a:bodyPr/>
                    <a:lstStyle/>
                    <a:p>
                      <a:pPr algn="ctr"/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/>
                    </a:p>
                  </a:txBody>
                  <a:tcPr/>
                </a:tc>
              </a:tr>
              <a:tr h="23439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23439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3439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3439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8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3439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3439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3439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3439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9512" y="76200"/>
            <a:ext cx="8712968" cy="1143000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3</a:t>
            </a:r>
            <a:r>
              <a:rPr lang="en-US" dirty="0" smtClean="0"/>
              <a:t>. </a:t>
            </a:r>
            <a:r>
              <a:rPr lang="en-US" b="1" dirty="0" smtClean="0"/>
              <a:t>WHAT </a:t>
            </a:r>
            <a:r>
              <a:rPr lang="en-US" dirty="0" smtClean="0"/>
              <a:t>ARE THE NEEDED ACTIONS?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231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TIMELINE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57200" y="1371600"/>
            <a:ext cx="8229600" cy="292488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Usually takes 3-5 week to execute</a:t>
            </a:r>
          </a:p>
          <a:p>
            <a:r>
              <a:rPr lang="en-US" sz="2800" dirty="0" smtClean="0"/>
              <a:t>Start as soon as possible!</a:t>
            </a:r>
          </a:p>
          <a:p>
            <a:r>
              <a:rPr lang="en-US" sz="2800" dirty="0" smtClean="0"/>
              <a:t>The data you collect is a SOLID START to the Communications &amp; Training (C&amp;T) Plan</a:t>
            </a:r>
          </a:p>
          <a:p>
            <a:r>
              <a:rPr lang="en-US" sz="2800" dirty="0" smtClean="0"/>
              <a:t>Remember, the C&amp;T Plan is a living document</a:t>
            </a:r>
            <a:endParaRPr lang="en-US" sz="28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152400" y="4114800"/>
            <a:ext cx="8991600" cy="2173484"/>
            <a:chOff x="152400" y="4114800"/>
            <a:chExt cx="8991600" cy="2173484"/>
          </a:xfrm>
        </p:grpSpPr>
        <p:sp>
          <p:nvSpPr>
            <p:cNvPr id="37" name="TextBox 36"/>
            <p:cNvSpPr txBox="1"/>
            <p:nvPr/>
          </p:nvSpPr>
          <p:spPr>
            <a:xfrm>
              <a:off x="406589" y="4114800"/>
              <a:ext cx="3850691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As a facilitator you collect and update the information gathered and distribute prior to the second meeting. </a:t>
              </a:r>
              <a:endParaRPr lang="en-US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368990" y="4114800"/>
              <a:ext cx="401301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Individual meetings scheduled with each of the affected groups to identify the actions (WHAT).</a:t>
              </a:r>
              <a:endParaRPr lang="en-US" dirty="0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152400" y="4876800"/>
              <a:ext cx="8991600" cy="1411484"/>
              <a:chOff x="152400" y="4876800"/>
              <a:chExt cx="8991600" cy="1411484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152400" y="5659279"/>
                <a:ext cx="8839200" cy="360521"/>
                <a:chOff x="152400" y="5659279"/>
                <a:chExt cx="8839200" cy="360521"/>
              </a:xfrm>
            </p:grpSpPr>
            <p:cxnSp>
              <p:nvCxnSpPr>
                <p:cNvPr id="5" name="Straight Arrow Connector 4"/>
                <p:cNvCxnSpPr/>
                <p:nvPr/>
              </p:nvCxnSpPr>
              <p:spPr>
                <a:xfrm>
                  <a:off x="152400" y="5773579"/>
                  <a:ext cx="8839200" cy="0"/>
                </a:xfrm>
                <a:prstGeom prst="straightConnector1">
                  <a:avLst/>
                </a:prstGeom>
                <a:ln w="5715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Straight Connector 6"/>
                <p:cNvCxnSpPr/>
                <p:nvPr/>
              </p:nvCxnSpPr>
              <p:spPr>
                <a:xfrm>
                  <a:off x="381000" y="5659279"/>
                  <a:ext cx="0" cy="228600"/>
                </a:xfrm>
                <a:prstGeom prst="line">
                  <a:avLst/>
                </a:prstGeom>
                <a:ln w="28575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Straight Connector 7"/>
                <p:cNvCxnSpPr/>
                <p:nvPr/>
              </p:nvCxnSpPr>
              <p:spPr>
                <a:xfrm>
                  <a:off x="2209800" y="5659279"/>
                  <a:ext cx="0" cy="228600"/>
                </a:xfrm>
                <a:prstGeom prst="line">
                  <a:avLst/>
                </a:prstGeom>
                <a:ln w="28575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/>
                <p:cNvCxnSpPr/>
                <p:nvPr/>
              </p:nvCxnSpPr>
              <p:spPr>
                <a:xfrm>
                  <a:off x="4038600" y="5659279"/>
                  <a:ext cx="0" cy="228600"/>
                </a:xfrm>
                <a:prstGeom prst="line">
                  <a:avLst/>
                </a:prstGeom>
                <a:ln w="28575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"/>
                <p:cNvCxnSpPr/>
                <p:nvPr/>
              </p:nvCxnSpPr>
              <p:spPr>
                <a:xfrm>
                  <a:off x="5867400" y="5659279"/>
                  <a:ext cx="0" cy="228600"/>
                </a:xfrm>
                <a:prstGeom prst="line">
                  <a:avLst/>
                </a:prstGeom>
                <a:ln w="28575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Straight Connector 10"/>
                <p:cNvCxnSpPr/>
                <p:nvPr/>
              </p:nvCxnSpPr>
              <p:spPr>
                <a:xfrm>
                  <a:off x="7696200" y="5659279"/>
                  <a:ext cx="0" cy="228600"/>
                </a:xfrm>
                <a:prstGeom prst="line">
                  <a:avLst/>
                </a:prstGeom>
                <a:ln w="28575"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" name="TextBox 13"/>
                <p:cNvSpPr txBox="1"/>
                <p:nvPr/>
              </p:nvSpPr>
              <p:spPr>
                <a:xfrm>
                  <a:off x="381000" y="5773579"/>
                  <a:ext cx="579005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/>
                    <a:t>Week 1</a:t>
                  </a:r>
                  <a:endParaRPr lang="en-US" sz="1000" dirty="0"/>
                </a:p>
              </p:txBody>
            </p:sp>
            <p:sp>
              <p:nvSpPr>
                <p:cNvPr id="15" name="TextBox 14"/>
                <p:cNvSpPr txBox="1"/>
                <p:nvPr/>
              </p:nvSpPr>
              <p:spPr>
                <a:xfrm>
                  <a:off x="2240395" y="5770119"/>
                  <a:ext cx="579005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/>
                    <a:t>Week 2</a:t>
                  </a:r>
                  <a:endParaRPr lang="en-US" sz="1000" dirty="0"/>
                </a:p>
              </p:txBody>
            </p:sp>
            <p:sp>
              <p:nvSpPr>
                <p:cNvPr id="16" name="TextBox 15"/>
                <p:cNvSpPr txBox="1"/>
                <p:nvPr/>
              </p:nvSpPr>
              <p:spPr>
                <a:xfrm>
                  <a:off x="4069195" y="5770119"/>
                  <a:ext cx="579005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/>
                    <a:t>Week 3</a:t>
                  </a:r>
                  <a:endParaRPr lang="en-US" sz="1000" dirty="0"/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>
                  <a:off x="5897995" y="5770119"/>
                  <a:ext cx="579005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/>
                    <a:t>Week 4</a:t>
                  </a:r>
                  <a:endParaRPr lang="en-US" sz="1000" dirty="0"/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7726795" y="5770119"/>
                  <a:ext cx="579005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/>
                    <a:t>Week 5</a:t>
                  </a:r>
                  <a:endParaRPr lang="en-US" sz="1000" dirty="0"/>
                </a:p>
              </p:txBody>
            </p:sp>
          </p:grpSp>
          <p:pic>
            <p:nvPicPr>
              <p:cNvPr id="20" name="Picture 8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0" b="100000" l="0" r="100000">
                            <a14:foregroundMark x1="32743" y1="49275" x2="32743" y2="49275"/>
                            <a14:foregroundMark x1="30973" y1="34783" x2="30973" y2="34783"/>
                            <a14:foregroundMark x1="23894" y1="85507" x2="23894" y2="85507"/>
                            <a14:foregroundMark x1="27434" y1="85507" x2="27434" y2="85507"/>
                            <a14:foregroundMark x1="25664" y1="72464" x2="25664" y2="72464"/>
                            <a14:foregroundMark x1="37168" y1="76812" x2="37168" y2="76812"/>
                          </a14:backgroundRemoval>
                        </a14:imgEffect>
                      </a14:imgLayer>
                    </a14:imgProps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1954" y="5114330"/>
                <a:ext cx="803762" cy="4907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" name="Picture 8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0" b="100000" l="0" r="100000">
                            <a14:foregroundMark x1="32743" y1="49275" x2="32743" y2="49275"/>
                            <a14:foregroundMark x1="30973" y1="34783" x2="30973" y2="34783"/>
                            <a14:foregroundMark x1="23894" y1="85507" x2="23894" y2="85507"/>
                            <a14:foregroundMark x1="27434" y1="85507" x2="27434" y2="85507"/>
                            <a14:foregroundMark x1="25664" y1="72464" x2="25664" y2="72464"/>
                            <a14:foregroundMark x1="37168" y1="76812" x2="37168" y2="76812"/>
                          </a14:backgroundRemoval>
                        </a14:imgEffect>
                      </a14:imgLayer>
                    </a14:imgProps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38969" y="5114330"/>
                <a:ext cx="803762" cy="4907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8" name="Picture 27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0247"/>
              <a:stretch/>
            </p:blipFill>
            <p:spPr>
              <a:xfrm>
                <a:off x="2379759" y="5067819"/>
                <a:ext cx="533087" cy="597383"/>
              </a:xfrm>
              <a:prstGeom prst="rect">
                <a:avLst/>
              </a:prstGeom>
            </p:spPr>
          </p:pic>
          <p:pic>
            <p:nvPicPr>
              <p:cNvPr id="29" name="Picture 28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ackgroundRemoval t="16749" b="89901" l="9862" r="86982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17924" y="5098805"/>
                <a:ext cx="641941" cy="51373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ackgroundRemoval t="0" b="100000" l="0" r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0247"/>
              <a:stretch/>
            </p:blipFill>
            <p:spPr>
              <a:xfrm>
                <a:off x="3271186" y="5067819"/>
                <a:ext cx="533087" cy="597383"/>
              </a:xfrm>
              <a:prstGeom prst="rect">
                <a:avLst/>
              </a:prstGeom>
            </p:spPr>
          </p:pic>
          <p:pic>
            <p:nvPicPr>
              <p:cNvPr id="31" name="Picture 30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ackgroundRemoval t="16749" b="89901" l="9862" r="86982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92246" y="5098805"/>
                <a:ext cx="641941" cy="513738"/>
              </a:xfrm>
              <a:prstGeom prst="rect">
                <a:avLst/>
              </a:prstGeom>
            </p:spPr>
          </p:pic>
          <p:pic>
            <p:nvPicPr>
              <p:cNvPr id="32" name="Picture 31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ackgroundRemoval t="16749" b="89901" l="9862" r="86982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66568" y="5098805"/>
                <a:ext cx="641941" cy="513738"/>
              </a:xfrm>
              <a:prstGeom prst="rect">
                <a:avLst/>
              </a:prstGeom>
            </p:spPr>
          </p:pic>
          <p:pic>
            <p:nvPicPr>
              <p:cNvPr id="33" name="Picture 32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ackgroundRemoval t="16749" b="89901" l="9862" r="86982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40890" y="5098805"/>
                <a:ext cx="641941" cy="513738"/>
              </a:xfrm>
              <a:prstGeom prst="rect">
                <a:avLst/>
              </a:prstGeom>
            </p:spPr>
          </p:pic>
          <p:pic>
            <p:nvPicPr>
              <p:cNvPr id="34" name="Picture 33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ackgroundRemoval t="16749" b="89901" l="9862" r="86982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15212" y="5098805"/>
                <a:ext cx="641941" cy="513738"/>
              </a:xfrm>
              <a:prstGeom prst="rect">
                <a:avLst/>
              </a:prstGeom>
            </p:spPr>
          </p:pic>
          <p:pic>
            <p:nvPicPr>
              <p:cNvPr id="35" name="Picture 34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ackgroundRemoval t="16749" b="89901" l="9862" r="86982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089534" y="5098805"/>
                <a:ext cx="641941" cy="513738"/>
              </a:xfrm>
              <a:prstGeom prst="rect">
                <a:avLst/>
              </a:prstGeom>
            </p:spPr>
          </p:pic>
          <p:pic>
            <p:nvPicPr>
              <p:cNvPr id="36" name="Picture 35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ackgroundRemoval t="16749" b="89901" l="9862" r="86982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63859" y="5098805"/>
                <a:ext cx="641941" cy="513738"/>
              </a:xfrm>
              <a:prstGeom prst="rect">
                <a:avLst/>
              </a:prstGeom>
            </p:spPr>
          </p:pic>
          <p:pic>
            <p:nvPicPr>
              <p:cNvPr id="39" name="Picture 38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05800" y="4876800"/>
                <a:ext cx="838200" cy="838200"/>
              </a:xfrm>
              <a:prstGeom prst="rect">
                <a:avLst/>
              </a:prstGeom>
            </p:spPr>
          </p:pic>
          <p:sp>
            <p:nvSpPr>
              <p:cNvPr id="4" name="TextBox 3"/>
              <p:cNvSpPr txBox="1"/>
              <p:nvPr/>
            </p:nvSpPr>
            <p:spPr>
              <a:xfrm>
                <a:off x="914401" y="5826619"/>
                <a:ext cx="85472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/>
                  <a:t>WHO</a:t>
                </a:r>
                <a:endParaRPr lang="en-US" sz="2400" dirty="0"/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2805326" y="5826619"/>
                <a:ext cx="85138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/>
                  <a:t>HOW</a:t>
                </a:r>
                <a:endParaRPr lang="en-US" sz="2400" dirty="0"/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4504931" y="5826619"/>
                <a:ext cx="95571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/>
                  <a:t>WHAT</a:t>
                </a:r>
                <a:endParaRPr lang="en-US" sz="24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8099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STICK TO YOUR 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1"/>
            <a:ext cx="8229600" cy="4602164"/>
          </a:xfrm>
        </p:spPr>
        <p:txBody>
          <a:bodyPr>
            <a:normAutofit/>
          </a:bodyPr>
          <a:lstStyle/>
          <a:p>
            <a:r>
              <a:rPr lang="en-US" sz="3600" dirty="0" smtClean="0"/>
              <a:t>It is a very simple approach: </a:t>
            </a:r>
            <a:br>
              <a:rPr lang="en-US" sz="3600" dirty="0" smtClean="0"/>
            </a:br>
            <a:r>
              <a:rPr lang="en-US" sz="3600" dirty="0" smtClean="0"/>
              <a:t>WHO – HOW – WHAT, </a:t>
            </a:r>
            <a:r>
              <a:rPr lang="en-US" sz="3600" b="1" dirty="0" smtClean="0"/>
              <a:t>but very effective!</a:t>
            </a:r>
          </a:p>
          <a:p>
            <a:r>
              <a:rPr lang="en-US" sz="3600" dirty="0" smtClean="0"/>
              <a:t>If you </a:t>
            </a:r>
            <a:r>
              <a:rPr lang="en-US" sz="3600" b="1" dirty="0" smtClean="0"/>
              <a:t>stick to the agenda </a:t>
            </a:r>
            <a:r>
              <a:rPr lang="en-US" sz="3600" dirty="0" smtClean="0"/>
              <a:t>you will have solid data to populate the Communications &amp; Training Plan.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b="1" i="1" dirty="0">
                <a:solidFill>
                  <a:schemeClr val="accent6">
                    <a:lumMod val="75000"/>
                  </a:schemeClr>
                </a:solidFill>
              </a:rPr>
              <a:t>It is very easy to get off track by </a:t>
            </a:r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</a:rPr>
              <a:t>focusing on “WHAT</a:t>
            </a:r>
            <a:r>
              <a:rPr lang="en-US" b="1" i="1" dirty="0">
                <a:solidFill>
                  <a:schemeClr val="accent6">
                    <a:lumMod val="75000"/>
                  </a:schemeClr>
                </a:solidFill>
              </a:rPr>
              <a:t>” too early and getting into the </a:t>
            </a:r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</a:rPr>
              <a:t>weeds</a:t>
            </a:r>
            <a:br>
              <a:rPr lang="en-US" b="1" i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</a:rPr>
              <a:t>– DON’T DO IT</a:t>
            </a:r>
            <a:endParaRPr lang="en-US" b="1" i="1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02531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62074" y="1295400"/>
          <a:ext cx="8763000" cy="17068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730829"/>
                <a:gridCol w="1273629"/>
                <a:gridCol w="2921001"/>
                <a:gridCol w="2837541"/>
              </a:tblGrid>
              <a:tr h="16775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Group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Contact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Description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# Members / Information</a:t>
                      </a:r>
                      <a:endParaRPr lang="en-US" sz="1600" dirty="0"/>
                    </a:p>
                  </a:txBody>
                  <a:tcPr/>
                </a:tc>
              </a:tr>
              <a:tr h="234390"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 smtClean="0"/>
                    </a:p>
                  </a:txBody>
                  <a:tcPr/>
                </a:tc>
              </a:tr>
              <a:tr h="23439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34390"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34390"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34390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 Placeholder 2"/>
          <p:cNvSpPr txBox="1">
            <a:spLocks/>
          </p:cNvSpPr>
          <p:nvPr/>
        </p:nvSpPr>
        <p:spPr bwMode="gray">
          <a:xfrm>
            <a:off x="381000" y="5715000"/>
            <a:ext cx="8511480" cy="609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lang="en-US" sz="1600" b="1" kern="1200" noProof="0" dirty="0" smtClean="0">
                <a:solidFill>
                  <a:srgbClr val="00338D"/>
                </a:solidFill>
                <a:latin typeface="Arial"/>
                <a:ea typeface="+mn-ea"/>
                <a:cs typeface="Arial" pitchFamily="34" charset="0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lang="en-US" sz="1600" b="0" kern="1200" noProof="0" dirty="0" smtClean="0">
                <a:solidFill>
                  <a:schemeClr val="tx1"/>
                </a:solidFill>
                <a:latin typeface="Arial"/>
                <a:ea typeface="+mn-ea"/>
                <a:cs typeface="Arial" pitchFamily="34" charset="0"/>
              </a:defRPr>
            </a:lvl2pPr>
            <a:lvl3pPr marL="273050" indent="-2730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97989A"/>
              </a:buClr>
              <a:buFont typeface="Arial" pitchFamily="34" charset="0"/>
              <a:buChar char="■"/>
              <a:defRPr lang="en-US" sz="1600" b="0" kern="1200" noProof="0" dirty="0" smtClean="0">
                <a:solidFill>
                  <a:schemeClr val="tx1"/>
                </a:solidFill>
                <a:latin typeface="Arial"/>
                <a:ea typeface="+mn-ea"/>
                <a:cs typeface="Arial" pitchFamily="34" charset="0"/>
              </a:defRPr>
            </a:lvl3pPr>
            <a:lvl4pPr marL="536575" indent="-263525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97989A"/>
              </a:buClr>
              <a:buFont typeface="Arial" pitchFamily="34" charset="0"/>
              <a:buChar char="–"/>
              <a:tabLst/>
              <a:defRPr lang="en-US" sz="1600" b="0" kern="1200" noProof="0" dirty="0" smtClean="0">
                <a:solidFill>
                  <a:schemeClr val="tx1"/>
                </a:solidFill>
                <a:latin typeface="Arial"/>
                <a:ea typeface="+mn-ea"/>
                <a:cs typeface="Arial" pitchFamily="34" charset="0"/>
              </a:defRPr>
            </a:lvl4pPr>
            <a:lvl5pPr marL="809625" indent="-271463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97989A"/>
              </a:buClr>
              <a:buFont typeface="Arial" pitchFamily="34" charset="0"/>
              <a:buChar char="■"/>
              <a:tabLst/>
              <a:defRPr lang="en-GB" sz="1600" b="0" kern="1200" baseline="0" noProof="0" dirty="0" smtClean="0">
                <a:solidFill>
                  <a:schemeClr val="tx1"/>
                </a:solidFill>
                <a:latin typeface="Arial"/>
                <a:ea typeface="+mn-ea"/>
                <a:cs typeface="Arial" pitchFamily="34" charset="0"/>
              </a:defRPr>
            </a:lvl5pPr>
            <a:lvl6pPr marL="1082675" indent="-273050" algn="l" defTabSz="893763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97989A"/>
              </a:buClr>
              <a:buFont typeface="Arial" pitchFamily="34" charset="0"/>
              <a:buChar char="–"/>
              <a:defRPr lang="en-GB" sz="1600" kern="1200" dirty="0" smtClean="0">
                <a:solidFill>
                  <a:schemeClr val="tx1"/>
                </a:solidFill>
                <a:latin typeface="Arial"/>
                <a:ea typeface="+mn-ea"/>
                <a:cs typeface="Arial" pitchFamily="34" charset="0"/>
              </a:defRPr>
            </a:lvl6pPr>
            <a:lvl7pPr marL="1344613" indent="-2667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97989A"/>
              </a:buClr>
              <a:buFont typeface="Arial" pitchFamily="34" charset="0"/>
              <a:buChar char="■"/>
              <a:defRPr lang="en-GB" sz="1600" kern="1200" baseline="0" dirty="0" smtClean="0">
                <a:solidFill>
                  <a:schemeClr val="tx1"/>
                </a:solidFill>
                <a:latin typeface="Arial"/>
                <a:ea typeface="+mn-ea"/>
                <a:cs typeface="Arial" pitchFamily="34" charset="0"/>
              </a:defRPr>
            </a:lvl7pPr>
            <a:lvl8pPr marL="1619250" indent="-274638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97989A"/>
              </a:buClr>
              <a:buFont typeface="Arial" pitchFamily="34" charset="0"/>
              <a:buChar char="–"/>
              <a:defRPr lang="en-GB" sz="1600" kern="1200" dirty="0" smtClean="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8pPr>
            <a:lvl9pPr marL="1876425" indent="-257175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97989A"/>
              </a:buClr>
              <a:buFont typeface="Arial" pitchFamily="34" charset="0"/>
              <a:buChar char="■"/>
              <a:defRPr lang="en-GB" sz="1600" kern="1200" dirty="0" smtClean="0">
                <a:solidFill>
                  <a:schemeClr val="tx1"/>
                </a:solidFill>
                <a:latin typeface="Arial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en-US" sz="1800" dirty="0" smtClean="0">
                <a:solidFill>
                  <a:srgbClr val="C00000"/>
                </a:solidFill>
              </a:rPr>
              <a:t>Remember to stick to the agenda - WHO, don’t start identifying HOW or WHAT.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507828" y="3276600"/>
            <a:ext cx="5483772" cy="2438400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000" b="0" dirty="0" smtClean="0"/>
              <a:t>INITIAL MEETING</a:t>
            </a:r>
          </a:p>
          <a:p>
            <a:pPr lvl="1" indent="-342900">
              <a:buFont typeface="Wingdings" panose="05000000000000000000" pitchFamily="2" charset="2"/>
              <a:buChar char="§"/>
            </a:pPr>
            <a:r>
              <a:rPr lang="en-US" sz="1700" b="0" dirty="0" smtClean="0"/>
              <a:t>Invite a representative from each group you think is affected</a:t>
            </a:r>
          </a:p>
          <a:p>
            <a:pPr lvl="1" indent="-342900">
              <a:buFont typeface="Wingdings" panose="05000000000000000000" pitchFamily="2" charset="2"/>
              <a:buChar char="§"/>
            </a:pPr>
            <a:r>
              <a:rPr lang="en-US" sz="1700" b="0" dirty="0" smtClean="0"/>
              <a:t>Capture affected groups in the initial </a:t>
            </a:r>
            <a:r>
              <a:rPr lang="en-US" sz="1700" dirty="0"/>
              <a:t>m</a:t>
            </a:r>
            <a:r>
              <a:rPr lang="en-US" sz="1700" b="0" dirty="0" smtClean="0"/>
              <a:t>eeting and identify a contact person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b="0" dirty="0" smtClean="0"/>
              <a:t>SECOND MEETING</a:t>
            </a:r>
          </a:p>
          <a:p>
            <a:pPr lvl="1" indent="-342900">
              <a:buFont typeface="Wingdings" panose="05000000000000000000" pitchFamily="2" charset="2"/>
              <a:buChar char="§"/>
            </a:pPr>
            <a:r>
              <a:rPr lang="en-US" sz="1700" b="0" dirty="0" smtClean="0"/>
              <a:t>Invite to a second validation meeting with all identified groups to validate the list</a:t>
            </a:r>
            <a:endParaRPr lang="en-US" sz="1700" b="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79512" y="76200"/>
            <a:ext cx="8712968" cy="1143000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1. </a:t>
            </a:r>
            <a:r>
              <a:rPr lang="en-US" b="1" dirty="0"/>
              <a:t>WHO</a:t>
            </a:r>
            <a:r>
              <a:rPr lang="en-US" dirty="0"/>
              <a:t> IS </a:t>
            </a:r>
            <a:r>
              <a:rPr lang="en-US" dirty="0" smtClean="0"/>
              <a:t>AFFECTED?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3284127"/>
            <a:ext cx="2933333" cy="2149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707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62074" y="1264920"/>
          <a:ext cx="8763000" cy="8839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730829"/>
                <a:gridCol w="1273629"/>
                <a:gridCol w="2921001"/>
                <a:gridCol w="2837541"/>
              </a:tblGrid>
              <a:tr h="16775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Group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Contact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Description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# Members / Information</a:t>
                      </a:r>
                      <a:endParaRPr lang="en-US" sz="1600" dirty="0"/>
                    </a:p>
                  </a:txBody>
                  <a:tcPr/>
                </a:tc>
              </a:tr>
              <a:tr h="234390"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 smtClean="0"/>
                    </a:p>
                  </a:txBody>
                  <a:tcPr/>
                </a:tc>
              </a:tr>
              <a:tr h="23439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79512" y="2286000"/>
            <a:ext cx="8712968" cy="4114800"/>
          </a:xfrm>
        </p:spPr>
        <p:txBody>
          <a:bodyPr>
            <a:normAutofit fontScale="85000" lnSpcReduction="10000"/>
          </a:bodyPr>
          <a:lstStyle/>
          <a:p>
            <a:pPr marL="0" lvl="0" indent="0">
              <a:buNone/>
            </a:pPr>
            <a:r>
              <a:rPr lang="en-US" sz="2900" b="1" dirty="0"/>
              <a:t>Identify all </a:t>
            </a:r>
            <a:r>
              <a:rPr lang="en-US" sz="2900" b="1" dirty="0" smtClean="0"/>
              <a:t>groups </a:t>
            </a:r>
            <a:r>
              <a:rPr lang="en-US" sz="2900" b="1" dirty="0"/>
              <a:t>that are being </a:t>
            </a:r>
            <a:r>
              <a:rPr lang="en-US" sz="2900" b="1" dirty="0" smtClean="0"/>
              <a:t>affected in </a:t>
            </a:r>
            <a:r>
              <a:rPr lang="en-US" sz="2900" b="1" dirty="0"/>
              <a:t>any aspect by </a:t>
            </a:r>
            <a:r>
              <a:rPr lang="en-US" sz="2900" b="1" dirty="0" smtClean="0"/>
              <a:t>the change</a:t>
            </a:r>
            <a:endParaRPr lang="en-US" sz="2900" b="1" dirty="0"/>
          </a:p>
          <a:p>
            <a:pPr marL="682625" lvl="1" indent="-225425" defTabSz="6858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/>
              <a:t>Users of the new </a:t>
            </a:r>
            <a:r>
              <a:rPr lang="en-US" dirty="0" smtClean="0"/>
              <a:t>system, tool or processes being implemented</a:t>
            </a:r>
          </a:p>
          <a:p>
            <a:pPr marL="682625" lvl="1" indent="-225425" defTabSz="6858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 smtClean="0"/>
              <a:t>Data </a:t>
            </a:r>
            <a:r>
              <a:rPr lang="en-US" dirty="0"/>
              <a:t>consumers e.g. reporting teams or finance </a:t>
            </a:r>
            <a:r>
              <a:rPr lang="en-US" dirty="0" smtClean="0"/>
              <a:t>teams etc.</a:t>
            </a:r>
            <a:endParaRPr lang="en-US" dirty="0"/>
          </a:p>
          <a:p>
            <a:pPr marL="682625" lvl="1" indent="-225425" defTabSz="6858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 smtClean="0"/>
              <a:t>Managers </a:t>
            </a:r>
            <a:r>
              <a:rPr lang="en-US" dirty="0"/>
              <a:t>– </a:t>
            </a:r>
            <a:r>
              <a:rPr lang="en-US" dirty="0" smtClean="0"/>
              <a:t>for approvals</a:t>
            </a:r>
            <a:r>
              <a:rPr lang="en-US" dirty="0"/>
              <a:t>, </a:t>
            </a:r>
            <a:r>
              <a:rPr lang="en-US" dirty="0" smtClean="0"/>
              <a:t>manager of the </a:t>
            </a:r>
            <a:r>
              <a:rPr lang="en-US" dirty="0"/>
              <a:t>users that are impacted </a:t>
            </a:r>
          </a:p>
          <a:p>
            <a:pPr marL="682625" lvl="1" indent="-225425" defTabSz="6858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/>
              <a:t>Service Desk / </a:t>
            </a: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level support / </a:t>
            </a:r>
            <a:r>
              <a:rPr lang="en-US" dirty="0"/>
              <a:t>Technical support</a:t>
            </a:r>
          </a:p>
          <a:p>
            <a:pPr marL="682625" lvl="1" indent="-225425" defTabSz="6858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/>
              <a:t>Developers / </a:t>
            </a:r>
            <a:r>
              <a:rPr lang="en-US" dirty="0" smtClean="0"/>
              <a:t>Designers</a:t>
            </a:r>
          </a:p>
          <a:p>
            <a:pPr marL="682625" lvl="1" indent="-225425" defTabSz="6858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 smtClean="0"/>
              <a:t>HR / Finance / Procurement</a:t>
            </a:r>
            <a:endParaRPr lang="en-US" dirty="0"/>
          </a:p>
          <a:p>
            <a:pPr marL="682625" lvl="1" indent="-225425" defTabSz="6858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/>
              <a:t>External </a:t>
            </a:r>
            <a:r>
              <a:rPr lang="en-US" dirty="0" smtClean="0"/>
              <a:t>Vendors / Partners</a:t>
            </a:r>
            <a:endParaRPr lang="en-US" dirty="0"/>
          </a:p>
        </p:txBody>
      </p:sp>
      <p:sp>
        <p:nvSpPr>
          <p:cNvPr id="5" name="Text Placeholder 2"/>
          <p:cNvSpPr txBox="1">
            <a:spLocks/>
          </p:cNvSpPr>
          <p:nvPr/>
        </p:nvSpPr>
        <p:spPr bwMode="gray">
          <a:xfrm>
            <a:off x="4680794" y="5334000"/>
            <a:ext cx="4244280" cy="6096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lang="en-US" sz="1600" b="1" kern="1200" noProof="0" dirty="0" smtClean="0">
                <a:solidFill>
                  <a:srgbClr val="00338D"/>
                </a:solidFill>
                <a:latin typeface="Arial"/>
                <a:ea typeface="+mn-ea"/>
                <a:cs typeface="Arial" pitchFamily="34" charset="0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lang="en-US" sz="1600" b="0" kern="1200" noProof="0" dirty="0" smtClean="0">
                <a:solidFill>
                  <a:schemeClr val="tx1"/>
                </a:solidFill>
                <a:latin typeface="Arial"/>
                <a:ea typeface="+mn-ea"/>
                <a:cs typeface="Arial" pitchFamily="34" charset="0"/>
              </a:defRPr>
            </a:lvl2pPr>
            <a:lvl3pPr marL="273050" indent="-2730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97989A"/>
              </a:buClr>
              <a:buFont typeface="Arial" pitchFamily="34" charset="0"/>
              <a:buChar char="■"/>
              <a:defRPr lang="en-US" sz="1600" b="0" kern="1200" noProof="0" dirty="0" smtClean="0">
                <a:solidFill>
                  <a:schemeClr val="tx1"/>
                </a:solidFill>
                <a:latin typeface="Arial"/>
                <a:ea typeface="+mn-ea"/>
                <a:cs typeface="Arial" pitchFamily="34" charset="0"/>
              </a:defRPr>
            </a:lvl3pPr>
            <a:lvl4pPr marL="536575" indent="-263525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97989A"/>
              </a:buClr>
              <a:buFont typeface="Arial" pitchFamily="34" charset="0"/>
              <a:buChar char="–"/>
              <a:tabLst/>
              <a:defRPr lang="en-US" sz="1600" b="0" kern="1200" noProof="0" dirty="0" smtClean="0">
                <a:solidFill>
                  <a:schemeClr val="tx1"/>
                </a:solidFill>
                <a:latin typeface="Arial"/>
                <a:ea typeface="+mn-ea"/>
                <a:cs typeface="Arial" pitchFamily="34" charset="0"/>
              </a:defRPr>
            </a:lvl4pPr>
            <a:lvl5pPr marL="809625" indent="-271463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97989A"/>
              </a:buClr>
              <a:buFont typeface="Arial" pitchFamily="34" charset="0"/>
              <a:buChar char="■"/>
              <a:tabLst/>
              <a:defRPr lang="en-GB" sz="1600" b="0" kern="1200" baseline="0" noProof="0" dirty="0" smtClean="0">
                <a:solidFill>
                  <a:schemeClr val="tx1"/>
                </a:solidFill>
                <a:latin typeface="Arial"/>
                <a:ea typeface="+mn-ea"/>
                <a:cs typeface="Arial" pitchFamily="34" charset="0"/>
              </a:defRPr>
            </a:lvl5pPr>
            <a:lvl6pPr marL="1082675" indent="-273050" algn="l" defTabSz="893763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97989A"/>
              </a:buClr>
              <a:buFont typeface="Arial" pitchFamily="34" charset="0"/>
              <a:buChar char="–"/>
              <a:defRPr lang="en-GB" sz="1600" kern="1200" dirty="0" smtClean="0">
                <a:solidFill>
                  <a:schemeClr val="tx1"/>
                </a:solidFill>
                <a:latin typeface="Arial"/>
                <a:ea typeface="+mn-ea"/>
                <a:cs typeface="Arial" pitchFamily="34" charset="0"/>
              </a:defRPr>
            </a:lvl6pPr>
            <a:lvl7pPr marL="1344613" indent="-2667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97989A"/>
              </a:buClr>
              <a:buFont typeface="Arial" pitchFamily="34" charset="0"/>
              <a:buChar char="■"/>
              <a:defRPr lang="en-GB" sz="1600" kern="1200" baseline="0" dirty="0" smtClean="0">
                <a:solidFill>
                  <a:schemeClr val="tx1"/>
                </a:solidFill>
                <a:latin typeface="Arial"/>
                <a:ea typeface="+mn-ea"/>
                <a:cs typeface="Arial" pitchFamily="34" charset="0"/>
              </a:defRPr>
            </a:lvl7pPr>
            <a:lvl8pPr marL="1619250" indent="-274638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97989A"/>
              </a:buClr>
              <a:buFont typeface="Arial" pitchFamily="34" charset="0"/>
              <a:buChar char="–"/>
              <a:defRPr lang="en-GB" sz="1600" kern="1200" dirty="0" smtClean="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8pPr>
            <a:lvl9pPr marL="1876425" indent="-257175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97989A"/>
              </a:buClr>
              <a:buFont typeface="Arial" pitchFamily="34" charset="0"/>
              <a:buChar char="■"/>
              <a:defRPr lang="en-GB" sz="1600" kern="1200" dirty="0" smtClean="0">
                <a:solidFill>
                  <a:schemeClr val="tx1"/>
                </a:solidFill>
                <a:latin typeface="Arial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en-US" dirty="0" smtClean="0">
                <a:solidFill>
                  <a:schemeClr val="bg1"/>
                </a:solidFill>
              </a:rPr>
              <a:t>Remember to stick to the agenda - WHO </a:t>
            </a:r>
            <a:r>
              <a:rPr lang="en-US" dirty="0">
                <a:solidFill>
                  <a:schemeClr val="bg1"/>
                </a:solidFill>
              </a:rPr>
              <a:t>D</a:t>
            </a:r>
            <a:r>
              <a:rPr lang="en-US" dirty="0" smtClean="0">
                <a:solidFill>
                  <a:schemeClr val="bg1"/>
                </a:solidFill>
              </a:rPr>
              <a:t>on’t start identifying HOW or WHAT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79512" y="76200"/>
            <a:ext cx="8712968" cy="1143000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1. </a:t>
            </a:r>
            <a:r>
              <a:rPr lang="en-US" b="1" dirty="0"/>
              <a:t>WHO</a:t>
            </a:r>
            <a:r>
              <a:rPr lang="en-US" dirty="0"/>
              <a:t> IS </a:t>
            </a:r>
            <a:r>
              <a:rPr lang="en-US" dirty="0" smtClean="0"/>
              <a:t>AFFECTED?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66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62074" y="1112520"/>
          <a:ext cx="8763000" cy="49072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730829"/>
                <a:gridCol w="1273629"/>
                <a:gridCol w="2921001"/>
                <a:gridCol w="2837541"/>
              </a:tblGrid>
              <a:tr h="28480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Group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Contact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Description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# Members / Information</a:t>
                      </a:r>
                      <a:endParaRPr lang="en-US" sz="1600" dirty="0"/>
                    </a:p>
                  </a:txBody>
                  <a:tcPr/>
                </a:tc>
              </a:tr>
              <a:tr h="397945">
                <a:tc>
                  <a:txBody>
                    <a:bodyPr/>
                    <a:lstStyle/>
                    <a:p>
                      <a:r>
                        <a:rPr lang="en-US" sz="1200" kern="1200" dirty="0" smtClean="0"/>
                        <a:t>Service Desk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 smtClean="0">
                          <a:effectLst/>
                        </a:rPr>
                        <a:t>Handles first level phone calls and tickets from customers. USA and India.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+90</a:t>
                      </a:r>
                      <a:r>
                        <a:rPr lang="en-US" sz="1200" baseline="0" dirty="0" smtClean="0"/>
                        <a:t> c</a:t>
                      </a:r>
                      <a:r>
                        <a:rPr lang="en-US" sz="1200" dirty="0" smtClean="0"/>
                        <a:t>ustomer service rep, multiple locations, 7x24x365</a:t>
                      </a:r>
                    </a:p>
                  </a:txBody>
                  <a:tcPr/>
                </a:tc>
              </a:tr>
              <a:tr h="39794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 smtClean="0"/>
                        <a:t>2</a:t>
                      </a:r>
                      <a:r>
                        <a:rPr lang="en-US" sz="1200" kern="1200" baseline="30000" dirty="0" smtClean="0"/>
                        <a:t>nd</a:t>
                      </a:r>
                      <a:r>
                        <a:rPr lang="en-US" sz="1200" kern="1200" dirty="0" smtClean="0"/>
                        <a:t> level Support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effectLst/>
                        </a:rPr>
                        <a:t>Handles escalated calls from the Service Desk. Two locations in the US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baseline="0" dirty="0" smtClean="0"/>
                        <a:t>15 support staff, two main locations, 7:00-21:00 business days</a:t>
                      </a:r>
                      <a:endParaRPr lang="en-US" sz="12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97945">
                <a:tc>
                  <a:txBody>
                    <a:bodyPr/>
                    <a:lstStyle/>
                    <a:p>
                      <a:r>
                        <a:rPr lang="en-US" sz="1200" kern="1200" dirty="0" smtClean="0"/>
                        <a:t>HR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dirty="0" smtClean="0"/>
                        <a:t>NN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Supporting with the new roles and organizational changes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dirty="0" smtClean="0"/>
                        <a:t>5 HR people supporting the IT organization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97945">
                <a:tc>
                  <a:txBody>
                    <a:bodyPr/>
                    <a:lstStyle/>
                    <a:p>
                      <a:r>
                        <a:rPr lang="en-US" sz="1200" kern="1200" dirty="0" smtClean="0"/>
                        <a:t>Procurement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dirty="0" smtClean="0"/>
                        <a:t>NN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Internal</a:t>
                      </a:r>
                      <a:r>
                        <a:rPr lang="en-US" sz="1200" baseline="0" dirty="0" smtClean="0"/>
                        <a:t> team plus a number of vendors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dirty="0" smtClean="0"/>
                        <a:t>2 people in procurement team. 3 major vendors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97945">
                <a:tc>
                  <a:txBody>
                    <a:bodyPr/>
                    <a:lstStyle/>
                    <a:p>
                      <a:r>
                        <a:rPr lang="en-US" sz="1200" kern="1200" dirty="0" smtClean="0"/>
                        <a:t>Finance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dirty="0" smtClean="0"/>
                        <a:t>NN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Provides input</a:t>
                      </a:r>
                      <a:r>
                        <a:rPr lang="en-US" sz="1200" baseline="0" dirty="0" smtClean="0"/>
                        <a:t> to the new process via an automated feed from finance system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dirty="0" smtClean="0"/>
                        <a:t>2</a:t>
                      </a:r>
                      <a:r>
                        <a:rPr lang="en-US" sz="1200" kern="1200" baseline="0" dirty="0" smtClean="0"/>
                        <a:t> VPs and their groups, total of 9 people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97945">
                <a:tc>
                  <a:txBody>
                    <a:bodyPr/>
                    <a:lstStyle/>
                    <a:p>
                      <a:r>
                        <a:rPr lang="en-US" sz="1200" kern="1200" dirty="0" smtClean="0"/>
                        <a:t>IT Managers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dirty="0" smtClean="0"/>
                        <a:t>NN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All</a:t>
                      </a:r>
                      <a:r>
                        <a:rPr lang="en-US" sz="1200" baseline="0" dirty="0" smtClean="0"/>
                        <a:t> IT </a:t>
                      </a:r>
                      <a:r>
                        <a:rPr lang="en-US" sz="1200" dirty="0" smtClean="0"/>
                        <a:t>managers within the Infrastructure organization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dirty="0" smtClean="0"/>
                        <a:t>All line managers 45 managers + their</a:t>
                      </a:r>
                      <a:r>
                        <a:rPr lang="en-US" sz="1200" kern="1200" baseline="0" dirty="0" smtClean="0"/>
                        <a:t> team, total ~800 people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9794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Customers ordering services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Anyone using the process.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dirty="0" smtClean="0"/>
                        <a:t>USA:</a:t>
                      </a:r>
                      <a:r>
                        <a:rPr lang="en-US" sz="1200" kern="1200" baseline="0" dirty="0" smtClean="0"/>
                        <a:t> 1,500 people</a:t>
                      </a:r>
                    </a:p>
                    <a:p>
                      <a:r>
                        <a:rPr lang="en-US" sz="1200" kern="1200" baseline="0" dirty="0" smtClean="0"/>
                        <a:t>India: 200 people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9794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Reporting</a:t>
                      </a:r>
                      <a:r>
                        <a:rPr lang="en-US" sz="1200" baseline="0" dirty="0" smtClean="0"/>
                        <a:t> team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dirty="0" smtClean="0"/>
                        <a:t>NN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dirty="0" smtClean="0"/>
                        <a:t>Extracting data from the system</a:t>
                      </a:r>
                      <a:r>
                        <a:rPr lang="en-US" sz="1200" kern="1200" baseline="0" dirty="0" smtClean="0"/>
                        <a:t> creating monthly reports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dirty="0" smtClean="0"/>
                        <a:t>6 individuals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9794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Interfacing process teams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dirty="0" smtClean="0"/>
                        <a:t>NN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dirty="0" smtClean="0"/>
                        <a:t>Multiple interfacing processes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dirty="0" smtClean="0"/>
                        <a:t>5 process managers and 5 process owners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9794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App.</a:t>
                      </a:r>
                      <a:r>
                        <a:rPr lang="en-US" sz="1200" baseline="0" dirty="0" smtClean="0"/>
                        <a:t> Development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dirty="0" smtClean="0"/>
                        <a:t>NN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dirty="0" smtClean="0"/>
                        <a:t>The team leader for the application</a:t>
                      </a:r>
                      <a:r>
                        <a:rPr lang="en-US" sz="1200" kern="1200" baseline="0" dirty="0" smtClean="0"/>
                        <a:t> development team X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dirty="0" smtClean="0"/>
                        <a:t>1 team lead and 10 people in the team in total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9512" y="76200"/>
            <a:ext cx="8712968" cy="1143000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1. </a:t>
            </a:r>
            <a:r>
              <a:rPr lang="en-US" b="1" dirty="0"/>
              <a:t>WHO</a:t>
            </a:r>
            <a:r>
              <a:rPr lang="en-US" dirty="0"/>
              <a:t> IS </a:t>
            </a:r>
            <a:r>
              <a:rPr lang="en-US" dirty="0" smtClean="0"/>
              <a:t>AFFECTED?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 rot="19980194">
            <a:off x="4601739" y="3905281"/>
            <a:ext cx="370716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>
                <a:solidFill>
                  <a:schemeClr val="bg1">
                    <a:lumMod val="75000"/>
                  </a:schemeClr>
                </a:solidFill>
              </a:rPr>
              <a:t>Example</a:t>
            </a:r>
            <a:endParaRPr lang="en-US" sz="40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229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62074" y="1246166"/>
          <a:ext cx="8763000" cy="4712675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730829"/>
                <a:gridCol w="1273629"/>
                <a:gridCol w="2921001"/>
                <a:gridCol w="2837541"/>
              </a:tblGrid>
              <a:tr h="28480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Group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Contact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Description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# Members / Information</a:t>
                      </a:r>
                      <a:endParaRPr lang="en-US" sz="1600" dirty="0"/>
                    </a:p>
                  </a:txBody>
                  <a:tcPr/>
                </a:tc>
              </a:tr>
              <a:tr h="397945"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 smtClean="0"/>
                    </a:p>
                  </a:txBody>
                  <a:tcPr/>
                </a:tc>
              </a:tr>
              <a:tr h="39794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97945"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97945"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97945"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97945"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97945">
                <a:tc>
                  <a:txBody>
                    <a:bodyPr/>
                    <a:lstStyle/>
                    <a:p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97945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97945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97945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97945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79512" y="76200"/>
            <a:ext cx="8712968" cy="1143000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1. </a:t>
            </a:r>
            <a:r>
              <a:rPr lang="en-US" b="1" dirty="0"/>
              <a:t>WHO</a:t>
            </a:r>
            <a:r>
              <a:rPr lang="en-US" dirty="0"/>
              <a:t> IS </a:t>
            </a:r>
            <a:r>
              <a:rPr lang="en-US" dirty="0" smtClean="0"/>
              <a:t>AFFECTED?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5950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62074" y="1295400"/>
          <a:ext cx="8730406" cy="17068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276326"/>
                <a:gridCol w="6454080"/>
              </a:tblGrid>
              <a:tr h="16775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Affected Group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How are the affected? / What information do they need?</a:t>
                      </a:r>
                      <a:endParaRPr lang="en-US" sz="1600" dirty="0"/>
                    </a:p>
                  </a:txBody>
                  <a:tcPr/>
                </a:tc>
              </a:tr>
              <a:tr h="234390"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3439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34390"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234390"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</a:tr>
              <a:tr h="234390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 Placeholder 2"/>
          <p:cNvSpPr txBox="1">
            <a:spLocks/>
          </p:cNvSpPr>
          <p:nvPr/>
        </p:nvSpPr>
        <p:spPr bwMode="gray">
          <a:xfrm>
            <a:off x="381000" y="5715000"/>
            <a:ext cx="8511480" cy="609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lang="en-US" sz="1600" b="1" kern="1200" noProof="0" dirty="0" smtClean="0">
                <a:solidFill>
                  <a:srgbClr val="00338D"/>
                </a:solidFill>
                <a:latin typeface="Arial"/>
                <a:ea typeface="+mn-ea"/>
                <a:cs typeface="Arial" pitchFamily="34" charset="0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itchFamily="34" charset="0"/>
              <a:buNone/>
              <a:defRPr lang="en-US" sz="1600" b="0" kern="1200" noProof="0" dirty="0" smtClean="0">
                <a:solidFill>
                  <a:schemeClr val="tx1"/>
                </a:solidFill>
                <a:latin typeface="Arial"/>
                <a:ea typeface="+mn-ea"/>
                <a:cs typeface="Arial" pitchFamily="34" charset="0"/>
              </a:defRPr>
            </a:lvl2pPr>
            <a:lvl3pPr marL="273050" indent="-27305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97989A"/>
              </a:buClr>
              <a:buFont typeface="Arial" pitchFamily="34" charset="0"/>
              <a:buChar char="■"/>
              <a:defRPr lang="en-US" sz="1600" b="0" kern="1200" noProof="0" dirty="0" smtClean="0">
                <a:solidFill>
                  <a:schemeClr val="tx1"/>
                </a:solidFill>
                <a:latin typeface="Arial"/>
                <a:ea typeface="+mn-ea"/>
                <a:cs typeface="Arial" pitchFamily="34" charset="0"/>
              </a:defRPr>
            </a:lvl3pPr>
            <a:lvl4pPr marL="536575" indent="-263525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97989A"/>
              </a:buClr>
              <a:buFont typeface="Arial" pitchFamily="34" charset="0"/>
              <a:buChar char="–"/>
              <a:tabLst/>
              <a:defRPr lang="en-US" sz="1600" b="0" kern="1200" noProof="0" dirty="0" smtClean="0">
                <a:solidFill>
                  <a:schemeClr val="tx1"/>
                </a:solidFill>
                <a:latin typeface="Arial"/>
                <a:ea typeface="+mn-ea"/>
                <a:cs typeface="Arial" pitchFamily="34" charset="0"/>
              </a:defRPr>
            </a:lvl4pPr>
            <a:lvl5pPr marL="809625" indent="-271463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97989A"/>
              </a:buClr>
              <a:buFont typeface="Arial" pitchFamily="34" charset="0"/>
              <a:buChar char="■"/>
              <a:tabLst/>
              <a:defRPr lang="en-GB" sz="1600" b="0" kern="1200" baseline="0" noProof="0" dirty="0" smtClean="0">
                <a:solidFill>
                  <a:schemeClr val="tx1"/>
                </a:solidFill>
                <a:latin typeface="Arial"/>
                <a:ea typeface="+mn-ea"/>
                <a:cs typeface="Arial" pitchFamily="34" charset="0"/>
              </a:defRPr>
            </a:lvl5pPr>
            <a:lvl6pPr marL="1082675" indent="-273050" algn="l" defTabSz="893763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97989A"/>
              </a:buClr>
              <a:buFont typeface="Arial" pitchFamily="34" charset="0"/>
              <a:buChar char="–"/>
              <a:defRPr lang="en-GB" sz="1600" kern="1200" dirty="0" smtClean="0">
                <a:solidFill>
                  <a:schemeClr val="tx1"/>
                </a:solidFill>
                <a:latin typeface="Arial"/>
                <a:ea typeface="+mn-ea"/>
                <a:cs typeface="Arial" pitchFamily="34" charset="0"/>
              </a:defRPr>
            </a:lvl6pPr>
            <a:lvl7pPr marL="1344613" indent="-2667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97989A"/>
              </a:buClr>
              <a:buFont typeface="Arial" pitchFamily="34" charset="0"/>
              <a:buChar char="■"/>
              <a:defRPr lang="en-GB" sz="1600" kern="1200" baseline="0" dirty="0" smtClean="0">
                <a:solidFill>
                  <a:schemeClr val="tx1"/>
                </a:solidFill>
                <a:latin typeface="Arial"/>
                <a:ea typeface="+mn-ea"/>
                <a:cs typeface="Arial" pitchFamily="34" charset="0"/>
              </a:defRPr>
            </a:lvl7pPr>
            <a:lvl8pPr marL="1619250" indent="-274638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97989A"/>
              </a:buClr>
              <a:buFont typeface="Arial" pitchFamily="34" charset="0"/>
              <a:buChar char="–"/>
              <a:defRPr lang="en-GB" sz="1600" kern="1200" dirty="0" smtClean="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8pPr>
            <a:lvl9pPr marL="1876425" indent="-257175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Clr>
                <a:srgbClr val="97989A"/>
              </a:buClr>
              <a:buFont typeface="Arial" pitchFamily="34" charset="0"/>
              <a:buChar char="■"/>
              <a:defRPr lang="en-GB" sz="1600" kern="1200" dirty="0" smtClean="0">
                <a:solidFill>
                  <a:schemeClr val="tx1"/>
                </a:solidFill>
                <a:latin typeface="Arial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en-US" sz="1800" dirty="0" smtClean="0">
                <a:solidFill>
                  <a:srgbClr val="C00000"/>
                </a:solidFill>
              </a:rPr>
              <a:t>Remember to stick to the agenda - HOW, don’t start identifying WHAT.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507828" y="3276600"/>
            <a:ext cx="5483772" cy="2438400"/>
          </a:xfrm>
        </p:spPr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000" b="0" dirty="0" smtClean="0"/>
              <a:t>INITIAL MEETING</a:t>
            </a:r>
          </a:p>
          <a:p>
            <a:pPr lvl="1" indent="-342900">
              <a:buFont typeface="Wingdings" panose="05000000000000000000" pitchFamily="2" charset="2"/>
              <a:buChar char="§"/>
            </a:pPr>
            <a:r>
              <a:rPr lang="en-US" sz="1700" b="0" dirty="0" smtClean="0"/>
              <a:t>Invite the contact person from each affected group</a:t>
            </a:r>
          </a:p>
          <a:p>
            <a:pPr lvl="2" indent="-342900">
              <a:buFont typeface="Wingdings" panose="05000000000000000000" pitchFamily="2" charset="2"/>
              <a:buChar char="§"/>
            </a:pPr>
            <a:r>
              <a:rPr lang="en-US" sz="1600" b="0" dirty="0" smtClean="0"/>
              <a:t>What is changing? </a:t>
            </a:r>
          </a:p>
          <a:p>
            <a:pPr lvl="2" indent="-342900">
              <a:buFont typeface="Wingdings" panose="05000000000000000000" pitchFamily="2" charset="2"/>
              <a:buChar char="§"/>
            </a:pPr>
            <a:r>
              <a:rPr lang="en-US" sz="1600" b="0" dirty="0" smtClean="0"/>
              <a:t>What is not changing?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b="0" dirty="0" smtClean="0"/>
              <a:t>SECOND MEETING</a:t>
            </a:r>
          </a:p>
          <a:p>
            <a:pPr lvl="1" indent="-342900">
              <a:buFont typeface="Wingdings" panose="05000000000000000000" pitchFamily="2" charset="2"/>
              <a:buChar char="§"/>
            </a:pPr>
            <a:r>
              <a:rPr lang="en-US" sz="1700" b="0" dirty="0" smtClean="0"/>
              <a:t>Invite to a second validation meeting with all identified groups to validate the information</a:t>
            </a:r>
            <a:endParaRPr lang="en-US" sz="1700" b="0" dirty="0"/>
          </a:p>
        </p:txBody>
      </p:sp>
      <p:sp>
        <p:nvSpPr>
          <p:cNvPr id="8" name="Title 1"/>
          <p:cNvSpPr txBox="1">
            <a:spLocks/>
          </p:cNvSpPr>
          <p:nvPr/>
        </p:nvSpPr>
        <p:spPr bwMode="gray">
          <a:xfrm>
            <a:off x="179512" y="76200"/>
            <a:ext cx="871296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/>
              <a:t>2. </a:t>
            </a:r>
            <a:r>
              <a:rPr lang="en-US" b="1" dirty="0" smtClean="0"/>
              <a:t>HOW</a:t>
            </a:r>
            <a:r>
              <a:rPr lang="en-US" dirty="0" smtClean="0"/>
              <a:t> ARE THEY AFFECTED?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3276600"/>
            <a:ext cx="2986667" cy="2194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625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62074" y="1295400"/>
          <a:ext cx="8730406" cy="8839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276326"/>
                <a:gridCol w="6454080"/>
              </a:tblGrid>
              <a:tr h="16775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Affected Group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How are the affected? / What information do they need?</a:t>
                      </a:r>
                      <a:endParaRPr lang="en-US" sz="1600" dirty="0"/>
                    </a:p>
                  </a:txBody>
                  <a:tcPr/>
                </a:tc>
              </a:tr>
              <a:tr h="234390"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3439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79512" y="2438400"/>
            <a:ext cx="8712968" cy="3733800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US" sz="2400" b="1" dirty="0" smtClean="0"/>
              <a:t>Ask the following questions for each of the affected groups identified</a:t>
            </a:r>
          </a:p>
          <a:p>
            <a:pPr marL="682625" lvl="1" defTabSz="685800">
              <a:buFont typeface="Wingdings" panose="05000000000000000000" pitchFamily="2" charset="2"/>
              <a:buChar char="§"/>
            </a:pPr>
            <a:r>
              <a:rPr lang="en-US" sz="2000" dirty="0" smtClean="0"/>
              <a:t>What </a:t>
            </a:r>
            <a:r>
              <a:rPr lang="en-US" sz="2000" dirty="0"/>
              <a:t>is changing for this group? What will be </a:t>
            </a:r>
            <a:r>
              <a:rPr lang="en-US" sz="2000" dirty="0" smtClean="0"/>
              <a:t>different?</a:t>
            </a:r>
            <a:endParaRPr lang="en-US" sz="2000" dirty="0"/>
          </a:p>
          <a:p>
            <a:pPr marL="682625" lvl="1" defTabSz="685800">
              <a:buFont typeface="Wingdings" panose="05000000000000000000" pitchFamily="2" charset="2"/>
              <a:buChar char="§"/>
            </a:pPr>
            <a:r>
              <a:rPr lang="en-US" sz="2000" dirty="0"/>
              <a:t>What is not changing for this group? What will be the same?</a:t>
            </a:r>
          </a:p>
          <a:p>
            <a:pPr marL="682625" lvl="1" defTabSz="685800">
              <a:buFont typeface="Wingdings" panose="05000000000000000000" pitchFamily="2" charset="2"/>
              <a:buChar char="§"/>
            </a:pPr>
            <a:r>
              <a:rPr lang="en-US" sz="2000" dirty="0"/>
              <a:t>What is driving the change, why are we changing? </a:t>
            </a:r>
            <a:endParaRPr lang="en-US" sz="2000" dirty="0" smtClean="0"/>
          </a:p>
          <a:p>
            <a:pPr marL="682625" lvl="1" defTabSz="685800">
              <a:buFont typeface="Wingdings" panose="05000000000000000000" pitchFamily="2" charset="2"/>
              <a:buChar char="§"/>
            </a:pPr>
            <a:r>
              <a:rPr lang="en-US" sz="2000" dirty="0" smtClean="0"/>
              <a:t>What is the Vision for the Enterprise / BU / Group?</a:t>
            </a:r>
          </a:p>
          <a:p>
            <a:pPr marL="682625" lvl="1" defTabSz="685800">
              <a:buFont typeface="Wingdings" panose="05000000000000000000" pitchFamily="2" charset="2"/>
              <a:buChar char="§"/>
            </a:pPr>
            <a:r>
              <a:rPr lang="en-US" sz="2000" dirty="0" smtClean="0"/>
              <a:t>What </a:t>
            </a:r>
            <a:r>
              <a:rPr lang="en-US" sz="2000" dirty="0"/>
              <a:t>does success look </a:t>
            </a:r>
            <a:r>
              <a:rPr lang="en-US" sz="2000" dirty="0" smtClean="0"/>
              <a:t>like for this </a:t>
            </a:r>
            <a:r>
              <a:rPr lang="en-US" sz="2000" dirty="0"/>
              <a:t>Enterprise / BU / Group?</a:t>
            </a:r>
            <a:endParaRPr lang="en-US" sz="2000" dirty="0" smtClean="0"/>
          </a:p>
          <a:p>
            <a:pPr marL="682625" lvl="1" defTabSz="685800">
              <a:buFont typeface="Wingdings" panose="05000000000000000000" pitchFamily="2" charset="2"/>
              <a:buChar char="§"/>
            </a:pPr>
            <a:r>
              <a:rPr lang="en-US" sz="2000" dirty="0" smtClean="0"/>
              <a:t>WIIFM? (most likely different for each of the Groups)</a:t>
            </a:r>
            <a:endParaRPr lang="en-US" sz="2000" dirty="0"/>
          </a:p>
          <a:p>
            <a:pPr marL="682625" lvl="1" defTabSz="685800">
              <a:buFont typeface="Wingdings" panose="05000000000000000000" pitchFamily="2" charset="2"/>
              <a:buChar char="§"/>
            </a:pPr>
            <a:r>
              <a:rPr lang="en-US" sz="2000" dirty="0"/>
              <a:t>Who is going to lose/gain what? </a:t>
            </a:r>
          </a:p>
          <a:p>
            <a:pPr marL="682625" lvl="1" defTabSz="685800">
              <a:buFont typeface="Wingdings" panose="05000000000000000000" pitchFamily="2" charset="2"/>
              <a:buChar char="§"/>
            </a:pPr>
            <a:r>
              <a:rPr lang="en-US" sz="2000" dirty="0"/>
              <a:t>What happens if </a:t>
            </a:r>
            <a:r>
              <a:rPr lang="en-US" sz="2000" dirty="0" smtClean="0"/>
              <a:t>we </a:t>
            </a:r>
            <a:r>
              <a:rPr lang="en-US" sz="2000" dirty="0"/>
              <a:t>do NOT change?</a:t>
            </a:r>
          </a:p>
          <a:p>
            <a:pPr marL="682625" lvl="1" indent="-225425" defTabSz="685800"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en-US" sz="2000" dirty="0" smtClean="0"/>
          </a:p>
          <a:p>
            <a:pPr marL="682625" lvl="1" indent="-225425" defTabSz="685800"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en-US" sz="2000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gray">
          <a:xfrm>
            <a:off x="179512" y="76200"/>
            <a:ext cx="871296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/>
              <a:t>2. </a:t>
            </a:r>
            <a:r>
              <a:rPr lang="en-US" b="1" dirty="0" smtClean="0"/>
              <a:t>HOW</a:t>
            </a:r>
            <a:r>
              <a:rPr lang="en-US" dirty="0" smtClean="0"/>
              <a:t> ARE THEY AFFECTED?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6942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76200"/>
            <a:ext cx="8712968" cy="11430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2. </a:t>
            </a:r>
            <a:r>
              <a:rPr lang="en-US" b="1" dirty="0" smtClean="0"/>
              <a:t>HOW</a:t>
            </a:r>
            <a:r>
              <a:rPr lang="en-US" dirty="0" smtClean="0"/>
              <a:t> ARE THEY AFFECTED?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62074" y="1143000"/>
          <a:ext cx="8730406" cy="52578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276326"/>
                <a:gridCol w="6454080"/>
              </a:tblGrid>
              <a:tr h="16775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Affected Group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How are the affected? / What information do they need?</a:t>
                      </a:r>
                      <a:endParaRPr lang="en-US" sz="1600" dirty="0"/>
                    </a:p>
                  </a:txBody>
                  <a:tcPr/>
                </a:tc>
              </a:tr>
              <a:tr h="234390">
                <a:tc>
                  <a:txBody>
                    <a:bodyPr/>
                    <a:lstStyle/>
                    <a:p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Service Desk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8275" marR="0" indent="-1682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dirty="0" smtClean="0">
                          <a:effectLst/>
                        </a:rPr>
                        <a:t>Emails,</a:t>
                      </a:r>
                      <a:r>
                        <a:rPr lang="en-US" sz="1100" baseline="0" dirty="0" smtClean="0">
                          <a:effectLst/>
                        </a:rPr>
                        <a:t> </a:t>
                      </a:r>
                      <a:r>
                        <a:rPr lang="en-US" sz="1100" dirty="0" smtClean="0">
                          <a:effectLst/>
                        </a:rPr>
                        <a:t>calls and chat to the Service </a:t>
                      </a:r>
                      <a:r>
                        <a:rPr lang="en-US" sz="1100" baseline="0" dirty="0" smtClean="0">
                          <a:effectLst/>
                        </a:rPr>
                        <a:t>Desk about the new tools/system/processes</a:t>
                      </a:r>
                    </a:p>
                    <a:p>
                      <a:pPr marL="168275" marR="0" indent="-1682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kern="1200" dirty="0" smtClean="0"/>
                        <a:t>Knowledge about the new/updated/deleted </a:t>
                      </a:r>
                      <a:r>
                        <a:rPr lang="en-US" sz="1100" baseline="0" dirty="0" smtClean="0">
                          <a:effectLst/>
                        </a:rPr>
                        <a:t>tools/system/processes </a:t>
                      </a:r>
                      <a:r>
                        <a:rPr lang="en-US" sz="1100" kern="1200" dirty="0" smtClean="0"/>
                        <a:t>e.g.</a:t>
                      </a:r>
                      <a:r>
                        <a:rPr lang="en-US" sz="1100" kern="1200" baseline="0" dirty="0" smtClean="0"/>
                        <a:t> how to access, use, convert etc.</a:t>
                      </a:r>
                    </a:p>
                    <a:p>
                      <a:pPr marL="168275" marR="0" indent="-1682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dirty="0" smtClean="0">
                          <a:effectLst/>
                        </a:rPr>
                        <a:t>How and where to escalate and route calls to 2</a:t>
                      </a:r>
                      <a:r>
                        <a:rPr lang="en-US" sz="1100" baseline="30000" dirty="0" smtClean="0">
                          <a:effectLst/>
                        </a:rPr>
                        <a:t>nd</a:t>
                      </a:r>
                      <a:r>
                        <a:rPr lang="en-US" sz="1100" dirty="0" smtClean="0">
                          <a:effectLst/>
                        </a:rPr>
                        <a:t> level support</a:t>
                      </a:r>
                    </a:p>
                    <a:p>
                      <a:pPr marL="168275" marR="0" indent="-1682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kern="1200" dirty="0" smtClean="0"/>
                        <a:t>Need to know when the tool/system/process</a:t>
                      </a:r>
                      <a:r>
                        <a:rPr lang="en-US" sz="1100" kern="1200" baseline="0" dirty="0" smtClean="0"/>
                        <a:t> </a:t>
                      </a:r>
                      <a:r>
                        <a:rPr lang="en-US" sz="1100" kern="1200" dirty="0" smtClean="0"/>
                        <a:t>has been released – Go Live date (staffing etc.)</a:t>
                      </a:r>
                    </a:p>
                    <a:p>
                      <a:pPr marL="168275" marR="0" indent="-1682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kern="1200" dirty="0" smtClean="0"/>
                        <a:t>Implementation plans e.g.</a:t>
                      </a:r>
                      <a:r>
                        <a:rPr lang="en-US" sz="1100" kern="1200" baseline="0" dirty="0" smtClean="0"/>
                        <a:t> will there be a Hyper Care, phased roll-out etc.</a:t>
                      </a:r>
                      <a:endParaRPr lang="en-US" sz="1100" kern="1200" dirty="0" smtClean="0"/>
                    </a:p>
                    <a:p>
                      <a:pPr marL="168275" marR="0" indent="-1682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kern="1200" dirty="0" smtClean="0"/>
                        <a:t>Information about Notifications, Approvals, Status Views, Escalations etc. in the new tool (Service Catalog)</a:t>
                      </a:r>
                    </a:p>
                    <a:p>
                      <a:pPr marL="168275" indent="-168275"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dirty="0" smtClean="0"/>
                        <a:t>New support scripts to be developed</a:t>
                      </a:r>
                      <a:r>
                        <a:rPr lang="en-US" sz="1100" kern="1200" baseline="0" dirty="0" smtClean="0"/>
                        <a:t> / </a:t>
                      </a:r>
                      <a:r>
                        <a:rPr lang="en-US" sz="1100" kern="1200" dirty="0" smtClean="0"/>
                        <a:t>New FAQ and knowledge articles / Update existing information</a:t>
                      </a:r>
                    </a:p>
                    <a:p>
                      <a:pPr marL="168275" indent="-168275"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dirty="0" smtClean="0"/>
                        <a:t>Etc.</a:t>
                      </a:r>
                    </a:p>
                  </a:txBody>
                  <a:tcPr/>
                </a:tc>
              </a:tr>
              <a:tr h="23439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2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nd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Level Support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8275" marR="0" indent="-1682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dirty="0" smtClean="0">
                          <a:effectLst/>
                        </a:rPr>
                        <a:t>Escalations to the 2</a:t>
                      </a:r>
                      <a:r>
                        <a:rPr lang="en-US" sz="1100" baseline="30000" dirty="0" smtClean="0">
                          <a:effectLst/>
                        </a:rPr>
                        <a:t>nd</a:t>
                      </a:r>
                      <a:r>
                        <a:rPr lang="en-US" sz="1100" dirty="0" smtClean="0">
                          <a:effectLst/>
                        </a:rPr>
                        <a:t> Level Support </a:t>
                      </a:r>
                      <a:r>
                        <a:rPr lang="en-US" sz="1100" baseline="0" dirty="0" smtClean="0">
                          <a:effectLst/>
                        </a:rPr>
                        <a:t>about the new tools/system/processes</a:t>
                      </a:r>
                    </a:p>
                    <a:p>
                      <a:pPr marL="168275" marR="0" indent="-1682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dirty="0" smtClean="0">
                          <a:effectLst/>
                        </a:rPr>
                        <a:t>How to escalate and route to external vendor</a:t>
                      </a:r>
                    </a:p>
                    <a:p>
                      <a:pPr marL="168275" marR="0" indent="-1682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kern="1200" dirty="0" smtClean="0"/>
                        <a:t>Need to know when the tool/system/process</a:t>
                      </a:r>
                      <a:r>
                        <a:rPr lang="en-US" sz="1100" kern="1200" baseline="0" dirty="0" smtClean="0"/>
                        <a:t> </a:t>
                      </a:r>
                      <a:r>
                        <a:rPr lang="en-US" sz="1100" kern="1200" dirty="0" smtClean="0"/>
                        <a:t>has been released – Go Live date (staffing etc.)</a:t>
                      </a:r>
                    </a:p>
                    <a:p>
                      <a:pPr marL="168275" marR="0" indent="-1682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kern="1200" dirty="0" smtClean="0"/>
                        <a:t>Implementation plans e.g.</a:t>
                      </a:r>
                      <a:r>
                        <a:rPr lang="en-US" sz="1100" kern="1200" baseline="0" dirty="0" smtClean="0"/>
                        <a:t> will there be a Hyper Care, phased roll-out etc.</a:t>
                      </a:r>
                      <a:endParaRPr lang="en-US" sz="1100" kern="1200" dirty="0" smtClean="0"/>
                    </a:p>
                    <a:p>
                      <a:pPr marL="168275" marR="0" indent="-1682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kern="1200" dirty="0" smtClean="0"/>
                        <a:t>Information about Notifications, Approvals, Status Views, Escalations etc. in the new tool (Service Catalog)</a:t>
                      </a:r>
                    </a:p>
                    <a:p>
                      <a:pPr marL="168275" indent="-168275"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dirty="0" smtClean="0"/>
                        <a:t>New support scripts to be developed</a:t>
                      </a:r>
                      <a:r>
                        <a:rPr lang="en-US" sz="1100" kern="1200" baseline="0" dirty="0" smtClean="0"/>
                        <a:t> / </a:t>
                      </a:r>
                      <a:r>
                        <a:rPr lang="en-US" sz="1100" kern="1200" dirty="0" smtClean="0"/>
                        <a:t>New FAQ and knowledge articles / Update existing information</a:t>
                      </a:r>
                    </a:p>
                    <a:p>
                      <a:pPr marL="168275" indent="-168275"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dirty="0" smtClean="0"/>
                        <a:t>Etc.</a:t>
                      </a:r>
                    </a:p>
                  </a:txBody>
                  <a:tcPr/>
                </a:tc>
              </a:tr>
              <a:tr h="234390">
                <a:tc>
                  <a:txBody>
                    <a:bodyPr/>
                    <a:lstStyle/>
                    <a:p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Managers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9863" indent="-169863"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dirty="0" smtClean="0"/>
                        <a:t>New roles and organizational changes e.g.</a:t>
                      </a:r>
                      <a:r>
                        <a:rPr lang="en-US" sz="1100" kern="1200" baseline="0" dirty="0" smtClean="0"/>
                        <a:t> </a:t>
                      </a:r>
                      <a:r>
                        <a:rPr lang="en-US" sz="1100" kern="1200" dirty="0" smtClean="0"/>
                        <a:t>new or different skills needed?</a:t>
                      </a:r>
                    </a:p>
                    <a:p>
                      <a:pPr marL="169863" indent="-169863"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baseline="0" dirty="0" smtClean="0"/>
                        <a:t>Execution/ operational procedure changes, sourcing models etc.</a:t>
                      </a:r>
                    </a:p>
                    <a:p>
                      <a:pPr marL="169863" indent="-169863"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New / different reports or reporting structures</a:t>
                      </a:r>
                    </a:p>
                    <a:p>
                      <a:pPr marL="169863" indent="-169863"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Policy updates e.g. approvals, escalation etc.</a:t>
                      </a:r>
                    </a:p>
                    <a:p>
                      <a:pPr marL="169863" indent="-169863"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Etc.</a:t>
                      </a:r>
                      <a:endParaRPr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3439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Process Users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New tools and procures executing the process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New or different skills</a:t>
                      </a:r>
                      <a:r>
                        <a:rPr lang="en-US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required for the new role</a:t>
                      </a:r>
                      <a:endParaRPr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3439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Reporting team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New user interface when extracting data from the tool/system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New data fields and values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Mapping of old data to new data etc.</a:t>
                      </a:r>
                    </a:p>
                  </a:txBody>
                  <a:tcPr/>
                </a:tc>
              </a:tr>
              <a:tr h="23439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Etc.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 rot="19980194">
            <a:off x="4601739" y="3905281"/>
            <a:ext cx="370716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>
                <a:solidFill>
                  <a:schemeClr val="bg1">
                    <a:lumMod val="75000"/>
                  </a:schemeClr>
                </a:solidFill>
              </a:rPr>
              <a:t>Example</a:t>
            </a:r>
            <a:endParaRPr lang="en-US" sz="40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561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62074" y="1295400"/>
          <a:ext cx="8730406" cy="44500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276326"/>
                <a:gridCol w="6454080"/>
              </a:tblGrid>
              <a:tr h="16775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Affected Group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How are the affected? / What information do they need?</a:t>
                      </a:r>
                      <a:endParaRPr lang="en-US" sz="1600" dirty="0"/>
                    </a:p>
                  </a:txBody>
                  <a:tcPr/>
                </a:tc>
              </a:tr>
              <a:tr h="234390"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8275" marR="0" indent="-1682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100" kern="1200" dirty="0" smtClean="0"/>
                    </a:p>
                  </a:txBody>
                  <a:tcPr/>
                </a:tc>
              </a:tr>
              <a:tr h="23439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8275" marR="0" indent="-1682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100" kern="1200" dirty="0" smtClean="0"/>
                    </a:p>
                  </a:txBody>
                  <a:tcPr/>
                </a:tc>
              </a:tr>
              <a:tr h="234390"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9863" indent="-169863">
                        <a:buFont typeface="Arial" panose="020B0604020202020204" pitchFamily="34" charset="0"/>
                        <a:buChar char="•"/>
                      </a:pPr>
                      <a:endParaRPr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34390">
                <a:tc>
                  <a:txBody>
                    <a:bodyPr/>
                    <a:lstStyle/>
                    <a:p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34390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34390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34390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34390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34390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34390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34390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34390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34390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34390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234390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 bwMode="gray">
          <a:xfrm>
            <a:off x="179512" y="76200"/>
            <a:ext cx="871296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/>
              <a:t>2. </a:t>
            </a:r>
            <a:r>
              <a:rPr lang="en-US" b="1" dirty="0" smtClean="0"/>
              <a:t>HOW</a:t>
            </a:r>
            <a:r>
              <a:rPr lang="en-US" dirty="0" smtClean="0"/>
              <a:t> ARE THEY AFFECTED?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477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2482</TotalTime>
  <Words>1521</Words>
  <Application>Microsoft Office PowerPoint</Application>
  <PresentationFormat>On-screen Show (4:3)</PresentationFormat>
  <Paragraphs>241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Wingdings</vt:lpstr>
      <vt:lpstr>Office Theme</vt:lpstr>
      <vt:lpstr>WHO-HOW-WHAT template How to capture the data to develop a Communication and Training Plan</vt:lpstr>
      <vt:lpstr>1. WHO IS AFFECTED?</vt:lpstr>
      <vt:lpstr>1. WHO IS AFFECTED?</vt:lpstr>
      <vt:lpstr>1. WHO IS AFFECTED?</vt:lpstr>
      <vt:lpstr>1. WHO IS AFFECTED?</vt:lpstr>
      <vt:lpstr>PowerPoint Presentation</vt:lpstr>
      <vt:lpstr>PowerPoint Presentation</vt:lpstr>
      <vt:lpstr>2. HOW ARE THEY AFFECTED?</vt:lpstr>
      <vt:lpstr>PowerPoint Presentation</vt:lpstr>
      <vt:lpstr>3. WHAT ARE THE NEEDED ACTIONS?</vt:lpstr>
      <vt:lpstr>3. WHAT ARE THE NEEDED ACTIONS?</vt:lpstr>
      <vt:lpstr>3. WHAT ARE THE NEEDED ACTIONS?</vt:lpstr>
      <vt:lpstr>3. WHAT ARE THE NEEDED ACTIONS?</vt:lpstr>
      <vt:lpstr>OVERALL TIMELINE</vt:lpstr>
      <vt:lpstr>STICK TO YOUR AGENDA</vt:lpstr>
    </vt:vector>
  </TitlesOfParts>
  <Company>UBM LLC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Session Title Here</dc:title>
  <dc:creator>Lauren Lewis</dc:creator>
  <cp:lastModifiedBy>KPMG</cp:lastModifiedBy>
  <cp:revision>14</cp:revision>
  <dcterms:created xsi:type="dcterms:W3CDTF">2015-05-18T21:07:01Z</dcterms:created>
  <dcterms:modified xsi:type="dcterms:W3CDTF">2015-09-17T15:08:04Z</dcterms:modified>
</cp:coreProperties>
</file>