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89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297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289"/>
            <p14:sldId id="298"/>
            <p14:sldId id="299"/>
            <p14:sldId id="300"/>
            <p14:sldId id="301"/>
            <p14:sldId id="302"/>
            <p14:sldId id="303"/>
            <p14:sldId id="304"/>
            <p14:sldId id="297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94280" autoAdjust="0"/>
  </p:normalViewPr>
  <p:slideViewPr>
    <p:cSldViewPr>
      <p:cViewPr varScale="1">
        <p:scale>
          <a:sx n="77" d="100"/>
          <a:sy n="77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74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4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46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Microsoft </a:t>
            </a:r>
            <a:r>
              <a:rPr lang="en-US" b="1" dirty="0"/>
              <a:t>Engineering Excellence</a:t>
            </a:r>
            <a:endParaRPr lang="en-US" dirty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354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5" r:id="rId13"/>
  </p:sldLayoutIdLst>
  <p:transition spd="slow">
    <p:wipe dir="d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Thorsten Manthey</a:t>
            </a:r>
          </a:p>
          <a:p>
            <a:r>
              <a:rPr lang="en-US" sz="2400" dirty="0" smtClean="0">
                <a:latin typeface="+mn-lt"/>
              </a:rPr>
              <a:t>October 2017</a:t>
            </a:r>
            <a:endParaRPr lang="en-US" sz="2400" dirty="0"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Manager vs. Process Owner</a:t>
            </a:r>
          </a:p>
        </p:txBody>
      </p:sp>
      <p:sp>
        <p:nvSpPr>
          <p:cNvPr id="4" name="TextBox 3"/>
          <p:cNvSpPr txBox="1"/>
          <p:nvPr/>
        </p:nvSpPr>
        <p:spPr>
          <a:xfrm rot="19754129">
            <a:off x="1195450" y="2198809"/>
            <a:ext cx="3013646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400" dirty="0">
                <a:solidFill>
                  <a:srgbClr val="8099C6"/>
                </a:solidFill>
              </a:rPr>
              <a:t>Execution</a:t>
            </a:r>
          </a:p>
          <a:p>
            <a:pPr marL="0"/>
            <a:r>
              <a:rPr lang="en-US" sz="4400" dirty="0">
                <a:solidFill>
                  <a:srgbClr val="8099C6"/>
                </a:solidFill>
              </a:rPr>
              <a:t>&amp; Operation</a:t>
            </a:r>
            <a:endParaRPr lang="en-US" sz="1600" dirty="0">
              <a:solidFill>
                <a:srgbClr val="8099C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9754129">
            <a:off x="5928091" y="2198809"/>
            <a:ext cx="2103140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400" dirty="0">
                <a:solidFill>
                  <a:srgbClr val="9BCA40"/>
                </a:solidFill>
              </a:rPr>
              <a:t>Strategy</a:t>
            </a:r>
          </a:p>
          <a:p>
            <a:pPr marL="0"/>
            <a:r>
              <a:rPr lang="en-US" sz="4400" dirty="0">
                <a:solidFill>
                  <a:srgbClr val="9BCA40"/>
                </a:solidFill>
              </a:rPr>
              <a:t>&amp; Goals</a:t>
            </a:r>
            <a:endParaRPr lang="en-US" sz="1600" dirty="0">
              <a:solidFill>
                <a:srgbClr val="9BCA40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gray">
          <a:xfrm>
            <a:off x="4954587" y="1066800"/>
            <a:ext cx="4037013" cy="4953000"/>
          </a:xfrm>
          <a:prstGeom prst="rect">
            <a:avLst/>
          </a:prstGeom>
          <a:solidFill>
            <a:srgbClr val="BDDC80">
              <a:alpha val="50196"/>
            </a:srgbClr>
          </a:solidFill>
        </p:spPr>
        <p:txBody>
          <a:bodyPr vert="horz" lIns="36576" tIns="36576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1" kern="1200" noProof="0" dirty="0" smtClean="0">
                <a:solidFill>
                  <a:srgbClr val="00338D"/>
                </a:solidFill>
                <a:latin typeface="Arial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2pPr>
            <a:lvl3pPr marL="273050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3pPr>
            <a:lvl4pPr marL="536575" indent="-2635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tabLst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4pPr>
            <a:lvl5pPr marL="809625" indent="-2714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tabLst/>
              <a:defRPr lang="en-GB" sz="1600" b="0" kern="1200" baseline="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5pPr>
            <a:lvl6pPr marL="1082675" indent="-273050" algn="l" defTabSz="893763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6pPr>
            <a:lvl7pPr marL="1344613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7pPr>
            <a:lvl8pPr marL="1619250" indent="-27463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1876425" indent="-25717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Process Owner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Strategic direction and long term vision of the process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Overall performance and results of the process; set maturity goals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Define process scope and process goals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Strategic Process Roadmap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Commitment of resources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Assisting in assigning a Process Manager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Define schedule for process assessments and audits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Resolve conflicts over priorities in his or her process domain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0" y="1047750"/>
            <a:ext cx="4037013" cy="4972050"/>
          </a:xfrm>
          <a:prstGeom prst="rect">
            <a:avLst/>
          </a:prstGeom>
          <a:solidFill>
            <a:srgbClr val="CCE3F4">
              <a:alpha val="50196"/>
            </a:srgbClr>
          </a:solidFill>
        </p:spPr>
        <p:txBody>
          <a:bodyPr vert="horz" lIns="36576" tIns="36576" rIns="0" bIns="0"/>
          <a:lstStyle>
            <a:lvl1pPr marL="228600" indent="-228600" algn="l" defTabSz="457200" rtl="0" eaLnBrk="1" latinLnBrk="0" hangingPunct="1">
              <a:spcBef>
                <a:spcPts val="12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084263" indent="-169863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•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430338" indent="-168275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–"/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770063" indent="-169863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•"/>
              <a:defRPr sz="11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2800" b="1" dirty="0">
                <a:solidFill>
                  <a:schemeClr val="tx1"/>
                </a:solidFill>
                <a:cs typeface="Arial" pitchFamily="34" charset="0"/>
              </a:rPr>
              <a:t>Process Manager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Process definition, development, documentation, implementation, execution and improvement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Carry out, monitor and report on the process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Custodian of process related documentation and training material 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Champion for consistent processes and tool execution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Monitors and measures the quality, KPI and Metrics reporting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Reports (dotted line) to the Process Owner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8686800" y="6553200"/>
            <a:ext cx="381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10</a:t>
            </a:fld>
            <a:endParaRPr lang="en-US" sz="1000" dirty="0"/>
          </a:p>
        </p:txBody>
      </p:sp>
    </p:spTree>
    <p:extLst/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886200" y="2514600"/>
            <a:ext cx="4343400" cy="13620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5400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4912836"/>
            <a:ext cx="25401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Thorsten </a:t>
            </a:r>
            <a:r>
              <a:rPr lang="en-US" dirty="0" smtClean="0"/>
              <a:t>Manthey</a:t>
            </a:r>
          </a:p>
          <a:p>
            <a:r>
              <a:rPr lang="en-US" dirty="0" smtClean="0"/>
              <a:t>Director | TCS</a:t>
            </a:r>
            <a:endParaRPr lang="en-US" dirty="0"/>
          </a:p>
          <a:p>
            <a:r>
              <a:rPr lang="en-US" dirty="0"/>
              <a:t>thorsten@tmanthey.com</a:t>
            </a:r>
          </a:p>
          <a:p>
            <a:r>
              <a:rPr lang="en-US" dirty="0"/>
              <a:t>www.tmanthey.com</a:t>
            </a:r>
          </a:p>
          <a:p>
            <a:r>
              <a:rPr lang="en-US" dirty="0"/>
              <a:t>+1 (617) 513 0000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953000"/>
            <a:ext cx="1046480" cy="1397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10200" y="5703669"/>
            <a:ext cx="3476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Download TEMPLATES at:</a:t>
            </a:r>
          </a:p>
          <a:p>
            <a:r>
              <a:rPr lang="en-US" dirty="0"/>
              <a:t>www.tmanthey.com/speaker.html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838200"/>
            <a:ext cx="8282880" cy="58674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Responsible for planning and coordination of all tactical and operational activities </a:t>
            </a:r>
            <a:br>
              <a:rPr lang="en-US" sz="1800" b="1" dirty="0">
                <a:solidFill>
                  <a:schemeClr val="tx2"/>
                </a:solidFill>
              </a:rPr>
            </a:br>
            <a:r>
              <a:rPr lang="en-US" sz="1800" b="1" dirty="0">
                <a:solidFill>
                  <a:schemeClr val="tx2"/>
                </a:solidFill>
              </a:rPr>
              <a:t>required to carry out, monitor and report on the process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Day-to-day execution, monitors and measures the quality and content of the delivery and output of the process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Responsible for the process / procedure definition, development, documentation, implementation, execution and improvement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Documents the process / procedures according to the ITSM standards and guidelines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Continually improves the process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Custodian of process related documentation and training material and makes sure the process information is published and communicated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Develop and communicate training material for the process; performs training sessions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Store process, procedures, training documentation etc. in a shared repository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Champion for consistent processes and tool usage, and ensures standardization, integration, consistency and harmonization of these activities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Participates in the Process Manager and Technical Review Board (PMTRC) and is responsible to make sure the process is integrated with other ITSM processes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Monitors and measures the quality and content of the delivery and output of the process, KPI and Metrics reporting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Capture process metrics, output quality and creates and distributes process reporting reports</a:t>
            </a:r>
            <a:endParaRPr lang="en-CA" sz="1400" dirty="0"/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Dedicates time to the process and develops expert process knowledge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Ensures he/she has the capacity and skills to perform the role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2</a:t>
            </a:fld>
            <a:endParaRPr lang="en-US" sz="1000" dirty="0"/>
          </a:p>
        </p:txBody>
      </p:sp>
    </p:spTree>
    <p:extLst/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341313" indent="-341313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</a:rPr>
              <a:t>Responsible for planning and coordination of all tactical and operational activities required to carry out, monitor and report on the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Day-to-day execution, monitors and measures the quality and content of the delivery and output of the process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Makes sure the process is executed consistently across the organization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Monitors and measures (KPIs, Metrics) the process execution and the quality of the output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Creates process reporting that supports the Goals and CSFs of the process and communicates this to management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112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341313" indent="-341313">
              <a:buFont typeface="+mj-lt"/>
              <a:buAutoNum type="arabicPeriod" startAt="2"/>
            </a:pPr>
            <a:r>
              <a:rPr lang="en-US" sz="2400" dirty="0">
                <a:solidFill>
                  <a:schemeClr val="tx2"/>
                </a:solidFill>
              </a:rPr>
              <a:t>Responsible for the process / procedure definition, development, documentation, implementation, execution and improvement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Documents the process / procedure according to established standards and guidelines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Develops a Process Guide, procedures and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Use standard process templates for consistent process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Propose documentation standard improvement to the PMTRC</a:t>
            </a:r>
          </a:p>
          <a:p>
            <a:pPr marL="341313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Continually improvements of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Based on feedback, assessments, audits, reporting, metrics etc. develops tactical actions and plans how to improve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Coordinates tactical activities with Process Owner to validate they are in line with long term vision and direction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intra-process Quick Wins and submits improvement to the release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inter-process improvements and communicates this in the PMTRC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1301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>
                <a:solidFill>
                  <a:schemeClr val="tx2"/>
                </a:solidFill>
              </a:rPr>
              <a:t>Custodian of process related documentation and training material and makes sure the process information is published and communicated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Develop and communicate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 and keep up to date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Conduct process training to SMEs and interfacing processes on a continual basis (e.g. every 6 months)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Identifies if process audits (execution) and coordinates this with Process Owner</a:t>
            </a:r>
          </a:p>
          <a:p>
            <a:pPr marL="341312" lvl="2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Store process, procedures, training documentation etc. in a shared repository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Utilize a shared repository for all related process documentation (process guide, procedure, work instructions, FAQs, Q&amp;As, training document etc.)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Make sure the latest version is available and used. Validate every 6 months.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0328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400" dirty="0">
                <a:solidFill>
                  <a:schemeClr val="tx2"/>
                </a:solidFill>
              </a:rPr>
              <a:t>Champion for consistent processes and tool usage, and ensures standardization, integration, consistency and harmonization of these activities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Participates in the Process Manager and Technical Review Council (PMTRC) and is responsible to make sure the process is integrated with other ITSM processes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Allocate time for PMTRC participation to discuss tool usage and process integration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Communicate process improvements that impacts other processes within the PMTRC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Validate integrations, inputs and outputs with other processes for their relevancy, effectiveness and format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Coordinates with Process Owner and Platform Architect for tooling enhancements to validate they are in line with long term vision and direction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545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400" dirty="0">
                <a:solidFill>
                  <a:schemeClr val="tx2"/>
                </a:solidFill>
              </a:rPr>
              <a:t>Monitors and measures the quality and content of the delivery and output of the process, KPI and Metrics reporting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Capture process metrics, output quality and creates and distributes process reporting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Create standard reporting formats and identify recipients of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measurements capture alignment of IT with the Business, improvements of the quality of IT services and reduce and control the costs of service provision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the reporting focuses on: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Validate – Fulfillment of Strategy and Vision. Are we going in the right direction?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Justify – Have we reached our target and goal?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Direct – Facts to Drive Change. Management by facts not by feeling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Intervene – Correction &amp; Actions. Identify trends, what is broken?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all measurement types are addressed: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Compliance – Are we following the rules?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Performance – How fast? / How many?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Quality – How well? / Number of errors?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Value – Does it matter? Are we adding value?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4515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400" dirty="0">
                <a:solidFill>
                  <a:schemeClr val="tx2"/>
                </a:solidFill>
              </a:rPr>
              <a:t>Dedicates time to the process and develops expert process knowledge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Ensures he/she has the capacity and skills to perform the role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enough capacity to perform the role as Process Manager,  planning, coordination, monitoring, reporting, process documentation, training development and execution, continuous improvement etc.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the right skills to carry out all the required activities. Attend and/or get certified in ITIL, CobIT, Service Management tools and other relevant topics.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2588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Some Tangible Outputs by the Process Manager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400" b="1" dirty="0"/>
              <a:t>What are some of the key deliverables a Process Manager is responsible to develop?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Guide, Procedures, Work flows &amp;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Training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KPI and Metric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Assessment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Audit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CSI Register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Improvement Requests</a:t>
            </a:r>
          </a:p>
          <a:p>
            <a:pPr marL="342900" lvl="1" indent="-342900">
              <a:buFont typeface="+mj-lt"/>
              <a:buAutoNum type="arabicPeriod"/>
            </a:pPr>
            <a:endParaRPr lang="en-US" sz="16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400" dirty="0"/>
          </a:p>
          <a:p>
            <a:endParaRPr lang="en-US" sz="14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04744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923</Words>
  <Application>Microsoft Office PowerPoint</Application>
  <PresentationFormat>On-screen Show (4:3)</PresentationFormat>
  <Paragraphs>136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Georgia</vt:lpstr>
      <vt:lpstr>Wingdings</vt:lpstr>
      <vt:lpstr>Training</vt:lpstr>
      <vt:lpstr>Process Manager Responsibilities</vt:lpstr>
      <vt:lpstr>Process Manager Responsibilities</vt:lpstr>
      <vt:lpstr>Responsible for planning and coordination of all tactical and operational activities required to carry out, monitor and report on the process</vt:lpstr>
      <vt:lpstr>Responsible for the process / procedure definition, development, documentation, implementation, execution and improvement</vt:lpstr>
      <vt:lpstr>Custodian of process related documentation and training material and makes sure the process information is published and communicated</vt:lpstr>
      <vt:lpstr>Champion for consistent processes and tool usage, and ensures standardization, integration, consistency and harmonization of these activities</vt:lpstr>
      <vt:lpstr>Monitors and measures the quality and content of the delivery and output of the process, KPI and Metrics reporting</vt:lpstr>
      <vt:lpstr>Dedicates time to the process and develops expert process knowledge</vt:lpstr>
      <vt:lpstr>Some Tangible Outputs by the Process Manager</vt:lpstr>
      <vt:lpstr>Process Manager vs. Process Owner</vt:lpstr>
      <vt:lpstr>Questions?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2016-11-28T16:27:01Z</dcterms:created>
  <dcterms:modified xsi:type="dcterms:W3CDTF">2017-08-02T08:52:21Z</dcterms:modified>
</cp:coreProperties>
</file>