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8"/>
  </p:notesMasterIdLst>
  <p:handoutMasterIdLst>
    <p:handoutMasterId r:id="rId9"/>
  </p:handoutMasterIdLst>
  <p:sldIdLst>
    <p:sldId id="259" r:id="rId2"/>
    <p:sldId id="325" r:id="rId3"/>
    <p:sldId id="326" r:id="rId4"/>
    <p:sldId id="327" r:id="rId5"/>
    <p:sldId id="328" r:id="rId6"/>
    <p:sldId id="27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325"/>
            <p14:sldId id="326"/>
            <p14:sldId id="327"/>
            <p14:sldId id="328"/>
            <p14:sldId id="2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CCFF"/>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74" autoAdjust="0"/>
    <p:restoredTop sz="83977" autoAdjust="0"/>
  </p:normalViewPr>
  <p:slideViewPr>
    <p:cSldViewPr>
      <p:cViewPr varScale="1">
        <p:scale>
          <a:sx n="82" d="100"/>
          <a:sy n="82" d="100"/>
        </p:scale>
        <p:origin x="107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8/2/2017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003474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8/2/2017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69824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3083217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a:t>Microsoft </a:t>
            </a:r>
            <a:r>
              <a:rPr lang="en-US" b="1" dirty="0"/>
              <a:t>Engineering Excellence</a:t>
            </a:r>
            <a:endParaRPr lang="en-US" dirty="0"/>
          </a:p>
        </p:txBody>
      </p:sp>
      <p:sp>
        <p:nvSpPr>
          <p:cNvPr id="41987" name="Rectangle 25"/>
          <p:cNvSpPr>
            <a:spLocks noGrp="1" noChangeArrowheads="1"/>
          </p:cNvSpPr>
          <p:nvPr>
            <p:ph type="ftr" sz="quarter" idx="4"/>
          </p:nvPr>
        </p:nvSpPr>
        <p:spPr>
          <a:noFill/>
        </p:spPr>
        <p:txBody>
          <a:bodyPr/>
          <a:lstStyle/>
          <a:p>
            <a:r>
              <a:rPr lang="en-US" dirty="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6</a:t>
            </a:fld>
            <a:endParaRPr lang="en-US" dirty="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a:p>
        </p:txBody>
      </p:sp>
    </p:spTree>
    <p:extLst>
      <p:ext uri="{BB962C8B-B14F-4D97-AF65-F5344CB8AC3E}">
        <p14:creationId xmlns:p14="http://schemas.microsoft.com/office/powerpoint/2010/main" val="367851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a:t>Click to edit master title style</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p:spPr>
        <p:txBody>
          <a:bodyPr/>
          <a:lstStyle/>
          <a:p>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a:t>Click To Edit Master Title Style</a:t>
            </a:r>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hf hdr="0" ft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5.jpeg"/><Relationship Id="rId4"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a:t>Strategic Process Roadmap </a:t>
            </a:r>
            <a:br>
              <a:rPr lang="en-US" dirty="0"/>
            </a:br>
            <a:r>
              <a:rPr lang="en-US" dirty="0"/>
              <a:t>TEMPLATES</a:t>
            </a:r>
          </a:p>
        </p:txBody>
      </p:sp>
      <p:sp>
        <p:nvSpPr>
          <p:cNvPr id="3" name="Subtitle 2"/>
          <p:cNvSpPr>
            <a:spLocks noGrp="1"/>
          </p:cNvSpPr>
          <p:nvPr>
            <p:ph type="subTitle" idx="1"/>
            <p:custDataLst>
              <p:tags r:id="rId3"/>
            </p:custDataLst>
          </p:nvPr>
        </p:nvSpPr>
        <p:spPr/>
        <p:txBody>
          <a:bodyPr>
            <a:normAutofit/>
          </a:bodyPr>
          <a:lstStyle/>
          <a:p>
            <a:r>
              <a:rPr lang="en-US" sz="2400" dirty="0">
                <a:latin typeface="+mn-lt"/>
              </a:rPr>
              <a:t>Thorsten Manthey</a:t>
            </a:r>
          </a:p>
          <a:p>
            <a:r>
              <a:rPr lang="en-US" sz="2400" dirty="0" smtClean="0">
                <a:latin typeface="+mn-lt"/>
              </a:rPr>
              <a:t>October 2017</a:t>
            </a:r>
            <a:endParaRPr lang="en-US" sz="2400" dirty="0">
              <a:latin typeface="+mn-lt"/>
            </a:endParaRPr>
          </a:p>
        </p:txBody>
      </p:sp>
    </p:spTree>
    <p:custDataLst>
      <p:tags r:id="rId1"/>
    </p:custData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79450209"/>
              </p:ext>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57667940"/>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894436">
                <a:tc>
                  <a:txBody>
                    <a:bodyPr/>
                    <a:lstStyle/>
                    <a:p>
                      <a:r>
                        <a:rPr lang="en-US" sz="900" dirty="0"/>
                        <a:t>Xx</a:t>
                      </a:r>
                    </a:p>
                    <a:p>
                      <a:r>
                        <a:rPr lang="en-US" sz="900" dirty="0"/>
                        <a:t>X</a:t>
                      </a:r>
                    </a:p>
                    <a:p>
                      <a:r>
                        <a:rPr lang="en-US" sz="900" dirty="0"/>
                        <a:t>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24722221"/>
              </p:ext>
            </p:extLst>
          </p:nvPr>
        </p:nvGraphicFramePr>
        <p:xfrm>
          <a:off x="228600" y="2338023"/>
          <a:ext cx="4393862" cy="1862689"/>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88369">
                <a:tc>
                  <a:txBody>
                    <a:bodyPr/>
                    <a:lstStyle/>
                    <a:p>
                      <a:pPr marL="228600" indent="-228600">
                        <a:buFont typeface="+mj-lt"/>
                        <a:buAutoNum type="alphaLcParenR"/>
                      </a:pPr>
                      <a:r>
                        <a:rPr lang="en-US" sz="900" dirty="0"/>
                        <a:t>xx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86564485"/>
              </p:ext>
            </p:extLst>
          </p:nvPr>
        </p:nvGraphicFramePr>
        <p:xfrm>
          <a:off x="4724400" y="2338021"/>
          <a:ext cx="4343400" cy="1866528"/>
        </p:xfrm>
        <a:graphic>
          <a:graphicData uri="http://schemas.openxmlformats.org/drawingml/2006/table">
            <a:tbl>
              <a:tblPr firstRow="1" bandRow="1">
                <a:tableStyleId>{5940675A-B579-460E-94D1-54222C63F5DA}</a:tableStyleId>
              </a:tblPr>
              <a:tblGrid>
                <a:gridCol w="43434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92208">
                <a:tc>
                  <a:txBody>
                    <a:bodyPr/>
                    <a:lstStyle/>
                    <a:p>
                      <a:pPr marL="228600" indent="-228600">
                        <a:buFont typeface="+mj-lt"/>
                        <a:buAutoNum type="arabicPeriod"/>
                      </a:pPr>
                      <a:r>
                        <a:rPr lang="en-US" sz="900" dirty="0"/>
                        <a:t>xx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56347506"/>
              </p:ext>
            </p:extLst>
          </p:nvPr>
        </p:nvGraphicFramePr>
        <p:xfrm>
          <a:off x="228600" y="4238856"/>
          <a:ext cx="4393862" cy="973055"/>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244009">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698735">
                <a:tc>
                  <a:txBody>
                    <a:bodyPr/>
                    <a:lstStyle/>
                    <a:p>
                      <a:pPr marL="169863" indent="-169863">
                        <a:buFont typeface="Arial" panose="020B0604020202020204" pitchFamily="34" charset="0"/>
                        <a:buChar char="•"/>
                      </a:pPr>
                      <a:r>
                        <a:rPr lang="en-US" sz="900" dirty="0"/>
                        <a:t>xx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27887589"/>
              </p:ext>
            </p:extLst>
          </p:nvPr>
        </p:nvGraphicFramePr>
        <p:xfrm>
          <a:off x="4724400" y="4238706"/>
          <a:ext cx="4343400" cy="977592"/>
        </p:xfrm>
        <a:graphic>
          <a:graphicData uri="http://schemas.openxmlformats.org/drawingml/2006/table">
            <a:tbl>
              <a:tblPr firstRow="1" bandRow="1">
                <a:tableStyleId>{5940675A-B579-460E-94D1-54222C63F5DA}</a:tableStyleId>
              </a:tblPr>
              <a:tblGrid>
                <a:gridCol w="868680">
                  <a:extLst>
                    <a:ext uri="{9D8B030D-6E8A-4147-A177-3AD203B41FA5}">
                      <a16:colId xmlns:a16="http://schemas.microsoft.com/office/drawing/2014/main" xmlns="" val="20000"/>
                    </a:ext>
                  </a:extLst>
                </a:gridCol>
                <a:gridCol w="868680">
                  <a:extLst>
                    <a:ext uri="{9D8B030D-6E8A-4147-A177-3AD203B41FA5}">
                      <a16:colId xmlns:a16="http://schemas.microsoft.com/office/drawing/2014/main" xmlns="" val="20001"/>
                    </a:ext>
                  </a:extLst>
                </a:gridCol>
                <a:gridCol w="868680">
                  <a:extLst>
                    <a:ext uri="{9D8B030D-6E8A-4147-A177-3AD203B41FA5}">
                      <a16:colId xmlns:a16="http://schemas.microsoft.com/office/drawing/2014/main" xmlns="" val="20002"/>
                    </a:ext>
                  </a:extLst>
                </a:gridCol>
                <a:gridCol w="868680">
                  <a:extLst>
                    <a:ext uri="{9D8B030D-6E8A-4147-A177-3AD203B41FA5}">
                      <a16:colId xmlns:a16="http://schemas.microsoft.com/office/drawing/2014/main" xmlns="" val="20003"/>
                    </a:ext>
                  </a:extLst>
                </a:gridCol>
                <a:gridCol w="868680">
                  <a:extLst>
                    <a:ext uri="{9D8B030D-6E8A-4147-A177-3AD203B41FA5}">
                      <a16:colId xmlns:a16="http://schemas.microsoft.com/office/drawing/2014/main" xmlns=""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a16="http://schemas.microsoft.com/office/drawing/2014/main" xmlns="" val="10000"/>
                  </a:ext>
                </a:extLst>
              </a:tr>
              <a:tr h="234424">
                <a:tc>
                  <a:txBody>
                    <a:bodyPr/>
                    <a:lstStyle/>
                    <a:p>
                      <a:pPr marL="0" indent="0">
                        <a:buFont typeface="+mj-lt"/>
                        <a:buNone/>
                      </a:pPr>
                      <a:endParaRPr lang="en-US" sz="900" dirty="0"/>
                    </a:p>
                  </a:txBody>
                  <a:tcPr>
                    <a:solidFill>
                      <a:srgbClr val="E5EAF3"/>
                    </a:solidFill>
                  </a:tcPr>
                </a:tc>
                <a:tc>
                  <a:txBody>
                    <a:bodyPr/>
                    <a:lstStyle/>
                    <a:p>
                      <a:pPr marL="0" indent="0" algn="ctr">
                        <a:buFont typeface="+mj-lt"/>
                        <a:buNone/>
                      </a:pPr>
                      <a:r>
                        <a:rPr lang="en-US" sz="900" b="1" dirty="0"/>
                        <a:t>2017</a:t>
                      </a:r>
                    </a:p>
                  </a:txBody>
                  <a:tcPr>
                    <a:solidFill>
                      <a:srgbClr val="E5EAF3"/>
                    </a:solidFill>
                  </a:tcPr>
                </a:tc>
                <a:tc>
                  <a:txBody>
                    <a:bodyPr/>
                    <a:lstStyle/>
                    <a:p>
                      <a:pPr marL="0" indent="0" algn="ctr">
                        <a:buFont typeface="+mj-lt"/>
                        <a:buNone/>
                      </a:pPr>
                      <a:r>
                        <a:rPr lang="en-US" sz="900" b="1" dirty="0"/>
                        <a:t>2018</a:t>
                      </a:r>
                    </a:p>
                  </a:txBody>
                  <a:tcPr>
                    <a:solidFill>
                      <a:srgbClr val="E5EAF3"/>
                    </a:solidFill>
                  </a:tcPr>
                </a:tc>
                <a:tc>
                  <a:txBody>
                    <a:bodyPr/>
                    <a:lstStyle/>
                    <a:p>
                      <a:pPr marL="0" indent="0" algn="ctr">
                        <a:buFont typeface="+mj-lt"/>
                        <a:buNone/>
                      </a:pPr>
                      <a:r>
                        <a:rPr lang="en-US" sz="900" b="1" dirty="0"/>
                        <a:t>2019</a:t>
                      </a:r>
                    </a:p>
                  </a:txBody>
                  <a:tcPr>
                    <a:solidFill>
                      <a:srgbClr val="E5EAF3"/>
                    </a:solidFill>
                  </a:tcPr>
                </a:tc>
                <a:tc>
                  <a:txBody>
                    <a:bodyPr/>
                    <a:lstStyle/>
                    <a:p>
                      <a:pPr marL="0" indent="0" algn="ctr">
                        <a:buFont typeface="+mj-lt"/>
                        <a:buNone/>
                      </a:pPr>
                      <a:r>
                        <a:rPr lang="en-US" sz="900" b="1" dirty="0"/>
                        <a:t>Total</a:t>
                      </a:r>
                    </a:p>
                  </a:txBody>
                  <a:tcPr>
                    <a:solidFill>
                      <a:srgbClr val="E5EAF3"/>
                    </a:solidFill>
                  </a:tcPr>
                </a:tc>
                <a:extLst>
                  <a:ext uri="{0D108BD9-81ED-4DB2-BD59-A6C34878D82A}">
                    <a16:rowId xmlns:a16="http://schemas.microsoft.com/office/drawing/2014/main" xmlns="" val="10001"/>
                  </a:ext>
                </a:extLst>
              </a:tr>
              <a:tr h="234424">
                <a:tc>
                  <a:txBody>
                    <a:bodyPr/>
                    <a:lstStyle/>
                    <a:p>
                      <a:pPr marL="0" indent="0">
                        <a:buFont typeface="+mj-lt"/>
                        <a:buNone/>
                      </a:pPr>
                      <a:r>
                        <a:rPr lang="en-US" sz="900" b="0" dirty="0"/>
                        <a:t>Committed</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rgbClr val="E5EAF3"/>
                    </a:solidFill>
                  </a:tcPr>
                </a:tc>
                <a:extLst>
                  <a:ext uri="{0D108BD9-81ED-4DB2-BD59-A6C34878D82A}">
                    <a16:rowId xmlns:a16="http://schemas.microsoft.com/office/drawing/2014/main" xmlns="" val="10002"/>
                  </a:ext>
                </a:extLst>
              </a:tr>
              <a:tr h="234424">
                <a:tc>
                  <a:txBody>
                    <a:bodyPr/>
                    <a:lstStyle/>
                    <a:p>
                      <a:pPr marL="0" indent="0">
                        <a:buFont typeface="+mj-lt"/>
                        <a:buNone/>
                      </a:pPr>
                      <a:r>
                        <a:rPr lang="en-US" sz="900" b="0" dirty="0"/>
                        <a:t>Requested</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rgbClr val="E5EAF3"/>
                    </a:solidFill>
                  </a:tcPr>
                </a:tc>
                <a:extLst>
                  <a:ext uri="{0D108BD9-81ED-4DB2-BD59-A6C34878D82A}">
                    <a16:rowId xmlns:a16="http://schemas.microsoft.com/office/drawing/2014/main" xmlns=""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530020911"/>
              </p:ext>
            </p:extLst>
          </p:nvPr>
        </p:nvGraphicFramePr>
        <p:xfrm>
          <a:off x="228600" y="5258380"/>
          <a:ext cx="8839200" cy="1364942"/>
        </p:xfrm>
        <a:graphic>
          <a:graphicData uri="http://schemas.openxmlformats.org/drawingml/2006/table">
            <a:tbl>
              <a:tblPr firstRow="1" bandRow="1">
                <a:tableStyleId>{7E9639D4-E3E2-4D34-9284-5A2195B3D0D7}</a:tableStyleId>
              </a:tblPr>
              <a:tblGrid>
                <a:gridCol w="2946400">
                  <a:extLst>
                    <a:ext uri="{9D8B030D-6E8A-4147-A177-3AD203B41FA5}">
                      <a16:colId xmlns:a16="http://schemas.microsoft.com/office/drawing/2014/main" xmlns="" val="20000"/>
                    </a:ext>
                  </a:extLst>
                </a:gridCol>
                <a:gridCol w="2946400">
                  <a:extLst>
                    <a:ext uri="{9D8B030D-6E8A-4147-A177-3AD203B41FA5}">
                      <a16:colId xmlns:a16="http://schemas.microsoft.com/office/drawing/2014/main" xmlns="" val="20001"/>
                    </a:ext>
                  </a:extLst>
                </a:gridCol>
                <a:gridCol w="2946400">
                  <a:extLst>
                    <a:ext uri="{9D8B030D-6E8A-4147-A177-3AD203B41FA5}">
                      <a16:colId xmlns:a16="http://schemas.microsoft.com/office/drawing/2014/main" xmlns="" val="20002"/>
                    </a:ext>
                  </a:extLst>
                </a:gridCol>
              </a:tblGrid>
              <a:tr h="0">
                <a:tc>
                  <a:txBody>
                    <a:bodyPr/>
                    <a:lstStyle/>
                    <a:p>
                      <a:pPr algn="ctr"/>
                      <a:r>
                        <a:rPr lang="en-US" sz="1400" dirty="0"/>
                        <a:t>2017</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2018</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2019</a:t>
                      </a:r>
                      <a:endParaRPr lang="en-US" sz="1400" b="1" dirty="0">
                        <a:solidFill>
                          <a:schemeClr val="bg1"/>
                        </a:solidFill>
                      </a:endParaRPr>
                    </a:p>
                  </a:txBody>
                  <a:tcPr>
                    <a:solidFill>
                      <a:schemeClr val="tx2">
                        <a:lumMod val="60000"/>
                        <a:lumOff val="40000"/>
                      </a:schemeClr>
                    </a:solidFill>
                  </a:tcPr>
                </a:tc>
                <a:extLst>
                  <a:ext uri="{0D108BD9-81ED-4DB2-BD59-A6C34878D82A}">
                    <a16:rowId xmlns:a16="http://schemas.microsoft.com/office/drawing/2014/main" xmlns="" val="10000"/>
                  </a:ext>
                </a:extLst>
              </a:tr>
              <a:tr h="1060142">
                <a:tc>
                  <a:txBody>
                    <a:bodyPr/>
                    <a:lstStyle/>
                    <a:p>
                      <a:pPr marL="0" indent="0">
                        <a:buFont typeface="+mj-lt"/>
                        <a:buNone/>
                      </a:pPr>
                      <a:endParaRPr lang="en-US" sz="900" dirty="0"/>
                    </a:p>
                  </a:txBody>
                  <a:tcPr>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solidFill>
                      <a:srgbClr val="CCCCFF">
                        <a:alpha val="40000"/>
                      </a:srgbClr>
                    </a:solidFill>
                  </a:tcPr>
                </a:tc>
                <a:extLst>
                  <a:ext uri="{0D108BD9-81ED-4DB2-BD59-A6C34878D82A}">
                    <a16:rowId xmlns:a16="http://schemas.microsoft.com/office/drawing/2014/main" xmlns="" val="10001"/>
                  </a:ext>
                </a:extLst>
              </a:tr>
            </a:tbl>
          </a:graphicData>
        </a:graphic>
      </p:graphicFrame>
      <p:cxnSp>
        <p:nvCxnSpPr>
          <p:cNvPr id="10" name="Straight Arrow Connector 9"/>
          <p:cNvCxnSpPr/>
          <p:nvPr/>
        </p:nvCxnSpPr>
        <p:spPr>
          <a:xfrm>
            <a:off x="287869" y="6071179"/>
            <a:ext cx="8763000"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Rectangular Callout 11"/>
          <p:cNvSpPr/>
          <p:nvPr/>
        </p:nvSpPr>
        <p:spPr>
          <a:xfrm>
            <a:off x="1066800" y="6124038"/>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4" name="Rectangular Callout 13"/>
          <p:cNvSpPr/>
          <p:nvPr/>
        </p:nvSpPr>
        <p:spPr>
          <a:xfrm>
            <a:off x="3200400" y="6123600"/>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6" name="Rectangular Callout 15"/>
          <p:cNvSpPr/>
          <p:nvPr/>
        </p:nvSpPr>
        <p:spPr>
          <a:xfrm>
            <a:off x="5715000" y="6123600"/>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a:t>
            </a:r>
          </a:p>
          <a:p>
            <a:r>
              <a:rPr lang="en-US" dirty="0">
                <a:solidFill>
                  <a:schemeClr val="tx2"/>
                </a:solidFill>
              </a:rPr>
              <a:t>Strategic Process Roadmap Summary</a:t>
            </a:r>
          </a:p>
        </p:txBody>
      </p:sp>
      <p:sp>
        <p:nvSpPr>
          <p:cNvPr id="18" name="Slide Number Placeholder 1"/>
          <p:cNvSpPr txBox="1">
            <a:spLocks/>
          </p:cNvSpPr>
          <p:nvPr/>
        </p:nvSpPr>
        <p:spPr>
          <a:xfrm>
            <a:off x="8686800" y="6577264"/>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2</a:t>
            </a:fld>
            <a:endParaRPr lang="en-US" sz="1000" dirty="0"/>
          </a:p>
        </p:txBody>
      </p:sp>
      <p:sp>
        <p:nvSpPr>
          <p:cNvPr id="2" name="Flowchart: Connector 1"/>
          <p:cNvSpPr/>
          <p:nvPr/>
        </p:nvSpPr>
        <p:spPr>
          <a:xfrm>
            <a:off x="762000" y="5998445"/>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onnector 18"/>
          <p:cNvSpPr/>
          <p:nvPr/>
        </p:nvSpPr>
        <p:spPr>
          <a:xfrm>
            <a:off x="2895600" y="6005372"/>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5410200" y="599615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0340850"/>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67682876"/>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894436">
                <a:tc>
                  <a:txBody>
                    <a:bodyPr/>
                    <a:lstStyle/>
                    <a:p>
                      <a:r>
                        <a:rPr lang="en-US" sz="1000" dirty="0"/>
                        <a:t>Focus on process documentation, simplification and standardized execution across the enterprise. Establish a “follow-the-sun” 24/7/365 Service Desk globally utilizing one integrated platform (ServiceNow) and standardized process. Improve integration with key processes to improve first call resolution and time to resolution (i.e. Knowledge Management, Problem Management, Availability Management, Change Management, Configuration Management and Event Management).</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17535819"/>
              </p:ext>
            </p:extLst>
          </p:nvPr>
        </p:nvGraphicFramePr>
        <p:xfrm>
          <a:off x="228600" y="2338023"/>
          <a:ext cx="4393862" cy="1862689"/>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88369">
                <a:tc>
                  <a:txBody>
                    <a:bodyPr/>
                    <a:lstStyle/>
                    <a:p>
                      <a:pPr marL="228600" indent="-228600">
                        <a:buFont typeface="+mj-lt"/>
                        <a:buAutoNum type="alphaLcParenR"/>
                      </a:pPr>
                      <a:r>
                        <a:rPr lang="en-US" sz="1000" dirty="0"/>
                        <a:t>Process documentation is not in line with ITIL best practices and documented in a consistent way using defined standards.</a:t>
                      </a:r>
                    </a:p>
                    <a:p>
                      <a:pPr marL="228600" indent="-228600">
                        <a:buFont typeface="+mj-lt"/>
                        <a:buAutoNum type="alphaLcParenR"/>
                      </a:pPr>
                      <a:r>
                        <a:rPr lang="en-US" sz="1000" dirty="0"/>
                        <a:t>Different priority classifications in different regions, no global standard or SLAs exist for incidents.</a:t>
                      </a:r>
                    </a:p>
                    <a:p>
                      <a:pPr marL="228600" indent="-228600">
                        <a:buFont typeface="+mj-lt"/>
                        <a:buAutoNum type="alphaLcParenR"/>
                      </a:pPr>
                      <a:r>
                        <a:rPr lang="en-US" sz="1000" dirty="0"/>
                        <a:t>No clear implementation strategy globally (People, Process &amp; Technology)</a:t>
                      </a:r>
                    </a:p>
                    <a:p>
                      <a:pPr marL="228600" indent="-228600">
                        <a:buFont typeface="+mj-lt"/>
                        <a:buAutoNum type="alphaLcParenR"/>
                      </a:pPr>
                      <a:r>
                        <a:rPr lang="en-US" sz="1000" dirty="0"/>
                        <a:t>Limited integration with Knowledge Management and usage and creating of Knowledge Articles</a:t>
                      </a:r>
                    </a:p>
                    <a:p>
                      <a:pPr marL="228600" indent="-228600">
                        <a:buFont typeface="+mj-lt"/>
                        <a:buAutoNum type="alphaLcParenR"/>
                      </a:pPr>
                      <a:r>
                        <a:rPr lang="en-US" sz="1000" dirty="0"/>
                        <a:t>Lack of funding for global implementation (Business case to be developed)</a:t>
                      </a:r>
                    </a:p>
                    <a:p>
                      <a:pPr marL="228600" indent="-228600">
                        <a:buFont typeface="+mj-lt"/>
                        <a:buAutoNum type="alphaLcParenR"/>
                      </a:pPr>
                      <a:r>
                        <a:rPr lang="en-US" sz="1000" dirty="0"/>
                        <a:t>Roles and responsibilities not formalized and communicated</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953176194"/>
              </p:ext>
            </p:extLst>
          </p:nvPr>
        </p:nvGraphicFramePr>
        <p:xfrm>
          <a:off x="4724400" y="2338021"/>
          <a:ext cx="4343400" cy="1889760"/>
        </p:xfrm>
        <a:graphic>
          <a:graphicData uri="http://schemas.openxmlformats.org/drawingml/2006/table">
            <a:tbl>
              <a:tblPr firstRow="1" bandRow="1">
                <a:tableStyleId>{5940675A-B579-460E-94D1-54222C63F5DA}</a:tableStyleId>
              </a:tblPr>
              <a:tblGrid>
                <a:gridCol w="43434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92208">
                <a:tc>
                  <a:txBody>
                    <a:bodyPr/>
                    <a:lstStyle/>
                    <a:p>
                      <a:pPr marL="228600" indent="-228600">
                        <a:buFont typeface="+mj-lt"/>
                        <a:buAutoNum type="arabicPeriod"/>
                      </a:pPr>
                      <a:r>
                        <a:rPr lang="en-US" sz="1000" dirty="0"/>
                        <a:t>Conduct a</a:t>
                      </a:r>
                      <a:r>
                        <a:rPr lang="en-US" sz="1000" baseline="0" dirty="0"/>
                        <a:t> current state Process Maturity Assessment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Business case development for global implementation (funding, FTE etc.)</a:t>
                      </a:r>
                    </a:p>
                    <a:p>
                      <a:pPr marL="228600" indent="-228600">
                        <a:buFont typeface="+mj-lt"/>
                        <a:buAutoNum type="arabicPeriod"/>
                      </a:pPr>
                      <a:r>
                        <a:rPr lang="en-US" sz="1000" dirty="0"/>
                        <a:t>Defined and approved global incident prioritization schema (Impact &amp; Urgency = Priority) implemented in ServiceNow</a:t>
                      </a:r>
                    </a:p>
                    <a:p>
                      <a:pPr marL="228600" indent="-228600">
                        <a:buFont typeface="+mj-lt"/>
                        <a:buAutoNum type="arabicPeriod"/>
                      </a:pPr>
                      <a:r>
                        <a:rPr lang="en-US" sz="1000" dirty="0"/>
                        <a:t>Process documented consistently according to standards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Formal process roles documented and communicated</a:t>
                      </a:r>
                    </a:p>
                    <a:p>
                      <a:pPr marL="228600" indent="-228600">
                        <a:buFont typeface="+mj-lt"/>
                        <a:buAutoNum type="arabicPeriod"/>
                      </a:pPr>
                      <a:r>
                        <a:rPr lang="en-US" sz="1000" dirty="0"/>
                        <a:t>Integration with Knowledge Management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Integrated processes globally in multiple regions (platform roll-out and training completed) – Region 2 and Region 3</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Conduct 2</a:t>
                      </a:r>
                      <a:r>
                        <a:rPr lang="en-US" sz="1000" baseline="30000" dirty="0"/>
                        <a:t>nd</a:t>
                      </a:r>
                      <a:r>
                        <a:rPr lang="en-US" sz="1000" dirty="0"/>
                        <a:t> Process Maturity Assessment</a:t>
                      </a:r>
                      <a:endParaRPr lang="en-US" sz="900" dirty="0"/>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97597106"/>
              </p:ext>
            </p:extLst>
          </p:nvPr>
        </p:nvGraphicFramePr>
        <p:xfrm>
          <a:off x="228600" y="4274952"/>
          <a:ext cx="4393862" cy="973055"/>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244009">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698735">
                <a:tc>
                  <a:txBody>
                    <a:bodyPr/>
                    <a:lstStyle/>
                    <a:p>
                      <a:pPr marL="169863" indent="-169863">
                        <a:buFont typeface="Arial" panose="020B0604020202020204" pitchFamily="34" charset="0"/>
                        <a:buChar char="•"/>
                      </a:pPr>
                      <a:r>
                        <a:rPr lang="en-US" sz="900" dirty="0"/>
                        <a:t>Improved speed in resolving incidents with globally hand-over capabilities</a:t>
                      </a:r>
                    </a:p>
                    <a:p>
                      <a:pPr marL="169863" indent="-169863">
                        <a:buFont typeface="Arial" panose="020B0604020202020204" pitchFamily="34" charset="0"/>
                        <a:buChar char="•"/>
                      </a:pPr>
                      <a:r>
                        <a:rPr lang="en-US" sz="900" dirty="0"/>
                        <a:t>Consistent process globally will improve customer experience, internal training, rotation of resources and comparable process metric</a:t>
                      </a:r>
                    </a:p>
                    <a:p>
                      <a:pPr marL="169863" indent="-169863">
                        <a:buFont typeface="Arial" panose="020B0604020202020204" pitchFamily="34" charset="0"/>
                        <a:buChar char="•"/>
                      </a:pPr>
                      <a:r>
                        <a:rPr lang="en-US" sz="900" dirty="0"/>
                        <a:t>Optimized partner integration utilizing one consistent process</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49075607"/>
              </p:ext>
            </p:extLst>
          </p:nvPr>
        </p:nvGraphicFramePr>
        <p:xfrm>
          <a:off x="4724400" y="4264371"/>
          <a:ext cx="4343400" cy="977592"/>
        </p:xfrm>
        <a:graphic>
          <a:graphicData uri="http://schemas.openxmlformats.org/drawingml/2006/table">
            <a:tbl>
              <a:tblPr firstRow="1" bandRow="1">
                <a:tableStyleId>{5940675A-B579-460E-94D1-54222C63F5DA}</a:tableStyleId>
              </a:tblPr>
              <a:tblGrid>
                <a:gridCol w="868680">
                  <a:extLst>
                    <a:ext uri="{9D8B030D-6E8A-4147-A177-3AD203B41FA5}">
                      <a16:colId xmlns:a16="http://schemas.microsoft.com/office/drawing/2014/main" xmlns="" val="20000"/>
                    </a:ext>
                  </a:extLst>
                </a:gridCol>
                <a:gridCol w="868680">
                  <a:extLst>
                    <a:ext uri="{9D8B030D-6E8A-4147-A177-3AD203B41FA5}">
                      <a16:colId xmlns:a16="http://schemas.microsoft.com/office/drawing/2014/main" xmlns="" val="20001"/>
                    </a:ext>
                  </a:extLst>
                </a:gridCol>
                <a:gridCol w="868680">
                  <a:extLst>
                    <a:ext uri="{9D8B030D-6E8A-4147-A177-3AD203B41FA5}">
                      <a16:colId xmlns:a16="http://schemas.microsoft.com/office/drawing/2014/main" xmlns="" val="20002"/>
                    </a:ext>
                  </a:extLst>
                </a:gridCol>
                <a:gridCol w="868680">
                  <a:extLst>
                    <a:ext uri="{9D8B030D-6E8A-4147-A177-3AD203B41FA5}">
                      <a16:colId xmlns:a16="http://schemas.microsoft.com/office/drawing/2014/main" xmlns="" val="20003"/>
                    </a:ext>
                  </a:extLst>
                </a:gridCol>
                <a:gridCol w="868680">
                  <a:extLst>
                    <a:ext uri="{9D8B030D-6E8A-4147-A177-3AD203B41FA5}">
                      <a16:colId xmlns:a16="http://schemas.microsoft.com/office/drawing/2014/main" xmlns=""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a16="http://schemas.microsoft.com/office/drawing/2014/main" xmlns="" val="10000"/>
                  </a:ext>
                </a:extLst>
              </a:tr>
              <a:tr h="234424">
                <a:tc>
                  <a:txBody>
                    <a:bodyPr/>
                    <a:lstStyle/>
                    <a:p>
                      <a:pPr marL="0" indent="0">
                        <a:buFont typeface="+mj-lt"/>
                        <a:buNone/>
                      </a:pPr>
                      <a:endParaRPr lang="en-US" sz="900" dirty="0"/>
                    </a:p>
                  </a:txBody>
                  <a:tcPr>
                    <a:solidFill>
                      <a:srgbClr val="E5EAF3"/>
                    </a:solidFill>
                  </a:tcPr>
                </a:tc>
                <a:tc>
                  <a:txBody>
                    <a:bodyPr/>
                    <a:lstStyle/>
                    <a:p>
                      <a:pPr marL="0" indent="0" algn="ctr">
                        <a:buFont typeface="+mj-lt"/>
                        <a:buNone/>
                      </a:pPr>
                      <a:r>
                        <a:rPr lang="en-US" sz="900" b="1" dirty="0"/>
                        <a:t>2017</a:t>
                      </a:r>
                    </a:p>
                  </a:txBody>
                  <a:tcPr>
                    <a:solidFill>
                      <a:srgbClr val="E5EAF3"/>
                    </a:solidFill>
                  </a:tcPr>
                </a:tc>
                <a:tc>
                  <a:txBody>
                    <a:bodyPr/>
                    <a:lstStyle/>
                    <a:p>
                      <a:pPr marL="0" indent="0" algn="ctr">
                        <a:buFont typeface="+mj-lt"/>
                        <a:buNone/>
                      </a:pPr>
                      <a:r>
                        <a:rPr lang="en-US" sz="900" b="1" dirty="0"/>
                        <a:t>2018</a:t>
                      </a:r>
                    </a:p>
                  </a:txBody>
                  <a:tcPr>
                    <a:solidFill>
                      <a:srgbClr val="E5EAF3"/>
                    </a:solidFill>
                  </a:tcPr>
                </a:tc>
                <a:tc>
                  <a:txBody>
                    <a:bodyPr/>
                    <a:lstStyle/>
                    <a:p>
                      <a:pPr marL="0" indent="0" algn="ctr">
                        <a:buFont typeface="+mj-lt"/>
                        <a:buNone/>
                      </a:pPr>
                      <a:r>
                        <a:rPr lang="en-US" sz="900" b="1" dirty="0"/>
                        <a:t>2019</a:t>
                      </a:r>
                    </a:p>
                  </a:txBody>
                  <a:tcPr>
                    <a:solidFill>
                      <a:srgbClr val="E5EAF3"/>
                    </a:solidFill>
                  </a:tcPr>
                </a:tc>
                <a:tc>
                  <a:txBody>
                    <a:bodyPr/>
                    <a:lstStyle/>
                    <a:p>
                      <a:pPr marL="0" indent="0" algn="ctr">
                        <a:buFont typeface="+mj-lt"/>
                        <a:buNone/>
                      </a:pPr>
                      <a:r>
                        <a:rPr lang="en-US" sz="900" b="1" dirty="0"/>
                        <a:t>Total</a:t>
                      </a:r>
                    </a:p>
                  </a:txBody>
                  <a:tcPr>
                    <a:solidFill>
                      <a:srgbClr val="E5EAF3"/>
                    </a:solidFill>
                  </a:tcPr>
                </a:tc>
                <a:extLst>
                  <a:ext uri="{0D108BD9-81ED-4DB2-BD59-A6C34878D82A}">
                    <a16:rowId xmlns:a16="http://schemas.microsoft.com/office/drawing/2014/main" xmlns="" val="10001"/>
                  </a:ext>
                </a:extLst>
              </a:tr>
              <a:tr h="234424">
                <a:tc>
                  <a:txBody>
                    <a:bodyPr/>
                    <a:lstStyle/>
                    <a:p>
                      <a:pPr marL="0" indent="0">
                        <a:buFont typeface="+mj-lt"/>
                        <a:buNone/>
                      </a:pPr>
                      <a:r>
                        <a:rPr lang="en-US" sz="900" b="0" dirty="0"/>
                        <a:t>Committed</a:t>
                      </a:r>
                    </a:p>
                  </a:txBody>
                  <a:tcPr>
                    <a:solidFill>
                      <a:schemeClr val="bg1"/>
                    </a:solidFill>
                  </a:tcPr>
                </a:tc>
                <a:tc>
                  <a:txBody>
                    <a:bodyPr/>
                    <a:lstStyle/>
                    <a:p>
                      <a:pPr marL="0" indent="0" algn="ctr">
                        <a:buFont typeface="+mj-lt"/>
                        <a:buNone/>
                      </a:pPr>
                      <a:r>
                        <a:rPr lang="en-US" sz="800" dirty="0"/>
                        <a:t>$150,000</a:t>
                      </a:r>
                    </a:p>
                  </a:txBody>
                  <a:tcPr>
                    <a:solidFill>
                      <a:schemeClr val="bg1"/>
                    </a:solidFill>
                  </a:tcPr>
                </a:tc>
                <a:tc>
                  <a:txBody>
                    <a:bodyPr/>
                    <a:lstStyle/>
                    <a:p>
                      <a:pPr marL="0" indent="0" algn="ctr">
                        <a:buFont typeface="+mj-lt"/>
                        <a:buNone/>
                      </a:pPr>
                      <a:r>
                        <a:rPr lang="en-US" sz="800" dirty="0"/>
                        <a:t>TBD</a:t>
                      </a:r>
                    </a:p>
                  </a:txBody>
                  <a:tcPr>
                    <a:solidFill>
                      <a:schemeClr val="bg1"/>
                    </a:solidFill>
                  </a:tcPr>
                </a:tc>
                <a:tc>
                  <a:txBody>
                    <a:bodyPr/>
                    <a:lstStyle/>
                    <a:p>
                      <a:pPr marL="0" indent="0" algn="ctr">
                        <a:buFont typeface="+mj-lt"/>
                        <a:buNone/>
                      </a:pPr>
                      <a:r>
                        <a:rPr lang="en-US" sz="800" dirty="0"/>
                        <a:t>TBD</a:t>
                      </a:r>
                    </a:p>
                  </a:txBody>
                  <a:tcPr>
                    <a:solidFill>
                      <a:schemeClr val="bg1"/>
                    </a:solidFill>
                  </a:tcPr>
                </a:tc>
                <a:tc>
                  <a:txBody>
                    <a:bodyPr/>
                    <a:lstStyle/>
                    <a:p>
                      <a:pPr marL="0" indent="0" algn="ctr">
                        <a:buFont typeface="+mj-lt"/>
                        <a:buNone/>
                      </a:pPr>
                      <a:r>
                        <a:rPr lang="en-US" sz="800" dirty="0"/>
                        <a:t>$150,000</a:t>
                      </a:r>
                    </a:p>
                  </a:txBody>
                  <a:tcPr>
                    <a:solidFill>
                      <a:srgbClr val="E5EAF3"/>
                    </a:solidFill>
                  </a:tcPr>
                </a:tc>
                <a:extLst>
                  <a:ext uri="{0D108BD9-81ED-4DB2-BD59-A6C34878D82A}">
                    <a16:rowId xmlns:a16="http://schemas.microsoft.com/office/drawing/2014/main" xmlns="" val="10002"/>
                  </a:ext>
                </a:extLst>
              </a:tr>
              <a:tr h="234424">
                <a:tc>
                  <a:txBody>
                    <a:bodyPr/>
                    <a:lstStyle/>
                    <a:p>
                      <a:pPr marL="0" indent="0">
                        <a:buFont typeface="+mj-lt"/>
                        <a:buNone/>
                      </a:pPr>
                      <a:r>
                        <a:rPr lang="en-US" sz="900" b="0" dirty="0"/>
                        <a:t>Requested</a:t>
                      </a:r>
                    </a:p>
                  </a:txBody>
                  <a:tcPr>
                    <a:solidFill>
                      <a:schemeClr val="bg1"/>
                    </a:solidFill>
                  </a:tcPr>
                </a:tc>
                <a:tc>
                  <a:txBody>
                    <a:bodyPr/>
                    <a:lstStyle/>
                    <a:p>
                      <a:pPr marL="0" indent="0" algn="ctr">
                        <a:buFont typeface="+mj-lt"/>
                        <a:buNone/>
                      </a:pPr>
                      <a:r>
                        <a:rPr lang="en-US" sz="800" dirty="0"/>
                        <a:t>-</a:t>
                      </a:r>
                    </a:p>
                  </a:txBody>
                  <a:tcPr>
                    <a:solidFill>
                      <a:schemeClr val="bg1"/>
                    </a:solidFill>
                  </a:tcPr>
                </a:tc>
                <a:tc>
                  <a:txBody>
                    <a:bodyPr/>
                    <a:lstStyle/>
                    <a:p>
                      <a:pPr marL="0" indent="0" algn="ctr">
                        <a:buFont typeface="+mj-lt"/>
                        <a:buNone/>
                      </a:pPr>
                      <a:r>
                        <a:rPr lang="en-US" sz="800" dirty="0"/>
                        <a:t>$500,000</a:t>
                      </a:r>
                    </a:p>
                  </a:txBody>
                  <a:tcPr>
                    <a:solidFill>
                      <a:schemeClr val="bg1"/>
                    </a:solidFill>
                  </a:tcPr>
                </a:tc>
                <a:tc>
                  <a:txBody>
                    <a:bodyPr/>
                    <a:lstStyle/>
                    <a:p>
                      <a:pPr marL="0" indent="0" algn="ctr">
                        <a:buFont typeface="+mj-lt"/>
                        <a:buNone/>
                      </a:pPr>
                      <a:r>
                        <a:rPr lang="en-US" sz="800" dirty="0"/>
                        <a:t>$200,000</a:t>
                      </a:r>
                    </a:p>
                  </a:txBody>
                  <a:tcPr>
                    <a:solidFill>
                      <a:schemeClr val="bg1"/>
                    </a:solidFill>
                  </a:tcPr>
                </a:tc>
                <a:tc>
                  <a:txBody>
                    <a:bodyPr/>
                    <a:lstStyle/>
                    <a:p>
                      <a:pPr marL="0" indent="0" algn="ctr">
                        <a:buFont typeface="+mj-lt"/>
                        <a:buNone/>
                      </a:pPr>
                      <a:r>
                        <a:rPr lang="en-US" sz="800" dirty="0"/>
                        <a:t>$700,000</a:t>
                      </a:r>
                    </a:p>
                  </a:txBody>
                  <a:tcPr>
                    <a:solidFill>
                      <a:srgbClr val="E5EAF3"/>
                    </a:solidFill>
                  </a:tcPr>
                </a:tc>
                <a:extLst>
                  <a:ext uri="{0D108BD9-81ED-4DB2-BD59-A6C34878D82A}">
                    <a16:rowId xmlns:a16="http://schemas.microsoft.com/office/drawing/2014/main" xmlns=""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447353518"/>
              </p:ext>
            </p:extLst>
          </p:nvPr>
        </p:nvGraphicFramePr>
        <p:xfrm>
          <a:off x="228600" y="5270412"/>
          <a:ext cx="8839200" cy="1364942"/>
        </p:xfrm>
        <a:graphic>
          <a:graphicData uri="http://schemas.openxmlformats.org/drawingml/2006/table">
            <a:tbl>
              <a:tblPr firstRow="1" bandRow="1">
                <a:tableStyleId>{073A0DAA-6AF3-43AB-8588-CEC1D06C72B9}</a:tableStyleId>
              </a:tblPr>
              <a:tblGrid>
                <a:gridCol w="2946400">
                  <a:extLst>
                    <a:ext uri="{9D8B030D-6E8A-4147-A177-3AD203B41FA5}">
                      <a16:colId xmlns:a16="http://schemas.microsoft.com/office/drawing/2014/main" xmlns="" val="20000"/>
                    </a:ext>
                  </a:extLst>
                </a:gridCol>
                <a:gridCol w="2946400">
                  <a:extLst>
                    <a:ext uri="{9D8B030D-6E8A-4147-A177-3AD203B41FA5}">
                      <a16:colId xmlns:a16="http://schemas.microsoft.com/office/drawing/2014/main" xmlns="" val="20001"/>
                    </a:ext>
                  </a:extLst>
                </a:gridCol>
                <a:gridCol w="2946400">
                  <a:extLst>
                    <a:ext uri="{9D8B030D-6E8A-4147-A177-3AD203B41FA5}">
                      <a16:colId xmlns:a16="http://schemas.microsoft.com/office/drawing/2014/main" xmlns="" val="20002"/>
                    </a:ext>
                  </a:extLst>
                </a:gridCol>
              </a:tblGrid>
              <a:tr h="0">
                <a:tc>
                  <a:txBody>
                    <a:bodyPr/>
                    <a:lstStyle/>
                    <a:p>
                      <a:pPr algn="ctr"/>
                      <a:r>
                        <a:rPr lang="en-US" sz="1400" dirty="0"/>
                        <a:t>2017</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2018</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2019</a:t>
                      </a:r>
                      <a:endParaRPr lang="en-US" sz="1400" b="1" dirty="0">
                        <a:solidFill>
                          <a:schemeClr val="bg1"/>
                        </a:solidFill>
                      </a:endParaRPr>
                    </a:p>
                  </a:txBody>
                  <a:tcPr>
                    <a:solidFill>
                      <a:schemeClr val="tx2">
                        <a:lumMod val="60000"/>
                        <a:lumOff val="40000"/>
                      </a:schemeClr>
                    </a:solidFill>
                  </a:tcPr>
                </a:tc>
                <a:extLst>
                  <a:ext uri="{0D108BD9-81ED-4DB2-BD59-A6C34878D82A}">
                    <a16:rowId xmlns:a16="http://schemas.microsoft.com/office/drawing/2014/main" xmlns="" val="10000"/>
                  </a:ext>
                </a:extLst>
              </a:tr>
              <a:tr h="1060142">
                <a:tc>
                  <a:txBody>
                    <a:bodyPr/>
                    <a:lstStyle/>
                    <a:p>
                      <a:pPr marL="0" indent="0">
                        <a:buFont typeface="+mj-lt"/>
                        <a:buNone/>
                      </a:pPr>
                      <a:endParaRPr lang="en-US" sz="900" dirty="0"/>
                    </a:p>
                  </a:txBody>
                  <a:tcPr>
                    <a:solidFill>
                      <a:schemeClr val="bg1">
                        <a:lumMod val="95000"/>
                      </a:schemeClr>
                    </a:solidFill>
                  </a:tcPr>
                </a:tc>
                <a:tc>
                  <a:txBody>
                    <a:bodyPr/>
                    <a:lstStyle/>
                    <a:p>
                      <a:pPr marL="0" indent="0">
                        <a:buFont typeface="+mj-lt"/>
                        <a:buNone/>
                      </a:pPr>
                      <a:endParaRPr lang="en-US" sz="900" dirty="0"/>
                    </a:p>
                  </a:txBody>
                  <a:tcPr>
                    <a:solidFill>
                      <a:schemeClr val="bg1">
                        <a:lumMod val="95000"/>
                      </a:schemeClr>
                    </a:solidFill>
                  </a:tcPr>
                </a:tc>
                <a:tc>
                  <a:txBody>
                    <a:bodyPr/>
                    <a:lstStyle/>
                    <a:p>
                      <a:pPr marL="0" indent="0">
                        <a:buFont typeface="+mj-lt"/>
                        <a:buNone/>
                      </a:pPr>
                      <a:endParaRPr lang="en-US" sz="900" dirty="0"/>
                    </a:p>
                  </a:txBody>
                  <a:tcPr>
                    <a:solidFill>
                      <a:schemeClr val="bg1">
                        <a:lumMod val="95000"/>
                      </a:schemeClr>
                    </a:solidFill>
                  </a:tcPr>
                </a:tc>
                <a:extLst>
                  <a:ext uri="{0D108BD9-81ED-4DB2-BD59-A6C34878D82A}">
                    <a16:rowId xmlns:a16="http://schemas.microsoft.com/office/drawing/2014/main" xmlns="" val="10001"/>
                  </a:ext>
                </a:extLst>
              </a:tr>
            </a:tbl>
          </a:graphicData>
        </a:graphic>
      </p:graphicFrame>
      <p:cxnSp>
        <p:nvCxnSpPr>
          <p:cNvPr id="10" name="Straight Arrow Connector 9"/>
          <p:cNvCxnSpPr/>
          <p:nvPr/>
        </p:nvCxnSpPr>
        <p:spPr>
          <a:xfrm>
            <a:off x="287869" y="6083211"/>
            <a:ext cx="8763000"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Incident Management</a:t>
            </a:r>
          </a:p>
          <a:p>
            <a:r>
              <a:rPr lang="en-US" dirty="0">
                <a:solidFill>
                  <a:schemeClr val="tx2"/>
                </a:solidFill>
              </a:rPr>
              <a:t>Strategic Process Roadmap Summary</a:t>
            </a:r>
          </a:p>
        </p:txBody>
      </p:sp>
      <p:sp>
        <p:nvSpPr>
          <p:cNvPr id="18" name="Slide Number Placeholder 1"/>
          <p:cNvSpPr txBox="1">
            <a:spLocks/>
          </p:cNvSpPr>
          <p:nvPr/>
        </p:nvSpPr>
        <p:spPr>
          <a:xfrm>
            <a:off x="8686800" y="6589296"/>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3</a:t>
            </a:fld>
            <a:endParaRPr lang="en-US" sz="1000" dirty="0"/>
          </a:p>
        </p:txBody>
      </p:sp>
      <p:sp>
        <p:nvSpPr>
          <p:cNvPr id="2" name="Flowchart: Connector 1"/>
          <p:cNvSpPr/>
          <p:nvPr/>
        </p:nvSpPr>
        <p:spPr>
          <a:xfrm>
            <a:off x="762000" y="6010477"/>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onnector 18"/>
          <p:cNvSpPr/>
          <p:nvPr/>
        </p:nvSpPr>
        <p:spPr>
          <a:xfrm>
            <a:off x="2514600" y="6017404"/>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4572000" y="6008190"/>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9598879">
            <a:off x="5101365" y="325381"/>
            <a:ext cx="998671" cy="307777"/>
          </a:xfrm>
          <a:prstGeom prst="rect">
            <a:avLst/>
          </a:prstGeom>
          <a:solidFill>
            <a:schemeClr val="bg1">
              <a:lumMod val="95000"/>
            </a:schemeClr>
          </a:solidFill>
        </p:spPr>
        <p:txBody>
          <a:bodyPr wrap="none" lIns="0" tIns="0" rIns="0" bIns="0" rtlCol="0">
            <a:spAutoFit/>
          </a:bodyPr>
          <a:lstStyle/>
          <a:p>
            <a:r>
              <a:rPr lang="en-US" sz="2000" dirty="0">
                <a:solidFill>
                  <a:srgbClr val="FF0000"/>
                </a:solidFill>
              </a:rPr>
              <a:t>Example</a:t>
            </a:r>
            <a:endParaRPr lang="en-US" sz="200" dirty="0">
              <a:solidFill>
                <a:srgbClr val="FF0000"/>
              </a:solidFill>
            </a:endParaRPr>
          </a:p>
        </p:txBody>
      </p:sp>
      <p:sp>
        <p:nvSpPr>
          <p:cNvPr id="22" name="Rectangular Callout 21"/>
          <p:cNvSpPr/>
          <p:nvPr/>
        </p:nvSpPr>
        <p:spPr>
          <a:xfrm>
            <a:off x="1447800" y="6132096"/>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Business Case for funding</a:t>
            </a:r>
          </a:p>
        </p:txBody>
      </p:sp>
      <p:sp>
        <p:nvSpPr>
          <p:cNvPr id="23" name="Rectangular Callout 22"/>
          <p:cNvSpPr/>
          <p:nvPr/>
        </p:nvSpPr>
        <p:spPr>
          <a:xfrm>
            <a:off x="2895600" y="6178800"/>
            <a:ext cx="914400" cy="353542"/>
          </a:xfrm>
          <a:prstGeom prst="wedgeRectCallout">
            <a:avLst>
              <a:gd name="adj1" fmla="val -75523"/>
              <a:gd name="adj2" fmla="val -5456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Incident Prioritization schema</a:t>
            </a:r>
          </a:p>
        </p:txBody>
      </p:sp>
      <p:sp>
        <p:nvSpPr>
          <p:cNvPr id="24" name="Rectangular Callout 23"/>
          <p:cNvSpPr/>
          <p:nvPr/>
        </p:nvSpPr>
        <p:spPr>
          <a:xfrm>
            <a:off x="5257800" y="6208296"/>
            <a:ext cx="9144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2</a:t>
            </a:r>
          </a:p>
        </p:txBody>
      </p:sp>
      <p:sp>
        <p:nvSpPr>
          <p:cNvPr id="27" name="Rectangular Callout 26"/>
          <p:cNvSpPr/>
          <p:nvPr/>
        </p:nvSpPr>
        <p:spPr>
          <a:xfrm>
            <a:off x="4724400" y="5598696"/>
            <a:ext cx="914400" cy="353542"/>
          </a:xfrm>
          <a:prstGeom prst="wedgeRectCallout">
            <a:avLst>
              <a:gd name="adj1" fmla="val -54675"/>
              <a:gd name="adj2" fmla="val 73059"/>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Knowledge Management Integration</a:t>
            </a:r>
          </a:p>
        </p:txBody>
      </p:sp>
      <p:sp>
        <p:nvSpPr>
          <p:cNvPr id="28" name="Rectangular Callout 27"/>
          <p:cNvSpPr/>
          <p:nvPr/>
        </p:nvSpPr>
        <p:spPr>
          <a:xfrm>
            <a:off x="8077200" y="5598696"/>
            <a:ext cx="914400" cy="353542"/>
          </a:xfrm>
          <a:prstGeom prst="wedgeRectCallout">
            <a:avLst>
              <a:gd name="adj1" fmla="val -69190"/>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2</a:t>
            </a:r>
            <a:r>
              <a:rPr lang="en-US" sz="800" baseline="30000" dirty="0">
                <a:solidFill>
                  <a:schemeClr val="tx1"/>
                </a:solidFill>
              </a:rPr>
              <a:t>nd</a:t>
            </a:r>
            <a:r>
              <a:rPr lang="en-US" sz="800" dirty="0">
                <a:solidFill>
                  <a:schemeClr val="tx1"/>
                </a:solidFill>
              </a:rPr>
              <a:t> Process Maturity Assessment</a:t>
            </a:r>
          </a:p>
        </p:txBody>
      </p:sp>
      <p:sp>
        <p:nvSpPr>
          <p:cNvPr id="29" name="Rectangular Callout 28"/>
          <p:cNvSpPr/>
          <p:nvPr/>
        </p:nvSpPr>
        <p:spPr>
          <a:xfrm>
            <a:off x="1066800" y="5613444"/>
            <a:ext cx="914400" cy="353542"/>
          </a:xfrm>
          <a:prstGeom prst="wedgeRectCallout">
            <a:avLst>
              <a:gd name="adj1" fmla="val -69997"/>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Maturity Assessment</a:t>
            </a:r>
          </a:p>
        </p:txBody>
      </p:sp>
      <p:sp>
        <p:nvSpPr>
          <p:cNvPr id="30" name="Rectangular Callout 29"/>
          <p:cNvSpPr/>
          <p:nvPr/>
        </p:nvSpPr>
        <p:spPr>
          <a:xfrm>
            <a:off x="2971800" y="5613444"/>
            <a:ext cx="914400" cy="353542"/>
          </a:xfrm>
          <a:prstGeom prst="wedgeRectCallout">
            <a:avLst>
              <a:gd name="adj1" fmla="val -17399"/>
              <a:gd name="adj2" fmla="val 72364"/>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Standardized Process Documentation</a:t>
            </a:r>
          </a:p>
        </p:txBody>
      </p:sp>
      <p:sp>
        <p:nvSpPr>
          <p:cNvPr id="31" name="Flowchart: Connector 30"/>
          <p:cNvSpPr/>
          <p:nvPr/>
        </p:nvSpPr>
        <p:spPr>
          <a:xfrm>
            <a:off x="1219200" y="601902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ular Callout 31"/>
          <p:cNvSpPr/>
          <p:nvPr/>
        </p:nvSpPr>
        <p:spPr>
          <a:xfrm>
            <a:off x="3962400" y="6235754"/>
            <a:ext cx="914400" cy="353542"/>
          </a:xfrm>
          <a:prstGeom prst="wedgeRectCallout">
            <a:avLst>
              <a:gd name="adj1" fmla="val -36753"/>
              <a:gd name="adj2" fmla="val -8407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Roles Communicated</a:t>
            </a:r>
          </a:p>
        </p:txBody>
      </p:sp>
      <p:sp>
        <p:nvSpPr>
          <p:cNvPr id="33" name="Flowchart: Connector 32"/>
          <p:cNvSpPr/>
          <p:nvPr/>
        </p:nvSpPr>
        <p:spPr>
          <a:xfrm>
            <a:off x="3200400" y="601656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Connector 33"/>
          <p:cNvSpPr/>
          <p:nvPr/>
        </p:nvSpPr>
        <p:spPr>
          <a:xfrm>
            <a:off x="3962400" y="6023047"/>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lowchart: Connector 34"/>
          <p:cNvSpPr/>
          <p:nvPr/>
        </p:nvSpPr>
        <p:spPr>
          <a:xfrm>
            <a:off x="5867400" y="601656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Connector 35"/>
          <p:cNvSpPr/>
          <p:nvPr/>
        </p:nvSpPr>
        <p:spPr>
          <a:xfrm>
            <a:off x="7772400" y="6011652"/>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ular Callout 36"/>
          <p:cNvSpPr/>
          <p:nvPr/>
        </p:nvSpPr>
        <p:spPr>
          <a:xfrm>
            <a:off x="6400800" y="6206258"/>
            <a:ext cx="9144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3</a:t>
            </a:r>
          </a:p>
        </p:txBody>
      </p:sp>
      <p:sp>
        <p:nvSpPr>
          <p:cNvPr id="38" name="Flowchart: Connector 37"/>
          <p:cNvSpPr/>
          <p:nvPr/>
        </p:nvSpPr>
        <p:spPr>
          <a:xfrm>
            <a:off x="7010400" y="601452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5283415"/>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92537075"/>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Detailed</a:t>
                      </a:r>
                      <a:r>
                        <a:rPr lang="en-US" sz="1200" b="1" baseline="0" dirty="0">
                          <a:solidFill>
                            <a:schemeClr val="bg1"/>
                          </a:solidFill>
                        </a:rPr>
                        <a:t> Description of the Milestone / Key Activities (What/Objectives/Scope)</a:t>
                      </a:r>
                      <a:endParaRPr lang="en-US" sz="12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894436">
                <a:tc>
                  <a:txBody>
                    <a:bodyPr/>
                    <a:lstStyle/>
                    <a:p>
                      <a:r>
                        <a:rPr lang="en-US" sz="900" dirty="0" err="1"/>
                        <a:t>abc</a:t>
                      </a:r>
                      <a:endParaRPr lang="en-US" sz="900" dirty="0"/>
                    </a:p>
                  </a:txBody>
                  <a:tcPr>
                    <a:solidFill>
                      <a:schemeClr val="bg1"/>
                    </a:solidFill>
                  </a:tcPr>
                </a:tc>
                <a:extLst>
                  <a:ext uri="{0D108BD9-81ED-4DB2-BD59-A6C34878D82A}">
                    <a16:rowId xmlns:a16="http://schemas.microsoft.com/office/drawing/2014/main" xmlns="" val="10001"/>
                  </a:ext>
                </a:extLst>
              </a:tr>
            </a:tbl>
          </a:graphicData>
        </a:graphic>
      </p:graphicFrame>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 Milestone  Details</a:t>
            </a:r>
          </a:p>
          <a:p>
            <a:r>
              <a:rPr lang="en-US" dirty="0">
                <a:solidFill>
                  <a:schemeClr val="tx2"/>
                </a:solidFill>
              </a:rPr>
              <a:t>&lt;Milestone # and Name&gt;</a:t>
            </a:r>
          </a:p>
        </p:txBody>
      </p:sp>
      <p:sp>
        <p:nvSpPr>
          <p:cNvPr id="18"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4</a:t>
            </a:fld>
            <a:endParaRPr lang="en-US" sz="1000" dirty="0"/>
          </a:p>
        </p:txBody>
      </p:sp>
      <p:graphicFrame>
        <p:nvGraphicFramePr>
          <p:cNvPr id="39" name="Table 38"/>
          <p:cNvGraphicFramePr>
            <a:graphicFrameLocks noGrp="1"/>
          </p:cNvGraphicFramePr>
          <p:nvPr>
            <p:extLst>
              <p:ext uri="{D42A27DB-BD31-4B8C-83A1-F6EECF244321}">
                <p14:modId xmlns:p14="http://schemas.microsoft.com/office/powerpoint/2010/main" val="4222717854"/>
              </p:ext>
            </p:extLst>
          </p:nvPr>
        </p:nvGraphicFramePr>
        <p:xfrm>
          <a:off x="228600" y="2362200"/>
          <a:ext cx="8839200" cy="514988"/>
        </p:xfrm>
        <a:graphic>
          <a:graphicData uri="http://schemas.openxmlformats.org/drawingml/2006/table">
            <a:tbl>
              <a:tblPr firstRow="1" bandRow="1">
                <a:tableStyleId>{5940675A-B579-460E-94D1-54222C63F5DA}</a:tableStyleId>
              </a:tblPr>
              <a:tblGrid>
                <a:gridCol w="2209800">
                  <a:extLst>
                    <a:ext uri="{9D8B030D-6E8A-4147-A177-3AD203B41FA5}">
                      <a16:colId xmlns:a16="http://schemas.microsoft.com/office/drawing/2014/main" xmlns="" val="20000"/>
                    </a:ext>
                  </a:extLst>
                </a:gridCol>
                <a:gridCol w="2209800">
                  <a:extLst>
                    <a:ext uri="{9D8B030D-6E8A-4147-A177-3AD203B41FA5}">
                      <a16:colId xmlns:a16="http://schemas.microsoft.com/office/drawing/2014/main" xmlns="" val="20001"/>
                    </a:ext>
                  </a:extLst>
                </a:gridCol>
                <a:gridCol w="2209800">
                  <a:extLst>
                    <a:ext uri="{9D8B030D-6E8A-4147-A177-3AD203B41FA5}">
                      <a16:colId xmlns:a16="http://schemas.microsoft.com/office/drawing/2014/main" xmlns="" val="20002"/>
                    </a:ext>
                  </a:extLst>
                </a:gridCol>
                <a:gridCol w="2209800">
                  <a:extLst>
                    <a:ext uri="{9D8B030D-6E8A-4147-A177-3AD203B41FA5}">
                      <a16:colId xmlns:a16="http://schemas.microsoft.com/office/drawing/2014/main" xmlns="" val="20003"/>
                    </a:ext>
                  </a:extLst>
                </a:gridCol>
              </a:tblGrid>
              <a:tr h="171740">
                <a:tc>
                  <a:txBody>
                    <a:bodyPr/>
                    <a:lstStyle/>
                    <a:p>
                      <a:r>
                        <a:rPr lang="en-US" sz="1200" b="1" dirty="0">
                          <a:solidFill>
                            <a:schemeClr val="bg1"/>
                          </a:solidFill>
                        </a:rPr>
                        <a:t>Target Completion Date</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Complexity</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Cost</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Duration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240668">
                <a:tc>
                  <a:txBody>
                    <a:bodyPr/>
                    <a:lstStyle/>
                    <a:p>
                      <a:r>
                        <a:rPr lang="en-US" sz="900" dirty="0"/>
                        <a:t>Month Year</a:t>
                      </a:r>
                    </a:p>
                  </a:txBody>
                  <a:tcPr>
                    <a:solidFill>
                      <a:schemeClr val="bg1"/>
                    </a:solidFill>
                  </a:tcPr>
                </a:tc>
                <a:tc>
                  <a:txBody>
                    <a:bodyPr/>
                    <a:lstStyle/>
                    <a:p>
                      <a:r>
                        <a:rPr lang="en-US" sz="900" dirty="0"/>
                        <a:t>High / Medium / Low</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High / Medium / Low</a:t>
                      </a:r>
                    </a:p>
                  </a:txBody>
                  <a:tcPr>
                    <a:solidFill>
                      <a:schemeClr val="bg1"/>
                    </a:solidFill>
                  </a:tcPr>
                </a:tc>
                <a:tc>
                  <a:txBody>
                    <a:bodyPr/>
                    <a:lstStyle/>
                    <a:p>
                      <a:r>
                        <a:rPr lang="en-US" sz="900" dirty="0"/>
                        <a:t>X Months</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2638793409"/>
              </p:ext>
            </p:extLst>
          </p:nvPr>
        </p:nvGraphicFramePr>
        <p:xfrm>
          <a:off x="228600" y="2924661"/>
          <a:ext cx="1066800" cy="1430900"/>
        </p:xfrm>
        <a:graphic>
          <a:graphicData uri="http://schemas.openxmlformats.org/drawingml/2006/table">
            <a:tbl>
              <a:tblPr firstRow="1" bandRow="1">
                <a:tableStyleId>{5940675A-B579-460E-94D1-54222C63F5DA}</a:tableStyleId>
              </a:tblPr>
              <a:tblGrid>
                <a:gridCol w="1066800">
                  <a:extLst>
                    <a:ext uri="{9D8B030D-6E8A-4147-A177-3AD203B41FA5}">
                      <a16:colId xmlns:a16="http://schemas.microsoft.com/office/drawing/2014/main" xmlns="" val="20000"/>
                    </a:ext>
                  </a:extLst>
                </a:gridCol>
              </a:tblGrid>
              <a:tr h="262158">
                <a:tc>
                  <a:txBody>
                    <a:bodyPr/>
                    <a:lstStyle/>
                    <a:p>
                      <a:r>
                        <a:rPr lang="en-US" sz="1200" b="1" dirty="0">
                          <a:solidFill>
                            <a:schemeClr val="bg1"/>
                          </a:solidFill>
                        </a:rPr>
                        <a:t>Domain</a:t>
                      </a:r>
                      <a:endParaRPr lang="en-US" sz="11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231316">
                <a:tc>
                  <a:txBody>
                    <a:bodyPr/>
                    <a:lstStyle/>
                    <a:p>
                      <a:pPr marL="231775" indent="0"/>
                      <a:r>
                        <a:rPr lang="en-US" sz="900" dirty="0"/>
                        <a:t>People</a:t>
                      </a:r>
                    </a:p>
                  </a:txBody>
                  <a:tcPr>
                    <a:solidFill>
                      <a:srgbClr val="E5EAF3"/>
                    </a:solidFill>
                  </a:tcPr>
                </a:tc>
                <a:extLst>
                  <a:ext uri="{0D108BD9-81ED-4DB2-BD59-A6C34878D82A}">
                    <a16:rowId xmlns:a16="http://schemas.microsoft.com/office/drawing/2014/main" xmlns="" val="10001"/>
                  </a:ext>
                </a:extLst>
              </a:tr>
              <a:tr h="231316">
                <a:tc>
                  <a:txBody>
                    <a:bodyPr/>
                    <a:lstStyle/>
                    <a:p>
                      <a:pPr marL="231775" indent="0"/>
                      <a:r>
                        <a:rPr lang="en-US" sz="900" dirty="0"/>
                        <a:t>Process</a:t>
                      </a:r>
                    </a:p>
                  </a:txBody>
                  <a:tcPr>
                    <a:solidFill>
                      <a:srgbClr val="E5EAF3"/>
                    </a:solidFill>
                  </a:tcPr>
                </a:tc>
                <a:extLst>
                  <a:ext uri="{0D108BD9-81ED-4DB2-BD59-A6C34878D82A}">
                    <a16:rowId xmlns:a16="http://schemas.microsoft.com/office/drawing/2014/main" xmlns="" val="10002"/>
                  </a:ext>
                </a:extLst>
              </a:tr>
              <a:tr h="231316">
                <a:tc>
                  <a:txBody>
                    <a:bodyPr/>
                    <a:lstStyle/>
                    <a:p>
                      <a:pPr marL="231775" indent="0"/>
                      <a:r>
                        <a:rPr lang="en-US" sz="900" dirty="0"/>
                        <a:t>Technology</a:t>
                      </a:r>
                    </a:p>
                  </a:txBody>
                  <a:tcPr>
                    <a:solidFill>
                      <a:srgbClr val="E5EAF3"/>
                    </a:solidFill>
                  </a:tcPr>
                </a:tc>
                <a:extLst>
                  <a:ext uri="{0D108BD9-81ED-4DB2-BD59-A6C34878D82A}">
                    <a16:rowId xmlns:a16="http://schemas.microsoft.com/office/drawing/2014/main" xmlns="" val="10003"/>
                  </a:ext>
                </a:extLst>
              </a:tr>
              <a:tr h="231316">
                <a:tc>
                  <a:txBody>
                    <a:bodyPr/>
                    <a:lstStyle/>
                    <a:p>
                      <a:pPr marL="231775" indent="0"/>
                      <a:r>
                        <a:rPr lang="en-US" sz="900" dirty="0"/>
                        <a:t>Governance</a:t>
                      </a:r>
                    </a:p>
                  </a:txBody>
                  <a:tcPr>
                    <a:solidFill>
                      <a:srgbClr val="E5EAF3"/>
                    </a:solidFill>
                  </a:tcPr>
                </a:tc>
                <a:extLst>
                  <a:ext uri="{0D108BD9-81ED-4DB2-BD59-A6C34878D82A}">
                    <a16:rowId xmlns:a16="http://schemas.microsoft.com/office/drawing/2014/main" xmlns="" val="10004"/>
                  </a:ext>
                </a:extLst>
              </a:tr>
              <a:tr h="231316">
                <a:tc>
                  <a:txBody>
                    <a:bodyPr/>
                    <a:lstStyle/>
                    <a:p>
                      <a:pPr marL="231775" indent="0"/>
                      <a:r>
                        <a:rPr lang="en-US" sz="900" dirty="0"/>
                        <a:t>Partners</a:t>
                      </a:r>
                    </a:p>
                  </a:txBody>
                  <a:tcPr>
                    <a:solidFill>
                      <a:srgbClr val="E5EAF3"/>
                    </a:solidFill>
                  </a:tcPr>
                </a:tc>
                <a:extLst>
                  <a:ext uri="{0D108BD9-81ED-4DB2-BD59-A6C34878D82A}">
                    <a16:rowId xmlns:a16="http://schemas.microsoft.com/office/drawing/2014/main" xmlns="" val="3790120449"/>
                  </a:ext>
                </a:extLst>
              </a:tr>
            </a:tbl>
          </a:graphicData>
        </a:graphic>
      </p:graphicFrame>
      <p:sp>
        <p:nvSpPr>
          <p:cNvPr id="41" name="Oval 40"/>
          <p:cNvSpPr/>
          <p:nvPr/>
        </p:nvSpPr>
        <p:spPr>
          <a:xfrm>
            <a:off x="303143" y="3234832"/>
            <a:ext cx="152400" cy="1524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303143" y="3456156"/>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303143" y="3674166"/>
            <a:ext cx="152400" cy="1524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303143" y="3904128"/>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5" name="Table 44"/>
          <p:cNvGraphicFramePr>
            <a:graphicFrameLocks noGrp="1"/>
          </p:cNvGraphicFramePr>
          <p:nvPr>
            <p:extLst>
              <p:ext uri="{D42A27DB-BD31-4B8C-83A1-F6EECF244321}">
                <p14:modId xmlns:p14="http://schemas.microsoft.com/office/powerpoint/2010/main" val="748641654"/>
              </p:ext>
            </p:extLst>
          </p:nvPr>
        </p:nvGraphicFramePr>
        <p:xfrm>
          <a:off x="1371600" y="2926683"/>
          <a:ext cx="7696200" cy="1432825"/>
        </p:xfrm>
        <a:graphic>
          <a:graphicData uri="http://schemas.openxmlformats.org/drawingml/2006/table">
            <a:tbl>
              <a:tblPr firstRow="1" bandRow="1">
                <a:tableStyleId>{5940675A-B579-460E-94D1-54222C63F5DA}</a:tableStyleId>
              </a:tblPr>
              <a:tblGrid>
                <a:gridCol w="3772647">
                  <a:extLst>
                    <a:ext uri="{9D8B030D-6E8A-4147-A177-3AD203B41FA5}">
                      <a16:colId xmlns:a16="http://schemas.microsoft.com/office/drawing/2014/main" xmlns="" val="20000"/>
                    </a:ext>
                  </a:extLst>
                </a:gridCol>
                <a:gridCol w="3923553">
                  <a:extLst>
                    <a:ext uri="{9D8B030D-6E8A-4147-A177-3AD203B41FA5}">
                      <a16:colId xmlns:a16="http://schemas.microsoft.com/office/drawing/2014/main" xmlns="" val="20001"/>
                    </a:ext>
                  </a:extLst>
                </a:gridCol>
              </a:tblGrid>
              <a:tr h="258212">
                <a:tc>
                  <a:txBody>
                    <a:bodyPr/>
                    <a:lstStyle/>
                    <a:p>
                      <a:r>
                        <a:rPr lang="en-US" sz="1200" b="1" dirty="0">
                          <a:solidFill>
                            <a:schemeClr val="bg1"/>
                          </a:solidFill>
                        </a:rPr>
                        <a:t>Benefits of Implementation (Why)</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Assumptions &amp; Dependencies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158505">
                <a:tc>
                  <a:txBody>
                    <a:bodyPr/>
                    <a:lstStyle/>
                    <a:p>
                      <a:pPr marL="228600" indent="-228600">
                        <a:buFont typeface="+mj-lt"/>
                        <a:buAutoNum type="alphaLcParenR"/>
                      </a:pPr>
                      <a:r>
                        <a:rPr lang="en-US" sz="800" dirty="0"/>
                        <a:t>xxx</a:t>
                      </a:r>
                    </a:p>
                  </a:txBody>
                  <a:tcPr>
                    <a:solidFill>
                      <a:schemeClr val="bg1"/>
                    </a:solid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800" dirty="0"/>
                        <a:t>xxx</a:t>
                      </a:r>
                    </a:p>
                  </a:txBody>
                  <a:tcPr>
                    <a:solidFill>
                      <a:schemeClr val="bg1"/>
                    </a:solidFill>
                  </a:tcPr>
                </a:tc>
                <a:extLst>
                  <a:ext uri="{0D108BD9-81ED-4DB2-BD59-A6C34878D82A}">
                    <a16:rowId xmlns:a16="http://schemas.microsoft.com/office/drawing/2014/main" xmlns="" val="10001"/>
                  </a:ext>
                </a:extLst>
              </a:tr>
            </a:tbl>
          </a:graphicData>
        </a:graphic>
      </p:graphicFrame>
      <p:sp>
        <p:nvSpPr>
          <p:cNvPr id="46" name="Oval 45"/>
          <p:cNvSpPr/>
          <p:nvPr/>
        </p:nvSpPr>
        <p:spPr>
          <a:xfrm>
            <a:off x="303143" y="4131003"/>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7" name="Table 46"/>
          <p:cNvGraphicFramePr>
            <a:graphicFrameLocks noGrp="1"/>
          </p:cNvGraphicFramePr>
          <p:nvPr>
            <p:extLst>
              <p:ext uri="{D42A27DB-BD31-4B8C-83A1-F6EECF244321}">
                <p14:modId xmlns:p14="http://schemas.microsoft.com/office/powerpoint/2010/main" val="2120703976"/>
              </p:ext>
            </p:extLst>
          </p:nvPr>
        </p:nvGraphicFramePr>
        <p:xfrm>
          <a:off x="228600" y="4419600"/>
          <a:ext cx="8839200" cy="2103120"/>
        </p:xfrm>
        <a:graphic>
          <a:graphicData uri="http://schemas.openxmlformats.org/drawingml/2006/table">
            <a:tbl>
              <a:tblPr firstRow="1" bandRow="1">
                <a:tableStyleId>{5940675A-B579-460E-94D1-54222C63F5DA}</a:tableStyleId>
              </a:tblPr>
              <a:tblGrid>
                <a:gridCol w="381000">
                  <a:extLst>
                    <a:ext uri="{9D8B030D-6E8A-4147-A177-3AD203B41FA5}">
                      <a16:colId xmlns:a16="http://schemas.microsoft.com/office/drawing/2014/main" xmlns="" val="20000"/>
                    </a:ext>
                  </a:extLst>
                </a:gridCol>
                <a:gridCol w="1447800">
                  <a:extLst>
                    <a:ext uri="{9D8B030D-6E8A-4147-A177-3AD203B41FA5}">
                      <a16:colId xmlns:a16="http://schemas.microsoft.com/office/drawing/2014/main" xmlns="" val="20001"/>
                    </a:ext>
                  </a:extLst>
                </a:gridCol>
                <a:gridCol w="5486400">
                  <a:extLst>
                    <a:ext uri="{9D8B030D-6E8A-4147-A177-3AD203B41FA5}">
                      <a16:colId xmlns:a16="http://schemas.microsoft.com/office/drawing/2014/main" xmlns="" val="20002"/>
                    </a:ext>
                  </a:extLst>
                </a:gridCol>
                <a:gridCol w="762000">
                  <a:extLst>
                    <a:ext uri="{9D8B030D-6E8A-4147-A177-3AD203B41FA5}">
                      <a16:colId xmlns:a16="http://schemas.microsoft.com/office/drawing/2014/main" xmlns="" val="20003"/>
                    </a:ext>
                  </a:extLst>
                </a:gridCol>
                <a:gridCol w="762000">
                  <a:extLst>
                    <a:ext uri="{9D8B030D-6E8A-4147-A177-3AD203B41FA5}">
                      <a16:colId xmlns:a16="http://schemas.microsoft.com/office/drawing/2014/main" xmlns="" val="20004"/>
                    </a:ext>
                  </a:extLst>
                </a:gridCol>
              </a:tblGrid>
              <a:tr h="178961">
                <a:tc>
                  <a:txBody>
                    <a:bodyPr/>
                    <a:lstStyle/>
                    <a:p>
                      <a:pPr marL="0" indent="0">
                        <a:buFont typeface="+mj-lt"/>
                        <a:buNone/>
                      </a:pPr>
                      <a:r>
                        <a:rPr lang="en-US" sz="1200" b="1" dirty="0">
                          <a:solidFill>
                            <a:schemeClr val="bg1"/>
                          </a:solidFill>
                        </a:rPr>
                        <a:t>ID</a:t>
                      </a:r>
                    </a:p>
                  </a:txBody>
                  <a:tcPr>
                    <a:solidFill>
                      <a:schemeClr val="tx2">
                        <a:lumMod val="60000"/>
                        <a:lumOff val="40000"/>
                      </a:schemeClr>
                    </a:solidFill>
                  </a:tcPr>
                </a:tc>
                <a:tc>
                  <a:txBody>
                    <a:bodyPr/>
                    <a:lstStyle/>
                    <a:p>
                      <a:pPr marL="0" indent="0" algn="l">
                        <a:buFont typeface="+mj-lt"/>
                        <a:buNone/>
                      </a:pPr>
                      <a:r>
                        <a:rPr lang="en-US" sz="1200" b="1" dirty="0">
                          <a:solidFill>
                            <a:schemeClr val="bg1"/>
                          </a:solidFill>
                        </a:rPr>
                        <a:t>Short Name</a:t>
                      </a:r>
                    </a:p>
                  </a:txBody>
                  <a:tcPr>
                    <a:solidFill>
                      <a:schemeClr val="tx2">
                        <a:lumMod val="60000"/>
                        <a:lumOff val="40000"/>
                      </a:schemeClr>
                    </a:solidFill>
                  </a:tcPr>
                </a:tc>
                <a:tc>
                  <a:txBody>
                    <a:bodyPr/>
                    <a:lstStyle/>
                    <a:p>
                      <a:pPr marL="0" indent="0" algn="l">
                        <a:buFont typeface="+mj-lt"/>
                        <a:buNone/>
                      </a:pPr>
                      <a:r>
                        <a:rPr lang="en-US" sz="1200" b="1" dirty="0">
                          <a:solidFill>
                            <a:schemeClr val="bg1"/>
                          </a:solidFill>
                        </a:rPr>
                        <a:t>Key Activities - Detailed Description of Tasks to Fulfill Objective of Milestone (How)</a:t>
                      </a:r>
                    </a:p>
                  </a:txBody>
                  <a:tcPr>
                    <a:solidFill>
                      <a:schemeClr val="tx2">
                        <a:lumMod val="60000"/>
                        <a:lumOff val="40000"/>
                      </a:schemeClr>
                    </a:solidFill>
                  </a:tcPr>
                </a:tc>
                <a:tc>
                  <a:txBody>
                    <a:bodyPr/>
                    <a:lstStyle/>
                    <a:p>
                      <a:pPr marL="0" indent="0" algn="ctr">
                        <a:buFont typeface="+mj-lt"/>
                        <a:buNone/>
                      </a:pPr>
                      <a:r>
                        <a:rPr lang="en-US" sz="1200" b="1" dirty="0">
                          <a:solidFill>
                            <a:schemeClr val="bg1"/>
                          </a:solidFill>
                        </a:rPr>
                        <a:t>Funding</a:t>
                      </a:r>
                    </a:p>
                  </a:txBody>
                  <a:tcPr>
                    <a:solidFill>
                      <a:schemeClr val="tx2">
                        <a:lumMod val="60000"/>
                        <a:lumOff val="40000"/>
                      </a:schemeClr>
                    </a:solidFill>
                  </a:tcPr>
                </a:tc>
                <a:tc>
                  <a:txBody>
                    <a:bodyPr/>
                    <a:lstStyle/>
                    <a:p>
                      <a:pPr marL="0" indent="0" algn="ctr">
                        <a:buFont typeface="+mj-lt"/>
                        <a:buNone/>
                      </a:pPr>
                      <a:r>
                        <a:rPr lang="en-US" sz="1200" b="1" dirty="0">
                          <a:solidFill>
                            <a:schemeClr val="bg1"/>
                          </a:solidFill>
                        </a:rPr>
                        <a:t>Status</a:t>
                      </a:r>
                    </a:p>
                  </a:txBody>
                  <a:tcPr>
                    <a:solidFill>
                      <a:schemeClr val="tx2">
                        <a:lumMod val="60000"/>
                        <a:lumOff val="40000"/>
                      </a:schemeClr>
                    </a:solidFill>
                  </a:tcPr>
                </a:tc>
                <a:extLst>
                  <a:ext uri="{0D108BD9-81ED-4DB2-BD59-A6C34878D82A}">
                    <a16:rowId xmlns:a16="http://schemas.microsoft.com/office/drawing/2014/main" xmlns="" val="10000"/>
                  </a:ext>
                </a:extLst>
              </a:tr>
              <a:tr h="227670">
                <a:tc>
                  <a:txBody>
                    <a:bodyPr/>
                    <a:lstStyle/>
                    <a:p>
                      <a:pPr marL="0" indent="0">
                        <a:buFont typeface="+mj-lt"/>
                        <a:buNone/>
                      </a:pPr>
                      <a:r>
                        <a:rPr lang="en-US" sz="900" b="0" dirty="0"/>
                        <a:t>1.1</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On</a:t>
                      </a:r>
                      <a:r>
                        <a:rPr lang="en-US" sz="900" baseline="0" dirty="0"/>
                        <a:t> target</a:t>
                      </a:r>
                      <a:endParaRPr lang="en-US" sz="900" dirty="0"/>
                    </a:p>
                  </a:txBody>
                  <a:tcPr>
                    <a:solidFill>
                      <a:schemeClr val="bg1"/>
                    </a:solidFill>
                  </a:tcPr>
                </a:tc>
                <a:extLst>
                  <a:ext uri="{0D108BD9-81ED-4DB2-BD59-A6C34878D82A}">
                    <a16:rowId xmlns:a16="http://schemas.microsoft.com/office/drawing/2014/main" xmlns="" val="10001"/>
                  </a:ext>
                </a:extLst>
              </a:tr>
              <a:tr h="227670">
                <a:tc>
                  <a:txBody>
                    <a:bodyPr/>
                    <a:lstStyle/>
                    <a:p>
                      <a:pPr marL="0" indent="0">
                        <a:buFont typeface="+mj-lt"/>
                        <a:buNone/>
                      </a:pPr>
                      <a:r>
                        <a:rPr lang="en-US" sz="900" b="0" dirty="0"/>
                        <a:t>1.2</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Not</a:t>
                      </a:r>
                      <a:r>
                        <a:rPr lang="en-US" sz="900" baseline="0" dirty="0"/>
                        <a:t> started</a:t>
                      </a:r>
                      <a:endParaRPr lang="en-US" sz="900" dirty="0"/>
                    </a:p>
                  </a:txBody>
                  <a:tcPr>
                    <a:solidFill>
                      <a:schemeClr val="bg1"/>
                    </a:solidFill>
                  </a:tcPr>
                </a:tc>
                <a:extLst>
                  <a:ext uri="{0D108BD9-81ED-4DB2-BD59-A6C34878D82A}">
                    <a16:rowId xmlns:a16="http://schemas.microsoft.com/office/drawing/2014/main" xmlns="" val="10002"/>
                  </a:ext>
                </a:extLst>
              </a:tr>
              <a:tr h="227670">
                <a:tc>
                  <a:txBody>
                    <a:bodyPr/>
                    <a:lstStyle/>
                    <a:p>
                      <a:pPr marL="0" indent="0">
                        <a:buFont typeface="+mj-lt"/>
                        <a:buNone/>
                      </a:pPr>
                      <a:r>
                        <a:rPr lang="en-US" sz="900" b="0" dirty="0"/>
                        <a:t>1.3</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Delayed</a:t>
                      </a:r>
                    </a:p>
                  </a:txBody>
                  <a:tcPr>
                    <a:solidFill>
                      <a:schemeClr val="bg1"/>
                    </a:solidFill>
                  </a:tcPr>
                </a:tc>
                <a:extLst>
                  <a:ext uri="{0D108BD9-81ED-4DB2-BD59-A6C34878D82A}">
                    <a16:rowId xmlns:a16="http://schemas.microsoft.com/office/drawing/2014/main" xmlns="" val="10003"/>
                  </a:ext>
                </a:extLst>
              </a:tr>
              <a:tr h="227670">
                <a:tc>
                  <a:txBody>
                    <a:bodyPr/>
                    <a:lstStyle/>
                    <a:p>
                      <a:pPr marL="0" indent="0">
                        <a:buFont typeface="+mj-lt"/>
                        <a:buNone/>
                      </a:pPr>
                      <a:r>
                        <a:rPr lang="en-US" sz="900" b="0" dirty="0"/>
                        <a:t>1.4</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Cancelled</a:t>
                      </a:r>
                    </a:p>
                  </a:txBody>
                  <a:tcPr>
                    <a:solidFill>
                      <a:schemeClr val="bg1"/>
                    </a:solidFill>
                  </a:tcPr>
                </a:tc>
                <a:extLst>
                  <a:ext uri="{0D108BD9-81ED-4DB2-BD59-A6C34878D82A}">
                    <a16:rowId xmlns:a16="http://schemas.microsoft.com/office/drawing/2014/main" xmlns="" val="10004"/>
                  </a:ext>
                </a:extLst>
              </a:tr>
              <a:tr h="227670">
                <a:tc>
                  <a:txBody>
                    <a:bodyPr/>
                    <a:lstStyle/>
                    <a:p>
                      <a:pPr marL="0" indent="0">
                        <a:buFont typeface="+mj-lt"/>
                        <a:buNone/>
                      </a:pPr>
                      <a:r>
                        <a:rPr lang="en-US" sz="900" b="0" dirty="0"/>
                        <a:t>1.5</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10005"/>
                  </a:ext>
                </a:extLst>
              </a:tr>
              <a:tr h="227670">
                <a:tc>
                  <a:txBody>
                    <a:bodyPr/>
                    <a:lstStyle/>
                    <a:p>
                      <a:pPr marL="0" indent="0">
                        <a:buFont typeface="+mj-lt"/>
                        <a:buNone/>
                      </a:pPr>
                      <a:r>
                        <a:rPr lang="en-US" sz="900" b="0" dirty="0"/>
                        <a:t>1.6</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10006"/>
                  </a:ext>
                </a:extLst>
              </a:tr>
              <a:tr h="227670">
                <a:tc>
                  <a:txBody>
                    <a:bodyPr/>
                    <a:lstStyle/>
                    <a:p>
                      <a:pPr marL="0" indent="0">
                        <a:buFont typeface="+mj-lt"/>
                        <a:buNone/>
                      </a:pPr>
                      <a:r>
                        <a:rPr lang="en-US" sz="900" b="0" dirty="0"/>
                        <a:t>1.7</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10007"/>
                  </a:ext>
                </a:extLst>
              </a:tr>
              <a:tr h="227670">
                <a:tc>
                  <a:txBody>
                    <a:bodyPr/>
                    <a:lstStyle/>
                    <a:p>
                      <a:pPr marL="0" indent="0">
                        <a:buFont typeface="+mj-lt"/>
                        <a:buNone/>
                      </a:pPr>
                      <a:r>
                        <a:rPr lang="en-US" sz="900" b="0" dirty="0"/>
                        <a:t>1.8</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975235019"/>
                  </a:ext>
                </a:extLst>
              </a:tr>
            </a:tbl>
          </a:graphicData>
        </a:graphic>
      </p:graphicFrame>
      <p:sp>
        <p:nvSpPr>
          <p:cNvPr id="48" name="TextBox 47"/>
          <p:cNvSpPr txBox="1"/>
          <p:nvPr/>
        </p:nvSpPr>
        <p:spPr>
          <a:xfrm rot="20086660">
            <a:off x="1446378" y="4409983"/>
            <a:ext cx="6751272" cy="430887"/>
          </a:xfrm>
          <a:prstGeom prst="rect">
            <a:avLst/>
          </a:prstGeom>
          <a:noFill/>
        </p:spPr>
        <p:txBody>
          <a:bodyPr wrap="none" lIns="0" tIns="0" rIns="0" bIns="0" rtlCol="0">
            <a:spAutoFit/>
          </a:bodyPr>
          <a:lstStyle/>
          <a:p>
            <a:r>
              <a:rPr lang="en-US" sz="2800" dirty="0">
                <a:solidFill>
                  <a:srgbClr val="FF0000"/>
                </a:solidFill>
              </a:rPr>
              <a:t>One Slide for each Milestone / Key Activity</a:t>
            </a:r>
          </a:p>
        </p:txBody>
      </p:sp>
    </p:spTree>
    <p:extLst>
      <p:ext uri="{BB962C8B-B14F-4D97-AF65-F5344CB8AC3E}">
        <p14:creationId xmlns:p14="http://schemas.microsoft.com/office/powerpoint/2010/main" val="650287964"/>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 Milestone  Details</a:t>
            </a:r>
          </a:p>
          <a:p>
            <a:r>
              <a:rPr lang="en-US" dirty="0">
                <a:solidFill>
                  <a:schemeClr val="tx2"/>
                </a:solidFill>
              </a:rPr>
              <a:t>&lt;Milestone # and Name&gt;</a:t>
            </a:r>
          </a:p>
        </p:txBody>
      </p:sp>
      <p:sp>
        <p:nvSpPr>
          <p:cNvPr id="18"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5</a:t>
            </a:fld>
            <a:endParaRPr lang="en-US" sz="1000" dirty="0"/>
          </a:p>
        </p:txBody>
      </p:sp>
      <p:graphicFrame>
        <p:nvGraphicFramePr>
          <p:cNvPr id="49" name="Group 62"/>
          <p:cNvGraphicFramePr>
            <a:graphicFrameLocks noGrp="1"/>
          </p:cNvGraphicFramePr>
          <p:nvPr>
            <p:extLst>
              <p:ext uri="{D42A27DB-BD31-4B8C-83A1-F6EECF244321}">
                <p14:modId xmlns:p14="http://schemas.microsoft.com/office/powerpoint/2010/main" val="2276686495"/>
              </p:ext>
            </p:extLst>
          </p:nvPr>
        </p:nvGraphicFramePr>
        <p:xfrm>
          <a:off x="228600" y="1117602"/>
          <a:ext cx="2090306" cy="5456030"/>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chemeClr val="bg1"/>
                          </a:solidFill>
                          <a:effectLst/>
                          <a:latin typeface="Arial" charset="0"/>
                          <a:ea typeface="ヒラギノ角ゴ Pro W3"/>
                          <a:cs typeface="ヒラギノ角ゴ Pro W3"/>
                        </a:rPr>
                        <a:t>Q1 </a:t>
                      </a:r>
                      <a:r>
                        <a:rPr kumimoji="0" lang="en-US" sz="1800" b="1" i="0" u="none" strike="noStrike" kern="1200"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kern="1200"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3171733301"/>
                  </a:ext>
                </a:extLst>
              </a:tr>
            </a:tbl>
          </a:graphicData>
        </a:graphic>
      </p:graphicFrame>
      <p:graphicFrame>
        <p:nvGraphicFramePr>
          <p:cNvPr id="50" name="Table 49"/>
          <p:cNvGraphicFramePr>
            <a:graphicFrameLocks noGrp="1"/>
          </p:cNvGraphicFramePr>
          <p:nvPr>
            <p:extLst>
              <p:ext uri="{D42A27DB-BD31-4B8C-83A1-F6EECF244321}">
                <p14:modId xmlns:p14="http://schemas.microsoft.com/office/powerpoint/2010/main" val="115331250"/>
              </p:ext>
            </p:extLst>
          </p:nvPr>
        </p:nvGraphicFramePr>
        <p:xfrm>
          <a:off x="2477611" y="1136490"/>
          <a:ext cx="2090306" cy="5435907"/>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39939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Q2 </a:t>
                      </a:r>
                      <a:r>
                        <a:rPr kumimoji="0" lang="en-US" sz="1800" b="1" i="0" u="none" strike="noStrike"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r>
                        <a:rPr lang="en-US" sz="1400" kern="0" dirty="0">
                          <a:solidFill>
                            <a:srgbClr val="2D2D8A"/>
                          </a:solidFill>
                          <a:latin typeface="Calibri" panose="020F0502020204030204" pitchFamily="34" charset="0"/>
                          <a:ea typeface="ヒラギノ角ゴ Pro W3"/>
                          <a:cs typeface="Calibri" panose="020F0502020204030204" pitchFamily="34" charset="0"/>
                        </a:rPr>
                        <a:t> </a:t>
                      </a: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07302">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880159893"/>
                  </a:ext>
                </a:extLst>
              </a:tr>
            </a:tbl>
          </a:graphicData>
        </a:graphic>
      </p:graphicFrame>
      <p:graphicFrame>
        <p:nvGraphicFramePr>
          <p:cNvPr id="51" name="Table 50"/>
          <p:cNvGraphicFramePr>
            <a:graphicFrameLocks noGrp="1"/>
          </p:cNvGraphicFramePr>
          <p:nvPr>
            <p:extLst>
              <p:ext uri="{D42A27DB-BD31-4B8C-83A1-F6EECF244321}">
                <p14:modId xmlns:p14="http://schemas.microsoft.com/office/powerpoint/2010/main" val="627333452"/>
              </p:ext>
            </p:extLst>
          </p:nvPr>
        </p:nvGraphicFramePr>
        <p:xfrm>
          <a:off x="4725138" y="1117602"/>
          <a:ext cx="2090306" cy="5456030"/>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Q3 </a:t>
                      </a:r>
                      <a:r>
                        <a:rPr kumimoji="0" lang="en-US" sz="1800" b="1" i="0" u="none" strike="noStrike"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466262663"/>
                  </a:ext>
                </a:extLst>
              </a:tr>
            </a:tbl>
          </a:graphicData>
        </a:graphic>
      </p:graphicFrame>
      <p:graphicFrame>
        <p:nvGraphicFramePr>
          <p:cNvPr id="52" name="Table 51"/>
          <p:cNvGraphicFramePr>
            <a:graphicFrameLocks noGrp="1"/>
          </p:cNvGraphicFramePr>
          <p:nvPr>
            <p:extLst>
              <p:ext uri="{D42A27DB-BD31-4B8C-83A1-F6EECF244321}">
                <p14:modId xmlns:p14="http://schemas.microsoft.com/office/powerpoint/2010/main" val="422412483"/>
              </p:ext>
            </p:extLst>
          </p:nvPr>
        </p:nvGraphicFramePr>
        <p:xfrm>
          <a:off x="6977494" y="1117601"/>
          <a:ext cx="2090306" cy="5456030"/>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Q4 </a:t>
                      </a:r>
                      <a:r>
                        <a:rPr kumimoji="0" lang="en-US" sz="1800" b="1" i="0" u="none" strike="noStrike" cap="none" normalizeH="0" baseline="0" dirty="0" smtClean="0">
                          <a:ln>
                            <a:noFill/>
                          </a:ln>
                          <a:solidFill>
                            <a:schemeClr val="bg1"/>
                          </a:solidFill>
                          <a:effectLst/>
                          <a:latin typeface="Arial" charset="0"/>
                          <a:ea typeface="ヒラギノ角ゴ Pro W3"/>
                          <a:cs typeface="ヒラギノ角ゴ Pro W3"/>
                        </a:rPr>
                        <a:t>2018</a:t>
                      </a:r>
                      <a:endParaRPr kumimoji="0" lang="en-US" sz="1800" b="1" i="0" u="none" strike="noStrike" cap="none" normalizeH="0" baseline="0" dirty="0">
                        <a:ln>
                          <a:noFill/>
                        </a:ln>
                        <a:solidFill>
                          <a:schemeClr val="bg1"/>
                        </a:solidFill>
                        <a:effectLst/>
                        <a:latin typeface="Arial" charset="0"/>
                        <a:ea typeface="ヒラギノ角ゴ Pro W3"/>
                        <a:cs typeface="ヒラギノ角ゴ Pro W3"/>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444583519"/>
                  </a:ext>
                </a:extLst>
              </a:tr>
            </a:tbl>
          </a:graphicData>
        </a:graphic>
      </p:graphicFrame>
    </p:spTree>
    <p:extLst>
      <p:ext uri="{BB962C8B-B14F-4D97-AF65-F5344CB8AC3E}">
        <p14:creationId xmlns:p14="http://schemas.microsoft.com/office/powerpoint/2010/main" val="2231614664"/>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3886200" y="2514600"/>
            <a:ext cx="4343400" cy="1362075"/>
          </a:xfrm>
        </p:spPr>
        <p:txBody>
          <a:bodyPr>
            <a:normAutofit/>
          </a:bodyPr>
          <a:lstStyle/>
          <a:p>
            <a:pPr>
              <a:defRPr/>
            </a:pPr>
            <a:r>
              <a:rPr lang="en-US" sz="5400" dirty="0"/>
              <a:t>Questions?</a:t>
            </a:r>
          </a:p>
        </p:txBody>
      </p:sp>
      <p:sp>
        <p:nvSpPr>
          <p:cNvPr id="4" name="TextBox 3"/>
          <p:cNvSpPr txBox="1"/>
          <p:nvPr/>
        </p:nvSpPr>
        <p:spPr>
          <a:xfrm>
            <a:off x="1905000" y="4912836"/>
            <a:ext cx="2540183" cy="1477328"/>
          </a:xfrm>
          <a:prstGeom prst="rect">
            <a:avLst/>
          </a:prstGeom>
          <a:noFill/>
        </p:spPr>
        <p:txBody>
          <a:bodyPr wrap="none" rtlCol="0">
            <a:spAutoFit/>
          </a:bodyPr>
          <a:lstStyle/>
          <a:p>
            <a:r>
              <a:rPr lang="en-US" dirty="0"/>
              <a:t>Thorsten </a:t>
            </a:r>
            <a:r>
              <a:rPr lang="en-US" dirty="0" smtClean="0"/>
              <a:t>Manthey</a:t>
            </a:r>
          </a:p>
          <a:p>
            <a:r>
              <a:rPr lang="en-US" dirty="0" smtClean="0"/>
              <a:t>Director | TCS</a:t>
            </a:r>
            <a:endParaRPr lang="en-US" dirty="0"/>
          </a:p>
          <a:p>
            <a:r>
              <a:rPr lang="en-US" dirty="0"/>
              <a:t>thorsten@tmanthey.com</a:t>
            </a:r>
          </a:p>
          <a:p>
            <a:r>
              <a:rPr lang="en-US" dirty="0"/>
              <a:t>www.tmanthey.com</a:t>
            </a:r>
          </a:p>
          <a:p>
            <a:r>
              <a:rPr lang="en-US" dirty="0"/>
              <a:t>+1 (617) 513 0000</a:t>
            </a:r>
          </a:p>
        </p:txBody>
      </p:sp>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85800" y="4953000"/>
            <a:ext cx="1046480" cy="1397000"/>
          </a:xfrm>
          <a:prstGeom prst="rect">
            <a:avLst/>
          </a:prstGeom>
        </p:spPr>
      </p:pic>
      <p:sp>
        <p:nvSpPr>
          <p:cNvPr id="7"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6</a:t>
            </a:fld>
            <a:endParaRPr lang="en-US" sz="1000" dirty="0"/>
          </a:p>
        </p:txBody>
      </p:sp>
      <p:sp>
        <p:nvSpPr>
          <p:cNvPr id="8" name="Rectangle 7"/>
          <p:cNvSpPr/>
          <p:nvPr/>
        </p:nvSpPr>
        <p:spPr>
          <a:xfrm>
            <a:off x="5410200" y="5703669"/>
            <a:ext cx="3476786" cy="646331"/>
          </a:xfrm>
          <a:prstGeom prst="rect">
            <a:avLst/>
          </a:prstGeom>
        </p:spPr>
        <p:txBody>
          <a:bodyPr wrap="none">
            <a:spAutoFit/>
          </a:bodyPr>
          <a:lstStyle/>
          <a:p>
            <a:r>
              <a:rPr lang="en-US" dirty="0"/>
              <a:t>Download TEMPLATES at:</a:t>
            </a:r>
          </a:p>
          <a:p>
            <a:r>
              <a:rPr lang="en-US" dirty="0"/>
              <a:t>www.tmanthey.com/speaker.html</a:t>
            </a:r>
          </a:p>
        </p:txBody>
      </p:sp>
    </p:spTree>
    <p:custDataLst>
      <p:tags r:id="rId1"/>
    </p:custData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ags/tag5.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807</Words>
  <Application>Microsoft Office PowerPoint</Application>
  <PresentationFormat>On-screen Show (4:3)</PresentationFormat>
  <Paragraphs>271</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Georgia</vt:lpstr>
      <vt:lpstr>ヒラギノ角ゴ Pro W3</vt:lpstr>
      <vt:lpstr>Training</vt:lpstr>
      <vt:lpstr>Strategic Process Roadmap  TEMPLATES</vt:lpstr>
      <vt:lpstr>PowerPoint Presentation</vt:lpstr>
      <vt:lpstr>PowerPoint Presentation</vt:lpstr>
      <vt:lpstr>PowerPoint Presentation</vt:lpstr>
      <vt:lpstr>PowerPoint Presentation</vt:lpstr>
      <vt:lpstr>Questions?</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2016-11-28T16:27:01Z</dcterms:created>
  <dcterms:modified xsi:type="dcterms:W3CDTF">2017-08-02T08:47:38Z</dcterms:modified>
</cp:coreProperties>
</file>