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2"/>
  </p:notesMasterIdLst>
  <p:sldIdLst>
    <p:sldId id="256" r:id="rId2"/>
    <p:sldId id="258" r:id="rId3"/>
    <p:sldId id="259" r:id="rId4"/>
    <p:sldId id="260" r:id="rId5"/>
    <p:sldId id="269" r:id="rId6"/>
    <p:sldId id="262" r:id="rId7"/>
    <p:sldId id="263" r:id="rId8"/>
    <p:sldId id="265" r:id="rId9"/>
    <p:sldId id="267" r:id="rId10"/>
    <p:sldId id="268"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660" y="5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A3B047-ABEF-45FE-9025-DE30543FEF44}" type="datetimeFigureOut">
              <a:rPr lang="en-US" smtClean="0"/>
              <a:t>9/22/2018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9AD1EB-28B5-449F-83B1-EE8C2EB6E2D0}" type="slidenum">
              <a:rPr lang="en-US" smtClean="0"/>
              <a:t>‹#›</a:t>
            </a:fld>
            <a:endParaRPr lang="en-US"/>
          </a:p>
        </p:txBody>
      </p:sp>
    </p:spTree>
    <p:extLst>
      <p:ext uri="{BB962C8B-B14F-4D97-AF65-F5344CB8AC3E}">
        <p14:creationId xmlns:p14="http://schemas.microsoft.com/office/powerpoint/2010/main" val="39490018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5A74A4F-CA36-406D-9FBA-ACD5513373FE}" type="datetime1">
              <a:rPr lang="en-US" smtClean="0"/>
              <a:t>9/22/2018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1C1ED40-6B54-49F1-B126-6CF6D83D11B2}" type="datetime1">
              <a:rPr lang="en-US" smtClean="0"/>
              <a:t>9/22/2018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043A39E-1F83-463C-8037-76AAB0B45C32}" type="datetime1">
              <a:rPr lang="en-US" smtClean="0"/>
              <a:t>9/22/2018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2CCCAA7E-F3F9-402E-B448-F9ABA27C7BAC}" type="datetime1">
              <a:rPr lang="en-US" smtClean="0"/>
              <a:t>9/22/2018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014C3F02-84D4-492E-8EE0-E616E1ABCBCF}" type="datetime1">
              <a:rPr lang="en-US" smtClean="0"/>
              <a:t>9/22/2018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CCA257D1-99BC-4277-9611-FEB5FB2EBC16}" type="datetime1">
              <a:rPr lang="en-US" smtClean="0"/>
              <a:t>9/22/2018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4112F0F-7325-4534-8755-1CFE11E13D02}" type="datetime1">
              <a:rPr lang="en-US" smtClean="0"/>
              <a:t>9/22/2018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490BF11-9595-4DA0-9AB6-E1A7390DC50F}" type="datetime1">
              <a:rPr lang="en-US" smtClean="0"/>
              <a:t>9/22/2018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386824"/>
            <a:ext cx="8911687" cy="691349"/>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1228299"/>
            <a:ext cx="8915400" cy="468292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917C2B7-4226-48CD-9DED-F4A72BDA6AFD}" type="datetime1">
              <a:rPr lang="en-US" smtClean="0"/>
              <a:t>9/22/2018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386824"/>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460231"/>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19BFB5B-BBB5-4F99-AD93-595985968BA3}" type="datetime1">
              <a:rPr lang="en-US" smtClean="0"/>
              <a:t>9/22/2018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2DA596E-53CF-4BCC-B55E-84A626F1B48F}" type="datetime1">
              <a:rPr lang="en-US" smtClean="0"/>
              <a:t>9/22/2018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3B07A5A-F516-4B0C-806B-304570D3DD1C}" type="datetime1">
              <a:rPr lang="en-US" smtClean="0"/>
              <a:t>9/22/2018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F772744-7E3C-4381-B820-C7CF985A600F}" type="datetime1">
              <a:rPr lang="en-US" smtClean="0"/>
              <a:t>9/22/2018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BAA267-B2DF-452F-9CEF-A5F3ADAADB25}" type="datetime1">
              <a:rPr lang="en-US" smtClean="0"/>
              <a:t>9/22/2018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0BA3FF2-94E7-4724-84B6-5CEE759E3318}" type="datetime1">
              <a:rPr lang="en-US" smtClean="0"/>
              <a:t>9/22/2018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5BD9A05B-9F92-48F2-B831-982D3DFE3F23}" type="datetime1">
              <a:rPr lang="en-US" smtClean="0"/>
              <a:t>9/22/2018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35369D18-55DF-42EB-AC36-486183914D57}" type="datetime1">
              <a:rPr lang="en-US" smtClean="0"/>
              <a:t>9/22/2018</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hf sldNum="0" hd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Process Owner Accountabilities</a:t>
            </a:r>
          </a:p>
        </p:txBody>
      </p:sp>
      <p:sp>
        <p:nvSpPr>
          <p:cNvPr id="3" name="Subtitle 2"/>
          <p:cNvSpPr>
            <a:spLocks noGrp="1"/>
          </p:cNvSpPr>
          <p:nvPr>
            <p:ph type="subTitle" idx="1"/>
          </p:nvPr>
        </p:nvSpPr>
        <p:spPr/>
        <p:txBody>
          <a:bodyPr/>
          <a:lstStyle/>
          <a:p>
            <a:r>
              <a:rPr lang="en-US" dirty="0"/>
              <a:t>Thorsten Manthey</a:t>
            </a:r>
          </a:p>
          <a:p>
            <a:r>
              <a:rPr lang="en-US" dirty="0" smtClean="0"/>
              <a:t>September 2018</a:t>
            </a:r>
            <a:endParaRPr lang="en-US" dirty="0"/>
          </a:p>
        </p:txBody>
      </p:sp>
    </p:spTree>
    <p:extLst>
      <p:ext uri="{BB962C8B-B14F-4D97-AF65-F5344CB8AC3E}">
        <p14:creationId xmlns:p14="http://schemas.microsoft.com/office/powerpoint/2010/main" val="6108130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Thorsten Manthey</a:t>
            </a:r>
            <a:endParaRPr lang="en-US" dirty="0"/>
          </a:p>
        </p:txBody>
      </p:sp>
      <p:sp>
        <p:nvSpPr>
          <p:cNvPr id="3" name="Text Placeholder 2"/>
          <p:cNvSpPr>
            <a:spLocks noGrp="1"/>
          </p:cNvSpPr>
          <p:nvPr>
            <p:ph type="body" sz="half" idx="2"/>
          </p:nvPr>
        </p:nvSpPr>
        <p:spPr>
          <a:xfrm>
            <a:off x="2589213" y="5181600"/>
            <a:ext cx="4188958" cy="1233714"/>
          </a:xfrm>
        </p:spPr>
        <p:txBody>
          <a:bodyPr>
            <a:normAutofit fontScale="92500" lnSpcReduction="10000"/>
          </a:bodyPr>
          <a:lstStyle/>
          <a:p>
            <a:pPr>
              <a:lnSpc>
                <a:spcPct val="120000"/>
              </a:lnSpc>
              <a:spcBef>
                <a:spcPts val="0"/>
              </a:spcBef>
            </a:pPr>
            <a:r>
              <a:rPr lang="en-US" dirty="0"/>
              <a:t>Director | TCS</a:t>
            </a:r>
          </a:p>
          <a:p>
            <a:pPr>
              <a:lnSpc>
                <a:spcPct val="120000"/>
              </a:lnSpc>
              <a:spcBef>
                <a:spcPts val="0"/>
              </a:spcBef>
            </a:pPr>
            <a:r>
              <a:rPr lang="en-US" dirty="0"/>
              <a:t>thorsten@tmanthey.com</a:t>
            </a:r>
          </a:p>
          <a:p>
            <a:pPr>
              <a:lnSpc>
                <a:spcPct val="120000"/>
              </a:lnSpc>
              <a:spcBef>
                <a:spcPts val="0"/>
              </a:spcBef>
            </a:pPr>
            <a:r>
              <a:rPr lang="en-US" dirty="0"/>
              <a:t>www.tmanthey.com</a:t>
            </a:r>
          </a:p>
          <a:p>
            <a:pPr>
              <a:lnSpc>
                <a:spcPct val="120000"/>
              </a:lnSpc>
              <a:spcBef>
                <a:spcPts val="0"/>
              </a:spcBef>
            </a:pPr>
            <a:r>
              <a:rPr lang="en-US" dirty="0"/>
              <a:t>+1 (617) 513 0000</a:t>
            </a:r>
          </a:p>
          <a:p>
            <a:pPr>
              <a:lnSpc>
                <a:spcPct val="120000"/>
              </a:lnSpc>
              <a:spcBef>
                <a:spcPts val="0"/>
              </a:spcBef>
            </a:pPr>
            <a:endParaRPr lang="en-US" dirty="0"/>
          </a:p>
        </p:txBody>
      </p:sp>
      <p:sp>
        <p:nvSpPr>
          <p:cNvPr id="5" name="Text Placeholder 2"/>
          <p:cNvSpPr txBox="1">
            <a:spLocks/>
          </p:cNvSpPr>
          <p:nvPr/>
        </p:nvSpPr>
        <p:spPr>
          <a:xfrm>
            <a:off x="6778171" y="5163245"/>
            <a:ext cx="4188958" cy="1233714"/>
          </a:xfrm>
          <a:prstGeom prst="rect">
            <a:avLst/>
          </a:prstGeom>
        </p:spPr>
        <p:txBody>
          <a:bodyPr vert="horz" lIns="91440" tIns="45720" rIns="91440" bIns="45720" rtlCol="0" anchor="t">
            <a:normAutofit/>
          </a:bodyPr>
          <a:lstStyle>
            <a:lvl1pPr marL="342900" indent="-342900" algn="l" defTabSz="457200" rtl="0" eaLnBrk="1" latinLnBrk="0" hangingPunct="1">
              <a:spcBef>
                <a:spcPts val="1000"/>
              </a:spcBef>
              <a:spcAft>
                <a:spcPts val="0"/>
              </a:spcAft>
              <a:buClr>
                <a:schemeClr val="accent1"/>
              </a:buClr>
              <a:buFont typeface="Wingdings 3" charset="2"/>
              <a:buNone/>
              <a:defRPr lang="en-US" sz="1800" kern="1200">
                <a:solidFill>
                  <a:schemeClr val="tx1">
                    <a:lumMod val="65000"/>
                    <a:lumOff val="3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nSpc>
                <a:spcPct val="120000"/>
              </a:lnSpc>
              <a:spcBef>
                <a:spcPts val="0"/>
              </a:spcBef>
            </a:pPr>
            <a:endParaRPr lang="en-US" dirty="0" smtClean="0"/>
          </a:p>
          <a:p>
            <a:pPr>
              <a:lnSpc>
                <a:spcPct val="120000"/>
              </a:lnSpc>
              <a:spcBef>
                <a:spcPts val="0"/>
              </a:spcBef>
            </a:pPr>
            <a:r>
              <a:rPr lang="en-US" dirty="0" smtClean="0"/>
              <a:t>Download </a:t>
            </a:r>
            <a:r>
              <a:rPr lang="en-US" dirty="0"/>
              <a:t>TEMPLATES at:</a:t>
            </a:r>
          </a:p>
          <a:p>
            <a:pPr>
              <a:lnSpc>
                <a:spcPct val="120000"/>
              </a:lnSpc>
              <a:spcBef>
                <a:spcPts val="0"/>
              </a:spcBef>
            </a:pPr>
            <a:r>
              <a:rPr lang="en-US" dirty="0" smtClean="0"/>
              <a:t>www.tmanthey.com/speaker.html</a:t>
            </a:r>
            <a:endParaRPr lang="en-US" dirty="0"/>
          </a:p>
        </p:txBody>
      </p:sp>
    </p:spTree>
    <p:extLst>
      <p:ext uri="{BB962C8B-B14F-4D97-AF65-F5344CB8AC3E}">
        <p14:creationId xmlns:p14="http://schemas.microsoft.com/office/powerpoint/2010/main" val="407771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6229" y="386824"/>
            <a:ext cx="9994392" cy="691349"/>
          </a:xfrm>
        </p:spPr>
        <p:txBody>
          <a:bodyPr/>
          <a:lstStyle/>
          <a:p>
            <a:r>
              <a:rPr lang="en-US" dirty="0"/>
              <a:t>Process Owner Accountabilities</a:t>
            </a:r>
          </a:p>
        </p:txBody>
      </p:sp>
      <p:sp>
        <p:nvSpPr>
          <p:cNvPr id="3" name="Content Placeholder 2"/>
          <p:cNvSpPr>
            <a:spLocks noGrp="1"/>
          </p:cNvSpPr>
          <p:nvPr>
            <p:ph idx="1"/>
          </p:nvPr>
        </p:nvSpPr>
        <p:spPr>
          <a:xfrm>
            <a:off x="1756229" y="1241947"/>
            <a:ext cx="10189028" cy="5472752"/>
          </a:xfrm>
        </p:spPr>
        <p:txBody>
          <a:bodyPr>
            <a:noAutofit/>
          </a:bodyPr>
          <a:lstStyle/>
          <a:p>
            <a:pPr marL="342900" lvl="1" indent="-342900">
              <a:buFont typeface="+mj-lt"/>
              <a:buAutoNum type="arabicPeriod"/>
            </a:pPr>
            <a:r>
              <a:rPr lang="en-US" sz="1800" b="1" dirty="0"/>
              <a:t>Accountable for the strategic direction and long term goal of the process</a:t>
            </a:r>
            <a:endParaRPr lang="en-CA" sz="1800" b="1" dirty="0"/>
          </a:p>
          <a:p>
            <a:pPr marL="625475" lvl="2" indent="-285750">
              <a:spcBef>
                <a:spcPts val="0"/>
              </a:spcBef>
              <a:spcAft>
                <a:spcPts val="400"/>
              </a:spcAft>
              <a:buFont typeface="Wingdings" panose="05000000000000000000" pitchFamily="2" charset="2"/>
              <a:buChar char="§"/>
            </a:pPr>
            <a:r>
              <a:rPr lang="en-US" dirty="0"/>
              <a:t>Set short term (12-month rolling) and long term (3 years) process goals</a:t>
            </a:r>
          </a:p>
          <a:p>
            <a:pPr marL="625475" lvl="2" indent="-285750">
              <a:spcBef>
                <a:spcPts val="0"/>
              </a:spcBef>
              <a:spcAft>
                <a:spcPts val="400"/>
              </a:spcAft>
              <a:buFont typeface="Wingdings" panose="05000000000000000000" pitchFamily="2" charset="2"/>
              <a:buChar char="§"/>
            </a:pPr>
            <a:r>
              <a:rPr lang="en-US" dirty="0"/>
              <a:t>Define current maturity baseline and future process maturity level to be </a:t>
            </a:r>
            <a:r>
              <a:rPr lang="en-US" dirty="0" smtClean="0"/>
              <a:t>reached</a:t>
            </a:r>
            <a:endParaRPr lang="en-US" dirty="0"/>
          </a:p>
          <a:p>
            <a:pPr marL="342900" lvl="1" indent="-342900">
              <a:buFont typeface="+mj-lt"/>
              <a:buAutoNum type="arabicPeriod"/>
            </a:pPr>
            <a:r>
              <a:rPr lang="en-US" sz="1800" b="1" dirty="0"/>
              <a:t>Accountable for the overall performance and results of the process</a:t>
            </a:r>
          </a:p>
          <a:p>
            <a:pPr marL="625475" lvl="2" indent="-285750">
              <a:spcBef>
                <a:spcPts val="0"/>
              </a:spcBef>
              <a:spcAft>
                <a:spcPts val="400"/>
              </a:spcAft>
              <a:buFont typeface="Wingdings" panose="05000000000000000000" pitchFamily="2" charset="2"/>
              <a:buChar char="§"/>
            </a:pPr>
            <a:r>
              <a:rPr lang="en-US" dirty="0"/>
              <a:t>Set performance goals (SLAs, process output, quality metrics, CSF, KPI) </a:t>
            </a:r>
          </a:p>
          <a:p>
            <a:pPr marL="625475" lvl="2" indent="-285750">
              <a:spcBef>
                <a:spcPts val="0"/>
              </a:spcBef>
              <a:spcAft>
                <a:spcPts val="400"/>
              </a:spcAft>
              <a:buFont typeface="Wingdings" panose="05000000000000000000" pitchFamily="2" charset="2"/>
              <a:buChar char="§"/>
            </a:pPr>
            <a:r>
              <a:rPr lang="en-US" dirty="0"/>
              <a:t>Define schedule for process maturity assessments (baseline is critical)</a:t>
            </a:r>
          </a:p>
          <a:p>
            <a:pPr marL="625475" lvl="2" indent="-285750">
              <a:spcBef>
                <a:spcPts val="0"/>
              </a:spcBef>
              <a:spcAft>
                <a:spcPts val="400"/>
              </a:spcAft>
              <a:buFont typeface="Wingdings" panose="05000000000000000000" pitchFamily="2" charset="2"/>
              <a:buChar char="§"/>
            </a:pPr>
            <a:r>
              <a:rPr lang="en-US" dirty="0"/>
              <a:t>Define schedule for process audits (Compliance and execution</a:t>
            </a:r>
            <a:r>
              <a:rPr lang="en-US" dirty="0" smtClean="0"/>
              <a:t>)</a:t>
            </a:r>
            <a:endParaRPr lang="en-US" dirty="0"/>
          </a:p>
          <a:p>
            <a:pPr marL="342900" lvl="1" indent="-342900">
              <a:buFont typeface="+mj-lt"/>
              <a:buAutoNum type="arabicPeriod"/>
            </a:pPr>
            <a:r>
              <a:rPr lang="en-US" sz="1800" b="1" dirty="0"/>
              <a:t>Responsible to define process scope and goals</a:t>
            </a:r>
          </a:p>
          <a:p>
            <a:pPr marL="625475" lvl="2" indent="-285750">
              <a:spcBef>
                <a:spcPts val="0"/>
              </a:spcBef>
              <a:spcAft>
                <a:spcPts val="400"/>
              </a:spcAft>
              <a:buFont typeface="Wingdings" panose="05000000000000000000" pitchFamily="2" charset="2"/>
              <a:buChar char="§"/>
            </a:pPr>
            <a:r>
              <a:rPr lang="en-US" dirty="0"/>
              <a:t>Define organizational and technical scope of the process (Who and what should be included in the execution scope of the process)</a:t>
            </a:r>
          </a:p>
          <a:p>
            <a:pPr marL="625475" lvl="2" indent="-285750">
              <a:spcBef>
                <a:spcPts val="0"/>
              </a:spcBef>
              <a:spcAft>
                <a:spcPts val="400"/>
              </a:spcAft>
              <a:buFont typeface="Wingdings" panose="05000000000000000000" pitchFamily="2" charset="2"/>
              <a:buChar char="§"/>
            </a:pPr>
            <a:r>
              <a:rPr lang="en-US" dirty="0"/>
              <a:t>Process specification, documentation and design, define clear Process goals (SMART</a:t>
            </a:r>
            <a:r>
              <a:rPr lang="en-US" dirty="0" smtClean="0"/>
              <a:t>)</a:t>
            </a:r>
            <a:endParaRPr lang="en-US" dirty="0"/>
          </a:p>
          <a:p>
            <a:pPr marL="342900" lvl="1" indent="-342900">
              <a:buFont typeface="+mj-lt"/>
              <a:buAutoNum type="arabicPeriod"/>
            </a:pPr>
            <a:r>
              <a:rPr lang="en-US" sz="1800" b="1" dirty="0"/>
              <a:t>Accountable to ensure support and commitment of resources</a:t>
            </a:r>
          </a:p>
          <a:p>
            <a:pPr marL="625475" lvl="2" indent="-285750">
              <a:spcBef>
                <a:spcPts val="0"/>
              </a:spcBef>
              <a:spcAft>
                <a:spcPts val="400"/>
              </a:spcAft>
              <a:buFont typeface="Wingdings" panose="05000000000000000000" pitchFamily="2" charset="2"/>
              <a:buChar char="§"/>
            </a:pPr>
            <a:r>
              <a:rPr lang="en-US" dirty="0"/>
              <a:t>Ensure funds ($), resources  (people), vendor relationship (partners) and tools (product) are made available to enable efficient and effective process </a:t>
            </a:r>
            <a:r>
              <a:rPr lang="en-US" dirty="0" smtClean="0"/>
              <a:t>execution</a:t>
            </a:r>
            <a:endParaRPr lang="en-US" dirty="0"/>
          </a:p>
          <a:p>
            <a:pPr marL="342900" lvl="1" indent="-342900">
              <a:buFont typeface="+mj-lt"/>
              <a:buAutoNum type="arabicPeriod"/>
            </a:pPr>
            <a:r>
              <a:rPr lang="en-US" sz="1800" b="1" dirty="0"/>
              <a:t>Assisting in assigning a Process Manager</a:t>
            </a:r>
            <a:endParaRPr lang="en-CA" sz="1800" b="1" dirty="0"/>
          </a:p>
          <a:p>
            <a:pPr marL="625475" lvl="2" indent="-285750">
              <a:spcBef>
                <a:spcPts val="0"/>
              </a:spcBef>
              <a:spcAft>
                <a:spcPts val="400"/>
              </a:spcAft>
              <a:buFont typeface="Wingdings" panose="05000000000000000000" pitchFamily="2" charset="2"/>
              <a:buChar char="§"/>
            </a:pPr>
            <a:r>
              <a:rPr lang="en-US" dirty="0"/>
              <a:t>Ensures that a Process Manager is assigned who is responsible for the day-to-day execution, monitoring, reporting etc. and is empowered to execute </a:t>
            </a:r>
            <a:br>
              <a:rPr lang="en-US" dirty="0"/>
            </a:br>
            <a:r>
              <a:rPr lang="en-US" dirty="0"/>
              <a:t>the process</a:t>
            </a:r>
            <a:endParaRPr lang="en-CA" sz="1200" dirty="0"/>
          </a:p>
        </p:txBody>
      </p:sp>
      <p:sp>
        <p:nvSpPr>
          <p:cNvPr id="5" name="Slide Number Placeholder 1"/>
          <p:cNvSpPr txBox="1">
            <a:spLocks/>
          </p:cNvSpPr>
          <p:nvPr/>
        </p:nvSpPr>
        <p:spPr>
          <a:xfrm>
            <a:off x="11840033" y="6553200"/>
            <a:ext cx="3048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2</a:t>
            </a:fld>
            <a:endParaRPr lang="en-US" sz="1000" dirty="0"/>
          </a:p>
        </p:txBody>
      </p:sp>
    </p:spTree>
    <p:extLst>
      <p:ext uri="{BB962C8B-B14F-4D97-AF65-F5344CB8AC3E}">
        <p14:creationId xmlns:p14="http://schemas.microsoft.com/office/powerpoint/2010/main" val="28612492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6229" y="386824"/>
            <a:ext cx="9994392" cy="691349"/>
          </a:xfrm>
        </p:spPr>
        <p:txBody>
          <a:bodyPr>
            <a:noAutofit/>
          </a:bodyPr>
          <a:lstStyle/>
          <a:p>
            <a:pPr marL="347663" indent="-347663">
              <a:buFont typeface="+mj-lt"/>
              <a:buAutoNum type="arabicPeriod"/>
            </a:pPr>
            <a:r>
              <a:rPr lang="en-US" sz="2800" dirty="0">
                <a:solidFill>
                  <a:schemeClr val="tx1"/>
                </a:solidFill>
              </a:rPr>
              <a:t>Accountable for the strategic direction and long term goal of the process</a:t>
            </a:r>
          </a:p>
        </p:txBody>
      </p:sp>
      <p:sp>
        <p:nvSpPr>
          <p:cNvPr id="3" name="Content Placeholder 2"/>
          <p:cNvSpPr>
            <a:spLocks noGrp="1"/>
          </p:cNvSpPr>
          <p:nvPr>
            <p:ph idx="1"/>
          </p:nvPr>
        </p:nvSpPr>
        <p:spPr>
          <a:xfrm>
            <a:off x="1756229" y="1523999"/>
            <a:ext cx="10189028" cy="5190699"/>
          </a:xfrm>
        </p:spPr>
        <p:txBody>
          <a:bodyPr>
            <a:noAutofit/>
          </a:bodyPr>
          <a:lstStyle/>
          <a:p>
            <a:pPr marL="341313" indent="0">
              <a:buNone/>
            </a:pPr>
            <a:r>
              <a:rPr lang="en-US" b="1" dirty="0"/>
              <a:t>Set short term (12-month rolling) and long term (3 years) process goals</a:t>
            </a:r>
          </a:p>
          <a:p>
            <a:pPr marL="684212" lvl="2" indent="-342900">
              <a:spcBef>
                <a:spcPts val="400"/>
              </a:spcBef>
              <a:buFont typeface="Wingdings" panose="05000000000000000000" pitchFamily="2" charset="2"/>
              <a:buChar char="§"/>
            </a:pPr>
            <a:r>
              <a:rPr lang="en-US" sz="1600" dirty="0"/>
              <a:t>Describe what are we trying to accomplish in the short term (12 month). Identify a number of key actions the Process Manager can take now!</a:t>
            </a:r>
          </a:p>
          <a:p>
            <a:pPr marL="684212" lvl="2" indent="-342900">
              <a:spcBef>
                <a:spcPts val="400"/>
              </a:spcBef>
              <a:buFont typeface="Wingdings" panose="05000000000000000000" pitchFamily="2" charset="2"/>
              <a:buChar char="§"/>
            </a:pPr>
            <a:r>
              <a:rPr lang="en-US" sz="1600" dirty="0"/>
              <a:t>Develop the Strategic Process Roadmap, 12-months rolling tactical plan and a 3-year strategic plan</a:t>
            </a:r>
          </a:p>
          <a:p>
            <a:pPr marL="684212" lvl="2" indent="-342900">
              <a:spcBef>
                <a:spcPts val="400"/>
              </a:spcBef>
              <a:buFont typeface="Wingdings" panose="05000000000000000000" pitchFamily="2" charset="2"/>
              <a:buChar char="§"/>
            </a:pPr>
            <a:r>
              <a:rPr lang="en-US" sz="1600" dirty="0"/>
              <a:t>Describe the long term goal of the process. What is the ultimate goal? Utilization of tooling, automation, integration to new/existing sources, quality goals, efficiencies etc. </a:t>
            </a:r>
          </a:p>
          <a:p>
            <a:pPr marL="684212" lvl="2" indent="-342900">
              <a:spcBef>
                <a:spcPts val="400"/>
              </a:spcBef>
              <a:buFont typeface="Wingdings" panose="05000000000000000000" pitchFamily="2" charset="2"/>
              <a:buChar char="§"/>
            </a:pPr>
            <a:r>
              <a:rPr lang="en-US" sz="1600" dirty="0"/>
              <a:t>Identify the key Critical Success Factors (CSF) and supporting KPIs and metrics</a:t>
            </a:r>
          </a:p>
          <a:p>
            <a:pPr marL="684212" lvl="2" indent="-342900">
              <a:spcBef>
                <a:spcPts val="400"/>
              </a:spcBef>
              <a:buFont typeface="Wingdings" panose="05000000000000000000" pitchFamily="2" charset="2"/>
              <a:buChar char="§"/>
            </a:pPr>
            <a:r>
              <a:rPr lang="en-US" sz="1600" dirty="0"/>
              <a:t>Engage the Process Manager to start measure and report </a:t>
            </a:r>
            <a:r>
              <a:rPr lang="en-US" sz="1600" dirty="0" smtClean="0"/>
              <a:t>continuously</a:t>
            </a:r>
            <a:endParaRPr lang="en-US" sz="1600" dirty="0"/>
          </a:p>
          <a:p>
            <a:pPr marL="341313" indent="0">
              <a:buNone/>
            </a:pPr>
            <a:r>
              <a:rPr lang="en-US" b="1" dirty="0"/>
              <a:t>Define current maturity baseline and future process maturity level to be reached</a:t>
            </a:r>
          </a:p>
          <a:p>
            <a:pPr marL="684212" lvl="2" indent="-342900">
              <a:spcBef>
                <a:spcPts val="400"/>
              </a:spcBef>
              <a:buFont typeface="Wingdings" panose="05000000000000000000" pitchFamily="2" charset="2"/>
              <a:buChar char="§"/>
            </a:pPr>
            <a:r>
              <a:rPr lang="en-US" sz="1600" dirty="0"/>
              <a:t>Perform a process assessment to establish a baseline (Where are we now?). Process Manager to execute and report back to Process Owner of current maturity level.</a:t>
            </a:r>
          </a:p>
          <a:p>
            <a:pPr marL="684212" lvl="2" indent="-342900">
              <a:spcBef>
                <a:spcPts val="400"/>
              </a:spcBef>
              <a:buFont typeface="Wingdings" panose="05000000000000000000" pitchFamily="2" charset="2"/>
              <a:buChar char="§"/>
            </a:pPr>
            <a:r>
              <a:rPr lang="en-US" sz="1600" dirty="0"/>
              <a:t>Identify future long term process maturity level to be reached based on IT Vision, IT Strategy, current and future Services and customer needs.</a:t>
            </a:r>
          </a:p>
          <a:p>
            <a:pPr marL="684212" lvl="2" indent="-342900">
              <a:spcBef>
                <a:spcPts val="400"/>
              </a:spcBef>
              <a:buFont typeface="Wingdings" panose="05000000000000000000" pitchFamily="2" charset="2"/>
              <a:buChar char="§"/>
            </a:pPr>
            <a:r>
              <a:rPr lang="en-US" sz="1600" dirty="0"/>
              <a:t>Identify maturity gaps and develop an action plan and timeline for reaching the maturity level.</a:t>
            </a:r>
          </a:p>
          <a:p>
            <a:pPr marL="684212" lvl="2" indent="-342900">
              <a:spcBef>
                <a:spcPts val="400"/>
              </a:spcBef>
              <a:buFont typeface="Wingdings" panose="05000000000000000000" pitchFamily="2" charset="2"/>
              <a:buChar char="§"/>
            </a:pPr>
            <a:r>
              <a:rPr lang="en-US" sz="1600" dirty="0"/>
              <a:t>Identify what is required to fulfill the future maturity level e.g. $$, FTE, time, tool, new structures, governance etc.</a:t>
            </a:r>
          </a:p>
        </p:txBody>
      </p:sp>
      <p:sp>
        <p:nvSpPr>
          <p:cNvPr id="5" name="Slide Number Placeholder 1"/>
          <p:cNvSpPr txBox="1">
            <a:spLocks/>
          </p:cNvSpPr>
          <p:nvPr/>
        </p:nvSpPr>
        <p:spPr>
          <a:xfrm>
            <a:off x="11840033" y="6553200"/>
            <a:ext cx="3048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3</a:t>
            </a:fld>
            <a:endParaRPr lang="en-US" sz="1000" dirty="0"/>
          </a:p>
        </p:txBody>
      </p:sp>
    </p:spTree>
    <p:extLst>
      <p:ext uri="{BB962C8B-B14F-4D97-AF65-F5344CB8AC3E}">
        <p14:creationId xmlns:p14="http://schemas.microsoft.com/office/powerpoint/2010/main" val="12185339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6229" y="386824"/>
            <a:ext cx="9994392" cy="691349"/>
          </a:xfrm>
        </p:spPr>
        <p:txBody>
          <a:bodyPr>
            <a:noAutofit/>
          </a:bodyPr>
          <a:lstStyle/>
          <a:p>
            <a:pPr marL="347663" indent="-347663">
              <a:buFont typeface="+mj-lt"/>
              <a:buAutoNum type="arabicPeriod" startAt="2"/>
            </a:pPr>
            <a:r>
              <a:rPr lang="en-US" sz="2800" dirty="0">
                <a:solidFill>
                  <a:schemeClr val="tx1"/>
                </a:solidFill>
              </a:rPr>
              <a:t>Accountable for the overall performance and results of the process</a:t>
            </a:r>
          </a:p>
        </p:txBody>
      </p:sp>
      <p:sp>
        <p:nvSpPr>
          <p:cNvPr id="5" name="Slide Number Placeholder 1"/>
          <p:cNvSpPr txBox="1">
            <a:spLocks/>
          </p:cNvSpPr>
          <p:nvPr/>
        </p:nvSpPr>
        <p:spPr>
          <a:xfrm>
            <a:off x="11840033" y="6553200"/>
            <a:ext cx="3048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4</a:t>
            </a:fld>
            <a:endParaRPr lang="en-US" sz="1000" dirty="0"/>
          </a:p>
        </p:txBody>
      </p:sp>
      <p:sp>
        <p:nvSpPr>
          <p:cNvPr id="6" name="Content Placeholder 2"/>
          <p:cNvSpPr>
            <a:spLocks noGrp="1"/>
          </p:cNvSpPr>
          <p:nvPr>
            <p:ph idx="1"/>
          </p:nvPr>
        </p:nvSpPr>
        <p:spPr>
          <a:xfrm>
            <a:off x="1756229" y="1523999"/>
            <a:ext cx="10189028" cy="5190699"/>
          </a:xfrm>
        </p:spPr>
        <p:txBody>
          <a:bodyPr>
            <a:noAutofit/>
          </a:bodyPr>
          <a:lstStyle/>
          <a:p>
            <a:pPr marL="341313" indent="0">
              <a:buNone/>
            </a:pPr>
            <a:r>
              <a:rPr lang="en-US" sz="2000" b="1" dirty="0"/>
              <a:t>Set performance goals (SLAs, process output, quality metrics) </a:t>
            </a:r>
          </a:p>
          <a:p>
            <a:pPr marL="684212" lvl="2" indent="-342900">
              <a:buFont typeface="Wingdings" panose="05000000000000000000" pitchFamily="2" charset="2"/>
              <a:buChar char="§"/>
            </a:pPr>
            <a:r>
              <a:rPr lang="en-US" sz="1800" dirty="0"/>
              <a:t>Identify SLA for the process (input to output timing) in support of Service Level Management</a:t>
            </a:r>
          </a:p>
          <a:p>
            <a:pPr marL="684212" lvl="2" indent="-342900">
              <a:buFont typeface="Wingdings" panose="05000000000000000000" pitchFamily="2" charset="2"/>
              <a:buChar char="§"/>
            </a:pPr>
            <a:r>
              <a:rPr lang="en-US" sz="1800" dirty="0"/>
              <a:t>Agree on the output with your customers (content and format)</a:t>
            </a:r>
          </a:p>
          <a:p>
            <a:pPr marL="684212" lvl="2" indent="-342900">
              <a:buFont typeface="Wingdings" panose="05000000000000000000" pitchFamily="2" charset="2"/>
              <a:buChar char="§"/>
            </a:pPr>
            <a:r>
              <a:rPr lang="en-US" sz="1800" dirty="0"/>
              <a:t>Identify process quality goals (process execution efficiencies e.g. time, FTE, $)</a:t>
            </a:r>
          </a:p>
          <a:p>
            <a:pPr marL="341313" indent="0">
              <a:buNone/>
            </a:pPr>
            <a:r>
              <a:rPr lang="en-US" sz="2000" b="1" dirty="0"/>
              <a:t>Define schedule for process maturity assessments</a:t>
            </a:r>
          </a:p>
          <a:p>
            <a:pPr marL="684212" lvl="2" indent="-342900">
              <a:buFont typeface="Wingdings" panose="05000000000000000000" pitchFamily="2" charset="2"/>
              <a:buChar char="§"/>
            </a:pPr>
            <a:r>
              <a:rPr lang="en-US" sz="1800" dirty="0"/>
              <a:t>Establish a schedule when process assessments should be performed and reported</a:t>
            </a:r>
          </a:p>
          <a:p>
            <a:pPr marL="684212" lvl="2" indent="-342900">
              <a:buFont typeface="Wingdings" panose="05000000000000000000" pitchFamily="2" charset="2"/>
              <a:buChar char="§"/>
            </a:pPr>
            <a:r>
              <a:rPr lang="en-US" sz="1800" dirty="0"/>
              <a:t>Ensure time and resources ($, FTE etc.) is available for the maturity assessment</a:t>
            </a:r>
          </a:p>
          <a:p>
            <a:pPr marL="341313" indent="0">
              <a:buNone/>
            </a:pPr>
            <a:r>
              <a:rPr lang="en-US" sz="2000" b="1" dirty="0"/>
              <a:t>Define schedule for process compliance audits</a:t>
            </a:r>
          </a:p>
          <a:p>
            <a:pPr marL="684212" lvl="2" indent="-342900">
              <a:buFont typeface="Wingdings" panose="05000000000000000000" pitchFamily="2" charset="2"/>
              <a:buChar char="§"/>
            </a:pPr>
            <a:r>
              <a:rPr lang="en-US" sz="1800" dirty="0"/>
              <a:t>Confirm compliance requirements (Industry and company requirements) as stated in the process guides (e.g. </a:t>
            </a:r>
            <a:r>
              <a:rPr lang="en-US" sz="1800" dirty="0" err="1"/>
              <a:t>CobIT</a:t>
            </a:r>
            <a:r>
              <a:rPr lang="en-US" sz="1800" dirty="0"/>
              <a:t>) and suggested controls</a:t>
            </a:r>
          </a:p>
          <a:p>
            <a:pPr marL="684212" lvl="2" indent="-342900">
              <a:buFont typeface="Wingdings" panose="05000000000000000000" pitchFamily="2" charset="2"/>
              <a:buChar char="§"/>
            </a:pPr>
            <a:r>
              <a:rPr lang="en-US" sz="1800" dirty="0"/>
              <a:t>Establish a schedule for compliance audits</a:t>
            </a:r>
          </a:p>
          <a:p>
            <a:pPr marL="684212" lvl="2" indent="-342900">
              <a:buFont typeface="Wingdings" panose="05000000000000000000" pitchFamily="2" charset="2"/>
              <a:buChar char="§"/>
            </a:pPr>
            <a:r>
              <a:rPr lang="en-US" sz="1800" dirty="0"/>
              <a:t>Ensure time and resources ($, FTE etc.) is available for the compliance audit</a:t>
            </a:r>
            <a:endParaRPr lang="en-US" sz="1200" dirty="0"/>
          </a:p>
        </p:txBody>
      </p:sp>
    </p:spTree>
    <p:extLst>
      <p:ext uri="{BB962C8B-B14F-4D97-AF65-F5344CB8AC3E}">
        <p14:creationId xmlns:p14="http://schemas.microsoft.com/office/powerpoint/2010/main" val="33878091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6229" y="386824"/>
            <a:ext cx="9994392" cy="691349"/>
          </a:xfrm>
        </p:spPr>
        <p:txBody>
          <a:bodyPr>
            <a:noAutofit/>
          </a:bodyPr>
          <a:lstStyle/>
          <a:p>
            <a:pPr marL="347663" indent="-347663">
              <a:buFont typeface="+mj-lt"/>
              <a:buAutoNum type="arabicPeriod" startAt="3"/>
            </a:pPr>
            <a:r>
              <a:rPr lang="en-US" sz="2800" dirty="0">
                <a:solidFill>
                  <a:schemeClr val="tx1"/>
                </a:solidFill>
              </a:rPr>
              <a:t>Responsible to define process scope and goals</a:t>
            </a:r>
          </a:p>
        </p:txBody>
      </p:sp>
      <p:sp>
        <p:nvSpPr>
          <p:cNvPr id="5" name="Slide Number Placeholder 1"/>
          <p:cNvSpPr txBox="1">
            <a:spLocks/>
          </p:cNvSpPr>
          <p:nvPr/>
        </p:nvSpPr>
        <p:spPr>
          <a:xfrm>
            <a:off x="11840033" y="6553200"/>
            <a:ext cx="3048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5</a:t>
            </a:fld>
            <a:endParaRPr lang="en-US" sz="1000" dirty="0"/>
          </a:p>
        </p:txBody>
      </p:sp>
      <p:sp>
        <p:nvSpPr>
          <p:cNvPr id="6" name="Content Placeholder 2"/>
          <p:cNvSpPr>
            <a:spLocks noGrp="1"/>
          </p:cNvSpPr>
          <p:nvPr>
            <p:ph idx="1"/>
          </p:nvPr>
        </p:nvSpPr>
        <p:spPr>
          <a:xfrm>
            <a:off x="1756229" y="1208799"/>
            <a:ext cx="10189028" cy="5636525"/>
          </a:xfrm>
        </p:spPr>
        <p:txBody>
          <a:bodyPr>
            <a:noAutofit/>
          </a:bodyPr>
          <a:lstStyle/>
          <a:p>
            <a:pPr marL="341313" indent="0">
              <a:buNone/>
            </a:pPr>
            <a:r>
              <a:rPr lang="en-US" sz="2000" b="1" dirty="0"/>
              <a:t>Define organizational and technical scope of the process (Who and what should be included in the execution scope of the process)</a:t>
            </a:r>
          </a:p>
          <a:p>
            <a:pPr marL="684212" lvl="2" indent="-342900">
              <a:spcBef>
                <a:spcPts val="500"/>
              </a:spcBef>
              <a:buFont typeface="Wingdings" panose="05000000000000000000" pitchFamily="2" charset="2"/>
              <a:buChar char="§"/>
            </a:pPr>
            <a:r>
              <a:rPr lang="en-US" sz="1800" dirty="0"/>
              <a:t>Which organizations should be included in the scope of executing this process? Complete IT organization? Parts of the IT organization? Parts of the business organization? </a:t>
            </a:r>
          </a:p>
          <a:p>
            <a:pPr marL="684212" lvl="2" indent="-342900">
              <a:spcBef>
                <a:spcPts val="500"/>
              </a:spcBef>
              <a:buFont typeface="Wingdings" panose="05000000000000000000" pitchFamily="2" charset="2"/>
              <a:buChar char="§"/>
            </a:pPr>
            <a:r>
              <a:rPr lang="en-US" sz="1800" dirty="0"/>
              <a:t>Are there more than one process defined with a similar scope and objective?</a:t>
            </a:r>
          </a:p>
          <a:p>
            <a:pPr marL="684212" lvl="2" indent="-342900">
              <a:spcBef>
                <a:spcPts val="500"/>
              </a:spcBef>
              <a:buFont typeface="Wingdings" panose="05000000000000000000" pitchFamily="2" charset="2"/>
              <a:buChar char="§"/>
            </a:pPr>
            <a:r>
              <a:rPr lang="en-US" sz="1800" dirty="0"/>
              <a:t>Which systems and technologies are within scope? Server, Desktops, Mainframe, Network, Telecom etc.</a:t>
            </a:r>
          </a:p>
          <a:p>
            <a:pPr marL="684212" lvl="2" indent="-342900">
              <a:spcBef>
                <a:spcPts val="500"/>
              </a:spcBef>
              <a:buFont typeface="Wingdings" panose="05000000000000000000" pitchFamily="2" charset="2"/>
              <a:buChar char="§"/>
            </a:pPr>
            <a:r>
              <a:rPr lang="en-US" sz="1800" dirty="0"/>
              <a:t>What can be excluded from the scope of the process?</a:t>
            </a:r>
          </a:p>
          <a:p>
            <a:pPr marL="684212" lvl="2" indent="-342900">
              <a:spcBef>
                <a:spcPts val="500"/>
              </a:spcBef>
              <a:buFont typeface="Wingdings" panose="05000000000000000000" pitchFamily="2" charset="2"/>
              <a:buChar char="§"/>
            </a:pPr>
            <a:r>
              <a:rPr lang="en-US" sz="1800" dirty="0"/>
              <a:t>How are scope exceptions managed within the process?</a:t>
            </a:r>
          </a:p>
          <a:p>
            <a:pPr marL="341313" indent="0">
              <a:buNone/>
            </a:pPr>
            <a:r>
              <a:rPr lang="en-US" sz="2000" b="1" dirty="0"/>
              <a:t>Process specification, documentation and design, define clear Process goals (SMART)</a:t>
            </a:r>
          </a:p>
          <a:p>
            <a:pPr marL="684212" lvl="2" indent="-342900">
              <a:spcBef>
                <a:spcPts val="500"/>
              </a:spcBef>
              <a:buFont typeface="Wingdings" panose="05000000000000000000" pitchFamily="2" charset="2"/>
              <a:buChar char="§"/>
            </a:pPr>
            <a:r>
              <a:rPr lang="en-US" sz="1800" dirty="0"/>
              <a:t>Is there an approved process document (Process Guide)?</a:t>
            </a:r>
          </a:p>
          <a:p>
            <a:pPr marL="684212" lvl="2" indent="-342900">
              <a:spcBef>
                <a:spcPts val="500"/>
              </a:spcBef>
              <a:buFont typeface="Wingdings" panose="05000000000000000000" pitchFamily="2" charset="2"/>
              <a:buChar char="§"/>
            </a:pPr>
            <a:r>
              <a:rPr lang="en-US" sz="1800" dirty="0"/>
              <a:t>Define clear goals based on the SMART method (S-Specific, M-Measurable, A-Achievable, R-Realistic, T-Time bound)</a:t>
            </a:r>
          </a:p>
          <a:p>
            <a:pPr marL="684212" lvl="2" indent="-342900">
              <a:spcBef>
                <a:spcPts val="500"/>
              </a:spcBef>
              <a:buFont typeface="Wingdings" panose="05000000000000000000" pitchFamily="2" charset="2"/>
              <a:buChar char="§"/>
            </a:pPr>
            <a:r>
              <a:rPr lang="en-US" sz="1800" dirty="0"/>
              <a:t>Is the process guide published and made available e.g. on a process web page or collaboration site?</a:t>
            </a:r>
          </a:p>
        </p:txBody>
      </p:sp>
    </p:spTree>
    <p:extLst>
      <p:ext uri="{BB962C8B-B14F-4D97-AF65-F5344CB8AC3E}">
        <p14:creationId xmlns:p14="http://schemas.microsoft.com/office/powerpoint/2010/main" val="11441360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6229" y="386824"/>
            <a:ext cx="9994392" cy="691349"/>
          </a:xfrm>
        </p:spPr>
        <p:txBody>
          <a:bodyPr>
            <a:noAutofit/>
          </a:bodyPr>
          <a:lstStyle/>
          <a:p>
            <a:pPr marL="347663" indent="-347663">
              <a:buFont typeface="+mj-lt"/>
              <a:buAutoNum type="arabicPeriod" startAt="4"/>
            </a:pPr>
            <a:r>
              <a:rPr lang="en-US" sz="2800" dirty="0">
                <a:solidFill>
                  <a:schemeClr val="tx1"/>
                </a:solidFill>
              </a:rPr>
              <a:t>Accountable to ensure support and commitment of resources</a:t>
            </a:r>
          </a:p>
        </p:txBody>
      </p:sp>
      <p:sp>
        <p:nvSpPr>
          <p:cNvPr id="3" name="Content Placeholder 2"/>
          <p:cNvSpPr>
            <a:spLocks noGrp="1"/>
          </p:cNvSpPr>
          <p:nvPr>
            <p:ph idx="1"/>
          </p:nvPr>
        </p:nvSpPr>
        <p:spPr>
          <a:xfrm>
            <a:off x="1756229" y="1582057"/>
            <a:ext cx="10189028" cy="5132642"/>
          </a:xfrm>
        </p:spPr>
        <p:txBody>
          <a:bodyPr>
            <a:noAutofit/>
          </a:bodyPr>
          <a:lstStyle/>
          <a:p>
            <a:pPr marL="341313" indent="0">
              <a:buNone/>
            </a:pPr>
            <a:r>
              <a:rPr lang="en-US" sz="2000" b="1" dirty="0"/>
              <a:t>Provide funds ($), resources  (people), vendor relationship (partners) and tools (product) to enable process execution</a:t>
            </a:r>
          </a:p>
          <a:p>
            <a:pPr marL="684212" lvl="2" indent="-342900">
              <a:buFont typeface="Wingdings" panose="05000000000000000000" pitchFamily="2" charset="2"/>
              <a:buChar char="§"/>
            </a:pPr>
            <a:r>
              <a:rPr lang="en-US" sz="1800" dirty="0"/>
              <a:t>What resources/funding are required to mature the process to the future maturity level? </a:t>
            </a:r>
          </a:p>
          <a:p>
            <a:pPr marL="684212" lvl="2" indent="-342900">
              <a:buFont typeface="Wingdings" panose="05000000000000000000" pitchFamily="2" charset="2"/>
              <a:buChar char="§"/>
            </a:pPr>
            <a:r>
              <a:rPr lang="en-US" sz="1800" dirty="0"/>
              <a:t>Is process improvement sufficient (small incremental steps) or is process reengineering (completely new process design) required? Is this s new process?</a:t>
            </a:r>
          </a:p>
          <a:p>
            <a:pPr marL="684212" lvl="2" indent="-342900">
              <a:buFont typeface="Wingdings" panose="05000000000000000000" pitchFamily="2" charset="2"/>
              <a:buChar char="§"/>
            </a:pPr>
            <a:r>
              <a:rPr lang="en-US" sz="1800" dirty="0"/>
              <a:t>Are there specific funding and FTE requirements? Additional people, different skills required, training, certifications etc. Is project funding required?</a:t>
            </a:r>
          </a:p>
          <a:p>
            <a:pPr marL="684212" lvl="2" indent="-342900">
              <a:buFont typeface="Wingdings" panose="05000000000000000000" pitchFamily="2" charset="2"/>
              <a:buChar char="§"/>
            </a:pPr>
            <a:r>
              <a:rPr lang="en-US" sz="1800" dirty="0"/>
              <a:t>What requirements do we have on our vendors and partners to be able to reach the future maturity level? Are contract negotiations required? New SLAs to be established? Different skills? Vendor system integrations?</a:t>
            </a:r>
          </a:p>
          <a:p>
            <a:pPr marL="684212" lvl="2" indent="-342900">
              <a:buFont typeface="Wingdings" panose="05000000000000000000" pitchFamily="2" charset="2"/>
              <a:buChar char="§"/>
            </a:pPr>
            <a:r>
              <a:rPr lang="en-US" sz="1800" dirty="0"/>
              <a:t>What technology (product) requirements and improvements are needed to reach future maturity level? New tools? Integration with existing tools and systems? Refinement of existing tools? Automation?</a:t>
            </a:r>
          </a:p>
        </p:txBody>
      </p:sp>
      <p:sp>
        <p:nvSpPr>
          <p:cNvPr id="5" name="Slide Number Placeholder 1"/>
          <p:cNvSpPr txBox="1">
            <a:spLocks/>
          </p:cNvSpPr>
          <p:nvPr/>
        </p:nvSpPr>
        <p:spPr>
          <a:xfrm>
            <a:off x="11840033" y="6553200"/>
            <a:ext cx="3048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6</a:t>
            </a:fld>
            <a:endParaRPr lang="en-US" sz="1000" dirty="0"/>
          </a:p>
        </p:txBody>
      </p:sp>
    </p:spTree>
    <p:extLst>
      <p:ext uri="{BB962C8B-B14F-4D97-AF65-F5344CB8AC3E}">
        <p14:creationId xmlns:p14="http://schemas.microsoft.com/office/powerpoint/2010/main" val="35338300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6229" y="386824"/>
            <a:ext cx="9994392" cy="691349"/>
          </a:xfrm>
        </p:spPr>
        <p:txBody>
          <a:bodyPr>
            <a:noAutofit/>
          </a:bodyPr>
          <a:lstStyle/>
          <a:p>
            <a:pPr marL="347663" indent="-347663">
              <a:buFont typeface="+mj-lt"/>
              <a:buAutoNum type="arabicPeriod" startAt="5"/>
            </a:pPr>
            <a:r>
              <a:rPr lang="en-US" sz="2800" dirty="0">
                <a:solidFill>
                  <a:schemeClr val="tx1"/>
                </a:solidFill>
              </a:rPr>
              <a:t>Assisting in assigning a Process Manager</a:t>
            </a:r>
          </a:p>
        </p:txBody>
      </p:sp>
      <p:sp>
        <p:nvSpPr>
          <p:cNvPr id="3" name="Content Placeholder 2"/>
          <p:cNvSpPr>
            <a:spLocks noGrp="1"/>
          </p:cNvSpPr>
          <p:nvPr>
            <p:ph idx="1"/>
          </p:nvPr>
        </p:nvSpPr>
        <p:spPr>
          <a:xfrm>
            <a:off x="1756229" y="1538514"/>
            <a:ext cx="10189028" cy="5176185"/>
          </a:xfrm>
        </p:spPr>
        <p:txBody>
          <a:bodyPr>
            <a:noAutofit/>
          </a:bodyPr>
          <a:lstStyle/>
          <a:p>
            <a:pPr marL="341313" indent="0">
              <a:buNone/>
            </a:pPr>
            <a:r>
              <a:rPr lang="en-US" sz="2000" b="1" dirty="0"/>
              <a:t>Assist in assigning a person that is responsible for day-to-day execution, monitoring, reporting etc. and empower them to execute the process.</a:t>
            </a:r>
          </a:p>
          <a:p>
            <a:pPr marL="684212" lvl="2" indent="-342900">
              <a:buFont typeface="Wingdings" panose="05000000000000000000" pitchFamily="2" charset="2"/>
              <a:buChar char="§"/>
            </a:pPr>
            <a:r>
              <a:rPr lang="en-US" sz="1800" dirty="0"/>
              <a:t>Does the Process Manager have enough time allocated to execute the process. A Process Manager could be allocated up to 100% to process execution.</a:t>
            </a:r>
          </a:p>
          <a:p>
            <a:pPr marL="684212" lvl="2" indent="-342900">
              <a:buFont typeface="Wingdings" panose="05000000000000000000" pitchFamily="2" charset="2"/>
              <a:buChar char="§"/>
            </a:pPr>
            <a:r>
              <a:rPr lang="en-US" sz="1800" dirty="0"/>
              <a:t>Does the Process Manager have the right skills to execute and manage the process? Is training or certification required?</a:t>
            </a:r>
          </a:p>
          <a:p>
            <a:pPr marL="684212" lvl="2" indent="-342900">
              <a:buFont typeface="Wingdings" panose="05000000000000000000" pitchFamily="2" charset="2"/>
              <a:buChar char="§"/>
            </a:pPr>
            <a:r>
              <a:rPr lang="en-US" sz="1800" dirty="0"/>
              <a:t>Does the Process Manager have the authority (management support) to execute the process across the organizations within scope?</a:t>
            </a:r>
          </a:p>
          <a:p>
            <a:pPr marL="684212" lvl="2" indent="-342900">
              <a:buFont typeface="Wingdings" panose="05000000000000000000" pitchFamily="2" charset="2"/>
              <a:buChar char="§"/>
            </a:pPr>
            <a:r>
              <a:rPr lang="en-US" sz="1800" dirty="0"/>
              <a:t>Is the Process Manager empowered to participate in and contribute to and represent the process in the Process Manager and Technical Review Board (PMTRB)?</a:t>
            </a:r>
          </a:p>
        </p:txBody>
      </p:sp>
      <p:sp>
        <p:nvSpPr>
          <p:cNvPr id="5" name="Slide Number Placeholder 1"/>
          <p:cNvSpPr txBox="1">
            <a:spLocks/>
          </p:cNvSpPr>
          <p:nvPr/>
        </p:nvSpPr>
        <p:spPr>
          <a:xfrm>
            <a:off x="11840033" y="6553200"/>
            <a:ext cx="3048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7</a:t>
            </a:fld>
            <a:endParaRPr lang="en-US" sz="1000" dirty="0"/>
          </a:p>
        </p:txBody>
      </p:sp>
    </p:spTree>
    <p:extLst>
      <p:ext uri="{BB962C8B-B14F-4D97-AF65-F5344CB8AC3E}">
        <p14:creationId xmlns:p14="http://schemas.microsoft.com/office/powerpoint/2010/main" val="12121617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6229" y="386824"/>
            <a:ext cx="9994392" cy="691349"/>
          </a:xfrm>
        </p:spPr>
        <p:txBody>
          <a:bodyPr>
            <a:noAutofit/>
          </a:bodyPr>
          <a:lstStyle/>
          <a:p>
            <a:r>
              <a:rPr lang="en-US" sz="2800" dirty="0">
                <a:solidFill>
                  <a:schemeClr val="tx1"/>
                </a:solidFill>
              </a:rPr>
              <a:t>Some Tangible Outputs by the Process </a:t>
            </a:r>
            <a:r>
              <a:rPr lang="en-US" sz="2800" dirty="0" smtClean="0">
                <a:solidFill>
                  <a:schemeClr val="tx1"/>
                </a:solidFill>
              </a:rPr>
              <a:t>Owner</a:t>
            </a:r>
            <a:endParaRPr lang="en-US" sz="2800" dirty="0">
              <a:solidFill>
                <a:schemeClr val="tx1"/>
              </a:solidFill>
            </a:endParaRPr>
          </a:p>
        </p:txBody>
      </p:sp>
      <p:sp>
        <p:nvSpPr>
          <p:cNvPr id="3" name="Content Placeholder 2"/>
          <p:cNvSpPr>
            <a:spLocks noGrp="1"/>
          </p:cNvSpPr>
          <p:nvPr>
            <p:ph idx="1"/>
          </p:nvPr>
        </p:nvSpPr>
        <p:spPr>
          <a:xfrm>
            <a:off x="1756229" y="2002971"/>
            <a:ext cx="10189028" cy="4711728"/>
          </a:xfrm>
        </p:spPr>
        <p:txBody>
          <a:bodyPr>
            <a:noAutofit/>
          </a:bodyPr>
          <a:lstStyle/>
          <a:p>
            <a:pPr marL="341313" indent="0">
              <a:buNone/>
            </a:pPr>
            <a:r>
              <a:rPr lang="en-US" sz="2000" b="1" dirty="0" smtClean="0"/>
              <a:t>What </a:t>
            </a:r>
            <a:r>
              <a:rPr lang="en-US" sz="2000" b="1" dirty="0"/>
              <a:t>are some of the key deliverables a Process Owner is responsible to develop?</a:t>
            </a:r>
          </a:p>
          <a:p>
            <a:pPr marL="682625" lvl="2" indent="-341313">
              <a:buFont typeface="Wingdings" panose="05000000000000000000" pitchFamily="2" charset="2"/>
              <a:buChar char="§"/>
            </a:pPr>
            <a:r>
              <a:rPr lang="en-US" sz="1800" dirty="0"/>
              <a:t>Strategic Process Roadmap </a:t>
            </a:r>
          </a:p>
          <a:p>
            <a:pPr marL="1139825" lvl="3" indent="-341313">
              <a:buFont typeface="Wingdings" panose="05000000000000000000" pitchFamily="2" charset="2"/>
              <a:buChar char="§"/>
            </a:pPr>
            <a:r>
              <a:rPr lang="en-US" sz="1600" dirty="0"/>
              <a:t>3-year strategic outlook plan</a:t>
            </a:r>
          </a:p>
          <a:p>
            <a:pPr marL="1139825" lvl="3" indent="-341313">
              <a:buFont typeface="Wingdings" panose="05000000000000000000" pitchFamily="2" charset="2"/>
              <a:buChar char="§"/>
            </a:pPr>
            <a:r>
              <a:rPr lang="en-US" sz="1600" dirty="0"/>
              <a:t>12-month tactical rolling plan</a:t>
            </a:r>
          </a:p>
          <a:p>
            <a:pPr marL="682625" lvl="2" indent="-341313">
              <a:buFont typeface="Wingdings" panose="05000000000000000000" pitchFamily="2" charset="2"/>
              <a:buChar char="§"/>
            </a:pPr>
            <a:r>
              <a:rPr lang="en-US" sz="1800" dirty="0"/>
              <a:t>Process Scope and Goal Definition</a:t>
            </a:r>
          </a:p>
          <a:p>
            <a:pPr marL="682625" lvl="2" indent="-341313">
              <a:buFont typeface="Wingdings" panose="05000000000000000000" pitchFamily="2" charset="2"/>
              <a:buChar char="§"/>
            </a:pPr>
            <a:r>
              <a:rPr lang="en-US" sz="1800" dirty="0"/>
              <a:t>Define CSFs and KPIs</a:t>
            </a:r>
          </a:p>
          <a:p>
            <a:pPr marL="682625" lvl="2" indent="-341313">
              <a:buFont typeface="Wingdings" panose="05000000000000000000" pitchFamily="2" charset="2"/>
              <a:buChar char="§"/>
            </a:pPr>
            <a:r>
              <a:rPr lang="en-US" sz="1800" dirty="0"/>
              <a:t>Process Assessment Schedule</a:t>
            </a:r>
          </a:p>
          <a:p>
            <a:pPr marL="682625" lvl="2" indent="-341313">
              <a:buFont typeface="Wingdings" panose="05000000000000000000" pitchFamily="2" charset="2"/>
              <a:buChar char="§"/>
            </a:pPr>
            <a:r>
              <a:rPr lang="en-US" sz="1800" dirty="0"/>
              <a:t>Process Audit Schedule</a:t>
            </a:r>
          </a:p>
          <a:p>
            <a:pPr marL="682625" lvl="2" indent="-341313">
              <a:buFont typeface="Wingdings" panose="05000000000000000000" pitchFamily="2" charset="2"/>
              <a:buChar char="§"/>
            </a:pPr>
            <a:r>
              <a:rPr lang="en-US" sz="1800" dirty="0"/>
              <a:t>Improvement Requests (funding, resources etc.)</a:t>
            </a:r>
          </a:p>
          <a:p>
            <a:pPr marL="682625" lvl="2" indent="-341313">
              <a:buFont typeface="Wingdings" panose="05000000000000000000" pitchFamily="2" charset="2"/>
              <a:buChar char="§"/>
            </a:pPr>
            <a:endParaRPr lang="en-US" sz="1800" dirty="0"/>
          </a:p>
        </p:txBody>
      </p:sp>
      <p:sp>
        <p:nvSpPr>
          <p:cNvPr id="5" name="Slide Number Placeholder 1"/>
          <p:cNvSpPr txBox="1">
            <a:spLocks/>
          </p:cNvSpPr>
          <p:nvPr/>
        </p:nvSpPr>
        <p:spPr>
          <a:xfrm>
            <a:off x="11840033" y="6553200"/>
            <a:ext cx="3048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8</a:t>
            </a:fld>
            <a:endParaRPr lang="en-US" sz="1000" dirty="0"/>
          </a:p>
        </p:txBody>
      </p:sp>
    </p:spTree>
    <p:extLst>
      <p:ext uri="{BB962C8B-B14F-4D97-AF65-F5344CB8AC3E}">
        <p14:creationId xmlns:p14="http://schemas.microsoft.com/office/powerpoint/2010/main" val="21385162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rot="19754129">
            <a:off x="2632366" y="3238119"/>
            <a:ext cx="3013646" cy="1354217"/>
          </a:xfrm>
          <a:prstGeom prst="rect">
            <a:avLst/>
          </a:prstGeom>
          <a:noFill/>
        </p:spPr>
        <p:txBody>
          <a:bodyPr wrap="none" lIns="0" tIns="0" rIns="0" bIns="0" rtlCol="0">
            <a:spAutoFit/>
          </a:bodyPr>
          <a:lstStyle/>
          <a:p>
            <a:pPr marL="0"/>
            <a:r>
              <a:rPr lang="en-US" sz="4400" dirty="0">
                <a:solidFill>
                  <a:srgbClr val="8099C6"/>
                </a:solidFill>
              </a:rPr>
              <a:t>Execution</a:t>
            </a:r>
          </a:p>
          <a:p>
            <a:pPr marL="0"/>
            <a:r>
              <a:rPr lang="en-US" sz="4400" dirty="0">
                <a:solidFill>
                  <a:srgbClr val="8099C6"/>
                </a:solidFill>
              </a:rPr>
              <a:t>&amp; Operation</a:t>
            </a:r>
            <a:endParaRPr lang="en-US" sz="1600" dirty="0">
              <a:solidFill>
                <a:srgbClr val="8099C6"/>
              </a:solidFill>
            </a:endParaRPr>
          </a:p>
        </p:txBody>
      </p:sp>
      <p:sp>
        <p:nvSpPr>
          <p:cNvPr id="8" name="TextBox 7"/>
          <p:cNvSpPr txBox="1"/>
          <p:nvPr/>
        </p:nvSpPr>
        <p:spPr>
          <a:xfrm rot="19754129">
            <a:off x="7716886" y="2819426"/>
            <a:ext cx="2473434" cy="1477328"/>
          </a:xfrm>
          <a:prstGeom prst="rect">
            <a:avLst/>
          </a:prstGeom>
          <a:noFill/>
        </p:spPr>
        <p:txBody>
          <a:bodyPr wrap="none" lIns="0" tIns="0" rIns="0" bIns="0" rtlCol="0">
            <a:spAutoFit/>
          </a:bodyPr>
          <a:lstStyle/>
          <a:p>
            <a:pPr marL="0"/>
            <a:r>
              <a:rPr lang="en-US" sz="4800" dirty="0">
                <a:solidFill>
                  <a:srgbClr val="9BCA40"/>
                </a:solidFill>
              </a:rPr>
              <a:t>Strategy</a:t>
            </a:r>
          </a:p>
          <a:p>
            <a:pPr marL="0"/>
            <a:r>
              <a:rPr lang="en-US" sz="4800" dirty="0">
                <a:solidFill>
                  <a:srgbClr val="9BCA40"/>
                </a:solidFill>
              </a:rPr>
              <a:t>&amp; Goals</a:t>
            </a:r>
            <a:endParaRPr lang="en-US" dirty="0">
              <a:solidFill>
                <a:srgbClr val="9BCA40"/>
              </a:solidFill>
            </a:endParaRPr>
          </a:p>
        </p:txBody>
      </p:sp>
      <p:sp>
        <p:nvSpPr>
          <p:cNvPr id="2" name="Title 1"/>
          <p:cNvSpPr>
            <a:spLocks noGrp="1"/>
          </p:cNvSpPr>
          <p:nvPr>
            <p:ph type="title"/>
          </p:nvPr>
        </p:nvSpPr>
        <p:spPr>
          <a:xfrm>
            <a:off x="1756229" y="386824"/>
            <a:ext cx="9994392" cy="691349"/>
          </a:xfrm>
        </p:spPr>
        <p:txBody>
          <a:bodyPr>
            <a:noAutofit/>
          </a:bodyPr>
          <a:lstStyle/>
          <a:p>
            <a:r>
              <a:rPr lang="en-US" sz="2800" dirty="0">
                <a:solidFill>
                  <a:schemeClr val="tx1"/>
                </a:solidFill>
              </a:rPr>
              <a:t>Process Manager vs. Process Owner</a:t>
            </a:r>
          </a:p>
        </p:txBody>
      </p:sp>
      <p:sp>
        <p:nvSpPr>
          <p:cNvPr id="5" name="Slide Number Placeholder 1"/>
          <p:cNvSpPr txBox="1">
            <a:spLocks/>
          </p:cNvSpPr>
          <p:nvPr/>
        </p:nvSpPr>
        <p:spPr>
          <a:xfrm>
            <a:off x="11750621" y="6553200"/>
            <a:ext cx="394212" cy="3048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9</a:t>
            </a:fld>
            <a:endParaRPr lang="en-US" sz="1000" dirty="0"/>
          </a:p>
        </p:txBody>
      </p:sp>
      <p:sp>
        <p:nvSpPr>
          <p:cNvPr id="6" name="Content Placeholder 2"/>
          <p:cNvSpPr>
            <a:spLocks noGrp="1"/>
          </p:cNvSpPr>
          <p:nvPr>
            <p:ph sz="half" idx="1"/>
          </p:nvPr>
        </p:nvSpPr>
        <p:spPr>
          <a:xfrm>
            <a:off x="1863497" y="1284635"/>
            <a:ext cx="4812568" cy="5275943"/>
          </a:xfrm>
          <a:solidFill>
            <a:schemeClr val="accent6">
              <a:lumMod val="20000"/>
              <a:lumOff val="80000"/>
              <a:alpha val="40000"/>
            </a:schemeClr>
          </a:solidFill>
        </p:spPr>
        <p:txBody>
          <a:bodyPr>
            <a:noAutofit/>
          </a:bodyPr>
          <a:lstStyle/>
          <a:p>
            <a:pPr marL="0" indent="0" defTabSz="914400">
              <a:buNone/>
            </a:pPr>
            <a:r>
              <a:rPr lang="en-US" sz="2800" dirty="0">
                <a:solidFill>
                  <a:schemeClr val="tx1"/>
                </a:solidFill>
              </a:rPr>
              <a:t>Process Manager</a:t>
            </a:r>
          </a:p>
          <a:p>
            <a:pPr>
              <a:spcBef>
                <a:spcPts val="375"/>
              </a:spcBef>
              <a:buFont typeface="Wingdings" panose="05000000000000000000" pitchFamily="2" charset="2"/>
              <a:buChar char="§"/>
            </a:pPr>
            <a:r>
              <a:rPr lang="en-CA" dirty="0">
                <a:solidFill>
                  <a:schemeClr val="tx1"/>
                </a:solidFill>
              </a:rPr>
              <a:t>Process definition, development, documentation, implementation, execution and improvement</a:t>
            </a:r>
          </a:p>
          <a:p>
            <a:pPr>
              <a:spcBef>
                <a:spcPts val="375"/>
              </a:spcBef>
              <a:buFont typeface="Wingdings" panose="05000000000000000000" pitchFamily="2" charset="2"/>
              <a:buChar char="§"/>
            </a:pPr>
            <a:r>
              <a:rPr lang="en-US" dirty="0">
                <a:solidFill>
                  <a:schemeClr val="tx1"/>
                </a:solidFill>
              </a:rPr>
              <a:t>Carry out, monitor and report on the process</a:t>
            </a:r>
          </a:p>
          <a:p>
            <a:pPr>
              <a:spcBef>
                <a:spcPts val="375"/>
              </a:spcBef>
              <a:buFont typeface="Wingdings" panose="05000000000000000000" pitchFamily="2" charset="2"/>
              <a:buChar char="§"/>
            </a:pPr>
            <a:r>
              <a:rPr lang="en-CA" dirty="0">
                <a:solidFill>
                  <a:schemeClr val="tx1"/>
                </a:solidFill>
              </a:rPr>
              <a:t>Custodian of process related documentation and training material </a:t>
            </a:r>
          </a:p>
          <a:p>
            <a:pPr>
              <a:spcBef>
                <a:spcPts val="375"/>
              </a:spcBef>
              <a:buFont typeface="Wingdings" panose="05000000000000000000" pitchFamily="2" charset="2"/>
              <a:buChar char="§"/>
            </a:pPr>
            <a:r>
              <a:rPr lang="en-CA" dirty="0">
                <a:solidFill>
                  <a:schemeClr val="tx1"/>
                </a:solidFill>
              </a:rPr>
              <a:t>Champion for consistent processes and tool execution</a:t>
            </a:r>
          </a:p>
          <a:p>
            <a:pPr>
              <a:spcBef>
                <a:spcPts val="375"/>
              </a:spcBef>
              <a:buFont typeface="Wingdings" panose="05000000000000000000" pitchFamily="2" charset="2"/>
              <a:buChar char="§"/>
            </a:pPr>
            <a:r>
              <a:rPr lang="en-CA" dirty="0">
                <a:solidFill>
                  <a:schemeClr val="tx1"/>
                </a:solidFill>
              </a:rPr>
              <a:t>Monitors and measures the quality, KPI and Metrics reporting</a:t>
            </a:r>
          </a:p>
          <a:p>
            <a:pPr>
              <a:spcBef>
                <a:spcPts val="375"/>
              </a:spcBef>
              <a:buFont typeface="Wingdings" panose="05000000000000000000" pitchFamily="2" charset="2"/>
              <a:buChar char="§"/>
            </a:pPr>
            <a:r>
              <a:rPr lang="en-CA" dirty="0">
                <a:solidFill>
                  <a:schemeClr val="tx1"/>
                </a:solidFill>
              </a:rPr>
              <a:t>Reports (dotted line) to the Process Owner</a:t>
            </a:r>
            <a:endParaRPr lang="en-US" dirty="0">
              <a:solidFill>
                <a:schemeClr val="tx1"/>
              </a:solidFill>
            </a:endParaRPr>
          </a:p>
        </p:txBody>
      </p:sp>
      <p:sp>
        <p:nvSpPr>
          <p:cNvPr id="7" name="Content Placeholder 3"/>
          <p:cNvSpPr txBox="1">
            <a:spLocks/>
          </p:cNvSpPr>
          <p:nvPr/>
        </p:nvSpPr>
        <p:spPr>
          <a:xfrm>
            <a:off x="6827887" y="1277257"/>
            <a:ext cx="4812568" cy="5275943"/>
          </a:xfrm>
          <a:prstGeom prst="rect">
            <a:avLst/>
          </a:prstGeom>
          <a:solidFill>
            <a:schemeClr val="accent5">
              <a:lumMod val="20000"/>
              <a:lumOff val="80000"/>
              <a:alpha val="40000"/>
            </a:schemeClr>
          </a:solidFill>
        </p:spPr>
        <p:txBody>
          <a:bodyPr>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sz="2800" dirty="0" smtClean="0">
                <a:solidFill>
                  <a:schemeClr val="tx1"/>
                </a:solidFill>
              </a:rPr>
              <a:t>Process Owner</a:t>
            </a:r>
          </a:p>
          <a:p>
            <a:pPr marL="228600" indent="-228600">
              <a:spcBef>
                <a:spcPts val="375"/>
              </a:spcBef>
              <a:buClr>
                <a:schemeClr val="tx2"/>
              </a:buClr>
              <a:buFont typeface="Wingdings" panose="05000000000000000000" pitchFamily="2" charset="2"/>
              <a:buChar char="§"/>
            </a:pPr>
            <a:r>
              <a:rPr lang="en-US" dirty="0" smtClean="0">
                <a:solidFill>
                  <a:schemeClr val="tx1"/>
                </a:solidFill>
              </a:rPr>
              <a:t>Strategic direction and long term vision of the process</a:t>
            </a:r>
          </a:p>
          <a:p>
            <a:pPr marL="228600" indent="-228600">
              <a:spcBef>
                <a:spcPts val="375"/>
              </a:spcBef>
              <a:buClr>
                <a:schemeClr val="tx2"/>
              </a:buClr>
              <a:buFont typeface="Wingdings" panose="05000000000000000000" pitchFamily="2" charset="2"/>
              <a:buChar char="§"/>
            </a:pPr>
            <a:r>
              <a:rPr lang="en-US" dirty="0" smtClean="0">
                <a:solidFill>
                  <a:schemeClr val="tx1"/>
                </a:solidFill>
              </a:rPr>
              <a:t>Overall performance and results of the process; set maturity goals</a:t>
            </a:r>
          </a:p>
          <a:p>
            <a:pPr marL="228600" indent="-228600">
              <a:spcBef>
                <a:spcPts val="375"/>
              </a:spcBef>
              <a:buClr>
                <a:schemeClr val="tx2"/>
              </a:buClr>
              <a:buFont typeface="Wingdings" panose="05000000000000000000" pitchFamily="2" charset="2"/>
              <a:buChar char="§"/>
            </a:pPr>
            <a:r>
              <a:rPr lang="en-US" dirty="0" smtClean="0">
                <a:solidFill>
                  <a:schemeClr val="tx1"/>
                </a:solidFill>
              </a:rPr>
              <a:t>Define process scope and process goals</a:t>
            </a:r>
          </a:p>
          <a:p>
            <a:pPr marL="228600" indent="-228600">
              <a:spcBef>
                <a:spcPts val="375"/>
              </a:spcBef>
              <a:buClr>
                <a:schemeClr val="tx2"/>
              </a:buClr>
              <a:buFont typeface="Wingdings" panose="05000000000000000000" pitchFamily="2" charset="2"/>
              <a:buChar char="§"/>
            </a:pPr>
            <a:r>
              <a:rPr lang="en-US" dirty="0" smtClean="0">
                <a:solidFill>
                  <a:schemeClr val="tx1"/>
                </a:solidFill>
              </a:rPr>
              <a:t>Strategic Process Roadmap</a:t>
            </a:r>
          </a:p>
          <a:p>
            <a:pPr marL="228600" indent="-228600">
              <a:spcBef>
                <a:spcPts val="375"/>
              </a:spcBef>
              <a:buClr>
                <a:schemeClr val="tx2"/>
              </a:buClr>
              <a:buFont typeface="Wingdings" panose="05000000000000000000" pitchFamily="2" charset="2"/>
              <a:buChar char="§"/>
            </a:pPr>
            <a:r>
              <a:rPr lang="en-US" dirty="0" smtClean="0">
                <a:solidFill>
                  <a:schemeClr val="tx1"/>
                </a:solidFill>
              </a:rPr>
              <a:t>Commitment of resources</a:t>
            </a:r>
          </a:p>
          <a:p>
            <a:pPr marL="228600" indent="-228600">
              <a:spcBef>
                <a:spcPts val="375"/>
              </a:spcBef>
              <a:buClr>
                <a:schemeClr val="tx2"/>
              </a:buClr>
              <a:buFont typeface="Wingdings" panose="05000000000000000000" pitchFamily="2" charset="2"/>
              <a:buChar char="§"/>
            </a:pPr>
            <a:r>
              <a:rPr lang="en-US" dirty="0" smtClean="0">
                <a:solidFill>
                  <a:schemeClr val="tx1"/>
                </a:solidFill>
              </a:rPr>
              <a:t>Assisting in assigning a Process Manager</a:t>
            </a:r>
          </a:p>
          <a:p>
            <a:pPr marL="228600" indent="-228600">
              <a:spcBef>
                <a:spcPts val="375"/>
              </a:spcBef>
              <a:buClr>
                <a:schemeClr val="tx2"/>
              </a:buClr>
              <a:buFont typeface="Wingdings" panose="05000000000000000000" pitchFamily="2" charset="2"/>
              <a:buChar char="§"/>
            </a:pPr>
            <a:r>
              <a:rPr lang="en-US" dirty="0" smtClean="0">
                <a:solidFill>
                  <a:schemeClr val="tx1"/>
                </a:solidFill>
              </a:rPr>
              <a:t>Define schedule for process assessments and audits</a:t>
            </a:r>
          </a:p>
          <a:p>
            <a:pPr marL="228600" indent="-228600">
              <a:spcBef>
                <a:spcPts val="375"/>
              </a:spcBef>
              <a:buClr>
                <a:schemeClr val="tx2"/>
              </a:buClr>
              <a:buFont typeface="Wingdings" panose="05000000000000000000" pitchFamily="2" charset="2"/>
              <a:buChar char="§"/>
            </a:pPr>
            <a:r>
              <a:rPr lang="en-US" dirty="0" smtClean="0">
                <a:solidFill>
                  <a:schemeClr val="tx1"/>
                </a:solidFill>
              </a:rPr>
              <a:t>Resolve conflicts over priorities in his or her process domain</a:t>
            </a:r>
          </a:p>
          <a:p>
            <a:pPr marL="0" indent="0">
              <a:buFont typeface="Wingdings 3" charset="2"/>
              <a:buNone/>
            </a:pPr>
            <a:endParaRPr lang="en-US" dirty="0"/>
          </a:p>
        </p:txBody>
      </p:sp>
    </p:spTree>
    <p:extLst>
      <p:ext uri="{BB962C8B-B14F-4D97-AF65-F5344CB8AC3E}">
        <p14:creationId xmlns:p14="http://schemas.microsoft.com/office/powerpoint/2010/main" val="71316521"/>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432</TotalTime>
  <Words>1264</Words>
  <Application>Microsoft Office PowerPoint</Application>
  <PresentationFormat>Widescreen</PresentationFormat>
  <Paragraphs>113</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Century Gothic</vt:lpstr>
      <vt:lpstr>Wingdings</vt:lpstr>
      <vt:lpstr>Wingdings 3</vt:lpstr>
      <vt:lpstr>Wisp</vt:lpstr>
      <vt:lpstr>Process Owner Accountabilities</vt:lpstr>
      <vt:lpstr>Process Owner Accountabilities</vt:lpstr>
      <vt:lpstr>Accountable for the strategic direction and long term goal of the process</vt:lpstr>
      <vt:lpstr>Accountable for the overall performance and results of the process</vt:lpstr>
      <vt:lpstr>Responsible to define process scope and goals</vt:lpstr>
      <vt:lpstr>Accountable to ensure support and commitment of resources</vt:lpstr>
      <vt:lpstr>Assisting in assigning a Process Manager</vt:lpstr>
      <vt:lpstr>Some Tangible Outputs by the Process Owner</vt:lpstr>
      <vt:lpstr>Process Manager vs. Process Owner</vt:lpstr>
      <vt:lpstr>Thorsten Manthey</vt:lpstr>
    </vt:vector>
  </TitlesOfParts>
  <Company>Atlas Copco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Process Manager Responsibilities</dc:title>
  <dc:creator>Thorsten Manthey</dc:creator>
  <cp:lastModifiedBy>Thorsten Manthey</cp:lastModifiedBy>
  <cp:revision>10</cp:revision>
  <dcterms:created xsi:type="dcterms:W3CDTF">2018-09-08T09:12:02Z</dcterms:created>
  <dcterms:modified xsi:type="dcterms:W3CDTF">2018-09-22T17:14:18Z</dcterms:modified>
</cp:coreProperties>
</file>