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8"/>
  </p:notesMasterIdLst>
  <p:sldIdLst>
    <p:sldId id="256" r:id="rId2"/>
    <p:sldId id="271" r:id="rId3"/>
    <p:sldId id="272" r:id="rId4"/>
    <p:sldId id="274" r:id="rId5"/>
    <p:sldId id="275" r:id="rId6"/>
    <p:sldId id="268"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660" y="54"/>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A3B047-ABEF-45FE-9025-DE30543FEF44}" type="datetimeFigureOut">
              <a:rPr lang="en-US" smtClean="0"/>
              <a:t>9/22/2018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9AD1EB-28B5-449F-83B1-EE8C2EB6E2D0}" type="slidenum">
              <a:rPr lang="en-US" smtClean="0"/>
              <a:t>‹#›</a:t>
            </a:fld>
            <a:endParaRPr lang="en-US"/>
          </a:p>
        </p:txBody>
      </p:sp>
    </p:spTree>
    <p:extLst>
      <p:ext uri="{BB962C8B-B14F-4D97-AF65-F5344CB8AC3E}">
        <p14:creationId xmlns:p14="http://schemas.microsoft.com/office/powerpoint/2010/main" val="39490018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5A74A4F-CA36-406D-9FBA-ACD5513373FE}" type="datetime1">
              <a:rPr lang="en-US" smtClean="0"/>
              <a:t>9/22/2018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5BD9A05B-9F92-48F2-B831-982D3DFE3F23}" type="datetime1">
              <a:rPr lang="en-US" smtClean="0"/>
              <a:t>9/22/2018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1C1ED40-6B54-49F1-B126-6CF6D83D11B2}" type="datetime1">
              <a:rPr lang="en-US" smtClean="0"/>
              <a:t>9/22/2018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043A39E-1F83-463C-8037-76AAB0B45C32}" type="datetime1">
              <a:rPr lang="en-US" smtClean="0"/>
              <a:t>9/22/2018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2CCCAA7E-F3F9-402E-B448-F9ABA27C7BAC}" type="datetime1">
              <a:rPr lang="en-US" smtClean="0"/>
              <a:t>9/22/2018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014C3F02-84D4-492E-8EE0-E616E1ABCBCF}" type="datetime1">
              <a:rPr lang="en-US" smtClean="0"/>
              <a:t>9/22/2018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CCA257D1-99BC-4277-9611-FEB5FB2EBC16}" type="datetime1">
              <a:rPr lang="en-US" smtClean="0"/>
              <a:t>9/22/2018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4112F0F-7325-4534-8755-1CFE11E13D02}" type="datetime1">
              <a:rPr lang="en-US" smtClean="0"/>
              <a:t>9/22/2018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490BF11-9595-4DA0-9AB6-E1A7390DC50F}" type="datetime1">
              <a:rPr lang="en-US" smtClean="0"/>
              <a:t>9/22/2018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386824"/>
            <a:ext cx="8911687" cy="691349"/>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1228299"/>
            <a:ext cx="8915400" cy="468292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917C2B7-4226-48CD-9DED-F4A72BDA6AFD}" type="datetime1">
              <a:rPr lang="en-US" smtClean="0"/>
              <a:t>9/22/2018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386824"/>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460231"/>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19BFB5B-BBB5-4F99-AD93-595985968BA3}" type="datetime1">
              <a:rPr lang="en-US" smtClean="0"/>
              <a:t>9/22/2018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2DA596E-53CF-4BCC-B55E-84A626F1B48F}" type="datetime1">
              <a:rPr lang="en-US" smtClean="0"/>
              <a:t>9/22/2018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3B07A5A-F516-4B0C-806B-304570D3DD1C}" type="datetime1">
              <a:rPr lang="en-US" smtClean="0"/>
              <a:t>9/22/2018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F772744-7E3C-4381-B820-C7CF985A600F}" type="datetime1">
              <a:rPr lang="en-US" smtClean="0"/>
              <a:t>9/22/2018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BAA267-B2DF-452F-9CEF-A5F3ADAADB25}" type="datetime1">
              <a:rPr lang="en-US" smtClean="0"/>
              <a:t>9/22/2018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80795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0BA3FF2-94E7-4724-84B6-5CEE759E3318}" type="datetime1">
              <a:rPr lang="en-US" smtClean="0"/>
              <a:t>9/22/2018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35369D18-55DF-42EB-AC36-486183914D57}" type="datetime1">
              <a:rPr lang="en-US" smtClean="0"/>
              <a:t>9/22/2018</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5" r:id="rId8"/>
    <p:sldLayoutId id="2147483656" r:id="rId9"/>
    <p:sldLayoutId id="2147483657" r:id="rId10"/>
    <p:sldLayoutId id="2147483660" r:id="rId11"/>
    <p:sldLayoutId id="2147483661" r:id="rId12"/>
    <p:sldLayoutId id="2147483662" r:id="rId13"/>
    <p:sldLayoutId id="2147483663" r:id="rId14"/>
    <p:sldLayoutId id="2147483664" r:id="rId15"/>
    <p:sldLayoutId id="2147483658" r:id="rId16"/>
    <p:sldLayoutId id="2147483659" r:id="rId17"/>
  </p:sldLayoutIdLst>
  <p:hf sldNum="0" hd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Strategic Process Roadmap </a:t>
            </a:r>
            <a:br>
              <a:rPr lang="en-US" dirty="0"/>
            </a:br>
            <a:r>
              <a:rPr lang="en-US" dirty="0"/>
              <a:t>TEMPLATES</a:t>
            </a:r>
          </a:p>
        </p:txBody>
      </p:sp>
      <p:sp>
        <p:nvSpPr>
          <p:cNvPr id="3" name="Subtitle 2"/>
          <p:cNvSpPr>
            <a:spLocks noGrp="1"/>
          </p:cNvSpPr>
          <p:nvPr>
            <p:ph type="subTitle" idx="1"/>
          </p:nvPr>
        </p:nvSpPr>
        <p:spPr/>
        <p:txBody>
          <a:bodyPr/>
          <a:lstStyle/>
          <a:p>
            <a:r>
              <a:rPr lang="en-US" dirty="0"/>
              <a:t>Thorsten Manthey</a:t>
            </a:r>
          </a:p>
          <a:p>
            <a:r>
              <a:rPr lang="en-US" dirty="0" smtClean="0"/>
              <a:t>September 2018</a:t>
            </a:r>
            <a:endParaRPr lang="en-US" dirty="0"/>
          </a:p>
        </p:txBody>
      </p:sp>
    </p:spTree>
    <p:extLst>
      <p:ext uri="{BB962C8B-B14F-4D97-AF65-F5344CB8AC3E}">
        <p14:creationId xmlns:p14="http://schemas.microsoft.com/office/powerpoint/2010/main" val="6108130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599" y="307628"/>
            <a:ext cx="6096000" cy="707886"/>
          </a:xfrm>
          <a:prstGeom prst="rect">
            <a:avLst/>
          </a:prstGeom>
        </p:spPr>
        <p:txBody>
          <a:bodyPr>
            <a:spAutoFit/>
          </a:bodyPr>
          <a:lstStyle/>
          <a:p>
            <a:r>
              <a:rPr lang="en-US" sz="2000" b="1" dirty="0">
                <a:solidFill>
                  <a:schemeClr val="tx2"/>
                </a:solidFill>
              </a:rPr>
              <a:t>&lt;Process Name&gt;</a:t>
            </a:r>
          </a:p>
          <a:p>
            <a:r>
              <a:rPr lang="en-US" sz="2000" b="1" dirty="0">
                <a:solidFill>
                  <a:schemeClr val="tx2"/>
                </a:solidFill>
              </a:rPr>
              <a:t>Strategic Process Roadmap Summary</a:t>
            </a:r>
          </a:p>
        </p:txBody>
      </p:sp>
      <p:graphicFrame>
        <p:nvGraphicFramePr>
          <p:cNvPr id="3" name="Table 2"/>
          <p:cNvGraphicFramePr>
            <a:graphicFrameLocks noGrp="1"/>
          </p:cNvGraphicFramePr>
          <p:nvPr>
            <p:extLst>
              <p:ext uri="{D42A27DB-BD31-4B8C-83A1-F6EECF244321}">
                <p14:modId xmlns:p14="http://schemas.microsoft.com/office/powerpoint/2010/main" val="675395318"/>
              </p:ext>
            </p:extLst>
          </p:nvPr>
        </p:nvGraphicFramePr>
        <p:xfrm>
          <a:off x="8720919" y="158651"/>
          <a:ext cx="3371249" cy="1005840"/>
        </p:xfrm>
        <a:graphic>
          <a:graphicData uri="http://schemas.openxmlformats.org/drawingml/2006/table">
            <a:tbl>
              <a:tblPr firstRow="1" bandRow="1">
                <a:tableStyleId>{5940675A-B579-460E-94D1-54222C63F5DA}</a:tableStyleId>
              </a:tblPr>
              <a:tblGrid>
                <a:gridCol w="1522500">
                  <a:extLst>
                    <a:ext uri="{9D8B030D-6E8A-4147-A177-3AD203B41FA5}">
                      <a16:colId xmlns:a16="http://schemas.microsoft.com/office/drawing/2014/main" val="20000"/>
                    </a:ext>
                  </a:extLst>
                </a:gridCol>
                <a:gridCol w="1848749">
                  <a:extLst>
                    <a:ext uri="{9D8B030D-6E8A-4147-A177-3AD203B41FA5}">
                      <a16:colId xmlns:a16="http://schemas.microsoft.com/office/drawing/2014/main" val="20001"/>
                    </a:ext>
                  </a:extLst>
                </a:gridCol>
              </a:tblGrid>
              <a:tr h="164028">
                <a:tc>
                  <a:txBody>
                    <a:bodyPr/>
                    <a:lstStyle/>
                    <a:p>
                      <a:r>
                        <a:rPr lang="en-US" sz="1050" b="1" dirty="0">
                          <a:solidFill>
                            <a:schemeClr val="tx1"/>
                          </a:solidFill>
                        </a:rPr>
                        <a:t>As Of:</a:t>
                      </a:r>
                    </a:p>
                  </a:txBody>
                  <a:tcPr>
                    <a:solidFill>
                      <a:schemeClr val="accent4">
                        <a:lumMod val="20000"/>
                        <a:lumOff val="80000"/>
                      </a:schemeClr>
                    </a:solidFill>
                  </a:tcPr>
                </a:tc>
                <a:tc>
                  <a:txBody>
                    <a:bodyPr/>
                    <a:lstStyle/>
                    <a:p>
                      <a:pPr algn="ctr"/>
                      <a:r>
                        <a:rPr lang="en-US" sz="1050" b="1" dirty="0" smtClean="0">
                          <a:solidFill>
                            <a:schemeClr val="tx1"/>
                          </a:solidFill>
                        </a:rPr>
                        <a:t>1/1/2018</a:t>
                      </a:r>
                      <a:endParaRPr lang="en-US" sz="1050" b="1" dirty="0">
                        <a:solidFill>
                          <a:schemeClr val="tx1"/>
                        </a:solidFill>
                      </a:endParaRPr>
                    </a:p>
                  </a:txBody>
                  <a:tcPr>
                    <a:solidFill>
                      <a:schemeClr val="accent4">
                        <a:lumMod val="20000"/>
                        <a:lumOff val="80000"/>
                      </a:schemeClr>
                    </a:solidFill>
                  </a:tcPr>
                </a:tc>
                <a:extLst>
                  <a:ext uri="{0D108BD9-81ED-4DB2-BD59-A6C34878D82A}">
                    <a16:rowId xmlns:a16="http://schemas.microsoft.com/office/drawing/2014/main" val="10000"/>
                  </a:ext>
                </a:extLst>
              </a:tr>
              <a:tr h="164028">
                <a:tc>
                  <a:txBody>
                    <a:bodyPr/>
                    <a:lstStyle/>
                    <a:p>
                      <a:r>
                        <a:rPr lang="en-US" sz="1050" b="1" dirty="0">
                          <a:solidFill>
                            <a:schemeClr val="tx1"/>
                          </a:solidFill>
                        </a:rPr>
                        <a:t>Maturity</a:t>
                      </a:r>
                    </a:p>
                  </a:txBody>
                  <a:tcPr>
                    <a:solidFill>
                      <a:schemeClr val="accent4">
                        <a:lumMod val="20000"/>
                        <a:lumOff val="80000"/>
                      </a:schemeClr>
                    </a:solidFill>
                  </a:tcPr>
                </a:tc>
                <a:tc>
                  <a:txBody>
                    <a:bodyPr/>
                    <a:lstStyle/>
                    <a:p>
                      <a:pPr algn="ctr"/>
                      <a:r>
                        <a:rPr lang="en-US" sz="1050" dirty="0"/>
                        <a:t>2.5 (</a:t>
                      </a:r>
                      <a:r>
                        <a:rPr lang="en-US" sz="1050" dirty="0" smtClean="0"/>
                        <a:t>1/10/2018)</a:t>
                      </a:r>
                      <a:endParaRPr lang="en-US" sz="1050" dirty="0"/>
                    </a:p>
                  </a:txBody>
                  <a:tcPr>
                    <a:solidFill>
                      <a:schemeClr val="bg1"/>
                    </a:solidFill>
                  </a:tcPr>
                </a:tc>
                <a:extLst>
                  <a:ext uri="{0D108BD9-81ED-4DB2-BD59-A6C34878D82A}">
                    <a16:rowId xmlns:a16="http://schemas.microsoft.com/office/drawing/2014/main" val="10001"/>
                  </a:ext>
                </a:extLst>
              </a:tr>
              <a:tr h="164028">
                <a:tc>
                  <a:txBody>
                    <a:bodyPr/>
                    <a:lstStyle/>
                    <a:p>
                      <a:r>
                        <a:rPr lang="en-US" sz="1050" b="1" dirty="0">
                          <a:solidFill>
                            <a:schemeClr val="tx1"/>
                          </a:solidFill>
                        </a:rPr>
                        <a:t>Process Owner</a:t>
                      </a:r>
                    </a:p>
                  </a:txBody>
                  <a:tcPr>
                    <a:solidFill>
                      <a:schemeClr val="accent4">
                        <a:lumMod val="20000"/>
                        <a:lumOff val="80000"/>
                      </a:schemeClr>
                    </a:solidFill>
                  </a:tcPr>
                </a:tc>
                <a:tc>
                  <a:txBody>
                    <a:bodyPr/>
                    <a:lstStyle/>
                    <a:p>
                      <a:pPr algn="ctr"/>
                      <a:r>
                        <a:rPr lang="en-US" sz="1050" dirty="0"/>
                        <a:t>John Doe</a:t>
                      </a:r>
                    </a:p>
                  </a:txBody>
                  <a:tcPr>
                    <a:solidFill>
                      <a:schemeClr val="bg1"/>
                    </a:solidFill>
                  </a:tcPr>
                </a:tc>
                <a:extLst>
                  <a:ext uri="{0D108BD9-81ED-4DB2-BD59-A6C34878D82A}">
                    <a16:rowId xmlns:a16="http://schemas.microsoft.com/office/drawing/2014/main" val="10002"/>
                  </a:ext>
                </a:extLst>
              </a:tr>
              <a:tr h="164028">
                <a:tc>
                  <a:txBody>
                    <a:bodyPr/>
                    <a:lstStyle/>
                    <a:p>
                      <a:r>
                        <a:rPr lang="en-US" sz="1050" b="1" dirty="0">
                          <a:solidFill>
                            <a:schemeClr val="tx1"/>
                          </a:solidFill>
                        </a:rPr>
                        <a:t>Process Manager</a:t>
                      </a:r>
                    </a:p>
                  </a:txBody>
                  <a:tcPr>
                    <a:solidFill>
                      <a:schemeClr val="accent4">
                        <a:lumMod val="20000"/>
                        <a:lumOff val="80000"/>
                      </a:schemeClr>
                    </a:solidFill>
                  </a:tcPr>
                </a:tc>
                <a:tc>
                  <a:txBody>
                    <a:bodyPr/>
                    <a:lstStyle/>
                    <a:p>
                      <a:pPr algn="ctr"/>
                      <a:r>
                        <a:rPr lang="en-US" sz="1050" dirty="0"/>
                        <a:t>Jane Smith</a:t>
                      </a:r>
                    </a:p>
                  </a:txBody>
                  <a:tcPr>
                    <a:solidFill>
                      <a:schemeClr val="bg1"/>
                    </a:solidFill>
                  </a:tcPr>
                </a:tc>
                <a:extLst>
                  <a:ext uri="{0D108BD9-81ED-4DB2-BD59-A6C34878D82A}">
                    <a16:rowId xmlns:a16="http://schemas.microsoft.com/office/drawing/2014/main" val="10003"/>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2896610181"/>
              </p:ext>
            </p:extLst>
          </p:nvPr>
        </p:nvGraphicFramePr>
        <p:xfrm>
          <a:off x="228600" y="1236770"/>
          <a:ext cx="11863568" cy="1168756"/>
        </p:xfrm>
        <a:graphic>
          <a:graphicData uri="http://schemas.openxmlformats.org/drawingml/2006/table">
            <a:tbl>
              <a:tblPr firstRow="1" bandRow="1">
                <a:tableStyleId>{5940675A-B579-460E-94D1-54222C63F5DA}</a:tableStyleId>
              </a:tblPr>
              <a:tblGrid>
                <a:gridCol w="11863568">
                  <a:extLst>
                    <a:ext uri="{9D8B030D-6E8A-4147-A177-3AD203B41FA5}">
                      <a16:colId xmlns:a16="http://schemas.microsoft.com/office/drawing/2014/main" val="20000"/>
                    </a:ext>
                  </a:extLst>
                </a:gridCol>
              </a:tblGrid>
              <a:tr h="0">
                <a:tc>
                  <a:txBody>
                    <a:bodyPr/>
                    <a:lstStyle/>
                    <a:p>
                      <a:r>
                        <a:rPr lang="en-US" sz="1200" b="1" dirty="0">
                          <a:solidFill>
                            <a:schemeClr val="bg1"/>
                          </a:solidFill>
                        </a:rPr>
                        <a:t>Improvement Focus and Future Vision of the Process</a:t>
                      </a:r>
                    </a:p>
                  </a:txBody>
                  <a:tcPr>
                    <a:lnT w="12700" cap="flat" cmpd="sng" algn="ctr">
                      <a:solidFill>
                        <a:schemeClr val="accent2">
                          <a:lumMod val="50000"/>
                        </a:schemeClr>
                      </a:solidFill>
                      <a:prstDash val="solid"/>
                      <a:round/>
                      <a:headEnd type="none" w="med" len="med"/>
                      <a:tailEnd type="none" w="med" len="med"/>
                    </a:lnT>
                    <a:solidFill>
                      <a:schemeClr val="accent6">
                        <a:lumMod val="75000"/>
                      </a:schemeClr>
                    </a:solidFill>
                  </a:tcPr>
                </a:tc>
                <a:extLst>
                  <a:ext uri="{0D108BD9-81ED-4DB2-BD59-A6C34878D82A}">
                    <a16:rowId xmlns:a16="http://schemas.microsoft.com/office/drawing/2014/main" val="10000"/>
                  </a:ext>
                </a:extLst>
              </a:tr>
              <a:tr h="894436">
                <a:tc>
                  <a:txBody>
                    <a:bodyPr/>
                    <a:lstStyle/>
                    <a:p>
                      <a:r>
                        <a:rPr lang="en-US" sz="900" dirty="0"/>
                        <a:t>Xx</a:t>
                      </a:r>
                    </a:p>
                    <a:p>
                      <a:r>
                        <a:rPr lang="en-US" sz="900" dirty="0"/>
                        <a:t>X</a:t>
                      </a:r>
                    </a:p>
                    <a:p>
                      <a:r>
                        <a:rPr lang="en-US" sz="900" dirty="0"/>
                        <a:t>x</a:t>
                      </a:r>
                    </a:p>
                  </a:txBody>
                  <a:tcPr>
                    <a:solidFill>
                      <a:schemeClr val="bg1"/>
                    </a:solidFill>
                  </a:tcPr>
                </a:tc>
                <a:extLst>
                  <a:ext uri="{0D108BD9-81ED-4DB2-BD59-A6C34878D82A}">
                    <a16:rowId xmlns:a16="http://schemas.microsoft.com/office/drawing/2014/main" val="10001"/>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901991326"/>
              </p:ext>
            </p:extLst>
          </p:nvPr>
        </p:nvGraphicFramePr>
        <p:xfrm>
          <a:off x="228599" y="2447207"/>
          <a:ext cx="5912893" cy="1862689"/>
        </p:xfrm>
        <a:graphic>
          <a:graphicData uri="http://schemas.openxmlformats.org/drawingml/2006/table">
            <a:tbl>
              <a:tblPr firstRow="1" bandRow="1">
                <a:tableStyleId>{5940675A-B579-460E-94D1-54222C63F5DA}</a:tableStyleId>
              </a:tblPr>
              <a:tblGrid>
                <a:gridCol w="5912893">
                  <a:extLst>
                    <a:ext uri="{9D8B030D-6E8A-4147-A177-3AD203B41FA5}">
                      <a16:colId xmlns:a16="http://schemas.microsoft.com/office/drawing/2014/main" val="20000"/>
                    </a:ext>
                  </a:extLst>
                </a:gridCol>
              </a:tblGrid>
              <a:tr h="0">
                <a:tc>
                  <a:txBody>
                    <a:bodyPr/>
                    <a:lstStyle/>
                    <a:p>
                      <a:r>
                        <a:rPr lang="en-US" sz="1200" b="1" dirty="0">
                          <a:solidFill>
                            <a:schemeClr val="bg1"/>
                          </a:solidFill>
                        </a:rPr>
                        <a:t>Current State / Gaps / Limitations</a:t>
                      </a:r>
                    </a:p>
                  </a:txBody>
                  <a:tcPr>
                    <a:lnT w="12700" cap="flat" cmpd="sng" algn="ctr">
                      <a:solidFill>
                        <a:schemeClr val="accent2">
                          <a:lumMod val="50000"/>
                        </a:schemeClr>
                      </a:solidFill>
                      <a:prstDash val="solid"/>
                      <a:round/>
                      <a:headEnd type="none" w="med" len="med"/>
                      <a:tailEnd type="none" w="med" len="med"/>
                    </a:lnT>
                    <a:solidFill>
                      <a:schemeClr val="accent6">
                        <a:lumMod val="75000"/>
                      </a:schemeClr>
                    </a:solidFill>
                  </a:tcPr>
                </a:tc>
                <a:extLst>
                  <a:ext uri="{0D108BD9-81ED-4DB2-BD59-A6C34878D82A}">
                    <a16:rowId xmlns:a16="http://schemas.microsoft.com/office/drawing/2014/main" val="10000"/>
                  </a:ext>
                </a:extLst>
              </a:tr>
              <a:tr h="1588369">
                <a:tc>
                  <a:txBody>
                    <a:bodyPr/>
                    <a:lstStyle/>
                    <a:p>
                      <a:pPr marL="228600" indent="-228600">
                        <a:buFont typeface="+mj-lt"/>
                        <a:buAutoNum type="alphaLcParenR"/>
                      </a:pPr>
                      <a:r>
                        <a:rPr lang="en-US" sz="900" dirty="0"/>
                        <a:t>xx</a:t>
                      </a:r>
                    </a:p>
                  </a:txBody>
                  <a:tcPr>
                    <a:solidFill>
                      <a:schemeClr val="bg1"/>
                    </a:solidFill>
                  </a:tcPr>
                </a:tc>
                <a:extLst>
                  <a:ext uri="{0D108BD9-81ED-4DB2-BD59-A6C34878D82A}">
                    <a16:rowId xmlns:a16="http://schemas.microsoft.com/office/drawing/2014/main" val="10001"/>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000852152"/>
              </p:ext>
            </p:extLst>
          </p:nvPr>
        </p:nvGraphicFramePr>
        <p:xfrm>
          <a:off x="6247181" y="2443852"/>
          <a:ext cx="5844987" cy="1866528"/>
        </p:xfrm>
        <a:graphic>
          <a:graphicData uri="http://schemas.openxmlformats.org/drawingml/2006/table">
            <a:tbl>
              <a:tblPr firstRow="1" bandRow="1">
                <a:tableStyleId>{5940675A-B579-460E-94D1-54222C63F5DA}</a:tableStyleId>
              </a:tblPr>
              <a:tblGrid>
                <a:gridCol w="5844987">
                  <a:extLst>
                    <a:ext uri="{9D8B030D-6E8A-4147-A177-3AD203B41FA5}">
                      <a16:colId xmlns:a16="http://schemas.microsoft.com/office/drawing/2014/main" val="20000"/>
                    </a:ext>
                  </a:extLst>
                </a:gridCol>
              </a:tblGrid>
              <a:tr h="0">
                <a:tc>
                  <a:txBody>
                    <a:bodyPr/>
                    <a:lstStyle/>
                    <a:p>
                      <a:r>
                        <a:rPr lang="en-US" sz="1200" b="1" dirty="0">
                          <a:solidFill>
                            <a:schemeClr val="bg1"/>
                          </a:solidFill>
                        </a:rPr>
                        <a:t>Key Activities / Milestones</a:t>
                      </a:r>
                    </a:p>
                  </a:txBody>
                  <a:tcPr>
                    <a:lnT w="12700" cap="flat" cmpd="sng" algn="ctr">
                      <a:solidFill>
                        <a:schemeClr val="accent2">
                          <a:lumMod val="50000"/>
                        </a:schemeClr>
                      </a:solidFill>
                      <a:prstDash val="solid"/>
                      <a:round/>
                      <a:headEnd type="none" w="med" len="med"/>
                      <a:tailEnd type="none" w="med" len="med"/>
                    </a:lnT>
                    <a:solidFill>
                      <a:schemeClr val="accent6">
                        <a:lumMod val="75000"/>
                      </a:schemeClr>
                    </a:solidFill>
                  </a:tcPr>
                </a:tc>
                <a:extLst>
                  <a:ext uri="{0D108BD9-81ED-4DB2-BD59-A6C34878D82A}">
                    <a16:rowId xmlns:a16="http://schemas.microsoft.com/office/drawing/2014/main" val="10000"/>
                  </a:ext>
                </a:extLst>
              </a:tr>
              <a:tr h="1592208">
                <a:tc>
                  <a:txBody>
                    <a:bodyPr/>
                    <a:lstStyle/>
                    <a:p>
                      <a:pPr marL="228600" indent="-228600">
                        <a:buFont typeface="+mj-lt"/>
                        <a:buAutoNum type="arabicPeriod"/>
                      </a:pPr>
                      <a:r>
                        <a:rPr lang="en-US" sz="900" dirty="0"/>
                        <a:t>xx</a:t>
                      </a:r>
                    </a:p>
                  </a:txBody>
                  <a:tcPr>
                    <a:solidFill>
                      <a:schemeClr val="bg1"/>
                    </a:solidFill>
                  </a:tcPr>
                </a:tc>
                <a:extLst>
                  <a:ext uri="{0D108BD9-81ED-4DB2-BD59-A6C34878D82A}">
                    <a16:rowId xmlns:a16="http://schemas.microsoft.com/office/drawing/2014/main" val="10001"/>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455541233"/>
              </p:ext>
            </p:extLst>
          </p:nvPr>
        </p:nvGraphicFramePr>
        <p:xfrm>
          <a:off x="228599" y="4348040"/>
          <a:ext cx="5912893" cy="1006320"/>
        </p:xfrm>
        <a:graphic>
          <a:graphicData uri="http://schemas.openxmlformats.org/drawingml/2006/table">
            <a:tbl>
              <a:tblPr firstRow="1" bandRow="1">
                <a:tableStyleId>{5940675A-B579-460E-94D1-54222C63F5DA}</a:tableStyleId>
              </a:tblPr>
              <a:tblGrid>
                <a:gridCol w="5912893">
                  <a:extLst>
                    <a:ext uri="{9D8B030D-6E8A-4147-A177-3AD203B41FA5}">
                      <a16:colId xmlns:a16="http://schemas.microsoft.com/office/drawing/2014/main" val="20000"/>
                    </a:ext>
                  </a:extLst>
                </a:gridCol>
              </a:tblGrid>
              <a:tr h="283698">
                <a:tc>
                  <a:txBody>
                    <a:bodyPr/>
                    <a:lstStyle/>
                    <a:p>
                      <a:r>
                        <a:rPr lang="en-US" sz="1200" b="1" dirty="0">
                          <a:solidFill>
                            <a:schemeClr val="bg1"/>
                          </a:solidFill>
                        </a:rPr>
                        <a:t>Benefits &amp; Value Proposition</a:t>
                      </a:r>
                    </a:p>
                  </a:txBody>
                  <a:tcPr>
                    <a:lnT w="12700" cap="flat" cmpd="sng" algn="ctr">
                      <a:solidFill>
                        <a:schemeClr val="accent2">
                          <a:lumMod val="50000"/>
                        </a:schemeClr>
                      </a:solidFill>
                      <a:prstDash val="solid"/>
                      <a:round/>
                      <a:headEnd type="none" w="med" len="med"/>
                      <a:tailEnd type="none" w="med" len="med"/>
                    </a:lnT>
                    <a:solidFill>
                      <a:schemeClr val="accent6">
                        <a:lumMod val="75000"/>
                      </a:schemeClr>
                    </a:solidFill>
                  </a:tcPr>
                </a:tc>
                <a:extLst>
                  <a:ext uri="{0D108BD9-81ED-4DB2-BD59-A6C34878D82A}">
                    <a16:rowId xmlns:a16="http://schemas.microsoft.com/office/drawing/2014/main" val="10000"/>
                  </a:ext>
                </a:extLst>
              </a:tr>
              <a:tr h="722622">
                <a:tc>
                  <a:txBody>
                    <a:bodyPr/>
                    <a:lstStyle/>
                    <a:p>
                      <a:pPr marL="169863" indent="-169863">
                        <a:buFont typeface="Arial" panose="020B0604020202020204" pitchFamily="34" charset="0"/>
                        <a:buChar char="•"/>
                      </a:pPr>
                      <a:r>
                        <a:rPr lang="en-US" sz="900" dirty="0"/>
                        <a:t>xx</a:t>
                      </a:r>
                    </a:p>
                  </a:txBody>
                  <a:tcPr>
                    <a:solidFill>
                      <a:schemeClr val="bg1"/>
                    </a:solidFill>
                  </a:tcPr>
                </a:tc>
                <a:extLst>
                  <a:ext uri="{0D108BD9-81ED-4DB2-BD59-A6C34878D82A}">
                    <a16:rowId xmlns:a16="http://schemas.microsoft.com/office/drawing/2014/main" val="10001"/>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668302967"/>
              </p:ext>
            </p:extLst>
          </p:nvPr>
        </p:nvGraphicFramePr>
        <p:xfrm>
          <a:off x="6247183" y="4348520"/>
          <a:ext cx="5844985" cy="1005840"/>
        </p:xfrm>
        <a:graphic>
          <a:graphicData uri="http://schemas.openxmlformats.org/drawingml/2006/table">
            <a:tbl>
              <a:tblPr firstRow="1" bandRow="1">
                <a:tableStyleId>{5940675A-B579-460E-94D1-54222C63F5DA}</a:tableStyleId>
              </a:tblPr>
              <a:tblGrid>
                <a:gridCol w="1168997">
                  <a:extLst>
                    <a:ext uri="{9D8B030D-6E8A-4147-A177-3AD203B41FA5}">
                      <a16:colId xmlns:a16="http://schemas.microsoft.com/office/drawing/2014/main" val="20000"/>
                    </a:ext>
                  </a:extLst>
                </a:gridCol>
                <a:gridCol w="1168997">
                  <a:extLst>
                    <a:ext uri="{9D8B030D-6E8A-4147-A177-3AD203B41FA5}">
                      <a16:colId xmlns:a16="http://schemas.microsoft.com/office/drawing/2014/main" val="20001"/>
                    </a:ext>
                  </a:extLst>
                </a:gridCol>
                <a:gridCol w="1168997">
                  <a:extLst>
                    <a:ext uri="{9D8B030D-6E8A-4147-A177-3AD203B41FA5}">
                      <a16:colId xmlns:a16="http://schemas.microsoft.com/office/drawing/2014/main" val="20002"/>
                    </a:ext>
                  </a:extLst>
                </a:gridCol>
                <a:gridCol w="1168997">
                  <a:extLst>
                    <a:ext uri="{9D8B030D-6E8A-4147-A177-3AD203B41FA5}">
                      <a16:colId xmlns:a16="http://schemas.microsoft.com/office/drawing/2014/main" val="20003"/>
                    </a:ext>
                  </a:extLst>
                </a:gridCol>
                <a:gridCol w="1168997">
                  <a:extLst>
                    <a:ext uri="{9D8B030D-6E8A-4147-A177-3AD203B41FA5}">
                      <a16:colId xmlns:a16="http://schemas.microsoft.com/office/drawing/2014/main" val="20004"/>
                    </a:ext>
                  </a:extLst>
                </a:gridCol>
              </a:tblGrid>
              <a:tr h="250052">
                <a:tc gridSpan="5">
                  <a:txBody>
                    <a:bodyPr/>
                    <a:lstStyle/>
                    <a:p>
                      <a:r>
                        <a:rPr lang="en-US" sz="1200" b="1" dirty="0">
                          <a:solidFill>
                            <a:schemeClr val="bg1"/>
                          </a:solidFill>
                        </a:rPr>
                        <a:t>Financial Forecast over 3 years</a:t>
                      </a:r>
                    </a:p>
                  </a:txBody>
                  <a:tcPr>
                    <a:lnT w="12700" cap="flat" cmpd="sng" algn="ctr">
                      <a:solidFill>
                        <a:schemeClr val="accent2">
                          <a:lumMod val="50000"/>
                        </a:schemeClr>
                      </a:solidFill>
                      <a:prstDash val="solid"/>
                      <a:round/>
                      <a:headEnd type="none" w="med" len="med"/>
                      <a:tailEnd type="none" w="med" len="med"/>
                    </a:lnT>
                    <a:solidFill>
                      <a:schemeClr val="accent6">
                        <a:lumMod val="75000"/>
                      </a:schemeClr>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extLst>
                  <a:ext uri="{0D108BD9-81ED-4DB2-BD59-A6C34878D82A}">
                    <a16:rowId xmlns:a16="http://schemas.microsoft.com/office/drawing/2014/main" val="10000"/>
                  </a:ext>
                </a:extLst>
              </a:tr>
              <a:tr h="234424">
                <a:tc>
                  <a:txBody>
                    <a:bodyPr/>
                    <a:lstStyle/>
                    <a:p>
                      <a:pPr marL="0" indent="0">
                        <a:buFont typeface="+mj-lt"/>
                        <a:buNone/>
                      </a:pPr>
                      <a:endParaRPr lang="en-US" sz="1000" dirty="0"/>
                    </a:p>
                  </a:txBody>
                  <a:tcPr>
                    <a:solidFill>
                      <a:srgbClr val="E5EAF3"/>
                    </a:solidFill>
                  </a:tcPr>
                </a:tc>
                <a:tc>
                  <a:txBody>
                    <a:bodyPr/>
                    <a:lstStyle/>
                    <a:p>
                      <a:pPr marL="0" indent="0" algn="ctr">
                        <a:buFont typeface="+mj-lt"/>
                        <a:buNone/>
                      </a:pPr>
                      <a:r>
                        <a:rPr lang="en-US" sz="1000" b="1" dirty="0" smtClean="0"/>
                        <a:t>2018</a:t>
                      </a:r>
                      <a:endParaRPr lang="en-US" sz="1000" b="1" dirty="0"/>
                    </a:p>
                  </a:txBody>
                  <a:tcPr>
                    <a:solidFill>
                      <a:srgbClr val="E5EAF3"/>
                    </a:solidFill>
                  </a:tcPr>
                </a:tc>
                <a:tc>
                  <a:txBody>
                    <a:bodyPr/>
                    <a:lstStyle/>
                    <a:p>
                      <a:pPr marL="0" indent="0" algn="ctr">
                        <a:buFont typeface="+mj-lt"/>
                        <a:buNone/>
                      </a:pPr>
                      <a:r>
                        <a:rPr lang="en-US" sz="1000" b="1" dirty="0" smtClean="0"/>
                        <a:t>2019</a:t>
                      </a:r>
                      <a:endParaRPr lang="en-US" sz="1000" b="1" dirty="0"/>
                    </a:p>
                  </a:txBody>
                  <a:tcPr>
                    <a:solidFill>
                      <a:srgbClr val="E5EAF3"/>
                    </a:solidFill>
                  </a:tcPr>
                </a:tc>
                <a:tc>
                  <a:txBody>
                    <a:bodyPr/>
                    <a:lstStyle/>
                    <a:p>
                      <a:pPr marL="0" indent="0" algn="ctr">
                        <a:buFont typeface="+mj-lt"/>
                        <a:buNone/>
                      </a:pPr>
                      <a:r>
                        <a:rPr lang="en-US" sz="1000" b="1" dirty="0" smtClean="0"/>
                        <a:t>2020</a:t>
                      </a:r>
                      <a:endParaRPr lang="en-US" sz="1000" b="1" dirty="0"/>
                    </a:p>
                  </a:txBody>
                  <a:tcPr>
                    <a:solidFill>
                      <a:srgbClr val="E5EAF3"/>
                    </a:solidFill>
                  </a:tcPr>
                </a:tc>
                <a:tc>
                  <a:txBody>
                    <a:bodyPr/>
                    <a:lstStyle/>
                    <a:p>
                      <a:pPr marL="0" indent="0" algn="ctr">
                        <a:buFont typeface="+mj-lt"/>
                        <a:buNone/>
                      </a:pPr>
                      <a:r>
                        <a:rPr lang="en-US" sz="1000" b="1" dirty="0"/>
                        <a:t>Total</a:t>
                      </a:r>
                    </a:p>
                  </a:txBody>
                  <a:tcPr>
                    <a:solidFill>
                      <a:srgbClr val="E5EAF3"/>
                    </a:solidFill>
                  </a:tcPr>
                </a:tc>
                <a:extLst>
                  <a:ext uri="{0D108BD9-81ED-4DB2-BD59-A6C34878D82A}">
                    <a16:rowId xmlns:a16="http://schemas.microsoft.com/office/drawing/2014/main" val="10001"/>
                  </a:ext>
                </a:extLst>
              </a:tr>
              <a:tr h="234424">
                <a:tc>
                  <a:txBody>
                    <a:bodyPr/>
                    <a:lstStyle/>
                    <a:p>
                      <a:pPr marL="0" indent="0">
                        <a:buFont typeface="+mj-lt"/>
                        <a:buNone/>
                      </a:pPr>
                      <a:r>
                        <a:rPr lang="en-US" sz="1000" b="0" dirty="0"/>
                        <a:t>Committed</a:t>
                      </a:r>
                    </a:p>
                  </a:txBody>
                  <a:tcPr>
                    <a:solidFill>
                      <a:schemeClr val="bg1"/>
                    </a:solidFill>
                  </a:tcPr>
                </a:tc>
                <a:tc>
                  <a:txBody>
                    <a:bodyPr/>
                    <a:lstStyle/>
                    <a:p>
                      <a:pPr marL="0" indent="0" algn="ctr">
                        <a:buFont typeface="+mj-lt"/>
                        <a:buNone/>
                      </a:pPr>
                      <a:r>
                        <a:rPr lang="en-US" sz="1000" dirty="0"/>
                        <a:t>$</a:t>
                      </a:r>
                    </a:p>
                  </a:txBody>
                  <a:tcPr>
                    <a:solidFill>
                      <a:schemeClr val="bg1"/>
                    </a:solidFill>
                  </a:tcPr>
                </a:tc>
                <a:tc>
                  <a:txBody>
                    <a:bodyPr/>
                    <a:lstStyle/>
                    <a:p>
                      <a:pPr marL="0" indent="0" algn="ctr">
                        <a:buFont typeface="+mj-lt"/>
                        <a:buNone/>
                      </a:pPr>
                      <a:r>
                        <a:rPr lang="en-US" sz="1000" dirty="0"/>
                        <a:t>$</a:t>
                      </a:r>
                    </a:p>
                  </a:txBody>
                  <a:tcPr>
                    <a:solidFill>
                      <a:schemeClr val="bg1"/>
                    </a:solidFill>
                  </a:tcPr>
                </a:tc>
                <a:tc>
                  <a:txBody>
                    <a:bodyPr/>
                    <a:lstStyle/>
                    <a:p>
                      <a:pPr marL="0" indent="0" algn="ctr">
                        <a:buFont typeface="+mj-lt"/>
                        <a:buNone/>
                      </a:pPr>
                      <a:r>
                        <a:rPr lang="en-US" sz="1000" dirty="0"/>
                        <a:t>$</a:t>
                      </a:r>
                    </a:p>
                  </a:txBody>
                  <a:tcPr>
                    <a:solidFill>
                      <a:schemeClr val="bg1"/>
                    </a:solidFill>
                  </a:tcPr>
                </a:tc>
                <a:tc>
                  <a:txBody>
                    <a:bodyPr/>
                    <a:lstStyle/>
                    <a:p>
                      <a:pPr marL="0" indent="0" algn="ctr">
                        <a:buFont typeface="+mj-lt"/>
                        <a:buNone/>
                      </a:pPr>
                      <a:r>
                        <a:rPr lang="en-US" sz="1000" dirty="0"/>
                        <a:t>$</a:t>
                      </a:r>
                    </a:p>
                  </a:txBody>
                  <a:tcPr>
                    <a:solidFill>
                      <a:srgbClr val="E5EAF3"/>
                    </a:solidFill>
                  </a:tcPr>
                </a:tc>
                <a:extLst>
                  <a:ext uri="{0D108BD9-81ED-4DB2-BD59-A6C34878D82A}">
                    <a16:rowId xmlns:a16="http://schemas.microsoft.com/office/drawing/2014/main" val="10002"/>
                  </a:ext>
                </a:extLst>
              </a:tr>
              <a:tr h="234424">
                <a:tc>
                  <a:txBody>
                    <a:bodyPr/>
                    <a:lstStyle/>
                    <a:p>
                      <a:pPr marL="0" indent="0">
                        <a:buFont typeface="+mj-lt"/>
                        <a:buNone/>
                      </a:pPr>
                      <a:r>
                        <a:rPr lang="en-US" sz="1000" b="0" dirty="0"/>
                        <a:t>Requested</a:t>
                      </a:r>
                    </a:p>
                  </a:txBody>
                  <a:tcPr>
                    <a:solidFill>
                      <a:schemeClr val="bg1"/>
                    </a:solidFill>
                  </a:tcPr>
                </a:tc>
                <a:tc>
                  <a:txBody>
                    <a:bodyPr/>
                    <a:lstStyle/>
                    <a:p>
                      <a:pPr marL="0" indent="0" algn="ctr">
                        <a:buFont typeface="+mj-lt"/>
                        <a:buNone/>
                      </a:pPr>
                      <a:r>
                        <a:rPr lang="en-US" sz="1000" dirty="0"/>
                        <a:t>$</a:t>
                      </a:r>
                    </a:p>
                  </a:txBody>
                  <a:tcPr>
                    <a:solidFill>
                      <a:schemeClr val="bg1"/>
                    </a:solidFill>
                  </a:tcPr>
                </a:tc>
                <a:tc>
                  <a:txBody>
                    <a:bodyPr/>
                    <a:lstStyle/>
                    <a:p>
                      <a:pPr marL="0" indent="0" algn="ctr">
                        <a:buFont typeface="+mj-lt"/>
                        <a:buNone/>
                      </a:pPr>
                      <a:r>
                        <a:rPr lang="en-US" sz="1000" dirty="0"/>
                        <a:t>$</a:t>
                      </a:r>
                    </a:p>
                  </a:txBody>
                  <a:tcPr>
                    <a:solidFill>
                      <a:schemeClr val="bg1"/>
                    </a:solidFill>
                  </a:tcPr>
                </a:tc>
                <a:tc>
                  <a:txBody>
                    <a:bodyPr/>
                    <a:lstStyle/>
                    <a:p>
                      <a:pPr marL="0" indent="0" algn="ctr">
                        <a:buFont typeface="+mj-lt"/>
                        <a:buNone/>
                      </a:pPr>
                      <a:r>
                        <a:rPr lang="en-US" sz="1000" dirty="0"/>
                        <a:t>$</a:t>
                      </a:r>
                    </a:p>
                  </a:txBody>
                  <a:tcPr>
                    <a:solidFill>
                      <a:schemeClr val="bg1"/>
                    </a:solidFill>
                  </a:tcPr>
                </a:tc>
                <a:tc>
                  <a:txBody>
                    <a:bodyPr/>
                    <a:lstStyle/>
                    <a:p>
                      <a:pPr marL="0" indent="0" algn="ctr">
                        <a:buFont typeface="+mj-lt"/>
                        <a:buNone/>
                      </a:pPr>
                      <a:r>
                        <a:rPr lang="en-US" sz="1000" dirty="0"/>
                        <a:t>$</a:t>
                      </a:r>
                    </a:p>
                  </a:txBody>
                  <a:tcPr>
                    <a:solidFill>
                      <a:srgbClr val="E5EAF3"/>
                    </a:solidFill>
                  </a:tcPr>
                </a:tc>
                <a:extLst>
                  <a:ext uri="{0D108BD9-81ED-4DB2-BD59-A6C34878D82A}">
                    <a16:rowId xmlns:a16="http://schemas.microsoft.com/office/drawing/2014/main" val="10003"/>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993621917"/>
              </p:ext>
            </p:extLst>
          </p:nvPr>
        </p:nvGraphicFramePr>
        <p:xfrm>
          <a:off x="228600" y="5411106"/>
          <a:ext cx="11863569" cy="1364942"/>
        </p:xfrm>
        <a:graphic>
          <a:graphicData uri="http://schemas.openxmlformats.org/drawingml/2006/table">
            <a:tbl>
              <a:tblPr firstRow="1" bandRow="1">
                <a:tableStyleId>{7E9639D4-E3E2-4D34-9284-5A2195B3D0D7}</a:tableStyleId>
              </a:tblPr>
              <a:tblGrid>
                <a:gridCol w="3954523">
                  <a:extLst>
                    <a:ext uri="{9D8B030D-6E8A-4147-A177-3AD203B41FA5}">
                      <a16:colId xmlns:a16="http://schemas.microsoft.com/office/drawing/2014/main" val="20000"/>
                    </a:ext>
                  </a:extLst>
                </a:gridCol>
                <a:gridCol w="3954523">
                  <a:extLst>
                    <a:ext uri="{9D8B030D-6E8A-4147-A177-3AD203B41FA5}">
                      <a16:colId xmlns:a16="http://schemas.microsoft.com/office/drawing/2014/main" val="20001"/>
                    </a:ext>
                  </a:extLst>
                </a:gridCol>
                <a:gridCol w="3954523">
                  <a:extLst>
                    <a:ext uri="{9D8B030D-6E8A-4147-A177-3AD203B41FA5}">
                      <a16:colId xmlns:a16="http://schemas.microsoft.com/office/drawing/2014/main" val="20002"/>
                    </a:ext>
                  </a:extLst>
                </a:gridCol>
              </a:tblGrid>
              <a:tr h="0">
                <a:tc>
                  <a:txBody>
                    <a:bodyPr/>
                    <a:lstStyle/>
                    <a:p>
                      <a:pPr algn="ctr"/>
                      <a:r>
                        <a:rPr lang="en-US" sz="1400" dirty="0" smtClean="0"/>
                        <a:t>2018</a:t>
                      </a:r>
                      <a:endParaRPr lang="en-US" sz="1400" b="1" dirty="0">
                        <a:solidFill>
                          <a:schemeClr val="bg1"/>
                        </a:solidFill>
                      </a:endParaRPr>
                    </a:p>
                  </a:txBody>
                  <a:tcPr>
                    <a:solidFill>
                      <a:schemeClr val="accent6">
                        <a:lumMod val="75000"/>
                      </a:schemeClr>
                    </a:solidFill>
                  </a:tcPr>
                </a:tc>
                <a:tc>
                  <a:txBody>
                    <a:bodyPr/>
                    <a:lstStyle/>
                    <a:p>
                      <a:pPr algn="ctr"/>
                      <a:r>
                        <a:rPr lang="en-US" sz="1400" dirty="0" smtClean="0"/>
                        <a:t>2019</a:t>
                      </a:r>
                      <a:endParaRPr lang="en-US" sz="1400" b="1" dirty="0">
                        <a:solidFill>
                          <a:schemeClr val="bg1"/>
                        </a:solidFill>
                      </a:endParaRPr>
                    </a:p>
                  </a:txBody>
                  <a:tcPr>
                    <a:solidFill>
                      <a:schemeClr val="accent6">
                        <a:lumMod val="75000"/>
                      </a:schemeClr>
                    </a:solidFill>
                  </a:tcPr>
                </a:tc>
                <a:tc>
                  <a:txBody>
                    <a:bodyPr/>
                    <a:lstStyle/>
                    <a:p>
                      <a:pPr algn="ctr"/>
                      <a:r>
                        <a:rPr lang="en-US" sz="1400" dirty="0" smtClean="0"/>
                        <a:t>2020</a:t>
                      </a:r>
                      <a:endParaRPr lang="en-US" sz="1400" b="1" dirty="0">
                        <a:solidFill>
                          <a:schemeClr val="bg1"/>
                        </a:solidFill>
                      </a:endParaRPr>
                    </a:p>
                  </a:txBody>
                  <a:tcPr>
                    <a:solidFill>
                      <a:schemeClr val="accent6">
                        <a:lumMod val="75000"/>
                      </a:schemeClr>
                    </a:solidFill>
                  </a:tcPr>
                </a:tc>
                <a:extLst>
                  <a:ext uri="{0D108BD9-81ED-4DB2-BD59-A6C34878D82A}">
                    <a16:rowId xmlns:a16="http://schemas.microsoft.com/office/drawing/2014/main" val="10000"/>
                  </a:ext>
                </a:extLst>
              </a:tr>
              <a:tr h="1060142">
                <a:tc>
                  <a:txBody>
                    <a:bodyPr/>
                    <a:lstStyle/>
                    <a:p>
                      <a:pPr marL="0" indent="0">
                        <a:buFont typeface="+mj-lt"/>
                        <a:buNone/>
                      </a:pPr>
                      <a:endParaRPr lang="en-US" sz="900" dirty="0"/>
                    </a:p>
                  </a:txBody>
                  <a:tcPr>
                    <a:lnR w="3175" cap="flat" cmpd="sng" algn="ctr">
                      <a:solidFill>
                        <a:schemeClr val="bg1">
                          <a:lumMod val="85000"/>
                        </a:schemeClr>
                      </a:solidFill>
                      <a:prstDash val="solid"/>
                      <a:round/>
                      <a:headEnd type="none" w="med" len="med"/>
                      <a:tailEnd type="none" w="med" len="med"/>
                    </a:lnR>
                    <a:solidFill>
                      <a:schemeClr val="accent5">
                        <a:lumMod val="20000"/>
                        <a:lumOff val="80000"/>
                      </a:schemeClr>
                    </a:solidFill>
                  </a:tcPr>
                </a:tc>
                <a:tc>
                  <a:txBody>
                    <a:bodyPr/>
                    <a:lstStyle/>
                    <a:p>
                      <a:pPr marL="0" indent="0">
                        <a:buFont typeface="+mj-lt"/>
                        <a:buNone/>
                      </a:pPr>
                      <a:endParaRPr lang="en-US" sz="900" dirty="0"/>
                    </a:p>
                  </a:txBody>
                  <a:tcP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solidFill>
                      <a:schemeClr val="accent5">
                        <a:lumMod val="20000"/>
                        <a:lumOff val="80000"/>
                      </a:schemeClr>
                    </a:solidFill>
                  </a:tcPr>
                </a:tc>
                <a:tc>
                  <a:txBody>
                    <a:bodyPr/>
                    <a:lstStyle/>
                    <a:p>
                      <a:pPr marL="0" indent="0">
                        <a:buFont typeface="+mj-lt"/>
                        <a:buNone/>
                      </a:pPr>
                      <a:endParaRPr lang="en-US" sz="900" dirty="0"/>
                    </a:p>
                  </a:txBody>
                  <a:tcPr>
                    <a:lnL w="3175" cap="flat" cmpd="sng" algn="ctr">
                      <a:solidFill>
                        <a:schemeClr val="bg1">
                          <a:lumMod val="85000"/>
                        </a:schemeClr>
                      </a:solidFill>
                      <a:prstDash val="solid"/>
                      <a:round/>
                      <a:headEnd type="none" w="med" len="med"/>
                      <a:tailEnd type="none" w="med" len="med"/>
                    </a:lnL>
                    <a:solidFill>
                      <a:schemeClr val="accent5">
                        <a:lumMod val="20000"/>
                        <a:lumOff val="80000"/>
                      </a:schemeClr>
                    </a:solidFill>
                  </a:tcPr>
                </a:tc>
                <a:extLst>
                  <a:ext uri="{0D108BD9-81ED-4DB2-BD59-A6C34878D82A}">
                    <a16:rowId xmlns:a16="http://schemas.microsoft.com/office/drawing/2014/main" val="10001"/>
                  </a:ext>
                </a:extLst>
              </a:tr>
            </a:tbl>
          </a:graphicData>
        </a:graphic>
      </p:graphicFrame>
      <p:cxnSp>
        <p:nvCxnSpPr>
          <p:cNvPr id="10" name="Straight Arrow Connector 9"/>
          <p:cNvCxnSpPr/>
          <p:nvPr/>
        </p:nvCxnSpPr>
        <p:spPr>
          <a:xfrm>
            <a:off x="287869" y="6223905"/>
            <a:ext cx="11681218" cy="0"/>
          </a:xfrm>
          <a:prstGeom prst="straightConnector1">
            <a:avLst/>
          </a:prstGeom>
          <a:ln w="28575" cmpd="sng">
            <a:solidFill>
              <a:srgbClr val="8099C6"/>
            </a:solidFill>
            <a:tailEnd type="triangle"/>
          </a:ln>
          <a:effectLst/>
        </p:spPr>
        <p:style>
          <a:lnRef idx="2">
            <a:schemeClr val="accent1"/>
          </a:lnRef>
          <a:fillRef idx="0">
            <a:schemeClr val="accent1"/>
          </a:fillRef>
          <a:effectRef idx="1">
            <a:schemeClr val="accent1"/>
          </a:effectRef>
          <a:fontRef idx="minor">
            <a:schemeClr val="tx1"/>
          </a:fontRef>
        </p:style>
      </p:cxnSp>
      <p:sp>
        <p:nvSpPr>
          <p:cNvPr id="11" name="Rectangular Callout 10"/>
          <p:cNvSpPr/>
          <p:nvPr/>
        </p:nvSpPr>
        <p:spPr>
          <a:xfrm>
            <a:off x="1066800" y="6276764"/>
            <a:ext cx="914400" cy="353542"/>
          </a:xfrm>
          <a:prstGeom prst="wedgeRectCallout">
            <a:avLst>
              <a:gd name="adj1" fmla="val -63426"/>
              <a:gd name="adj2" fmla="val -46218"/>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1"/>
                </a:solidFill>
              </a:rPr>
              <a:t>Key activity / Milestone</a:t>
            </a:r>
          </a:p>
        </p:txBody>
      </p:sp>
      <p:sp>
        <p:nvSpPr>
          <p:cNvPr id="12" name="Rectangular Callout 11"/>
          <p:cNvSpPr/>
          <p:nvPr/>
        </p:nvSpPr>
        <p:spPr>
          <a:xfrm>
            <a:off x="6074229" y="6276326"/>
            <a:ext cx="914400" cy="353542"/>
          </a:xfrm>
          <a:prstGeom prst="wedgeRectCallout">
            <a:avLst>
              <a:gd name="adj1" fmla="val -63426"/>
              <a:gd name="adj2" fmla="val -46218"/>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1"/>
                </a:solidFill>
              </a:rPr>
              <a:t>Key activity / Milestone</a:t>
            </a:r>
          </a:p>
        </p:txBody>
      </p:sp>
      <p:sp>
        <p:nvSpPr>
          <p:cNvPr id="13" name="Rectangular Callout 12"/>
          <p:cNvSpPr/>
          <p:nvPr/>
        </p:nvSpPr>
        <p:spPr>
          <a:xfrm>
            <a:off x="9300027" y="6291695"/>
            <a:ext cx="1106715" cy="353542"/>
          </a:xfrm>
          <a:prstGeom prst="wedgeRectCallout">
            <a:avLst>
              <a:gd name="adj1" fmla="val -63426"/>
              <a:gd name="adj2" fmla="val -46218"/>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1"/>
                </a:solidFill>
              </a:rPr>
              <a:t>Key activity / Milestone</a:t>
            </a:r>
          </a:p>
        </p:txBody>
      </p:sp>
      <p:sp>
        <p:nvSpPr>
          <p:cNvPr id="14" name="Flowchart: Connector 13"/>
          <p:cNvSpPr/>
          <p:nvPr/>
        </p:nvSpPr>
        <p:spPr>
          <a:xfrm>
            <a:off x="762000" y="6151171"/>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lowchart: Connector 14"/>
          <p:cNvSpPr/>
          <p:nvPr/>
        </p:nvSpPr>
        <p:spPr>
          <a:xfrm>
            <a:off x="5769429" y="6158098"/>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lowchart: Connector 15"/>
          <p:cNvSpPr/>
          <p:nvPr/>
        </p:nvSpPr>
        <p:spPr>
          <a:xfrm>
            <a:off x="8995228" y="6164253"/>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52975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599" y="307628"/>
            <a:ext cx="6096000" cy="707886"/>
          </a:xfrm>
          <a:prstGeom prst="rect">
            <a:avLst/>
          </a:prstGeom>
        </p:spPr>
        <p:txBody>
          <a:bodyPr>
            <a:spAutoFit/>
          </a:bodyPr>
          <a:lstStyle/>
          <a:p>
            <a:r>
              <a:rPr lang="en-US" sz="2000" b="1" dirty="0">
                <a:solidFill>
                  <a:schemeClr val="tx2"/>
                </a:solidFill>
              </a:rPr>
              <a:t>Incident Management</a:t>
            </a:r>
          </a:p>
          <a:p>
            <a:r>
              <a:rPr lang="en-US" sz="2000" b="1" dirty="0">
                <a:solidFill>
                  <a:schemeClr val="tx2"/>
                </a:solidFill>
              </a:rPr>
              <a:t>Strategic Process Roadmap Summary</a:t>
            </a:r>
          </a:p>
        </p:txBody>
      </p:sp>
      <p:graphicFrame>
        <p:nvGraphicFramePr>
          <p:cNvPr id="3" name="Table 2"/>
          <p:cNvGraphicFramePr>
            <a:graphicFrameLocks noGrp="1"/>
          </p:cNvGraphicFramePr>
          <p:nvPr>
            <p:extLst/>
          </p:nvPr>
        </p:nvGraphicFramePr>
        <p:xfrm>
          <a:off x="8720919" y="158651"/>
          <a:ext cx="3371249" cy="1005840"/>
        </p:xfrm>
        <a:graphic>
          <a:graphicData uri="http://schemas.openxmlformats.org/drawingml/2006/table">
            <a:tbl>
              <a:tblPr firstRow="1" bandRow="1">
                <a:tableStyleId>{5940675A-B579-460E-94D1-54222C63F5DA}</a:tableStyleId>
              </a:tblPr>
              <a:tblGrid>
                <a:gridCol w="1522500">
                  <a:extLst>
                    <a:ext uri="{9D8B030D-6E8A-4147-A177-3AD203B41FA5}">
                      <a16:colId xmlns:a16="http://schemas.microsoft.com/office/drawing/2014/main" val="20000"/>
                    </a:ext>
                  </a:extLst>
                </a:gridCol>
                <a:gridCol w="1848749">
                  <a:extLst>
                    <a:ext uri="{9D8B030D-6E8A-4147-A177-3AD203B41FA5}">
                      <a16:colId xmlns:a16="http://schemas.microsoft.com/office/drawing/2014/main" val="20001"/>
                    </a:ext>
                  </a:extLst>
                </a:gridCol>
              </a:tblGrid>
              <a:tr h="164028">
                <a:tc>
                  <a:txBody>
                    <a:bodyPr/>
                    <a:lstStyle/>
                    <a:p>
                      <a:r>
                        <a:rPr lang="en-US" sz="1050" b="1" dirty="0">
                          <a:solidFill>
                            <a:schemeClr val="tx1"/>
                          </a:solidFill>
                        </a:rPr>
                        <a:t>As Of:</a:t>
                      </a:r>
                    </a:p>
                  </a:txBody>
                  <a:tcPr>
                    <a:solidFill>
                      <a:schemeClr val="accent4">
                        <a:lumMod val="20000"/>
                        <a:lumOff val="80000"/>
                      </a:schemeClr>
                    </a:solidFill>
                  </a:tcPr>
                </a:tc>
                <a:tc>
                  <a:txBody>
                    <a:bodyPr/>
                    <a:lstStyle/>
                    <a:p>
                      <a:pPr algn="ctr"/>
                      <a:r>
                        <a:rPr lang="en-US" sz="1050" b="1" dirty="0" smtClean="0">
                          <a:solidFill>
                            <a:schemeClr val="tx1"/>
                          </a:solidFill>
                        </a:rPr>
                        <a:t>1/1/2018</a:t>
                      </a:r>
                      <a:endParaRPr lang="en-US" sz="1050" b="1" dirty="0">
                        <a:solidFill>
                          <a:schemeClr val="tx1"/>
                        </a:solidFill>
                      </a:endParaRPr>
                    </a:p>
                  </a:txBody>
                  <a:tcPr>
                    <a:solidFill>
                      <a:schemeClr val="accent4">
                        <a:lumMod val="20000"/>
                        <a:lumOff val="80000"/>
                      </a:schemeClr>
                    </a:solidFill>
                  </a:tcPr>
                </a:tc>
                <a:extLst>
                  <a:ext uri="{0D108BD9-81ED-4DB2-BD59-A6C34878D82A}">
                    <a16:rowId xmlns:a16="http://schemas.microsoft.com/office/drawing/2014/main" val="10000"/>
                  </a:ext>
                </a:extLst>
              </a:tr>
              <a:tr h="164028">
                <a:tc>
                  <a:txBody>
                    <a:bodyPr/>
                    <a:lstStyle/>
                    <a:p>
                      <a:r>
                        <a:rPr lang="en-US" sz="1050" b="1" dirty="0">
                          <a:solidFill>
                            <a:schemeClr val="tx1"/>
                          </a:solidFill>
                        </a:rPr>
                        <a:t>Maturity</a:t>
                      </a:r>
                    </a:p>
                  </a:txBody>
                  <a:tcPr>
                    <a:solidFill>
                      <a:schemeClr val="accent4">
                        <a:lumMod val="20000"/>
                        <a:lumOff val="80000"/>
                      </a:schemeClr>
                    </a:solidFill>
                  </a:tcPr>
                </a:tc>
                <a:tc>
                  <a:txBody>
                    <a:bodyPr/>
                    <a:lstStyle/>
                    <a:p>
                      <a:pPr algn="ctr"/>
                      <a:r>
                        <a:rPr lang="en-US" sz="1050" dirty="0"/>
                        <a:t>2.5 (</a:t>
                      </a:r>
                      <a:r>
                        <a:rPr lang="en-US" sz="1050" dirty="0" smtClean="0"/>
                        <a:t>1/10/2018)</a:t>
                      </a:r>
                      <a:endParaRPr lang="en-US" sz="1050" dirty="0"/>
                    </a:p>
                  </a:txBody>
                  <a:tcPr>
                    <a:solidFill>
                      <a:schemeClr val="bg1"/>
                    </a:solidFill>
                  </a:tcPr>
                </a:tc>
                <a:extLst>
                  <a:ext uri="{0D108BD9-81ED-4DB2-BD59-A6C34878D82A}">
                    <a16:rowId xmlns:a16="http://schemas.microsoft.com/office/drawing/2014/main" val="10001"/>
                  </a:ext>
                </a:extLst>
              </a:tr>
              <a:tr h="164028">
                <a:tc>
                  <a:txBody>
                    <a:bodyPr/>
                    <a:lstStyle/>
                    <a:p>
                      <a:r>
                        <a:rPr lang="en-US" sz="1050" b="1" dirty="0">
                          <a:solidFill>
                            <a:schemeClr val="tx1"/>
                          </a:solidFill>
                        </a:rPr>
                        <a:t>Process Owner</a:t>
                      </a:r>
                    </a:p>
                  </a:txBody>
                  <a:tcPr>
                    <a:solidFill>
                      <a:schemeClr val="accent4">
                        <a:lumMod val="20000"/>
                        <a:lumOff val="80000"/>
                      </a:schemeClr>
                    </a:solidFill>
                  </a:tcPr>
                </a:tc>
                <a:tc>
                  <a:txBody>
                    <a:bodyPr/>
                    <a:lstStyle/>
                    <a:p>
                      <a:pPr algn="ctr"/>
                      <a:r>
                        <a:rPr lang="en-US" sz="1050" dirty="0"/>
                        <a:t>John Doe</a:t>
                      </a:r>
                    </a:p>
                  </a:txBody>
                  <a:tcPr>
                    <a:solidFill>
                      <a:schemeClr val="bg1"/>
                    </a:solidFill>
                  </a:tcPr>
                </a:tc>
                <a:extLst>
                  <a:ext uri="{0D108BD9-81ED-4DB2-BD59-A6C34878D82A}">
                    <a16:rowId xmlns:a16="http://schemas.microsoft.com/office/drawing/2014/main" val="10002"/>
                  </a:ext>
                </a:extLst>
              </a:tr>
              <a:tr h="164028">
                <a:tc>
                  <a:txBody>
                    <a:bodyPr/>
                    <a:lstStyle/>
                    <a:p>
                      <a:r>
                        <a:rPr lang="en-US" sz="1050" b="1" dirty="0">
                          <a:solidFill>
                            <a:schemeClr val="tx1"/>
                          </a:solidFill>
                        </a:rPr>
                        <a:t>Process Manager</a:t>
                      </a:r>
                    </a:p>
                  </a:txBody>
                  <a:tcPr>
                    <a:solidFill>
                      <a:schemeClr val="accent4">
                        <a:lumMod val="20000"/>
                        <a:lumOff val="80000"/>
                      </a:schemeClr>
                    </a:solidFill>
                  </a:tcPr>
                </a:tc>
                <a:tc>
                  <a:txBody>
                    <a:bodyPr/>
                    <a:lstStyle/>
                    <a:p>
                      <a:pPr algn="ctr"/>
                      <a:r>
                        <a:rPr lang="en-US" sz="1050" dirty="0"/>
                        <a:t>Jane Smith</a:t>
                      </a:r>
                    </a:p>
                  </a:txBody>
                  <a:tcPr>
                    <a:solidFill>
                      <a:schemeClr val="bg1"/>
                    </a:solidFill>
                  </a:tcPr>
                </a:tc>
                <a:extLst>
                  <a:ext uri="{0D108BD9-81ED-4DB2-BD59-A6C34878D82A}">
                    <a16:rowId xmlns:a16="http://schemas.microsoft.com/office/drawing/2014/main" val="10003"/>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2991993437"/>
              </p:ext>
            </p:extLst>
          </p:nvPr>
        </p:nvGraphicFramePr>
        <p:xfrm>
          <a:off x="228600" y="1236770"/>
          <a:ext cx="11863568" cy="1153516"/>
        </p:xfrm>
        <a:graphic>
          <a:graphicData uri="http://schemas.openxmlformats.org/drawingml/2006/table">
            <a:tbl>
              <a:tblPr firstRow="1" bandRow="1">
                <a:tableStyleId>{5940675A-B579-460E-94D1-54222C63F5DA}</a:tableStyleId>
              </a:tblPr>
              <a:tblGrid>
                <a:gridCol w="11863568">
                  <a:extLst>
                    <a:ext uri="{9D8B030D-6E8A-4147-A177-3AD203B41FA5}">
                      <a16:colId xmlns:a16="http://schemas.microsoft.com/office/drawing/2014/main" val="20000"/>
                    </a:ext>
                  </a:extLst>
                </a:gridCol>
              </a:tblGrid>
              <a:tr h="0">
                <a:tc>
                  <a:txBody>
                    <a:bodyPr/>
                    <a:lstStyle/>
                    <a:p>
                      <a:r>
                        <a:rPr lang="en-US" sz="1100" b="1" dirty="0">
                          <a:solidFill>
                            <a:schemeClr val="bg1"/>
                          </a:solidFill>
                        </a:rPr>
                        <a:t>Improvement Focus and Future Vision of the Process</a:t>
                      </a:r>
                    </a:p>
                  </a:txBody>
                  <a:tcPr>
                    <a:lnT w="12700" cap="flat" cmpd="sng" algn="ctr">
                      <a:solidFill>
                        <a:schemeClr val="accent2">
                          <a:lumMod val="50000"/>
                        </a:schemeClr>
                      </a:solidFill>
                      <a:prstDash val="solid"/>
                      <a:round/>
                      <a:headEnd type="none" w="med" len="med"/>
                      <a:tailEnd type="none" w="med" len="med"/>
                    </a:lnT>
                    <a:solidFill>
                      <a:schemeClr val="accent6">
                        <a:lumMod val="75000"/>
                      </a:schemeClr>
                    </a:solidFill>
                  </a:tcPr>
                </a:tc>
                <a:extLst>
                  <a:ext uri="{0D108BD9-81ED-4DB2-BD59-A6C34878D82A}">
                    <a16:rowId xmlns:a16="http://schemas.microsoft.com/office/drawing/2014/main" val="10000"/>
                  </a:ext>
                </a:extLst>
              </a:tr>
              <a:tr h="894436">
                <a:tc>
                  <a:txBody>
                    <a:bodyPr/>
                    <a:lstStyle/>
                    <a:p>
                      <a:r>
                        <a:rPr lang="en-US" sz="1100" dirty="0" smtClean="0"/>
                        <a:t>Focus on process documentation, simplification and standardized execution across the enterprise. Establish a “follow-the-sun” 24/7/365 Service Desk globally utilizing one integrated ITSM platform and standardized process. Improve integration with key processes to improve first call resolution and time to resolution (i.e. Knowledge Management, Problem Management, Availability Management, Change Management, Configuration Management and Event Management).</a:t>
                      </a:r>
                      <a:endParaRPr lang="en-US" sz="1100" dirty="0"/>
                    </a:p>
                  </a:txBody>
                  <a:tcPr>
                    <a:solidFill>
                      <a:schemeClr val="bg1"/>
                    </a:solidFill>
                  </a:tcPr>
                </a:tc>
                <a:extLst>
                  <a:ext uri="{0D108BD9-81ED-4DB2-BD59-A6C34878D82A}">
                    <a16:rowId xmlns:a16="http://schemas.microsoft.com/office/drawing/2014/main" val="10001"/>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773609682"/>
              </p:ext>
            </p:extLst>
          </p:nvPr>
        </p:nvGraphicFramePr>
        <p:xfrm>
          <a:off x="228599" y="2447207"/>
          <a:ext cx="5912893" cy="1839829"/>
        </p:xfrm>
        <a:graphic>
          <a:graphicData uri="http://schemas.openxmlformats.org/drawingml/2006/table">
            <a:tbl>
              <a:tblPr firstRow="1" bandRow="1">
                <a:tableStyleId>{5940675A-B579-460E-94D1-54222C63F5DA}</a:tableStyleId>
              </a:tblPr>
              <a:tblGrid>
                <a:gridCol w="5912893">
                  <a:extLst>
                    <a:ext uri="{9D8B030D-6E8A-4147-A177-3AD203B41FA5}">
                      <a16:colId xmlns:a16="http://schemas.microsoft.com/office/drawing/2014/main" val="20000"/>
                    </a:ext>
                  </a:extLst>
                </a:gridCol>
              </a:tblGrid>
              <a:tr h="0">
                <a:tc>
                  <a:txBody>
                    <a:bodyPr/>
                    <a:lstStyle/>
                    <a:p>
                      <a:r>
                        <a:rPr lang="en-US" sz="1050" b="1" dirty="0">
                          <a:solidFill>
                            <a:schemeClr val="bg1"/>
                          </a:solidFill>
                        </a:rPr>
                        <a:t>Current State / Gaps / Limitations</a:t>
                      </a:r>
                    </a:p>
                  </a:txBody>
                  <a:tcPr>
                    <a:lnT w="12700" cap="flat" cmpd="sng" algn="ctr">
                      <a:solidFill>
                        <a:schemeClr val="accent2">
                          <a:lumMod val="50000"/>
                        </a:schemeClr>
                      </a:solidFill>
                      <a:prstDash val="solid"/>
                      <a:round/>
                      <a:headEnd type="none" w="med" len="med"/>
                      <a:tailEnd type="none" w="med" len="med"/>
                    </a:lnT>
                    <a:solidFill>
                      <a:schemeClr val="accent6">
                        <a:lumMod val="75000"/>
                      </a:schemeClr>
                    </a:solidFill>
                  </a:tcPr>
                </a:tc>
                <a:extLst>
                  <a:ext uri="{0D108BD9-81ED-4DB2-BD59-A6C34878D82A}">
                    <a16:rowId xmlns:a16="http://schemas.microsoft.com/office/drawing/2014/main" val="10000"/>
                  </a:ext>
                </a:extLst>
              </a:tr>
              <a:tr h="1588369">
                <a:tc>
                  <a:txBody>
                    <a:bodyPr/>
                    <a:lstStyle/>
                    <a:p>
                      <a:pPr marL="228600" indent="-228600">
                        <a:buFont typeface="+mj-lt"/>
                        <a:buAutoNum type="alphaLcParenR"/>
                      </a:pPr>
                      <a:r>
                        <a:rPr lang="en-US" sz="1050" dirty="0" smtClean="0"/>
                        <a:t>Process documentation is not in line with ITIL best practices and documented in a consistent way using defined standards.</a:t>
                      </a:r>
                    </a:p>
                    <a:p>
                      <a:pPr marL="228600" indent="-228600">
                        <a:buFont typeface="+mj-lt"/>
                        <a:buAutoNum type="alphaLcParenR"/>
                      </a:pPr>
                      <a:r>
                        <a:rPr lang="en-US" sz="1050" dirty="0" smtClean="0"/>
                        <a:t>Different priority classifications in different regions, no global standard or SLAs exist for incidents.</a:t>
                      </a:r>
                    </a:p>
                    <a:p>
                      <a:pPr marL="228600" indent="-228600">
                        <a:buFont typeface="+mj-lt"/>
                        <a:buAutoNum type="alphaLcParenR"/>
                      </a:pPr>
                      <a:r>
                        <a:rPr lang="en-US" sz="1050" dirty="0" smtClean="0"/>
                        <a:t>No clear implementation strategy globally (People, Process &amp; Technology)</a:t>
                      </a:r>
                    </a:p>
                    <a:p>
                      <a:pPr marL="228600" indent="-228600">
                        <a:buFont typeface="+mj-lt"/>
                        <a:buAutoNum type="alphaLcParenR"/>
                      </a:pPr>
                      <a:r>
                        <a:rPr lang="en-US" sz="1050" dirty="0" smtClean="0"/>
                        <a:t>Limited integration with Knowledge Management and usage and creating of Knowledge Articles</a:t>
                      </a:r>
                    </a:p>
                    <a:p>
                      <a:pPr marL="228600" indent="-228600">
                        <a:buFont typeface="+mj-lt"/>
                        <a:buAutoNum type="alphaLcParenR"/>
                      </a:pPr>
                      <a:r>
                        <a:rPr lang="en-US" sz="1050" dirty="0" smtClean="0"/>
                        <a:t>Lack of funding for global implementation (Business case to be developed)</a:t>
                      </a:r>
                    </a:p>
                    <a:p>
                      <a:pPr marL="228600" indent="-228600">
                        <a:buFont typeface="+mj-lt"/>
                        <a:buAutoNum type="alphaLcParenR"/>
                      </a:pPr>
                      <a:r>
                        <a:rPr lang="en-US" sz="1050" dirty="0" smtClean="0"/>
                        <a:t>Roles and responsibilities not formalized and communicated</a:t>
                      </a:r>
                      <a:endParaRPr lang="en-US" sz="1050" dirty="0"/>
                    </a:p>
                  </a:txBody>
                  <a:tcPr>
                    <a:solidFill>
                      <a:schemeClr val="bg1"/>
                    </a:solidFill>
                  </a:tcPr>
                </a:tc>
                <a:extLst>
                  <a:ext uri="{0D108BD9-81ED-4DB2-BD59-A6C34878D82A}">
                    <a16:rowId xmlns:a16="http://schemas.microsoft.com/office/drawing/2014/main" val="10001"/>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11869644"/>
              </p:ext>
            </p:extLst>
          </p:nvPr>
        </p:nvGraphicFramePr>
        <p:xfrm>
          <a:off x="6247181" y="2443852"/>
          <a:ext cx="5844987" cy="1859280"/>
        </p:xfrm>
        <a:graphic>
          <a:graphicData uri="http://schemas.openxmlformats.org/drawingml/2006/table">
            <a:tbl>
              <a:tblPr firstRow="1" bandRow="1">
                <a:tableStyleId>{5940675A-B579-460E-94D1-54222C63F5DA}</a:tableStyleId>
              </a:tblPr>
              <a:tblGrid>
                <a:gridCol w="5844987">
                  <a:extLst>
                    <a:ext uri="{9D8B030D-6E8A-4147-A177-3AD203B41FA5}">
                      <a16:colId xmlns:a16="http://schemas.microsoft.com/office/drawing/2014/main" val="20000"/>
                    </a:ext>
                  </a:extLst>
                </a:gridCol>
              </a:tblGrid>
              <a:tr h="0">
                <a:tc>
                  <a:txBody>
                    <a:bodyPr/>
                    <a:lstStyle/>
                    <a:p>
                      <a:r>
                        <a:rPr lang="en-US" sz="1000" b="1" dirty="0">
                          <a:solidFill>
                            <a:schemeClr val="bg1"/>
                          </a:solidFill>
                        </a:rPr>
                        <a:t>Key Activities / Milestones</a:t>
                      </a:r>
                    </a:p>
                  </a:txBody>
                  <a:tcPr>
                    <a:lnT w="12700" cap="flat" cmpd="sng" algn="ctr">
                      <a:solidFill>
                        <a:schemeClr val="accent2">
                          <a:lumMod val="50000"/>
                        </a:schemeClr>
                      </a:solidFill>
                      <a:prstDash val="solid"/>
                      <a:round/>
                      <a:headEnd type="none" w="med" len="med"/>
                      <a:tailEnd type="none" w="med" len="med"/>
                    </a:lnT>
                    <a:solidFill>
                      <a:schemeClr val="accent6">
                        <a:lumMod val="75000"/>
                      </a:schemeClr>
                    </a:solidFill>
                  </a:tcPr>
                </a:tc>
                <a:extLst>
                  <a:ext uri="{0D108BD9-81ED-4DB2-BD59-A6C34878D82A}">
                    <a16:rowId xmlns:a16="http://schemas.microsoft.com/office/drawing/2014/main" val="10000"/>
                  </a:ext>
                </a:extLst>
              </a:tr>
              <a:tr h="1592208">
                <a:tc>
                  <a:txBody>
                    <a:bodyPr/>
                    <a:lstStyle/>
                    <a:p>
                      <a:pPr marL="228600" indent="-228600">
                        <a:buFont typeface="+mj-lt"/>
                        <a:buAutoNum type="arabicPeriod"/>
                      </a:pPr>
                      <a:r>
                        <a:rPr lang="en-US" sz="1000" dirty="0" smtClean="0"/>
                        <a:t>Conduct a</a:t>
                      </a:r>
                      <a:r>
                        <a:rPr lang="en-US" sz="1000" baseline="0" dirty="0" smtClean="0"/>
                        <a:t> current state Process Maturity Assessment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smtClean="0"/>
                        <a:t>Business case development for global implementation (funding, FTE etc.)</a:t>
                      </a:r>
                    </a:p>
                    <a:p>
                      <a:pPr marL="228600" indent="-228600">
                        <a:buFont typeface="+mj-lt"/>
                        <a:buAutoNum type="arabicPeriod"/>
                      </a:pPr>
                      <a:r>
                        <a:rPr lang="en-US" sz="1000" dirty="0" smtClean="0"/>
                        <a:t>Defined and approved global incident prioritization schema (Impact &amp; Urgency = Priority) implemented in ServiceNow</a:t>
                      </a:r>
                    </a:p>
                    <a:p>
                      <a:pPr marL="228600" indent="-228600">
                        <a:buFont typeface="+mj-lt"/>
                        <a:buAutoNum type="arabicPeriod"/>
                      </a:pPr>
                      <a:r>
                        <a:rPr lang="en-US" sz="1000" dirty="0" smtClean="0"/>
                        <a:t>Process documented consistently according to standards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smtClean="0"/>
                        <a:t>Formal process roles documented and communicated</a:t>
                      </a:r>
                    </a:p>
                    <a:p>
                      <a:pPr marL="228600" indent="-228600">
                        <a:buFont typeface="+mj-lt"/>
                        <a:buAutoNum type="arabicPeriod"/>
                      </a:pPr>
                      <a:r>
                        <a:rPr lang="en-US" sz="1000" dirty="0" smtClean="0"/>
                        <a:t>Integration with Knowledge Management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smtClean="0"/>
                        <a:t>Integrated processes globally in multiple regions (platform roll-out and training completed) – Region 2 and Region 3</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smtClean="0"/>
                        <a:t>Conduct 2</a:t>
                      </a:r>
                      <a:r>
                        <a:rPr lang="en-US" sz="1000" baseline="30000" dirty="0" smtClean="0"/>
                        <a:t>nd</a:t>
                      </a:r>
                      <a:r>
                        <a:rPr lang="en-US" sz="1000" dirty="0" smtClean="0"/>
                        <a:t> Process Maturity Assessment</a:t>
                      </a:r>
                    </a:p>
                  </a:txBody>
                  <a:tcPr>
                    <a:solidFill>
                      <a:schemeClr val="bg1"/>
                    </a:solidFill>
                  </a:tcPr>
                </a:tc>
                <a:extLst>
                  <a:ext uri="{0D108BD9-81ED-4DB2-BD59-A6C34878D82A}">
                    <a16:rowId xmlns:a16="http://schemas.microsoft.com/office/drawing/2014/main" val="10001"/>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637086600"/>
              </p:ext>
            </p:extLst>
          </p:nvPr>
        </p:nvGraphicFramePr>
        <p:xfrm>
          <a:off x="228599" y="4348040"/>
          <a:ext cx="5912893" cy="1006320"/>
        </p:xfrm>
        <a:graphic>
          <a:graphicData uri="http://schemas.openxmlformats.org/drawingml/2006/table">
            <a:tbl>
              <a:tblPr firstRow="1" bandRow="1">
                <a:tableStyleId>{5940675A-B579-460E-94D1-54222C63F5DA}</a:tableStyleId>
              </a:tblPr>
              <a:tblGrid>
                <a:gridCol w="5912893">
                  <a:extLst>
                    <a:ext uri="{9D8B030D-6E8A-4147-A177-3AD203B41FA5}">
                      <a16:colId xmlns:a16="http://schemas.microsoft.com/office/drawing/2014/main" val="20000"/>
                    </a:ext>
                  </a:extLst>
                </a:gridCol>
              </a:tblGrid>
              <a:tr h="283698">
                <a:tc>
                  <a:txBody>
                    <a:bodyPr/>
                    <a:lstStyle/>
                    <a:p>
                      <a:r>
                        <a:rPr lang="en-US" sz="1000" b="1" dirty="0">
                          <a:solidFill>
                            <a:schemeClr val="bg1"/>
                          </a:solidFill>
                        </a:rPr>
                        <a:t>Benefits &amp; Value Proposition</a:t>
                      </a:r>
                    </a:p>
                  </a:txBody>
                  <a:tcPr>
                    <a:lnT w="12700" cap="flat" cmpd="sng" algn="ctr">
                      <a:solidFill>
                        <a:schemeClr val="accent2">
                          <a:lumMod val="50000"/>
                        </a:schemeClr>
                      </a:solidFill>
                      <a:prstDash val="solid"/>
                      <a:round/>
                      <a:headEnd type="none" w="med" len="med"/>
                      <a:tailEnd type="none" w="med" len="med"/>
                    </a:lnT>
                    <a:solidFill>
                      <a:schemeClr val="accent6">
                        <a:lumMod val="75000"/>
                      </a:schemeClr>
                    </a:solidFill>
                  </a:tcPr>
                </a:tc>
                <a:extLst>
                  <a:ext uri="{0D108BD9-81ED-4DB2-BD59-A6C34878D82A}">
                    <a16:rowId xmlns:a16="http://schemas.microsoft.com/office/drawing/2014/main" val="10000"/>
                  </a:ext>
                </a:extLst>
              </a:tr>
              <a:tr h="722622">
                <a:tc>
                  <a:txBody>
                    <a:bodyPr/>
                    <a:lstStyle/>
                    <a:p>
                      <a:pPr marL="169863" indent="-169863">
                        <a:buFont typeface="Arial" panose="020B0604020202020204" pitchFamily="34" charset="0"/>
                        <a:buChar char="•"/>
                      </a:pPr>
                      <a:r>
                        <a:rPr lang="en-US" sz="1000" dirty="0" smtClean="0"/>
                        <a:t>Improved speed in resolving incidents with globally hand-over capabilities</a:t>
                      </a:r>
                    </a:p>
                    <a:p>
                      <a:pPr marL="169863" indent="-169863">
                        <a:buFont typeface="Arial" panose="020B0604020202020204" pitchFamily="34" charset="0"/>
                        <a:buChar char="•"/>
                      </a:pPr>
                      <a:r>
                        <a:rPr lang="en-US" sz="1000" dirty="0" smtClean="0"/>
                        <a:t>Consistent process globally will improve customer experience, internal training, rotation of resources and comparable process metric</a:t>
                      </a:r>
                    </a:p>
                    <a:p>
                      <a:pPr marL="169863" indent="-169863">
                        <a:buFont typeface="Arial" panose="020B0604020202020204" pitchFamily="34" charset="0"/>
                        <a:buChar char="•"/>
                      </a:pPr>
                      <a:r>
                        <a:rPr lang="en-US" sz="1000" dirty="0" smtClean="0"/>
                        <a:t>Optimized partner integration utilizing one consistent process</a:t>
                      </a:r>
                    </a:p>
                  </a:txBody>
                  <a:tcPr>
                    <a:solidFill>
                      <a:schemeClr val="bg1"/>
                    </a:solidFill>
                  </a:tcPr>
                </a:tc>
                <a:extLst>
                  <a:ext uri="{0D108BD9-81ED-4DB2-BD59-A6C34878D82A}">
                    <a16:rowId xmlns:a16="http://schemas.microsoft.com/office/drawing/2014/main" val="10001"/>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593934134"/>
              </p:ext>
            </p:extLst>
          </p:nvPr>
        </p:nvGraphicFramePr>
        <p:xfrm>
          <a:off x="6247183" y="4348520"/>
          <a:ext cx="5844985" cy="1005840"/>
        </p:xfrm>
        <a:graphic>
          <a:graphicData uri="http://schemas.openxmlformats.org/drawingml/2006/table">
            <a:tbl>
              <a:tblPr firstRow="1" bandRow="1">
                <a:tableStyleId>{5940675A-B579-460E-94D1-54222C63F5DA}</a:tableStyleId>
              </a:tblPr>
              <a:tblGrid>
                <a:gridCol w="1168997">
                  <a:extLst>
                    <a:ext uri="{9D8B030D-6E8A-4147-A177-3AD203B41FA5}">
                      <a16:colId xmlns:a16="http://schemas.microsoft.com/office/drawing/2014/main" val="20000"/>
                    </a:ext>
                  </a:extLst>
                </a:gridCol>
                <a:gridCol w="1168997">
                  <a:extLst>
                    <a:ext uri="{9D8B030D-6E8A-4147-A177-3AD203B41FA5}">
                      <a16:colId xmlns:a16="http://schemas.microsoft.com/office/drawing/2014/main" val="20001"/>
                    </a:ext>
                  </a:extLst>
                </a:gridCol>
                <a:gridCol w="1168997">
                  <a:extLst>
                    <a:ext uri="{9D8B030D-6E8A-4147-A177-3AD203B41FA5}">
                      <a16:colId xmlns:a16="http://schemas.microsoft.com/office/drawing/2014/main" val="20002"/>
                    </a:ext>
                  </a:extLst>
                </a:gridCol>
                <a:gridCol w="1168997">
                  <a:extLst>
                    <a:ext uri="{9D8B030D-6E8A-4147-A177-3AD203B41FA5}">
                      <a16:colId xmlns:a16="http://schemas.microsoft.com/office/drawing/2014/main" val="20003"/>
                    </a:ext>
                  </a:extLst>
                </a:gridCol>
                <a:gridCol w="1168997">
                  <a:extLst>
                    <a:ext uri="{9D8B030D-6E8A-4147-A177-3AD203B41FA5}">
                      <a16:colId xmlns:a16="http://schemas.microsoft.com/office/drawing/2014/main" val="20004"/>
                    </a:ext>
                  </a:extLst>
                </a:gridCol>
              </a:tblGrid>
              <a:tr h="250052">
                <a:tc gridSpan="5">
                  <a:txBody>
                    <a:bodyPr/>
                    <a:lstStyle/>
                    <a:p>
                      <a:r>
                        <a:rPr lang="en-US" sz="1200" b="1" dirty="0">
                          <a:solidFill>
                            <a:schemeClr val="bg1"/>
                          </a:solidFill>
                        </a:rPr>
                        <a:t>Financial Forecast over 3 years</a:t>
                      </a:r>
                    </a:p>
                  </a:txBody>
                  <a:tcPr>
                    <a:lnT w="12700" cap="flat" cmpd="sng" algn="ctr">
                      <a:solidFill>
                        <a:schemeClr val="accent2">
                          <a:lumMod val="50000"/>
                        </a:schemeClr>
                      </a:solidFill>
                      <a:prstDash val="solid"/>
                      <a:round/>
                      <a:headEnd type="none" w="med" len="med"/>
                      <a:tailEnd type="none" w="med" len="med"/>
                    </a:lnT>
                    <a:solidFill>
                      <a:schemeClr val="accent6">
                        <a:lumMod val="75000"/>
                      </a:schemeClr>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extLst>
                  <a:ext uri="{0D108BD9-81ED-4DB2-BD59-A6C34878D82A}">
                    <a16:rowId xmlns:a16="http://schemas.microsoft.com/office/drawing/2014/main" val="10000"/>
                  </a:ext>
                </a:extLst>
              </a:tr>
              <a:tr h="234424">
                <a:tc>
                  <a:txBody>
                    <a:bodyPr/>
                    <a:lstStyle/>
                    <a:p>
                      <a:pPr marL="0" indent="0">
                        <a:buFont typeface="+mj-lt"/>
                        <a:buNone/>
                      </a:pPr>
                      <a:endParaRPr lang="en-US" sz="1000" dirty="0"/>
                    </a:p>
                  </a:txBody>
                  <a:tcPr>
                    <a:solidFill>
                      <a:srgbClr val="E5EAF3"/>
                    </a:solidFill>
                  </a:tcPr>
                </a:tc>
                <a:tc>
                  <a:txBody>
                    <a:bodyPr/>
                    <a:lstStyle/>
                    <a:p>
                      <a:pPr marL="0" indent="0" algn="ctr">
                        <a:buFont typeface="+mj-lt"/>
                        <a:buNone/>
                      </a:pPr>
                      <a:r>
                        <a:rPr lang="en-US" sz="1000" b="1" dirty="0" smtClean="0"/>
                        <a:t>2018</a:t>
                      </a:r>
                      <a:endParaRPr lang="en-US" sz="1000" b="1" dirty="0"/>
                    </a:p>
                  </a:txBody>
                  <a:tcPr>
                    <a:solidFill>
                      <a:srgbClr val="E5EAF3"/>
                    </a:solidFill>
                  </a:tcPr>
                </a:tc>
                <a:tc>
                  <a:txBody>
                    <a:bodyPr/>
                    <a:lstStyle/>
                    <a:p>
                      <a:pPr marL="0" indent="0" algn="ctr">
                        <a:buFont typeface="+mj-lt"/>
                        <a:buNone/>
                      </a:pPr>
                      <a:r>
                        <a:rPr lang="en-US" sz="1000" b="1" dirty="0" smtClean="0"/>
                        <a:t>2019</a:t>
                      </a:r>
                      <a:endParaRPr lang="en-US" sz="1000" b="1" dirty="0"/>
                    </a:p>
                  </a:txBody>
                  <a:tcPr>
                    <a:solidFill>
                      <a:srgbClr val="E5EAF3"/>
                    </a:solidFill>
                  </a:tcPr>
                </a:tc>
                <a:tc>
                  <a:txBody>
                    <a:bodyPr/>
                    <a:lstStyle/>
                    <a:p>
                      <a:pPr marL="0" indent="0" algn="ctr">
                        <a:buFont typeface="+mj-lt"/>
                        <a:buNone/>
                      </a:pPr>
                      <a:r>
                        <a:rPr lang="en-US" sz="1000" b="1" dirty="0" smtClean="0"/>
                        <a:t>2020</a:t>
                      </a:r>
                      <a:endParaRPr lang="en-US" sz="1000" b="1" dirty="0"/>
                    </a:p>
                  </a:txBody>
                  <a:tcPr>
                    <a:solidFill>
                      <a:srgbClr val="E5EAF3"/>
                    </a:solidFill>
                  </a:tcPr>
                </a:tc>
                <a:tc>
                  <a:txBody>
                    <a:bodyPr/>
                    <a:lstStyle/>
                    <a:p>
                      <a:pPr marL="0" indent="0" algn="ctr">
                        <a:buFont typeface="+mj-lt"/>
                        <a:buNone/>
                      </a:pPr>
                      <a:r>
                        <a:rPr lang="en-US" sz="1000" b="1" dirty="0"/>
                        <a:t>Total</a:t>
                      </a:r>
                    </a:p>
                  </a:txBody>
                  <a:tcPr>
                    <a:solidFill>
                      <a:srgbClr val="E5EAF3"/>
                    </a:solidFill>
                  </a:tcPr>
                </a:tc>
                <a:extLst>
                  <a:ext uri="{0D108BD9-81ED-4DB2-BD59-A6C34878D82A}">
                    <a16:rowId xmlns:a16="http://schemas.microsoft.com/office/drawing/2014/main" val="10001"/>
                  </a:ext>
                </a:extLst>
              </a:tr>
              <a:tr h="234424">
                <a:tc>
                  <a:txBody>
                    <a:bodyPr/>
                    <a:lstStyle/>
                    <a:p>
                      <a:pPr marL="0" indent="0">
                        <a:buFont typeface="+mj-lt"/>
                        <a:buNone/>
                      </a:pPr>
                      <a:r>
                        <a:rPr lang="en-US" sz="1000" b="0" dirty="0"/>
                        <a:t>Committed</a:t>
                      </a:r>
                    </a:p>
                  </a:txBody>
                  <a:tcPr>
                    <a:solidFill>
                      <a:schemeClr val="bg1"/>
                    </a:solidFill>
                  </a:tcPr>
                </a:tc>
                <a:tc>
                  <a:txBody>
                    <a:bodyPr/>
                    <a:lstStyle/>
                    <a:p>
                      <a:pPr marL="0" indent="0" algn="ctr">
                        <a:buFont typeface="+mj-lt"/>
                        <a:buNone/>
                      </a:pPr>
                      <a:r>
                        <a:rPr lang="en-US" sz="1000" dirty="0"/>
                        <a:t>$150,000</a:t>
                      </a:r>
                    </a:p>
                  </a:txBody>
                  <a:tcPr>
                    <a:solidFill>
                      <a:schemeClr val="bg1"/>
                    </a:solidFill>
                  </a:tcPr>
                </a:tc>
                <a:tc>
                  <a:txBody>
                    <a:bodyPr/>
                    <a:lstStyle/>
                    <a:p>
                      <a:pPr marL="0" indent="0" algn="ctr">
                        <a:buFont typeface="+mj-lt"/>
                        <a:buNone/>
                      </a:pPr>
                      <a:r>
                        <a:rPr lang="en-US" sz="1000" dirty="0"/>
                        <a:t>TBD</a:t>
                      </a:r>
                    </a:p>
                  </a:txBody>
                  <a:tcPr>
                    <a:solidFill>
                      <a:schemeClr val="bg1"/>
                    </a:solidFill>
                  </a:tcPr>
                </a:tc>
                <a:tc>
                  <a:txBody>
                    <a:bodyPr/>
                    <a:lstStyle/>
                    <a:p>
                      <a:pPr marL="0" indent="0" algn="ctr">
                        <a:buFont typeface="+mj-lt"/>
                        <a:buNone/>
                      </a:pPr>
                      <a:r>
                        <a:rPr lang="en-US" sz="1000" dirty="0"/>
                        <a:t>TBD</a:t>
                      </a:r>
                    </a:p>
                  </a:txBody>
                  <a:tcPr>
                    <a:solidFill>
                      <a:schemeClr val="bg1"/>
                    </a:solidFill>
                  </a:tcPr>
                </a:tc>
                <a:tc>
                  <a:txBody>
                    <a:bodyPr/>
                    <a:lstStyle/>
                    <a:p>
                      <a:pPr marL="0" indent="0" algn="ctr">
                        <a:buFont typeface="+mj-lt"/>
                        <a:buNone/>
                      </a:pPr>
                      <a:r>
                        <a:rPr lang="en-US" sz="1000" dirty="0"/>
                        <a:t>$150,000</a:t>
                      </a:r>
                    </a:p>
                  </a:txBody>
                  <a:tcPr>
                    <a:solidFill>
                      <a:srgbClr val="E5EAF3"/>
                    </a:solidFill>
                  </a:tcPr>
                </a:tc>
                <a:extLst>
                  <a:ext uri="{0D108BD9-81ED-4DB2-BD59-A6C34878D82A}">
                    <a16:rowId xmlns:a16="http://schemas.microsoft.com/office/drawing/2014/main" val="10002"/>
                  </a:ext>
                </a:extLst>
              </a:tr>
              <a:tr h="234424">
                <a:tc>
                  <a:txBody>
                    <a:bodyPr/>
                    <a:lstStyle/>
                    <a:p>
                      <a:pPr marL="0" indent="0">
                        <a:buFont typeface="+mj-lt"/>
                        <a:buNone/>
                      </a:pPr>
                      <a:r>
                        <a:rPr lang="en-US" sz="1000" b="0" dirty="0"/>
                        <a:t>Requested</a:t>
                      </a:r>
                    </a:p>
                  </a:txBody>
                  <a:tcPr>
                    <a:solidFill>
                      <a:schemeClr val="bg1"/>
                    </a:solidFill>
                  </a:tcPr>
                </a:tc>
                <a:tc>
                  <a:txBody>
                    <a:bodyPr/>
                    <a:lstStyle/>
                    <a:p>
                      <a:pPr marL="0" indent="0" algn="ctr">
                        <a:buFont typeface="+mj-lt"/>
                        <a:buNone/>
                      </a:pPr>
                      <a:r>
                        <a:rPr lang="en-US" sz="1000" dirty="0"/>
                        <a:t>-</a:t>
                      </a:r>
                    </a:p>
                  </a:txBody>
                  <a:tcPr>
                    <a:solidFill>
                      <a:schemeClr val="bg1"/>
                    </a:solidFill>
                  </a:tcPr>
                </a:tc>
                <a:tc>
                  <a:txBody>
                    <a:bodyPr/>
                    <a:lstStyle/>
                    <a:p>
                      <a:pPr marL="0" indent="0" algn="ctr">
                        <a:buFont typeface="+mj-lt"/>
                        <a:buNone/>
                      </a:pPr>
                      <a:r>
                        <a:rPr lang="en-US" sz="1000" dirty="0"/>
                        <a:t>$500,000</a:t>
                      </a:r>
                    </a:p>
                  </a:txBody>
                  <a:tcPr>
                    <a:solidFill>
                      <a:schemeClr val="bg1"/>
                    </a:solidFill>
                  </a:tcPr>
                </a:tc>
                <a:tc>
                  <a:txBody>
                    <a:bodyPr/>
                    <a:lstStyle/>
                    <a:p>
                      <a:pPr marL="0" indent="0" algn="ctr">
                        <a:buFont typeface="+mj-lt"/>
                        <a:buNone/>
                      </a:pPr>
                      <a:r>
                        <a:rPr lang="en-US" sz="1000" dirty="0"/>
                        <a:t>$200,000</a:t>
                      </a:r>
                    </a:p>
                  </a:txBody>
                  <a:tcPr>
                    <a:solidFill>
                      <a:schemeClr val="bg1"/>
                    </a:solidFill>
                  </a:tcPr>
                </a:tc>
                <a:tc>
                  <a:txBody>
                    <a:bodyPr/>
                    <a:lstStyle/>
                    <a:p>
                      <a:pPr marL="0" indent="0" algn="ctr">
                        <a:buFont typeface="+mj-lt"/>
                        <a:buNone/>
                      </a:pPr>
                      <a:r>
                        <a:rPr lang="en-US" sz="1000" dirty="0"/>
                        <a:t>$700,000</a:t>
                      </a:r>
                    </a:p>
                  </a:txBody>
                  <a:tcPr>
                    <a:solidFill>
                      <a:srgbClr val="E5EAF3"/>
                    </a:solidFill>
                  </a:tcPr>
                </a:tc>
                <a:extLst>
                  <a:ext uri="{0D108BD9-81ED-4DB2-BD59-A6C34878D82A}">
                    <a16:rowId xmlns:a16="http://schemas.microsoft.com/office/drawing/2014/main" val="10003"/>
                  </a:ext>
                </a:extLst>
              </a:tr>
            </a:tbl>
          </a:graphicData>
        </a:graphic>
      </p:graphicFrame>
      <p:graphicFrame>
        <p:nvGraphicFramePr>
          <p:cNvPr id="9" name="Table 8"/>
          <p:cNvGraphicFramePr>
            <a:graphicFrameLocks noGrp="1"/>
          </p:cNvGraphicFramePr>
          <p:nvPr>
            <p:extLst/>
          </p:nvPr>
        </p:nvGraphicFramePr>
        <p:xfrm>
          <a:off x="228600" y="5411106"/>
          <a:ext cx="11863569" cy="1364942"/>
        </p:xfrm>
        <a:graphic>
          <a:graphicData uri="http://schemas.openxmlformats.org/drawingml/2006/table">
            <a:tbl>
              <a:tblPr firstRow="1" bandRow="1">
                <a:tableStyleId>{7E9639D4-E3E2-4D34-9284-5A2195B3D0D7}</a:tableStyleId>
              </a:tblPr>
              <a:tblGrid>
                <a:gridCol w="3954523">
                  <a:extLst>
                    <a:ext uri="{9D8B030D-6E8A-4147-A177-3AD203B41FA5}">
                      <a16:colId xmlns:a16="http://schemas.microsoft.com/office/drawing/2014/main" val="20000"/>
                    </a:ext>
                  </a:extLst>
                </a:gridCol>
                <a:gridCol w="3954523">
                  <a:extLst>
                    <a:ext uri="{9D8B030D-6E8A-4147-A177-3AD203B41FA5}">
                      <a16:colId xmlns:a16="http://schemas.microsoft.com/office/drawing/2014/main" val="20001"/>
                    </a:ext>
                  </a:extLst>
                </a:gridCol>
                <a:gridCol w="3954523">
                  <a:extLst>
                    <a:ext uri="{9D8B030D-6E8A-4147-A177-3AD203B41FA5}">
                      <a16:colId xmlns:a16="http://schemas.microsoft.com/office/drawing/2014/main" val="20002"/>
                    </a:ext>
                  </a:extLst>
                </a:gridCol>
              </a:tblGrid>
              <a:tr h="0">
                <a:tc>
                  <a:txBody>
                    <a:bodyPr/>
                    <a:lstStyle/>
                    <a:p>
                      <a:pPr algn="ctr"/>
                      <a:r>
                        <a:rPr lang="en-US" sz="1400" dirty="0" smtClean="0"/>
                        <a:t>2018</a:t>
                      </a:r>
                      <a:endParaRPr lang="en-US" sz="1400" b="1" dirty="0">
                        <a:solidFill>
                          <a:schemeClr val="bg1"/>
                        </a:solidFill>
                      </a:endParaRPr>
                    </a:p>
                  </a:txBody>
                  <a:tcPr>
                    <a:solidFill>
                      <a:schemeClr val="accent6">
                        <a:lumMod val="75000"/>
                      </a:schemeClr>
                    </a:solidFill>
                  </a:tcPr>
                </a:tc>
                <a:tc>
                  <a:txBody>
                    <a:bodyPr/>
                    <a:lstStyle/>
                    <a:p>
                      <a:pPr algn="ctr"/>
                      <a:r>
                        <a:rPr lang="en-US" sz="1400" dirty="0" smtClean="0"/>
                        <a:t>2019</a:t>
                      </a:r>
                      <a:endParaRPr lang="en-US" sz="1400" b="1" dirty="0">
                        <a:solidFill>
                          <a:schemeClr val="bg1"/>
                        </a:solidFill>
                      </a:endParaRPr>
                    </a:p>
                  </a:txBody>
                  <a:tcPr>
                    <a:solidFill>
                      <a:schemeClr val="accent6">
                        <a:lumMod val="75000"/>
                      </a:schemeClr>
                    </a:solidFill>
                  </a:tcPr>
                </a:tc>
                <a:tc>
                  <a:txBody>
                    <a:bodyPr/>
                    <a:lstStyle/>
                    <a:p>
                      <a:pPr algn="ctr"/>
                      <a:r>
                        <a:rPr lang="en-US" sz="1400" dirty="0" smtClean="0"/>
                        <a:t>2020</a:t>
                      </a:r>
                      <a:endParaRPr lang="en-US" sz="1400" b="1" dirty="0">
                        <a:solidFill>
                          <a:schemeClr val="bg1"/>
                        </a:solidFill>
                      </a:endParaRPr>
                    </a:p>
                  </a:txBody>
                  <a:tcPr>
                    <a:solidFill>
                      <a:schemeClr val="accent6">
                        <a:lumMod val="75000"/>
                      </a:schemeClr>
                    </a:solidFill>
                  </a:tcPr>
                </a:tc>
                <a:extLst>
                  <a:ext uri="{0D108BD9-81ED-4DB2-BD59-A6C34878D82A}">
                    <a16:rowId xmlns:a16="http://schemas.microsoft.com/office/drawing/2014/main" val="10000"/>
                  </a:ext>
                </a:extLst>
              </a:tr>
              <a:tr h="1060142">
                <a:tc>
                  <a:txBody>
                    <a:bodyPr/>
                    <a:lstStyle/>
                    <a:p>
                      <a:pPr marL="0" indent="0">
                        <a:buFont typeface="+mj-lt"/>
                        <a:buNone/>
                      </a:pPr>
                      <a:endParaRPr lang="en-US" sz="900" dirty="0"/>
                    </a:p>
                  </a:txBody>
                  <a:tcPr>
                    <a:lnR w="3175" cap="flat" cmpd="sng" algn="ctr">
                      <a:solidFill>
                        <a:schemeClr val="bg1">
                          <a:lumMod val="85000"/>
                        </a:schemeClr>
                      </a:solidFill>
                      <a:prstDash val="solid"/>
                      <a:round/>
                      <a:headEnd type="none" w="med" len="med"/>
                      <a:tailEnd type="none" w="med" len="med"/>
                    </a:lnR>
                    <a:solidFill>
                      <a:schemeClr val="accent5">
                        <a:lumMod val="20000"/>
                        <a:lumOff val="80000"/>
                      </a:schemeClr>
                    </a:solidFill>
                  </a:tcPr>
                </a:tc>
                <a:tc>
                  <a:txBody>
                    <a:bodyPr/>
                    <a:lstStyle/>
                    <a:p>
                      <a:pPr marL="0" indent="0">
                        <a:buFont typeface="+mj-lt"/>
                        <a:buNone/>
                      </a:pPr>
                      <a:endParaRPr lang="en-US" sz="900" dirty="0"/>
                    </a:p>
                  </a:txBody>
                  <a:tcP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solidFill>
                      <a:schemeClr val="accent5">
                        <a:lumMod val="20000"/>
                        <a:lumOff val="80000"/>
                      </a:schemeClr>
                    </a:solidFill>
                  </a:tcPr>
                </a:tc>
                <a:tc>
                  <a:txBody>
                    <a:bodyPr/>
                    <a:lstStyle/>
                    <a:p>
                      <a:pPr marL="0" indent="0">
                        <a:buFont typeface="+mj-lt"/>
                        <a:buNone/>
                      </a:pPr>
                      <a:endParaRPr lang="en-US" sz="900" dirty="0"/>
                    </a:p>
                  </a:txBody>
                  <a:tcPr>
                    <a:lnL w="3175" cap="flat" cmpd="sng" algn="ctr">
                      <a:solidFill>
                        <a:schemeClr val="bg1">
                          <a:lumMod val="85000"/>
                        </a:schemeClr>
                      </a:solidFill>
                      <a:prstDash val="solid"/>
                      <a:round/>
                      <a:headEnd type="none" w="med" len="med"/>
                      <a:tailEnd type="none" w="med" len="med"/>
                    </a:lnL>
                    <a:solidFill>
                      <a:schemeClr val="accent5">
                        <a:lumMod val="20000"/>
                        <a:lumOff val="80000"/>
                      </a:schemeClr>
                    </a:solidFill>
                  </a:tcPr>
                </a:tc>
                <a:extLst>
                  <a:ext uri="{0D108BD9-81ED-4DB2-BD59-A6C34878D82A}">
                    <a16:rowId xmlns:a16="http://schemas.microsoft.com/office/drawing/2014/main" val="10001"/>
                  </a:ext>
                </a:extLst>
              </a:tr>
            </a:tbl>
          </a:graphicData>
        </a:graphic>
      </p:graphicFrame>
      <p:cxnSp>
        <p:nvCxnSpPr>
          <p:cNvPr id="10" name="Straight Arrow Connector 9"/>
          <p:cNvCxnSpPr/>
          <p:nvPr/>
        </p:nvCxnSpPr>
        <p:spPr>
          <a:xfrm>
            <a:off x="287869" y="6223905"/>
            <a:ext cx="11681218" cy="0"/>
          </a:xfrm>
          <a:prstGeom prst="straightConnector1">
            <a:avLst/>
          </a:prstGeom>
          <a:ln w="28575" cmpd="sng">
            <a:solidFill>
              <a:srgbClr val="8099C6"/>
            </a:solidFill>
            <a:tailEnd type="triangle"/>
          </a:ln>
          <a:effectLst/>
        </p:spPr>
        <p:style>
          <a:lnRef idx="2">
            <a:schemeClr val="accent1"/>
          </a:lnRef>
          <a:fillRef idx="0">
            <a:schemeClr val="accent1"/>
          </a:fillRef>
          <a:effectRef idx="1">
            <a:schemeClr val="accent1"/>
          </a:effectRef>
          <a:fontRef idx="minor">
            <a:schemeClr val="tx1"/>
          </a:fontRef>
        </p:style>
      </p:cxnSp>
      <p:sp>
        <p:nvSpPr>
          <p:cNvPr id="14" name="Flowchart: Connector 13"/>
          <p:cNvSpPr/>
          <p:nvPr/>
        </p:nvSpPr>
        <p:spPr>
          <a:xfrm>
            <a:off x="762000" y="6151171"/>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lowchart: Connector 14"/>
          <p:cNvSpPr/>
          <p:nvPr/>
        </p:nvSpPr>
        <p:spPr>
          <a:xfrm>
            <a:off x="2576285" y="6158098"/>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lowchart: Connector 15"/>
          <p:cNvSpPr/>
          <p:nvPr/>
        </p:nvSpPr>
        <p:spPr>
          <a:xfrm>
            <a:off x="9590311" y="6164253"/>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rot="19598879">
            <a:off x="6249550" y="507683"/>
            <a:ext cx="998671" cy="307777"/>
          </a:xfrm>
          <a:prstGeom prst="rect">
            <a:avLst/>
          </a:prstGeom>
          <a:solidFill>
            <a:schemeClr val="bg1">
              <a:lumMod val="95000"/>
            </a:schemeClr>
          </a:solidFill>
        </p:spPr>
        <p:txBody>
          <a:bodyPr wrap="none" lIns="0" tIns="0" rIns="0" bIns="0" rtlCol="0">
            <a:spAutoFit/>
          </a:bodyPr>
          <a:lstStyle/>
          <a:p>
            <a:r>
              <a:rPr lang="en-US" sz="2000" dirty="0">
                <a:solidFill>
                  <a:srgbClr val="FF0000"/>
                </a:solidFill>
              </a:rPr>
              <a:t>Example</a:t>
            </a:r>
            <a:endParaRPr lang="en-US" sz="200" dirty="0">
              <a:solidFill>
                <a:srgbClr val="FF0000"/>
              </a:solidFill>
            </a:endParaRPr>
          </a:p>
        </p:txBody>
      </p:sp>
      <p:sp>
        <p:nvSpPr>
          <p:cNvPr id="18" name="Rectangular Callout 17"/>
          <p:cNvSpPr/>
          <p:nvPr/>
        </p:nvSpPr>
        <p:spPr>
          <a:xfrm>
            <a:off x="1447800" y="6306271"/>
            <a:ext cx="914400" cy="353542"/>
          </a:xfrm>
          <a:prstGeom prst="wedgeRectCallout">
            <a:avLst>
              <a:gd name="adj1" fmla="val -63426"/>
              <a:gd name="adj2" fmla="val -46218"/>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Business Case for funding</a:t>
            </a:r>
          </a:p>
        </p:txBody>
      </p:sp>
      <p:sp>
        <p:nvSpPr>
          <p:cNvPr id="20" name="Rectangular Callout 19"/>
          <p:cNvSpPr/>
          <p:nvPr/>
        </p:nvSpPr>
        <p:spPr>
          <a:xfrm>
            <a:off x="2895600" y="6352975"/>
            <a:ext cx="914400" cy="353542"/>
          </a:xfrm>
          <a:prstGeom prst="wedgeRectCallout">
            <a:avLst>
              <a:gd name="adj1" fmla="val -75523"/>
              <a:gd name="adj2" fmla="val -54561"/>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Incident Prioritization schema</a:t>
            </a:r>
          </a:p>
        </p:txBody>
      </p:sp>
      <p:sp>
        <p:nvSpPr>
          <p:cNvPr id="21" name="Rectangular Callout 20"/>
          <p:cNvSpPr/>
          <p:nvPr/>
        </p:nvSpPr>
        <p:spPr>
          <a:xfrm>
            <a:off x="6506026" y="6382471"/>
            <a:ext cx="1219200" cy="353542"/>
          </a:xfrm>
          <a:prstGeom prst="wedgeRectCallout">
            <a:avLst>
              <a:gd name="adj1" fmla="val 24477"/>
              <a:gd name="adj2" fmla="val -81677"/>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Global Process Implementation Region 2</a:t>
            </a:r>
          </a:p>
        </p:txBody>
      </p:sp>
      <p:sp>
        <p:nvSpPr>
          <p:cNvPr id="22" name="Rectangular Callout 21"/>
          <p:cNvSpPr/>
          <p:nvPr/>
        </p:nvSpPr>
        <p:spPr>
          <a:xfrm>
            <a:off x="5972626" y="5772871"/>
            <a:ext cx="914400" cy="353542"/>
          </a:xfrm>
          <a:prstGeom prst="wedgeRectCallout">
            <a:avLst>
              <a:gd name="adj1" fmla="val -54675"/>
              <a:gd name="adj2" fmla="val 73059"/>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Knowledge Management Integration</a:t>
            </a:r>
          </a:p>
        </p:txBody>
      </p:sp>
      <p:sp>
        <p:nvSpPr>
          <p:cNvPr id="23" name="Rectangular Callout 22"/>
          <p:cNvSpPr/>
          <p:nvPr/>
        </p:nvSpPr>
        <p:spPr>
          <a:xfrm>
            <a:off x="10483187" y="5772871"/>
            <a:ext cx="914400" cy="353542"/>
          </a:xfrm>
          <a:prstGeom prst="wedgeRectCallout">
            <a:avLst>
              <a:gd name="adj1" fmla="val -69190"/>
              <a:gd name="adj2" fmla="val 64716"/>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2</a:t>
            </a:r>
            <a:r>
              <a:rPr lang="en-US" sz="800" baseline="30000" dirty="0">
                <a:solidFill>
                  <a:schemeClr val="tx1"/>
                </a:solidFill>
              </a:rPr>
              <a:t>nd</a:t>
            </a:r>
            <a:r>
              <a:rPr lang="en-US" sz="800" dirty="0">
                <a:solidFill>
                  <a:schemeClr val="tx1"/>
                </a:solidFill>
              </a:rPr>
              <a:t> Process Maturity Assessment</a:t>
            </a:r>
          </a:p>
        </p:txBody>
      </p:sp>
      <p:sp>
        <p:nvSpPr>
          <p:cNvPr id="24" name="Rectangular Callout 23"/>
          <p:cNvSpPr/>
          <p:nvPr/>
        </p:nvSpPr>
        <p:spPr>
          <a:xfrm>
            <a:off x="1066800" y="5787619"/>
            <a:ext cx="914400" cy="353542"/>
          </a:xfrm>
          <a:prstGeom prst="wedgeRectCallout">
            <a:avLst>
              <a:gd name="adj1" fmla="val -69997"/>
              <a:gd name="adj2" fmla="val 64716"/>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Process Maturity Assessment</a:t>
            </a:r>
          </a:p>
        </p:txBody>
      </p:sp>
      <p:sp>
        <p:nvSpPr>
          <p:cNvPr id="25" name="Rectangular Callout 24"/>
          <p:cNvSpPr/>
          <p:nvPr/>
        </p:nvSpPr>
        <p:spPr>
          <a:xfrm>
            <a:off x="2971800" y="5787619"/>
            <a:ext cx="1208314" cy="353542"/>
          </a:xfrm>
          <a:prstGeom prst="wedgeRectCallout">
            <a:avLst>
              <a:gd name="adj1" fmla="val -17399"/>
              <a:gd name="adj2" fmla="val 72364"/>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Standardized Process Documentation</a:t>
            </a:r>
          </a:p>
        </p:txBody>
      </p:sp>
      <p:sp>
        <p:nvSpPr>
          <p:cNvPr id="26" name="Rectangular Callout 25"/>
          <p:cNvSpPr/>
          <p:nvPr/>
        </p:nvSpPr>
        <p:spPr>
          <a:xfrm>
            <a:off x="4393271" y="6380433"/>
            <a:ext cx="1066800" cy="353542"/>
          </a:xfrm>
          <a:prstGeom prst="wedgeRectCallout">
            <a:avLst>
              <a:gd name="adj1" fmla="val -36753"/>
              <a:gd name="adj2" fmla="val -84071"/>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Process Roles Communicated</a:t>
            </a:r>
          </a:p>
        </p:txBody>
      </p:sp>
      <p:sp>
        <p:nvSpPr>
          <p:cNvPr id="27" name="Rectangular Callout 26"/>
          <p:cNvSpPr/>
          <p:nvPr/>
        </p:nvSpPr>
        <p:spPr>
          <a:xfrm>
            <a:off x="8806787" y="6380433"/>
            <a:ext cx="1219200" cy="353542"/>
          </a:xfrm>
          <a:prstGeom prst="wedgeRectCallout">
            <a:avLst>
              <a:gd name="adj1" fmla="val 24477"/>
              <a:gd name="adj2" fmla="val -81677"/>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Global Process Implementation Region 3</a:t>
            </a:r>
          </a:p>
        </p:txBody>
      </p:sp>
      <p:sp>
        <p:nvSpPr>
          <p:cNvPr id="28" name="Flowchart: Connector 27"/>
          <p:cNvSpPr/>
          <p:nvPr/>
        </p:nvSpPr>
        <p:spPr>
          <a:xfrm>
            <a:off x="3338285" y="6165358"/>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lowchart: Connector 28"/>
          <p:cNvSpPr/>
          <p:nvPr/>
        </p:nvSpPr>
        <p:spPr>
          <a:xfrm>
            <a:off x="4550229" y="6158104"/>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lowchart: Connector 29"/>
          <p:cNvSpPr/>
          <p:nvPr/>
        </p:nvSpPr>
        <p:spPr>
          <a:xfrm>
            <a:off x="5892799" y="6165364"/>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lowchart: Connector 30"/>
          <p:cNvSpPr/>
          <p:nvPr/>
        </p:nvSpPr>
        <p:spPr>
          <a:xfrm>
            <a:off x="7365997" y="6158110"/>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lowchart: Connector 31"/>
          <p:cNvSpPr/>
          <p:nvPr/>
        </p:nvSpPr>
        <p:spPr>
          <a:xfrm>
            <a:off x="10276117" y="6150852"/>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935088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599" y="307628"/>
            <a:ext cx="6096000" cy="707886"/>
          </a:xfrm>
          <a:prstGeom prst="rect">
            <a:avLst/>
          </a:prstGeom>
        </p:spPr>
        <p:txBody>
          <a:bodyPr>
            <a:spAutoFit/>
          </a:bodyPr>
          <a:lstStyle/>
          <a:p>
            <a:r>
              <a:rPr lang="en-US" sz="2000" b="1" dirty="0">
                <a:solidFill>
                  <a:schemeClr val="tx2"/>
                </a:solidFill>
              </a:rPr>
              <a:t>&lt;Process Name&gt; Milestone  Details</a:t>
            </a:r>
          </a:p>
          <a:p>
            <a:r>
              <a:rPr lang="en-US" sz="2000" b="1" dirty="0">
                <a:solidFill>
                  <a:schemeClr val="tx2"/>
                </a:solidFill>
              </a:rPr>
              <a:t>&lt;Milestone # and Name&gt;</a:t>
            </a:r>
          </a:p>
        </p:txBody>
      </p:sp>
      <p:graphicFrame>
        <p:nvGraphicFramePr>
          <p:cNvPr id="3" name="Table 2"/>
          <p:cNvGraphicFramePr>
            <a:graphicFrameLocks noGrp="1"/>
          </p:cNvGraphicFramePr>
          <p:nvPr>
            <p:extLst/>
          </p:nvPr>
        </p:nvGraphicFramePr>
        <p:xfrm>
          <a:off x="8720919" y="158651"/>
          <a:ext cx="3371249" cy="1005840"/>
        </p:xfrm>
        <a:graphic>
          <a:graphicData uri="http://schemas.openxmlformats.org/drawingml/2006/table">
            <a:tbl>
              <a:tblPr firstRow="1" bandRow="1">
                <a:tableStyleId>{5940675A-B579-460E-94D1-54222C63F5DA}</a:tableStyleId>
              </a:tblPr>
              <a:tblGrid>
                <a:gridCol w="1522500">
                  <a:extLst>
                    <a:ext uri="{9D8B030D-6E8A-4147-A177-3AD203B41FA5}">
                      <a16:colId xmlns:a16="http://schemas.microsoft.com/office/drawing/2014/main" val="20000"/>
                    </a:ext>
                  </a:extLst>
                </a:gridCol>
                <a:gridCol w="1848749">
                  <a:extLst>
                    <a:ext uri="{9D8B030D-6E8A-4147-A177-3AD203B41FA5}">
                      <a16:colId xmlns:a16="http://schemas.microsoft.com/office/drawing/2014/main" val="20001"/>
                    </a:ext>
                  </a:extLst>
                </a:gridCol>
              </a:tblGrid>
              <a:tr h="164028">
                <a:tc>
                  <a:txBody>
                    <a:bodyPr/>
                    <a:lstStyle/>
                    <a:p>
                      <a:r>
                        <a:rPr lang="en-US" sz="1050" b="1" dirty="0">
                          <a:solidFill>
                            <a:schemeClr val="tx1"/>
                          </a:solidFill>
                        </a:rPr>
                        <a:t>As Of:</a:t>
                      </a:r>
                    </a:p>
                  </a:txBody>
                  <a:tcPr>
                    <a:solidFill>
                      <a:schemeClr val="accent4">
                        <a:lumMod val="20000"/>
                        <a:lumOff val="80000"/>
                      </a:schemeClr>
                    </a:solidFill>
                  </a:tcPr>
                </a:tc>
                <a:tc>
                  <a:txBody>
                    <a:bodyPr/>
                    <a:lstStyle/>
                    <a:p>
                      <a:pPr algn="ctr"/>
                      <a:r>
                        <a:rPr lang="en-US" sz="1050" b="1" dirty="0" smtClean="0">
                          <a:solidFill>
                            <a:schemeClr val="tx1"/>
                          </a:solidFill>
                        </a:rPr>
                        <a:t>1/1/2018</a:t>
                      </a:r>
                      <a:endParaRPr lang="en-US" sz="1050" b="1" dirty="0">
                        <a:solidFill>
                          <a:schemeClr val="tx1"/>
                        </a:solidFill>
                      </a:endParaRPr>
                    </a:p>
                  </a:txBody>
                  <a:tcPr>
                    <a:solidFill>
                      <a:schemeClr val="accent4">
                        <a:lumMod val="20000"/>
                        <a:lumOff val="80000"/>
                      </a:schemeClr>
                    </a:solidFill>
                  </a:tcPr>
                </a:tc>
                <a:extLst>
                  <a:ext uri="{0D108BD9-81ED-4DB2-BD59-A6C34878D82A}">
                    <a16:rowId xmlns:a16="http://schemas.microsoft.com/office/drawing/2014/main" val="10000"/>
                  </a:ext>
                </a:extLst>
              </a:tr>
              <a:tr h="164028">
                <a:tc>
                  <a:txBody>
                    <a:bodyPr/>
                    <a:lstStyle/>
                    <a:p>
                      <a:r>
                        <a:rPr lang="en-US" sz="1050" b="1" dirty="0">
                          <a:solidFill>
                            <a:schemeClr val="tx1"/>
                          </a:solidFill>
                        </a:rPr>
                        <a:t>Maturity</a:t>
                      </a:r>
                    </a:p>
                  </a:txBody>
                  <a:tcPr>
                    <a:solidFill>
                      <a:schemeClr val="accent4">
                        <a:lumMod val="20000"/>
                        <a:lumOff val="80000"/>
                      </a:schemeClr>
                    </a:solidFill>
                  </a:tcPr>
                </a:tc>
                <a:tc>
                  <a:txBody>
                    <a:bodyPr/>
                    <a:lstStyle/>
                    <a:p>
                      <a:pPr algn="ctr"/>
                      <a:r>
                        <a:rPr lang="en-US" sz="1050" dirty="0"/>
                        <a:t>2.5 (</a:t>
                      </a:r>
                      <a:r>
                        <a:rPr lang="en-US" sz="1050" dirty="0" smtClean="0"/>
                        <a:t>1/10/2018)</a:t>
                      </a:r>
                      <a:endParaRPr lang="en-US" sz="1050" dirty="0"/>
                    </a:p>
                  </a:txBody>
                  <a:tcPr>
                    <a:solidFill>
                      <a:schemeClr val="bg1"/>
                    </a:solidFill>
                  </a:tcPr>
                </a:tc>
                <a:extLst>
                  <a:ext uri="{0D108BD9-81ED-4DB2-BD59-A6C34878D82A}">
                    <a16:rowId xmlns:a16="http://schemas.microsoft.com/office/drawing/2014/main" val="10001"/>
                  </a:ext>
                </a:extLst>
              </a:tr>
              <a:tr h="164028">
                <a:tc>
                  <a:txBody>
                    <a:bodyPr/>
                    <a:lstStyle/>
                    <a:p>
                      <a:r>
                        <a:rPr lang="en-US" sz="1050" b="1" dirty="0">
                          <a:solidFill>
                            <a:schemeClr val="tx1"/>
                          </a:solidFill>
                        </a:rPr>
                        <a:t>Process Owner</a:t>
                      </a:r>
                    </a:p>
                  </a:txBody>
                  <a:tcPr>
                    <a:solidFill>
                      <a:schemeClr val="accent4">
                        <a:lumMod val="20000"/>
                        <a:lumOff val="80000"/>
                      </a:schemeClr>
                    </a:solidFill>
                  </a:tcPr>
                </a:tc>
                <a:tc>
                  <a:txBody>
                    <a:bodyPr/>
                    <a:lstStyle/>
                    <a:p>
                      <a:pPr algn="ctr"/>
                      <a:r>
                        <a:rPr lang="en-US" sz="1050" dirty="0"/>
                        <a:t>John Doe</a:t>
                      </a:r>
                    </a:p>
                  </a:txBody>
                  <a:tcPr>
                    <a:solidFill>
                      <a:schemeClr val="bg1"/>
                    </a:solidFill>
                  </a:tcPr>
                </a:tc>
                <a:extLst>
                  <a:ext uri="{0D108BD9-81ED-4DB2-BD59-A6C34878D82A}">
                    <a16:rowId xmlns:a16="http://schemas.microsoft.com/office/drawing/2014/main" val="10002"/>
                  </a:ext>
                </a:extLst>
              </a:tr>
              <a:tr h="164028">
                <a:tc>
                  <a:txBody>
                    <a:bodyPr/>
                    <a:lstStyle/>
                    <a:p>
                      <a:r>
                        <a:rPr lang="en-US" sz="1050" b="1" dirty="0">
                          <a:solidFill>
                            <a:schemeClr val="tx1"/>
                          </a:solidFill>
                        </a:rPr>
                        <a:t>Process Manager</a:t>
                      </a:r>
                    </a:p>
                  </a:txBody>
                  <a:tcPr>
                    <a:solidFill>
                      <a:schemeClr val="accent4">
                        <a:lumMod val="20000"/>
                        <a:lumOff val="80000"/>
                      </a:schemeClr>
                    </a:solidFill>
                  </a:tcPr>
                </a:tc>
                <a:tc>
                  <a:txBody>
                    <a:bodyPr/>
                    <a:lstStyle/>
                    <a:p>
                      <a:pPr algn="ctr"/>
                      <a:r>
                        <a:rPr lang="en-US" sz="1050" dirty="0"/>
                        <a:t>Jane Smith</a:t>
                      </a:r>
                    </a:p>
                  </a:txBody>
                  <a:tcPr>
                    <a:solidFill>
                      <a:schemeClr val="bg1"/>
                    </a:solidFill>
                  </a:tcPr>
                </a:tc>
                <a:extLst>
                  <a:ext uri="{0D108BD9-81ED-4DB2-BD59-A6C34878D82A}">
                    <a16:rowId xmlns:a16="http://schemas.microsoft.com/office/drawing/2014/main" val="10003"/>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3475173222"/>
              </p:ext>
            </p:extLst>
          </p:nvPr>
        </p:nvGraphicFramePr>
        <p:xfrm>
          <a:off x="228600" y="1236770"/>
          <a:ext cx="11863568" cy="1168756"/>
        </p:xfrm>
        <a:graphic>
          <a:graphicData uri="http://schemas.openxmlformats.org/drawingml/2006/table">
            <a:tbl>
              <a:tblPr firstRow="1" bandRow="1">
                <a:tableStyleId>{5940675A-B579-460E-94D1-54222C63F5DA}</a:tableStyleId>
              </a:tblPr>
              <a:tblGrid>
                <a:gridCol w="11863568">
                  <a:extLst>
                    <a:ext uri="{9D8B030D-6E8A-4147-A177-3AD203B41FA5}">
                      <a16:colId xmlns:a16="http://schemas.microsoft.com/office/drawing/2014/main" val="20000"/>
                    </a:ext>
                  </a:extLst>
                </a:gridCol>
              </a:tblGrid>
              <a:tr h="0">
                <a:tc>
                  <a:txBody>
                    <a:bodyPr/>
                    <a:lstStyle/>
                    <a:p>
                      <a:r>
                        <a:rPr lang="en-US" sz="1200" b="1" dirty="0" smtClean="0">
                          <a:solidFill>
                            <a:schemeClr val="bg1"/>
                          </a:solidFill>
                        </a:rPr>
                        <a:t>Detailed</a:t>
                      </a:r>
                      <a:r>
                        <a:rPr lang="en-US" sz="1200" b="1" baseline="0" dirty="0" smtClean="0">
                          <a:solidFill>
                            <a:schemeClr val="bg1"/>
                          </a:solidFill>
                        </a:rPr>
                        <a:t> Description of the Milestone / Key Activities (What/Objectives/Scope)</a:t>
                      </a:r>
                      <a:endParaRPr lang="en-US" sz="12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6">
                        <a:lumMod val="75000"/>
                      </a:schemeClr>
                    </a:solidFill>
                  </a:tcPr>
                </a:tc>
                <a:extLst>
                  <a:ext uri="{0D108BD9-81ED-4DB2-BD59-A6C34878D82A}">
                    <a16:rowId xmlns:a16="http://schemas.microsoft.com/office/drawing/2014/main" val="10000"/>
                  </a:ext>
                </a:extLst>
              </a:tr>
              <a:tr h="894436">
                <a:tc>
                  <a:txBody>
                    <a:bodyPr/>
                    <a:lstStyle/>
                    <a:p>
                      <a:r>
                        <a:rPr lang="en-US" sz="1000" dirty="0"/>
                        <a:t>Xx</a:t>
                      </a:r>
                    </a:p>
                    <a:p>
                      <a:r>
                        <a:rPr lang="en-US" sz="1000" dirty="0"/>
                        <a:t>X</a:t>
                      </a:r>
                    </a:p>
                    <a:p>
                      <a:r>
                        <a:rPr lang="en-US" sz="1000" dirty="0"/>
                        <a:t>x</a:t>
                      </a:r>
                    </a:p>
                  </a:txBody>
                  <a:tcPr>
                    <a:solidFill>
                      <a:schemeClr val="bg1"/>
                    </a:solidFill>
                  </a:tcPr>
                </a:tc>
                <a:extLst>
                  <a:ext uri="{0D108BD9-81ED-4DB2-BD59-A6C34878D82A}">
                    <a16:rowId xmlns:a16="http://schemas.microsoft.com/office/drawing/2014/main" val="10001"/>
                  </a:ext>
                </a:extLst>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1125884986"/>
              </p:ext>
            </p:extLst>
          </p:nvPr>
        </p:nvGraphicFramePr>
        <p:xfrm>
          <a:off x="228600" y="2449284"/>
          <a:ext cx="11863568" cy="518160"/>
        </p:xfrm>
        <a:graphic>
          <a:graphicData uri="http://schemas.openxmlformats.org/drawingml/2006/table">
            <a:tbl>
              <a:tblPr firstRow="1" bandRow="1">
                <a:tableStyleId>{5940675A-B579-460E-94D1-54222C63F5DA}</a:tableStyleId>
              </a:tblPr>
              <a:tblGrid>
                <a:gridCol w="2965892">
                  <a:extLst>
                    <a:ext uri="{9D8B030D-6E8A-4147-A177-3AD203B41FA5}">
                      <a16:colId xmlns:a16="http://schemas.microsoft.com/office/drawing/2014/main" val="20000"/>
                    </a:ext>
                  </a:extLst>
                </a:gridCol>
                <a:gridCol w="2965892">
                  <a:extLst>
                    <a:ext uri="{9D8B030D-6E8A-4147-A177-3AD203B41FA5}">
                      <a16:colId xmlns:a16="http://schemas.microsoft.com/office/drawing/2014/main" val="20001"/>
                    </a:ext>
                  </a:extLst>
                </a:gridCol>
                <a:gridCol w="2965892">
                  <a:extLst>
                    <a:ext uri="{9D8B030D-6E8A-4147-A177-3AD203B41FA5}">
                      <a16:colId xmlns:a16="http://schemas.microsoft.com/office/drawing/2014/main" val="20002"/>
                    </a:ext>
                  </a:extLst>
                </a:gridCol>
                <a:gridCol w="2965892">
                  <a:extLst>
                    <a:ext uri="{9D8B030D-6E8A-4147-A177-3AD203B41FA5}">
                      <a16:colId xmlns:a16="http://schemas.microsoft.com/office/drawing/2014/main" val="20003"/>
                    </a:ext>
                  </a:extLst>
                </a:gridCol>
              </a:tblGrid>
              <a:tr h="171740">
                <a:tc>
                  <a:txBody>
                    <a:bodyPr/>
                    <a:lstStyle/>
                    <a:p>
                      <a:r>
                        <a:rPr lang="en-US" sz="1200" b="1" dirty="0">
                          <a:solidFill>
                            <a:schemeClr val="bg1"/>
                          </a:solidFill>
                        </a:rPr>
                        <a:t>Target Completion Date</a:t>
                      </a:r>
                    </a:p>
                  </a:txBody>
                  <a:tcPr>
                    <a:lnT w="12700" cap="flat" cmpd="sng" algn="ctr">
                      <a:solidFill>
                        <a:schemeClr val="accent2">
                          <a:lumMod val="50000"/>
                        </a:schemeClr>
                      </a:solidFill>
                      <a:prstDash val="solid"/>
                      <a:round/>
                      <a:headEnd type="none" w="med" len="med"/>
                      <a:tailEnd type="none" w="med" len="med"/>
                    </a:lnT>
                    <a:solidFill>
                      <a:schemeClr val="accent6">
                        <a:lumMod val="75000"/>
                      </a:schemeClr>
                    </a:solidFill>
                  </a:tcPr>
                </a:tc>
                <a:tc>
                  <a:txBody>
                    <a:bodyPr/>
                    <a:lstStyle/>
                    <a:p>
                      <a:r>
                        <a:rPr lang="en-US" sz="1200" b="1" dirty="0">
                          <a:solidFill>
                            <a:schemeClr val="bg1"/>
                          </a:solidFill>
                        </a:rPr>
                        <a:t>Estimated Complexity</a:t>
                      </a:r>
                    </a:p>
                  </a:txBody>
                  <a:tcPr>
                    <a:lnT w="12700" cap="flat" cmpd="sng" algn="ctr">
                      <a:solidFill>
                        <a:schemeClr val="accent2">
                          <a:lumMod val="50000"/>
                        </a:schemeClr>
                      </a:solidFill>
                      <a:prstDash val="solid"/>
                      <a:round/>
                      <a:headEnd type="none" w="med" len="med"/>
                      <a:tailEnd type="none" w="med" len="med"/>
                    </a:lnT>
                    <a:solidFill>
                      <a:schemeClr val="accent6">
                        <a:lumMod val="75000"/>
                      </a:schemeClr>
                    </a:solidFill>
                  </a:tcPr>
                </a:tc>
                <a:tc>
                  <a:txBody>
                    <a:bodyPr/>
                    <a:lstStyle/>
                    <a:p>
                      <a:r>
                        <a:rPr lang="en-US" sz="1200" b="1" dirty="0">
                          <a:solidFill>
                            <a:schemeClr val="bg1"/>
                          </a:solidFill>
                        </a:rPr>
                        <a:t>Estimated Cost</a:t>
                      </a:r>
                    </a:p>
                  </a:txBody>
                  <a:tcPr>
                    <a:lnT w="12700" cap="flat" cmpd="sng" algn="ctr">
                      <a:solidFill>
                        <a:schemeClr val="accent2">
                          <a:lumMod val="50000"/>
                        </a:schemeClr>
                      </a:solidFill>
                      <a:prstDash val="solid"/>
                      <a:round/>
                      <a:headEnd type="none" w="med" len="med"/>
                      <a:tailEnd type="none" w="med" len="med"/>
                    </a:lnT>
                    <a:solidFill>
                      <a:schemeClr val="accent6">
                        <a:lumMod val="75000"/>
                      </a:schemeClr>
                    </a:solidFill>
                  </a:tcPr>
                </a:tc>
                <a:tc>
                  <a:txBody>
                    <a:bodyPr/>
                    <a:lstStyle/>
                    <a:p>
                      <a:r>
                        <a:rPr lang="en-US" sz="1200" b="1" dirty="0">
                          <a:solidFill>
                            <a:schemeClr val="bg1"/>
                          </a:solidFill>
                        </a:rPr>
                        <a:t>Estimated Duration</a:t>
                      </a:r>
                    </a:p>
                  </a:txBody>
                  <a:tcPr>
                    <a:lnT w="12700" cap="flat" cmpd="sng" algn="ctr">
                      <a:solidFill>
                        <a:schemeClr val="accent2">
                          <a:lumMod val="50000"/>
                        </a:schemeClr>
                      </a:solidFill>
                      <a:prstDash val="solid"/>
                      <a:round/>
                      <a:headEnd type="none" w="med" len="med"/>
                      <a:tailEnd type="none" w="med" len="med"/>
                    </a:lnT>
                    <a:solidFill>
                      <a:schemeClr val="accent6">
                        <a:lumMod val="75000"/>
                      </a:schemeClr>
                    </a:solidFill>
                  </a:tcPr>
                </a:tc>
                <a:extLst>
                  <a:ext uri="{0D108BD9-81ED-4DB2-BD59-A6C34878D82A}">
                    <a16:rowId xmlns:a16="http://schemas.microsoft.com/office/drawing/2014/main" val="10000"/>
                  </a:ext>
                </a:extLst>
              </a:tr>
              <a:tr h="240668">
                <a:tc>
                  <a:txBody>
                    <a:bodyPr/>
                    <a:lstStyle/>
                    <a:p>
                      <a:r>
                        <a:rPr lang="en-US" sz="1000" dirty="0"/>
                        <a:t>Month Year</a:t>
                      </a:r>
                    </a:p>
                  </a:txBody>
                  <a:tcPr>
                    <a:solidFill>
                      <a:schemeClr val="bg1"/>
                    </a:solidFill>
                  </a:tcPr>
                </a:tc>
                <a:tc>
                  <a:txBody>
                    <a:bodyPr/>
                    <a:lstStyle/>
                    <a:p>
                      <a:r>
                        <a:rPr lang="en-US" sz="1000" dirty="0"/>
                        <a:t>High / Medium / Low</a:t>
                      </a: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a:t>High / Medium / Low</a:t>
                      </a:r>
                    </a:p>
                  </a:txBody>
                  <a:tcPr>
                    <a:solidFill>
                      <a:schemeClr val="bg1"/>
                    </a:solidFill>
                  </a:tcPr>
                </a:tc>
                <a:tc>
                  <a:txBody>
                    <a:bodyPr/>
                    <a:lstStyle/>
                    <a:p>
                      <a:r>
                        <a:rPr lang="en-US" sz="1000" dirty="0"/>
                        <a:t>X Months</a:t>
                      </a:r>
                    </a:p>
                  </a:txBody>
                  <a:tcPr>
                    <a:solidFill>
                      <a:schemeClr val="bg1"/>
                    </a:solidFill>
                  </a:tcPr>
                </a:tc>
                <a:extLst>
                  <a:ext uri="{0D108BD9-81ED-4DB2-BD59-A6C34878D82A}">
                    <a16:rowId xmlns:a16="http://schemas.microsoft.com/office/drawing/2014/main" val="10001"/>
                  </a:ext>
                </a:extLst>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3947091842"/>
              </p:ext>
            </p:extLst>
          </p:nvPr>
        </p:nvGraphicFramePr>
        <p:xfrm>
          <a:off x="228600" y="3020913"/>
          <a:ext cx="1116106" cy="1493520"/>
        </p:xfrm>
        <a:graphic>
          <a:graphicData uri="http://schemas.openxmlformats.org/drawingml/2006/table">
            <a:tbl>
              <a:tblPr firstRow="1" bandRow="1">
                <a:tableStyleId>{5940675A-B579-460E-94D1-54222C63F5DA}</a:tableStyleId>
              </a:tblPr>
              <a:tblGrid>
                <a:gridCol w="1116106">
                  <a:extLst>
                    <a:ext uri="{9D8B030D-6E8A-4147-A177-3AD203B41FA5}">
                      <a16:colId xmlns:a16="http://schemas.microsoft.com/office/drawing/2014/main" val="20000"/>
                    </a:ext>
                  </a:extLst>
                </a:gridCol>
              </a:tblGrid>
              <a:tr h="262158">
                <a:tc>
                  <a:txBody>
                    <a:bodyPr/>
                    <a:lstStyle/>
                    <a:p>
                      <a:r>
                        <a:rPr lang="en-US" sz="1200" b="1" dirty="0">
                          <a:solidFill>
                            <a:schemeClr val="bg1"/>
                          </a:solidFill>
                        </a:rPr>
                        <a:t>Domain</a:t>
                      </a:r>
                      <a:endParaRPr lang="en-US" sz="11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6">
                        <a:lumMod val="75000"/>
                      </a:schemeClr>
                    </a:solidFill>
                  </a:tcPr>
                </a:tc>
                <a:extLst>
                  <a:ext uri="{0D108BD9-81ED-4DB2-BD59-A6C34878D82A}">
                    <a16:rowId xmlns:a16="http://schemas.microsoft.com/office/drawing/2014/main" val="10000"/>
                  </a:ext>
                </a:extLst>
              </a:tr>
              <a:tr h="231316">
                <a:tc>
                  <a:txBody>
                    <a:bodyPr/>
                    <a:lstStyle/>
                    <a:p>
                      <a:pPr marL="114300" indent="0"/>
                      <a:r>
                        <a:rPr lang="en-US" sz="1000" dirty="0"/>
                        <a:t>People</a:t>
                      </a:r>
                    </a:p>
                  </a:txBody>
                  <a:tcPr>
                    <a:solidFill>
                      <a:schemeClr val="accent5">
                        <a:lumMod val="20000"/>
                        <a:lumOff val="80000"/>
                      </a:schemeClr>
                    </a:solidFill>
                  </a:tcPr>
                </a:tc>
                <a:extLst>
                  <a:ext uri="{0D108BD9-81ED-4DB2-BD59-A6C34878D82A}">
                    <a16:rowId xmlns:a16="http://schemas.microsoft.com/office/drawing/2014/main" val="10001"/>
                  </a:ext>
                </a:extLst>
              </a:tr>
              <a:tr h="231316">
                <a:tc>
                  <a:txBody>
                    <a:bodyPr/>
                    <a:lstStyle/>
                    <a:p>
                      <a:pPr marL="114300" indent="0"/>
                      <a:r>
                        <a:rPr lang="en-US" sz="1000" dirty="0"/>
                        <a:t>Process</a:t>
                      </a:r>
                    </a:p>
                  </a:txBody>
                  <a:tcPr>
                    <a:solidFill>
                      <a:schemeClr val="accent5">
                        <a:lumMod val="20000"/>
                        <a:lumOff val="80000"/>
                      </a:schemeClr>
                    </a:solidFill>
                  </a:tcPr>
                </a:tc>
                <a:extLst>
                  <a:ext uri="{0D108BD9-81ED-4DB2-BD59-A6C34878D82A}">
                    <a16:rowId xmlns:a16="http://schemas.microsoft.com/office/drawing/2014/main" val="10002"/>
                  </a:ext>
                </a:extLst>
              </a:tr>
              <a:tr h="231316">
                <a:tc>
                  <a:txBody>
                    <a:bodyPr/>
                    <a:lstStyle/>
                    <a:p>
                      <a:pPr marL="114300" indent="0"/>
                      <a:r>
                        <a:rPr lang="en-US" sz="1000" dirty="0"/>
                        <a:t>Technology</a:t>
                      </a:r>
                    </a:p>
                  </a:txBody>
                  <a:tcPr>
                    <a:solidFill>
                      <a:schemeClr val="accent5">
                        <a:lumMod val="20000"/>
                        <a:lumOff val="80000"/>
                      </a:schemeClr>
                    </a:solidFill>
                  </a:tcPr>
                </a:tc>
                <a:extLst>
                  <a:ext uri="{0D108BD9-81ED-4DB2-BD59-A6C34878D82A}">
                    <a16:rowId xmlns:a16="http://schemas.microsoft.com/office/drawing/2014/main" val="10003"/>
                  </a:ext>
                </a:extLst>
              </a:tr>
              <a:tr h="231316">
                <a:tc>
                  <a:txBody>
                    <a:bodyPr/>
                    <a:lstStyle/>
                    <a:p>
                      <a:pPr marL="114300" indent="0"/>
                      <a:r>
                        <a:rPr lang="en-US" sz="1000" dirty="0"/>
                        <a:t>Governance</a:t>
                      </a:r>
                    </a:p>
                  </a:txBody>
                  <a:tcPr>
                    <a:solidFill>
                      <a:schemeClr val="accent5">
                        <a:lumMod val="20000"/>
                        <a:lumOff val="80000"/>
                      </a:schemeClr>
                    </a:solidFill>
                  </a:tcPr>
                </a:tc>
                <a:extLst>
                  <a:ext uri="{0D108BD9-81ED-4DB2-BD59-A6C34878D82A}">
                    <a16:rowId xmlns:a16="http://schemas.microsoft.com/office/drawing/2014/main" val="10004"/>
                  </a:ext>
                </a:extLst>
              </a:tr>
              <a:tr h="231316">
                <a:tc>
                  <a:txBody>
                    <a:bodyPr/>
                    <a:lstStyle/>
                    <a:p>
                      <a:pPr marL="114300" indent="0"/>
                      <a:r>
                        <a:rPr lang="en-US" sz="1000" dirty="0"/>
                        <a:t>Partners</a:t>
                      </a:r>
                    </a:p>
                  </a:txBody>
                  <a:tcPr>
                    <a:solidFill>
                      <a:schemeClr val="accent5">
                        <a:lumMod val="20000"/>
                        <a:lumOff val="80000"/>
                      </a:schemeClr>
                    </a:solidFill>
                  </a:tcPr>
                </a:tc>
                <a:extLst>
                  <a:ext uri="{0D108BD9-81ED-4DB2-BD59-A6C34878D82A}">
                    <a16:rowId xmlns:a16="http://schemas.microsoft.com/office/drawing/2014/main" val="3790120449"/>
                  </a:ext>
                </a:extLst>
              </a:tr>
            </a:tbl>
          </a:graphicData>
        </a:graphic>
      </p:graphicFrame>
      <p:sp>
        <p:nvSpPr>
          <p:cNvPr id="19" name="Oval 18"/>
          <p:cNvSpPr/>
          <p:nvPr/>
        </p:nvSpPr>
        <p:spPr>
          <a:xfrm>
            <a:off x="276263" y="3354563"/>
            <a:ext cx="123742" cy="123742"/>
          </a:xfrm>
          <a:prstGeom prst="ellipse">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76263" y="3598100"/>
            <a:ext cx="123742" cy="123742"/>
          </a:xfrm>
          <a:prstGeom prst="ellipse">
            <a:avLst/>
          </a:prstGeom>
          <a:solidFill>
            <a:schemeClr val="accent5">
              <a:lumMod val="60000"/>
              <a:lumOff val="40000"/>
            </a:schemeClr>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6263" y="3841637"/>
            <a:ext cx="123742" cy="123742"/>
          </a:xfrm>
          <a:prstGeom prst="ellipse">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76263" y="4085174"/>
            <a:ext cx="123742" cy="123742"/>
          </a:xfrm>
          <a:prstGeom prst="ellipse">
            <a:avLst/>
          </a:prstGeom>
          <a:solidFill>
            <a:schemeClr val="accent5">
              <a:lumMod val="60000"/>
              <a:lumOff val="40000"/>
            </a:schemeClr>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276263" y="4328710"/>
            <a:ext cx="123742" cy="123742"/>
          </a:xfrm>
          <a:prstGeom prst="ellipse">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24" name="Table 23"/>
          <p:cNvGraphicFramePr>
            <a:graphicFrameLocks noGrp="1"/>
          </p:cNvGraphicFramePr>
          <p:nvPr>
            <p:extLst>
              <p:ext uri="{D42A27DB-BD31-4B8C-83A1-F6EECF244321}">
                <p14:modId xmlns:p14="http://schemas.microsoft.com/office/powerpoint/2010/main" val="1177712776"/>
              </p:ext>
            </p:extLst>
          </p:nvPr>
        </p:nvGraphicFramePr>
        <p:xfrm>
          <a:off x="1371600" y="3016323"/>
          <a:ext cx="10720568" cy="1498110"/>
        </p:xfrm>
        <a:graphic>
          <a:graphicData uri="http://schemas.openxmlformats.org/drawingml/2006/table">
            <a:tbl>
              <a:tblPr firstRow="1" bandRow="1">
                <a:tableStyleId>{5940675A-B579-460E-94D1-54222C63F5DA}</a:tableStyleId>
              </a:tblPr>
              <a:tblGrid>
                <a:gridCol w="5255180">
                  <a:extLst>
                    <a:ext uri="{9D8B030D-6E8A-4147-A177-3AD203B41FA5}">
                      <a16:colId xmlns:a16="http://schemas.microsoft.com/office/drawing/2014/main" val="20000"/>
                    </a:ext>
                  </a:extLst>
                </a:gridCol>
                <a:gridCol w="5465388">
                  <a:extLst>
                    <a:ext uri="{9D8B030D-6E8A-4147-A177-3AD203B41FA5}">
                      <a16:colId xmlns:a16="http://schemas.microsoft.com/office/drawing/2014/main" val="20001"/>
                    </a:ext>
                  </a:extLst>
                </a:gridCol>
              </a:tblGrid>
              <a:tr h="286819">
                <a:tc>
                  <a:txBody>
                    <a:bodyPr/>
                    <a:lstStyle/>
                    <a:p>
                      <a:r>
                        <a:rPr lang="en-US" sz="1200" b="1" dirty="0">
                          <a:solidFill>
                            <a:schemeClr val="bg1"/>
                          </a:solidFill>
                        </a:rPr>
                        <a:t>Benefits of Implementation (Why)</a:t>
                      </a:r>
                    </a:p>
                  </a:txBody>
                  <a:tcPr>
                    <a:lnT w="12700" cap="flat" cmpd="sng" algn="ctr">
                      <a:solidFill>
                        <a:schemeClr val="accent2">
                          <a:lumMod val="50000"/>
                        </a:schemeClr>
                      </a:solidFill>
                      <a:prstDash val="solid"/>
                      <a:round/>
                      <a:headEnd type="none" w="med" len="med"/>
                      <a:tailEnd type="none" w="med" len="med"/>
                    </a:lnT>
                    <a:solidFill>
                      <a:schemeClr val="accent6">
                        <a:lumMod val="75000"/>
                      </a:schemeClr>
                    </a:solidFill>
                  </a:tcPr>
                </a:tc>
                <a:tc>
                  <a:txBody>
                    <a:bodyPr/>
                    <a:lstStyle/>
                    <a:p>
                      <a:r>
                        <a:rPr lang="en-US" sz="1200" b="1" dirty="0">
                          <a:solidFill>
                            <a:schemeClr val="bg1"/>
                          </a:solidFill>
                        </a:rPr>
                        <a:t>Assumptions &amp; Dependencies</a:t>
                      </a:r>
                    </a:p>
                  </a:txBody>
                  <a:tcPr>
                    <a:lnT w="12700" cap="flat" cmpd="sng" algn="ctr">
                      <a:solidFill>
                        <a:schemeClr val="accent2">
                          <a:lumMod val="50000"/>
                        </a:schemeClr>
                      </a:solidFill>
                      <a:prstDash val="solid"/>
                      <a:round/>
                      <a:headEnd type="none" w="med" len="med"/>
                      <a:tailEnd type="none" w="med" len="med"/>
                    </a:lnT>
                    <a:solidFill>
                      <a:schemeClr val="accent6">
                        <a:lumMod val="75000"/>
                      </a:schemeClr>
                    </a:solidFill>
                  </a:tcPr>
                </a:tc>
                <a:extLst>
                  <a:ext uri="{0D108BD9-81ED-4DB2-BD59-A6C34878D82A}">
                    <a16:rowId xmlns:a16="http://schemas.microsoft.com/office/drawing/2014/main" val="10000"/>
                  </a:ext>
                </a:extLst>
              </a:tr>
              <a:tr h="1211291">
                <a:tc>
                  <a:txBody>
                    <a:bodyPr/>
                    <a:lstStyle/>
                    <a:p>
                      <a:pPr marL="228600" indent="-228600">
                        <a:buFont typeface="+mj-lt"/>
                        <a:buAutoNum type="alphaLcParenR"/>
                      </a:pPr>
                      <a:r>
                        <a:rPr lang="en-US" sz="1000" dirty="0"/>
                        <a:t>xxx</a:t>
                      </a:r>
                    </a:p>
                  </a:txBody>
                  <a:tcPr>
                    <a:solidFill>
                      <a:schemeClr val="bg1"/>
                    </a:solidFill>
                  </a:tcPr>
                </a:tc>
                <a:tc>
                  <a:txBody>
                    <a:bodyPr/>
                    <a:lstStyle/>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t>xxx</a:t>
                      </a:r>
                    </a:p>
                  </a:txBody>
                  <a:tcPr>
                    <a:solidFill>
                      <a:schemeClr val="bg1"/>
                    </a:solidFill>
                  </a:tcPr>
                </a:tc>
                <a:extLst>
                  <a:ext uri="{0D108BD9-81ED-4DB2-BD59-A6C34878D82A}">
                    <a16:rowId xmlns:a16="http://schemas.microsoft.com/office/drawing/2014/main" val="10001"/>
                  </a:ext>
                </a:extLst>
              </a:tr>
            </a:tbl>
          </a:graphicData>
        </a:graphic>
      </p:graphicFrame>
      <p:graphicFrame>
        <p:nvGraphicFramePr>
          <p:cNvPr id="25" name="Table 24"/>
          <p:cNvGraphicFramePr>
            <a:graphicFrameLocks noGrp="1"/>
          </p:cNvGraphicFramePr>
          <p:nvPr>
            <p:extLst>
              <p:ext uri="{D42A27DB-BD31-4B8C-83A1-F6EECF244321}">
                <p14:modId xmlns:p14="http://schemas.microsoft.com/office/powerpoint/2010/main" val="2177753236"/>
              </p:ext>
            </p:extLst>
          </p:nvPr>
        </p:nvGraphicFramePr>
        <p:xfrm>
          <a:off x="228600" y="4583376"/>
          <a:ext cx="11863568" cy="2225040"/>
        </p:xfrm>
        <a:graphic>
          <a:graphicData uri="http://schemas.openxmlformats.org/drawingml/2006/table">
            <a:tbl>
              <a:tblPr firstRow="1" bandRow="1">
                <a:tableStyleId>{5940675A-B579-460E-94D1-54222C63F5DA}</a:tableStyleId>
              </a:tblPr>
              <a:tblGrid>
                <a:gridCol w="511361">
                  <a:extLst>
                    <a:ext uri="{9D8B030D-6E8A-4147-A177-3AD203B41FA5}">
                      <a16:colId xmlns:a16="http://schemas.microsoft.com/office/drawing/2014/main" val="20000"/>
                    </a:ext>
                  </a:extLst>
                </a:gridCol>
                <a:gridCol w="1943171">
                  <a:extLst>
                    <a:ext uri="{9D8B030D-6E8A-4147-A177-3AD203B41FA5}">
                      <a16:colId xmlns:a16="http://schemas.microsoft.com/office/drawing/2014/main" val="20001"/>
                    </a:ext>
                  </a:extLst>
                </a:gridCol>
                <a:gridCol w="7363594">
                  <a:extLst>
                    <a:ext uri="{9D8B030D-6E8A-4147-A177-3AD203B41FA5}">
                      <a16:colId xmlns:a16="http://schemas.microsoft.com/office/drawing/2014/main" val="20002"/>
                    </a:ext>
                  </a:extLst>
                </a:gridCol>
                <a:gridCol w="1022721">
                  <a:extLst>
                    <a:ext uri="{9D8B030D-6E8A-4147-A177-3AD203B41FA5}">
                      <a16:colId xmlns:a16="http://schemas.microsoft.com/office/drawing/2014/main" val="20003"/>
                    </a:ext>
                  </a:extLst>
                </a:gridCol>
                <a:gridCol w="1022721">
                  <a:extLst>
                    <a:ext uri="{9D8B030D-6E8A-4147-A177-3AD203B41FA5}">
                      <a16:colId xmlns:a16="http://schemas.microsoft.com/office/drawing/2014/main" val="20004"/>
                    </a:ext>
                  </a:extLst>
                </a:gridCol>
              </a:tblGrid>
              <a:tr h="178961">
                <a:tc>
                  <a:txBody>
                    <a:bodyPr/>
                    <a:lstStyle/>
                    <a:p>
                      <a:pPr marL="0" indent="0">
                        <a:buFont typeface="+mj-lt"/>
                        <a:buNone/>
                      </a:pPr>
                      <a:r>
                        <a:rPr lang="en-US" sz="1200" b="1" dirty="0">
                          <a:solidFill>
                            <a:schemeClr val="bg1"/>
                          </a:solidFill>
                        </a:rPr>
                        <a:t>ID</a:t>
                      </a:r>
                    </a:p>
                  </a:txBody>
                  <a:tcPr>
                    <a:solidFill>
                      <a:schemeClr val="accent6">
                        <a:lumMod val="75000"/>
                      </a:schemeClr>
                    </a:solidFill>
                  </a:tcPr>
                </a:tc>
                <a:tc>
                  <a:txBody>
                    <a:bodyPr/>
                    <a:lstStyle/>
                    <a:p>
                      <a:pPr marL="0" indent="0" algn="l">
                        <a:buFont typeface="+mj-lt"/>
                        <a:buNone/>
                      </a:pPr>
                      <a:r>
                        <a:rPr lang="en-US" sz="1200" b="1" dirty="0">
                          <a:solidFill>
                            <a:schemeClr val="bg1"/>
                          </a:solidFill>
                        </a:rPr>
                        <a:t>Short Name</a:t>
                      </a:r>
                    </a:p>
                  </a:txBody>
                  <a:tcPr>
                    <a:solidFill>
                      <a:schemeClr val="accent6">
                        <a:lumMod val="75000"/>
                      </a:schemeClr>
                    </a:solidFill>
                  </a:tcPr>
                </a:tc>
                <a:tc>
                  <a:txBody>
                    <a:bodyPr/>
                    <a:lstStyle/>
                    <a:p>
                      <a:pPr marL="0" indent="0" algn="l">
                        <a:buFont typeface="+mj-lt"/>
                        <a:buNone/>
                      </a:pPr>
                      <a:r>
                        <a:rPr lang="en-US" sz="1200" b="1" dirty="0">
                          <a:solidFill>
                            <a:schemeClr val="bg1"/>
                          </a:solidFill>
                        </a:rPr>
                        <a:t>Key Activities - Detailed Description of Tasks to Fulfill Objective of Milestone (How)</a:t>
                      </a:r>
                    </a:p>
                  </a:txBody>
                  <a:tcPr>
                    <a:solidFill>
                      <a:schemeClr val="accent6">
                        <a:lumMod val="75000"/>
                      </a:schemeClr>
                    </a:solidFill>
                  </a:tcPr>
                </a:tc>
                <a:tc>
                  <a:txBody>
                    <a:bodyPr/>
                    <a:lstStyle/>
                    <a:p>
                      <a:pPr marL="0" indent="0" algn="ctr">
                        <a:buFont typeface="+mj-lt"/>
                        <a:buNone/>
                      </a:pPr>
                      <a:r>
                        <a:rPr lang="en-US" sz="1200" b="1" dirty="0">
                          <a:solidFill>
                            <a:schemeClr val="bg1"/>
                          </a:solidFill>
                        </a:rPr>
                        <a:t>Funding</a:t>
                      </a:r>
                    </a:p>
                  </a:txBody>
                  <a:tcPr>
                    <a:solidFill>
                      <a:schemeClr val="accent6">
                        <a:lumMod val="75000"/>
                      </a:schemeClr>
                    </a:solidFill>
                  </a:tcPr>
                </a:tc>
                <a:tc>
                  <a:txBody>
                    <a:bodyPr/>
                    <a:lstStyle/>
                    <a:p>
                      <a:pPr marL="0" indent="0" algn="ctr">
                        <a:buFont typeface="+mj-lt"/>
                        <a:buNone/>
                      </a:pPr>
                      <a:r>
                        <a:rPr lang="en-US" sz="1200" b="1" dirty="0">
                          <a:solidFill>
                            <a:schemeClr val="bg1"/>
                          </a:solidFill>
                        </a:rPr>
                        <a:t>Status</a:t>
                      </a:r>
                    </a:p>
                  </a:txBody>
                  <a:tcPr>
                    <a:solidFill>
                      <a:schemeClr val="accent6">
                        <a:lumMod val="75000"/>
                      </a:schemeClr>
                    </a:solidFill>
                  </a:tcPr>
                </a:tc>
                <a:extLst>
                  <a:ext uri="{0D108BD9-81ED-4DB2-BD59-A6C34878D82A}">
                    <a16:rowId xmlns:a16="http://schemas.microsoft.com/office/drawing/2014/main" val="10000"/>
                  </a:ext>
                </a:extLst>
              </a:tr>
              <a:tr h="227670">
                <a:tc>
                  <a:txBody>
                    <a:bodyPr/>
                    <a:lstStyle/>
                    <a:p>
                      <a:pPr marL="0" indent="0">
                        <a:buFont typeface="+mj-lt"/>
                        <a:buNone/>
                      </a:pPr>
                      <a:r>
                        <a:rPr lang="en-US" sz="1000" b="0" dirty="0"/>
                        <a:t>1.1</a:t>
                      </a:r>
                    </a:p>
                  </a:txBody>
                  <a:tcPr>
                    <a:solidFill>
                      <a:schemeClr val="bg1"/>
                    </a:solidFill>
                  </a:tcPr>
                </a:tc>
                <a:tc>
                  <a:txBody>
                    <a:bodyPr/>
                    <a:lstStyle/>
                    <a:p>
                      <a:pPr marL="0" indent="0" algn="l">
                        <a:buFont typeface="+mj-lt"/>
                        <a:buNone/>
                      </a:pPr>
                      <a:r>
                        <a:rPr lang="en-US" sz="1000" dirty="0"/>
                        <a:t>Text</a:t>
                      </a:r>
                    </a:p>
                  </a:txBody>
                  <a:tcPr>
                    <a:solidFill>
                      <a:schemeClr val="bg1"/>
                    </a:solidFill>
                  </a:tcPr>
                </a:tc>
                <a:tc>
                  <a:txBody>
                    <a:bodyPr/>
                    <a:lstStyle/>
                    <a:p>
                      <a:pPr marL="0" indent="0" algn="l">
                        <a:buFont typeface="+mj-lt"/>
                        <a:buNone/>
                      </a:pPr>
                      <a:r>
                        <a:rPr lang="en-US" sz="1000" dirty="0"/>
                        <a:t>Text</a:t>
                      </a:r>
                    </a:p>
                  </a:txBody>
                  <a:tcPr>
                    <a:solidFill>
                      <a:schemeClr val="bg1"/>
                    </a:solidFill>
                  </a:tcPr>
                </a:tc>
                <a:tc>
                  <a:txBody>
                    <a:bodyPr/>
                    <a:lstStyle/>
                    <a:p>
                      <a:pPr marL="0" indent="0" algn="ctr">
                        <a:buFont typeface="+mj-lt"/>
                        <a:buNone/>
                      </a:pPr>
                      <a:r>
                        <a:rPr lang="en-US" sz="1000" dirty="0"/>
                        <a:t>$</a:t>
                      </a:r>
                    </a:p>
                  </a:txBody>
                  <a:tcPr>
                    <a:solidFill>
                      <a:schemeClr val="bg1"/>
                    </a:solidFill>
                  </a:tcPr>
                </a:tc>
                <a:tc>
                  <a:txBody>
                    <a:bodyPr/>
                    <a:lstStyle/>
                    <a:p>
                      <a:pPr marL="0" indent="0" algn="ctr">
                        <a:buFont typeface="+mj-lt"/>
                        <a:buNone/>
                      </a:pPr>
                      <a:r>
                        <a:rPr lang="en-US" sz="1000" dirty="0"/>
                        <a:t>On</a:t>
                      </a:r>
                      <a:r>
                        <a:rPr lang="en-US" sz="1000" baseline="0" dirty="0"/>
                        <a:t> target</a:t>
                      </a:r>
                      <a:endParaRPr lang="en-US" sz="1000" dirty="0"/>
                    </a:p>
                  </a:txBody>
                  <a:tcPr>
                    <a:solidFill>
                      <a:schemeClr val="bg1"/>
                    </a:solidFill>
                  </a:tcPr>
                </a:tc>
                <a:extLst>
                  <a:ext uri="{0D108BD9-81ED-4DB2-BD59-A6C34878D82A}">
                    <a16:rowId xmlns:a16="http://schemas.microsoft.com/office/drawing/2014/main" val="10001"/>
                  </a:ext>
                </a:extLst>
              </a:tr>
              <a:tr h="227670">
                <a:tc>
                  <a:txBody>
                    <a:bodyPr/>
                    <a:lstStyle/>
                    <a:p>
                      <a:pPr marL="0" indent="0">
                        <a:buFont typeface="+mj-lt"/>
                        <a:buNone/>
                      </a:pPr>
                      <a:r>
                        <a:rPr lang="en-US" sz="1000" b="0" dirty="0"/>
                        <a:t>1.2</a:t>
                      </a:r>
                    </a:p>
                  </a:txBody>
                  <a:tcPr>
                    <a:solidFill>
                      <a:schemeClr val="bg1"/>
                    </a:solidFill>
                  </a:tcPr>
                </a:tc>
                <a:tc>
                  <a:txBody>
                    <a:bodyPr/>
                    <a:lstStyle/>
                    <a:p>
                      <a:pPr marL="0" indent="0" algn="l">
                        <a:buFont typeface="+mj-lt"/>
                        <a:buNone/>
                      </a:pPr>
                      <a:r>
                        <a:rPr lang="en-US" sz="1000" dirty="0"/>
                        <a:t>Text</a:t>
                      </a:r>
                    </a:p>
                  </a:txBody>
                  <a:tcPr>
                    <a:solidFill>
                      <a:schemeClr val="bg1"/>
                    </a:solidFill>
                  </a:tcPr>
                </a:tc>
                <a:tc>
                  <a:txBody>
                    <a:bodyPr/>
                    <a:lstStyle/>
                    <a:p>
                      <a:pPr marL="0" indent="0" algn="l">
                        <a:buFont typeface="+mj-lt"/>
                        <a:buNone/>
                      </a:pPr>
                      <a:r>
                        <a:rPr lang="en-US" sz="1000" dirty="0"/>
                        <a:t>Text</a:t>
                      </a:r>
                    </a:p>
                  </a:txBody>
                  <a:tcPr>
                    <a:solidFill>
                      <a:schemeClr val="bg1"/>
                    </a:solidFill>
                  </a:tcPr>
                </a:tc>
                <a:tc>
                  <a:txBody>
                    <a:bodyPr/>
                    <a:lstStyle/>
                    <a:p>
                      <a:pPr marL="0" indent="0" algn="ctr">
                        <a:buFont typeface="+mj-lt"/>
                        <a:buNone/>
                      </a:pPr>
                      <a:r>
                        <a:rPr lang="en-US" sz="1000" dirty="0"/>
                        <a:t>$</a:t>
                      </a:r>
                    </a:p>
                  </a:txBody>
                  <a:tcPr>
                    <a:solidFill>
                      <a:schemeClr val="bg1"/>
                    </a:solidFill>
                  </a:tcPr>
                </a:tc>
                <a:tc>
                  <a:txBody>
                    <a:bodyPr/>
                    <a:lstStyle/>
                    <a:p>
                      <a:pPr marL="0" indent="0" algn="ctr">
                        <a:buFont typeface="+mj-lt"/>
                        <a:buNone/>
                      </a:pPr>
                      <a:r>
                        <a:rPr lang="en-US" sz="1000" dirty="0"/>
                        <a:t>Not</a:t>
                      </a:r>
                      <a:r>
                        <a:rPr lang="en-US" sz="1000" baseline="0" dirty="0"/>
                        <a:t> started</a:t>
                      </a:r>
                      <a:endParaRPr lang="en-US" sz="1000" dirty="0"/>
                    </a:p>
                  </a:txBody>
                  <a:tcPr>
                    <a:solidFill>
                      <a:schemeClr val="bg1"/>
                    </a:solidFill>
                  </a:tcPr>
                </a:tc>
                <a:extLst>
                  <a:ext uri="{0D108BD9-81ED-4DB2-BD59-A6C34878D82A}">
                    <a16:rowId xmlns:a16="http://schemas.microsoft.com/office/drawing/2014/main" val="10002"/>
                  </a:ext>
                </a:extLst>
              </a:tr>
              <a:tr h="227670">
                <a:tc>
                  <a:txBody>
                    <a:bodyPr/>
                    <a:lstStyle/>
                    <a:p>
                      <a:pPr marL="0" indent="0">
                        <a:buFont typeface="+mj-lt"/>
                        <a:buNone/>
                      </a:pPr>
                      <a:r>
                        <a:rPr lang="en-US" sz="1000" b="0" dirty="0"/>
                        <a:t>1.3</a:t>
                      </a:r>
                    </a:p>
                  </a:txBody>
                  <a:tcPr>
                    <a:solidFill>
                      <a:schemeClr val="bg1"/>
                    </a:solidFill>
                  </a:tcPr>
                </a:tc>
                <a:tc>
                  <a:txBody>
                    <a:bodyPr/>
                    <a:lstStyle/>
                    <a:p>
                      <a:pPr marL="0" indent="0" algn="l">
                        <a:buFont typeface="+mj-lt"/>
                        <a:buNone/>
                      </a:pPr>
                      <a:endParaRPr lang="en-US" sz="1000" dirty="0"/>
                    </a:p>
                  </a:txBody>
                  <a:tcPr>
                    <a:solidFill>
                      <a:schemeClr val="bg1"/>
                    </a:solidFill>
                  </a:tcPr>
                </a:tc>
                <a:tc>
                  <a:txBody>
                    <a:bodyPr/>
                    <a:lstStyle/>
                    <a:p>
                      <a:pPr marL="0" indent="0" algn="l">
                        <a:buFont typeface="+mj-lt"/>
                        <a:buNone/>
                      </a:pPr>
                      <a:endParaRPr lang="en-US" sz="1000" dirty="0"/>
                    </a:p>
                  </a:txBody>
                  <a:tcPr>
                    <a:solidFill>
                      <a:schemeClr val="bg1"/>
                    </a:solidFill>
                  </a:tcPr>
                </a:tc>
                <a:tc>
                  <a:txBody>
                    <a:bodyPr/>
                    <a:lstStyle/>
                    <a:p>
                      <a:pPr marL="0" indent="0" algn="ctr">
                        <a:buFont typeface="+mj-lt"/>
                        <a:buNone/>
                      </a:pPr>
                      <a:r>
                        <a:rPr lang="en-US" sz="1000" dirty="0"/>
                        <a:t>$</a:t>
                      </a:r>
                    </a:p>
                  </a:txBody>
                  <a:tcPr>
                    <a:solidFill>
                      <a:schemeClr val="bg1"/>
                    </a:solidFill>
                  </a:tcPr>
                </a:tc>
                <a:tc>
                  <a:txBody>
                    <a:bodyPr/>
                    <a:lstStyle/>
                    <a:p>
                      <a:pPr marL="0" indent="0" algn="ctr">
                        <a:buFont typeface="+mj-lt"/>
                        <a:buNone/>
                      </a:pPr>
                      <a:r>
                        <a:rPr lang="en-US" sz="1000" dirty="0"/>
                        <a:t>Delayed</a:t>
                      </a:r>
                    </a:p>
                  </a:txBody>
                  <a:tcPr>
                    <a:solidFill>
                      <a:schemeClr val="bg1"/>
                    </a:solidFill>
                  </a:tcPr>
                </a:tc>
                <a:extLst>
                  <a:ext uri="{0D108BD9-81ED-4DB2-BD59-A6C34878D82A}">
                    <a16:rowId xmlns:a16="http://schemas.microsoft.com/office/drawing/2014/main" val="10003"/>
                  </a:ext>
                </a:extLst>
              </a:tr>
              <a:tr h="227670">
                <a:tc>
                  <a:txBody>
                    <a:bodyPr/>
                    <a:lstStyle/>
                    <a:p>
                      <a:pPr marL="0" indent="0">
                        <a:buFont typeface="+mj-lt"/>
                        <a:buNone/>
                      </a:pPr>
                      <a:r>
                        <a:rPr lang="en-US" sz="1000" b="0" dirty="0"/>
                        <a:t>1.4</a:t>
                      </a:r>
                    </a:p>
                  </a:txBody>
                  <a:tcPr>
                    <a:solidFill>
                      <a:schemeClr val="bg1"/>
                    </a:solidFill>
                  </a:tcPr>
                </a:tc>
                <a:tc>
                  <a:txBody>
                    <a:bodyPr/>
                    <a:lstStyle/>
                    <a:p>
                      <a:pPr marL="0" indent="0" algn="l">
                        <a:buFont typeface="+mj-lt"/>
                        <a:buNone/>
                      </a:pPr>
                      <a:endParaRPr lang="en-US" sz="1000" dirty="0"/>
                    </a:p>
                  </a:txBody>
                  <a:tcPr>
                    <a:solidFill>
                      <a:schemeClr val="bg1"/>
                    </a:solidFill>
                  </a:tcPr>
                </a:tc>
                <a:tc>
                  <a:txBody>
                    <a:bodyPr/>
                    <a:lstStyle/>
                    <a:p>
                      <a:pPr marL="0" indent="0" algn="l">
                        <a:buFont typeface="+mj-lt"/>
                        <a:buNone/>
                      </a:pPr>
                      <a:endParaRPr lang="en-US" sz="1000" dirty="0"/>
                    </a:p>
                  </a:txBody>
                  <a:tcPr>
                    <a:solidFill>
                      <a:schemeClr val="bg1"/>
                    </a:solidFill>
                  </a:tcPr>
                </a:tc>
                <a:tc>
                  <a:txBody>
                    <a:bodyPr/>
                    <a:lstStyle/>
                    <a:p>
                      <a:pPr marL="0" indent="0" algn="ctr">
                        <a:buFont typeface="+mj-lt"/>
                        <a:buNone/>
                      </a:pPr>
                      <a:r>
                        <a:rPr lang="en-US" sz="1000" dirty="0"/>
                        <a:t>$</a:t>
                      </a:r>
                    </a:p>
                  </a:txBody>
                  <a:tcPr>
                    <a:solidFill>
                      <a:schemeClr val="bg1"/>
                    </a:solidFill>
                  </a:tcPr>
                </a:tc>
                <a:tc>
                  <a:txBody>
                    <a:bodyPr/>
                    <a:lstStyle/>
                    <a:p>
                      <a:pPr marL="0" indent="0" algn="ctr">
                        <a:buFont typeface="+mj-lt"/>
                        <a:buNone/>
                      </a:pPr>
                      <a:r>
                        <a:rPr lang="en-US" sz="1000" dirty="0"/>
                        <a:t>Cancelled</a:t>
                      </a:r>
                    </a:p>
                  </a:txBody>
                  <a:tcPr>
                    <a:solidFill>
                      <a:schemeClr val="bg1"/>
                    </a:solidFill>
                  </a:tcPr>
                </a:tc>
                <a:extLst>
                  <a:ext uri="{0D108BD9-81ED-4DB2-BD59-A6C34878D82A}">
                    <a16:rowId xmlns:a16="http://schemas.microsoft.com/office/drawing/2014/main" val="10004"/>
                  </a:ext>
                </a:extLst>
              </a:tr>
              <a:tr h="227670">
                <a:tc>
                  <a:txBody>
                    <a:bodyPr/>
                    <a:lstStyle/>
                    <a:p>
                      <a:pPr marL="0" indent="0">
                        <a:buFont typeface="+mj-lt"/>
                        <a:buNone/>
                      </a:pPr>
                      <a:r>
                        <a:rPr lang="en-US" sz="1000" b="0" dirty="0"/>
                        <a:t>1.5</a:t>
                      </a:r>
                    </a:p>
                  </a:txBody>
                  <a:tcPr>
                    <a:solidFill>
                      <a:schemeClr val="bg1"/>
                    </a:solidFill>
                  </a:tcPr>
                </a:tc>
                <a:tc>
                  <a:txBody>
                    <a:bodyPr/>
                    <a:lstStyle/>
                    <a:p>
                      <a:pPr marL="0" indent="0" algn="l">
                        <a:buFont typeface="+mj-lt"/>
                        <a:buNone/>
                      </a:pPr>
                      <a:endParaRPr lang="en-US" sz="1000" dirty="0"/>
                    </a:p>
                  </a:txBody>
                  <a:tcPr>
                    <a:solidFill>
                      <a:schemeClr val="bg1"/>
                    </a:solidFill>
                  </a:tcPr>
                </a:tc>
                <a:tc>
                  <a:txBody>
                    <a:bodyPr/>
                    <a:lstStyle/>
                    <a:p>
                      <a:pPr marL="0" indent="0" algn="l">
                        <a:buFont typeface="+mj-lt"/>
                        <a:buNone/>
                      </a:pPr>
                      <a:endParaRPr lang="en-US" sz="1000" dirty="0"/>
                    </a:p>
                  </a:txBody>
                  <a:tcPr>
                    <a:solidFill>
                      <a:schemeClr val="bg1"/>
                    </a:solidFill>
                  </a:tcPr>
                </a:tc>
                <a:tc>
                  <a:txBody>
                    <a:bodyPr/>
                    <a:lstStyle/>
                    <a:p>
                      <a:pPr marL="0" indent="0" algn="ctr">
                        <a:buFont typeface="+mj-lt"/>
                        <a:buNone/>
                      </a:pPr>
                      <a:endParaRPr lang="en-US" sz="1000" dirty="0"/>
                    </a:p>
                  </a:txBody>
                  <a:tcPr>
                    <a:solidFill>
                      <a:schemeClr val="bg1"/>
                    </a:solidFill>
                  </a:tcPr>
                </a:tc>
                <a:tc>
                  <a:txBody>
                    <a:bodyPr/>
                    <a:lstStyle/>
                    <a:p>
                      <a:pPr marL="0" indent="0" algn="ctr">
                        <a:buFont typeface="+mj-lt"/>
                        <a:buNone/>
                      </a:pPr>
                      <a:endParaRPr lang="en-US" sz="1000" dirty="0"/>
                    </a:p>
                  </a:txBody>
                  <a:tcPr>
                    <a:solidFill>
                      <a:schemeClr val="bg1"/>
                    </a:solidFill>
                  </a:tcPr>
                </a:tc>
                <a:extLst>
                  <a:ext uri="{0D108BD9-81ED-4DB2-BD59-A6C34878D82A}">
                    <a16:rowId xmlns:a16="http://schemas.microsoft.com/office/drawing/2014/main" val="10005"/>
                  </a:ext>
                </a:extLst>
              </a:tr>
              <a:tr h="227670">
                <a:tc>
                  <a:txBody>
                    <a:bodyPr/>
                    <a:lstStyle/>
                    <a:p>
                      <a:pPr marL="0" indent="0">
                        <a:buFont typeface="+mj-lt"/>
                        <a:buNone/>
                      </a:pPr>
                      <a:r>
                        <a:rPr lang="en-US" sz="1000" b="0" dirty="0"/>
                        <a:t>1.6</a:t>
                      </a:r>
                    </a:p>
                  </a:txBody>
                  <a:tcPr>
                    <a:solidFill>
                      <a:schemeClr val="bg1"/>
                    </a:solidFill>
                  </a:tcPr>
                </a:tc>
                <a:tc>
                  <a:txBody>
                    <a:bodyPr/>
                    <a:lstStyle/>
                    <a:p>
                      <a:pPr marL="0" indent="0" algn="l">
                        <a:buFont typeface="+mj-lt"/>
                        <a:buNone/>
                      </a:pPr>
                      <a:endParaRPr lang="en-US" sz="1000" dirty="0"/>
                    </a:p>
                  </a:txBody>
                  <a:tcPr>
                    <a:solidFill>
                      <a:schemeClr val="bg1"/>
                    </a:solidFill>
                  </a:tcPr>
                </a:tc>
                <a:tc>
                  <a:txBody>
                    <a:bodyPr/>
                    <a:lstStyle/>
                    <a:p>
                      <a:pPr marL="0" indent="0" algn="l">
                        <a:buFont typeface="+mj-lt"/>
                        <a:buNone/>
                      </a:pPr>
                      <a:endParaRPr lang="en-US" sz="1000" dirty="0"/>
                    </a:p>
                  </a:txBody>
                  <a:tcPr>
                    <a:solidFill>
                      <a:schemeClr val="bg1"/>
                    </a:solidFill>
                  </a:tcPr>
                </a:tc>
                <a:tc>
                  <a:txBody>
                    <a:bodyPr/>
                    <a:lstStyle/>
                    <a:p>
                      <a:pPr marL="0" indent="0" algn="ctr">
                        <a:buFont typeface="+mj-lt"/>
                        <a:buNone/>
                      </a:pPr>
                      <a:endParaRPr lang="en-US" sz="1000" dirty="0"/>
                    </a:p>
                  </a:txBody>
                  <a:tcPr>
                    <a:solidFill>
                      <a:schemeClr val="bg1"/>
                    </a:solidFill>
                  </a:tcPr>
                </a:tc>
                <a:tc>
                  <a:txBody>
                    <a:bodyPr/>
                    <a:lstStyle/>
                    <a:p>
                      <a:pPr marL="0" indent="0" algn="ctr">
                        <a:buFont typeface="+mj-lt"/>
                        <a:buNone/>
                      </a:pPr>
                      <a:endParaRPr lang="en-US" sz="1000" dirty="0"/>
                    </a:p>
                  </a:txBody>
                  <a:tcPr>
                    <a:solidFill>
                      <a:schemeClr val="bg1"/>
                    </a:solidFill>
                  </a:tcPr>
                </a:tc>
                <a:extLst>
                  <a:ext uri="{0D108BD9-81ED-4DB2-BD59-A6C34878D82A}">
                    <a16:rowId xmlns:a16="http://schemas.microsoft.com/office/drawing/2014/main" val="10006"/>
                  </a:ext>
                </a:extLst>
              </a:tr>
              <a:tr h="227670">
                <a:tc>
                  <a:txBody>
                    <a:bodyPr/>
                    <a:lstStyle/>
                    <a:p>
                      <a:pPr marL="0" indent="0">
                        <a:buFont typeface="+mj-lt"/>
                        <a:buNone/>
                      </a:pPr>
                      <a:r>
                        <a:rPr lang="en-US" sz="1000" b="0" dirty="0"/>
                        <a:t>1.7</a:t>
                      </a:r>
                    </a:p>
                  </a:txBody>
                  <a:tcPr>
                    <a:solidFill>
                      <a:schemeClr val="bg1"/>
                    </a:solidFill>
                  </a:tcPr>
                </a:tc>
                <a:tc>
                  <a:txBody>
                    <a:bodyPr/>
                    <a:lstStyle/>
                    <a:p>
                      <a:pPr marL="0" indent="0" algn="l">
                        <a:buFont typeface="+mj-lt"/>
                        <a:buNone/>
                      </a:pPr>
                      <a:endParaRPr lang="en-US" sz="1000" dirty="0"/>
                    </a:p>
                  </a:txBody>
                  <a:tcPr>
                    <a:solidFill>
                      <a:schemeClr val="bg1"/>
                    </a:solidFill>
                  </a:tcPr>
                </a:tc>
                <a:tc>
                  <a:txBody>
                    <a:bodyPr/>
                    <a:lstStyle/>
                    <a:p>
                      <a:pPr marL="0" indent="0" algn="l">
                        <a:buFont typeface="+mj-lt"/>
                        <a:buNone/>
                      </a:pPr>
                      <a:endParaRPr lang="en-US" sz="1000" dirty="0"/>
                    </a:p>
                  </a:txBody>
                  <a:tcPr>
                    <a:solidFill>
                      <a:schemeClr val="bg1"/>
                    </a:solidFill>
                  </a:tcPr>
                </a:tc>
                <a:tc>
                  <a:txBody>
                    <a:bodyPr/>
                    <a:lstStyle/>
                    <a:p>
                      <a:pPr marL="0" indent="0" algn="ctr">
                        <a:buFont typeface="+mj-lt"/>
                        <a:buNone/>
                      </a:pPr>
                      <a:endParaRPr lang="en-US" sz="1000" dirty="0"/>
                    </a:p>
                  </a:txBody>
                  <a:tcPr>
                    <a:solidFill>
                      <a:schemeClr val="bg1"/>
                    </a:solidFill>
                  </a:tcPr>
                </a:tc>
                <a:tc>
                  <a:txBody>
                    <a:bodyPr/>
                    <a:lstStyle/>
                    <a:p>
                      <a:pPr marL="0" indent="0" algn="ctr">
                        <a:buFont typeface="+mj-lt"/>
                        <a:buNone/>
                      </a:pPr>
                      <a:endParaRPr lang="en-US" sz="1000" dirty="0"/>
                    </a:p>
                  </a:txBody>
                  <a:tcPr>
                    <a:solidFill>
                      <a:schemeClr val="bg1"/>
                    </a:solidFill>
                  </a:tcPr>
                </a:tc>
                <a:extLst>
                  <a:ext uri="{0D108BD9-81ED-4DB2-BD59-A6C34878D82A}">
                    <a16:rowId xmlns:a16="http://schemas.microsoft.com/office/drawing/2014/main" val="10007"/>
                  </a:ext>
                </a:extLst>
              </a:tr>
              <a:tr h="227670">
                <a:tc>
                  <a:txBody>
                    <a:bodyPr/>
                    <a:lstStyle/>
                    <a:p>
                      <a:pPr marL="0" indent="0">
                        <a:buFont typeface="+mj-lt"/>
                        <a:buNone/>
                      </a:pPr>
                      <a:r>
                        <a:rPr lang="en-US" sz="1000" b="0" dirty="0"/>
                        <a:t>1.8</a:t>
                      </a:r>
                    </a:p>
                  </a:txBody>
                  <a:tcPr>
                    <a:solidFill>
                      <a:schemeClr val="bg1"/>
                    </a:solidFill>
                  </a:tcPr>
                </a:tc>
                <a:tc>
                  <a:txBody>
                    <a:bodyPr/>
                    <a:lstStyle/>
                    <a:p>
                      <a:pPr marL="0" indent="0" algn="l">
                        <a:buFont typeface="+mj-lt"/>
                        <a:buNone/>
                      </a:pPr>
                      <a:endParaRPr lang="en-US" sz="1000" dirty="0"/>
                    </a:p>
                  </a:txBody>
                  <a:tcPr>
                    <a:solidFill>
                      <a:schemeClr val="bg1"/>
                    </a:solidFill>
                  </a:tcPr>
                </a:tc>
                <a:tc>
                  <a:txBody>
                    <a:bodyPr/>
                    <a:lstStyle/>
                    <a:p>
                      <a:pPr marL="0" indent="0" algn="l">
                        <a:buFont typeface="+mj-lt"/>
                        <a:buNone/>
                      </a:pPr>
                      <a:endParaRPr lang="en-US" sz="1000" dirty="0"/>
                    </a:p>
                  </a:txBody>
                  <a:tcPr>
                    <a:solidFill>
                      <a:schemeClr val="bg1"/>
                    </a:solidFill>
                  </a:tcPr>
                </a:tc>
                <a:tc>
                  <a:txBody>
                    <a:bodyPr/>
                    <a:lstStyle/>
                    <a:p>
                      <a:pPr marL="0" indent="0" algn="ctr">
                        <a:buFont typeface="+mj-lt"/>
                        <a:buNone/>
                      </a:pPr>
                      <a:endParaRPr lang="en-US" sz="1000" dirty="0"/>
                    </a:p>
                  </a:txBody>
                  <a:tcPr>
                    <a:solidFill>
                      <a:schemeClr val="bg1"/>
                    </a:solidFill>
                  </a:tcPr>
                </a:tc>
                <a:tc>
                  <a:txBody>
                    <a:bodyPr/>
                    <a:lstStyle/>
                    <a:p>
                      <a:pPr marL="0" indent="0" algn="ctr">
                        <a:buFont typeface="+mj-lt"/>
                        <a:buNone/>
                      </a:pPr>
                      <a:endParaRPr lang="en-US" sz="1000" dirty="0"/>
                    </a:p>
                  </a:txBody>
                  <a:tcPr>
                    <a:solidFill>
                      <a:schemeClr val="bg1"/>
                    </a:solidFill>
                  </a:tcPr>
                </a:tc>
                <a:extLst>
                  <a:ext uri="{0D108BD9-81ED-4DB2-BD59-A6C34878D82A}">
                    <a16:rowId xmlns:a16="http://schemas.microsoft.com/office/drawing/2014/main" val="975235019"/>
                  </a:ext>
                </a:extLst>
              </a:tr>
            </a:tbl>
          </a:graphicData>
        </a:graphic>
      </p:graphicFrame>
      <p:sp>
        <p:nvSpPr>
          <p:cNvPr id="26" name="TextBox 25"/>
          <p:cNvSpPr txBox="1"/>
          <p:nvPr/>
        </p:nvSpPr>
        <p:spPr>
          <a:xfrm rot="20086660">
            <a:off x="2176383" y="3506398"/>
            <a:ext cx="7756432" cy="430887"/>
          </a:xfrm>
          <a:prstGeom prst="rect">
            <a:avLst/>
          </a:prstGeom>
          <a:solidFill>
            <a:schemeClr val="accent5">
              <a:lumMod val="20000"/>
              <a:lumOff val="80000"/>
            </a:schemeClr>
          </a:solidFill>
        </p:spPr>
        <p:txBody>
          <a:bodyPr wrap="square" lIns="0" tIns="0" rIns="0" bIns="0" rtlCol="0">
            <a:spAutoFit/>
          </a:bodyPr>
          <a:lstStyle/>
          <a:p>
            <a:r>
              <a:rPr lang="en-US" sz="2800" dirty="0">
                <a:solidFill>
                  <a:srgbClr val="FF0000"/>
                </a:solidFill>
              </a:rPr>
              <a:t>One Slide for each Milestone / Key Activity</a:t>
            </a:r>
          </a:p>
        </p:txBody>
      </p:sp>
    </p:spTree>
    <p:extLst>
      <p:ext uri="{BB962C8B-B14F-4D97-AF65-F5344CB8AC3E}">
        <p14:creationId xmlns:p14="http://schemas.microsoft.com/office/powerpoint/2010/main" val="23706111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599" y="307628"/>
            <a:ext cx="6096000" cy="707886"/>
          </a:xfrm>
          <a:prstGeom prst="rect">
            <a:avLst/>
          </a:prstGeom>
        </p:spPr>
        <p:txBody>
          <a:bodyPr>
            <a:spAutoFit/>
          </a:bodyPr>
          <a:lstStyle/>
          <a:p>
            <a:r>
              <a:rPr lang="en-US" sz="2000" b="1" dirty="0">
                <a:solidFill>
                  <a:schemeClr val="tx2"/>
                </a:solidFill>
              </a:rPr>
              <a:t>&lt;Process Name&gt; Milestone  Details</a:t>
            </a:r>
          </a:p>
          <a:p>
            <a:r>
              <a:rPr lang="en-US" sz="2000" b="1" dirty="0">
                <a:solidFill>
                  <a:schemeClr val="tx2"/>
                </a:solidFill>
              </a:rPr>
              <a:t>&lt;Milestone # and Name&gt;</a:t>
            </a:r>
          </a:p>
        </p:txBody>
      </p:sp>
      <p:graphicFrame>
        <p:nvGraphicFramePr>
          <p:cNvPr id="3" name="Table 2"/>
          <p:cNvGraphicFramePr>
            <a:graphicFrameLocks noGrp="1"/>
          </p:cNvGraphicFramePr>
          <p:nvPr>
            <p:extLst/>
          </p:nvPr>
        </p:nvGraphicFramePr>
        <p:xfrm>
          <a:off x="8720919" y="158651"/>
          <a:ext cx="3371249" cy="1005840"/>
        </p:xfrm>
        <a:graphic>
          <a:graphicData uri="http://schemas.openxmlformats.org/drawingml/2006/table">
            <a:tbl>
              <a:tblPr firstRow="1" bandRow="1">
                <a:tableStyleId>{5940675A-B579-460E-94D1-54222C63F5DA}</a:tableStyleId>
              </a:tblPr>
              <a:tblGrid>
                <a:gridCol w="1522500">
                  <a:extLst>
                    <a:ext uri="{9D8B030D-6E8A-4147-A177-3AD203B41FA5}">
                      <a16:colId xmlns:a16="http://schemas.microsoft.com/office/drawing/2014/main" val="20000"/>
                    </a:ext>
                  </a:extLst>
                </a:gridCol>
                <a:gridCol w="1848749">
                  <a:extLst>
                    <a:ext uri="{9D8B030D-6E8A-4147-A177-3AD203B41FA5}">
                      <a16:colId xmlns:a16="http://schemas.microsoft.com/office/drawing/2014/main" val="20001"/>
                    </a:ext>
                  </a:extLst>
                </a:gridCol>
              </a:tblGrid>
              <a:tr h="164028">
                <a:tc>
                  <a:txBody>
                    <a:bodyPr/>
                    <a:lstStyle/>
                    <a:p>
                      <a:r>
                        <a:rPr lang="en-US" sz="1050" b="1" dirty="0">
                          <a:solidFill>
                            <a:schemeClr val="tx1"/>
                          </a:solidFill>
                        </a:rPr>
                        <a:t>As Of:</a:t>
                      </a:r>
                    </a:p>
                  </a:txBody>
                  <a:tcPr>
                    <a:solidFill>
                      <a:schemeClr val="accent4">
                        <a:lumMod val="20000"/>
                        <a:lumOff val="80000"/>
                      </a:schemeClr>
                    </a:solidFill>
                  </a:tcPr>
                </a:tc>
                <a:tc>
                  <a:txBody>
                    <a:bodyPr/>
                    <a:lstStyle/>
                    <a:p>
                      <a:pPr algn="ctr"/>
                      <a:r>
                        <a:rPr lang="en-US" sz="1050" b="1" dirty="0" smtClean="0">
                          <a:solidFill>
                            <a:schemeClr val="tx1"/>
                          </a:solidFill>
                        </a:rPr>
                        <a:t>1/1/2018</a:t>
                      </a:r>
                      <a:endParaRPr lang="en-US" sz="1050" b="1" dirty="0">
                        <a:solidFill>
                          <a:schemeClr val="tx1"/>
                        </a:solidFill>
                      </a:endParaRPr>
                    </a:p>
                  </a:txBody>
                  <a:tcPr>
                    <a:solidFill>
                      <a:schemeClr val="accent4">
                        <a:lumMod val="20000"/>
                        <a:lumOff val="80000"/>
                      </a:schemeClr>
                    </a:solidFill>
                  </a:tcPr>
                </a:tc>
                <a:extLst>
                  <a:ext uri="{0D108BD9-81ED-4DB2-BD59-A6C34878D82A}">
                    <a16:rowId xmlns:a16="http://schemas.microsoft.com/office/drawing/2014/main" val="10000"/>
                  </a:ext>
                </a:extLst>
              </a:tr>
              <a:tr h="164028">
                <a:tc>
                  <a:txBody>
                    <a:bodyPr/>
                    <a:lstStyle/>
                    <a:p>
                      <a:r>
                        <a:rPr lang="en-US" sz="1050" b="1" dirty="0">
                          <a:solidFill>
                            <a:schemeClr val="tx1"/>
                          </a:solidFill>
                        </a:rPr>
                        <a:t>Maturity</a:t>
                      </a:r>
                    </a:p>
                  </a:txBody>
                  <a:tcPr>
                    <a:solidFill>
                      <a:schemeClr val="accent4">
                        <a:lumMod val="20000"/>
                        <a:lumOff val="80000"/>
                      </a:schemeClr>
                    </a:solidFill>
                  </a:tcPr>
                </a:tc>
                <a:tc>
                  <a:txBody>
                    <a:bodyPr/>
                    <a:lstStyle/>
                    <a:p>
                      <a:pPr algn="ctr"/>
                      <a:r>
                        <a:rPr lang="en-US" sz="1050" dirty="0"/>
                        <a:t>2.5 (</a:t>
                      </a:r>
                      <a:r>
                        <a:rPr lang="en-US" sz="1050" dirty="0" smtClean="0"/>
                        <a:t>1/10/2018)</a:t>
                      </a:r>
                      <a:endParaRPr lang="en-US" sz="1050" dirty="0"/>
                    </a:p>
                  </a:txBody>
                  <a:tcPr>
                    <a:solidFill>
                      <a:schemeClr val="bg1"/>
                    </a:solidFill>
                  </a:tcPr>
                </a:tc>
                <a:extLst>
                  <a:ext uri="{0D108BD9-81ED-4DB2-BD59-A6C34878D82A}">
                    <a16:rowId xmlns:a16="http://schemas.microsoft.com/office/drawing/2014/main" val="10001"/>
                  </a:ext>
                </a:extLst>
              </a:tr>
              <a:tr h="164028">
                <a:tc>
                  <a:txBody>
                    <a:bodyPr/>
                    <a:lstStyle/>
                    <a:p>
                      <a:r>
                        <a:rPr lang="en-US" sz="1050" b="1" dirty="0">
                          <a:solidFill>
                            <a:schemeClr val="tx1"/>
                          </a:solidFill>
                        </a:rPr>
                        <a:t>Process Owner</a:t>
                      </a:r>
                    </a:p>
                  </a:txBody>
                  <a:tcPr>
                    <a:solidFill>
                      <a:schemeClr val="accent4">
                        <a:lumMod val="20000"/>
                        <a:lumOff val="80000"/>
                      </a:schemeClr>
                    </a:solidFill>
                  </a:tcPr>
                </a:tc>
                <a:tc>
                  <a:txBody>
                    <a:bodyPr/>
                    <a:lstStyle/>
                    <a:p>
                      <a:pPr algn="ctr"/>
                      <a:r>
                        <a:rPr lang="en-US" sz="1050" dirty="0"/>
                        <a:t>John Doe</a:t>
                      </a:r>
                    </a:p>
                  </a:txBody>
                  <a:tcPr>
                    <a:solidFill>
                      <a:schemeClr val="bg1"/>
                    </a:solidFill>
                  </a:tcPr>
                </a:tc>
                <a:extLst>
                  <a:ext uri="{0D108BD9-81ED-4DB2-BD59-A6C34878D82A}">
                    <a16:rowId xmlns:a16="http://schemas.microsoft.com/office/drawing/2014/main" val="10002"/>
                  </a:ext>
                </a:extLst>
              </a:tr>
              <a:tr h="164028">
                <a:tc>
                  <a:txBody>
                    <a:bodyPr/>
                    <a:lstStyle/>
                    <a:p>
                      <a:r>
                        <a:rPr lang="en-US" sz="1050" b="1" dirty="0">
                          <a:solidFill>
                            <a:schemeClr val="tx1"/>
                          </a:solidFill>
                        </a:rPr>
                        <a:t>Process Manager</a:t>
                      </a:r>
                    </a:p>
                  </a:txBody>
                  <a:tcPr>
                    <a:solidFill>
                      <a:schemeClr val="accent4">
                        <a:lumMod val="20000"/>
                        <a:lumOff val="80000"/>
                      </a:schemeClr>
                    </a:solidFill>
                  </a:tcPr>
                </a:tc>
                <a:tc>
                  <a:txBody>
                    <a:bodyPr/>
                    <a:lstStyle/>
                    <a:p>
                      <a:pPr algn="ctr"/>
                      <a:r>
                        <a:rPr lang="en-US" sz="1050" dirty="0"/>
                        <a:t>Jane Smith</a:t>
                      </a:r>
                    </a:p>
                  </a:txBody>
                  <a:tcPr>
                    <a:solidFill>
                      <a:schemeClr val="bg1"/>
                    </a:solidFill>
                  </a:tcPr>
                </a:tc>
                <a:extLst>
                  <a:ext uri="{0D108BD9-81ED-4DB2-BD59-A6C34878D82A}">
                    <a16:rowId xmlns:a16="http://schemas.microsoft.com/office/drawing/2014/main" val="10003"/>
                  </a:ext>
                </a:extLst>
              </a:tr>
            </a:tbl>
          </a:graphicData>
        </a:graphic>
      </p:graphicFrame>
      <p:graphicFrame>
        <p:nvGraphicFramePr>
          <p:cNvPr id="17" name="Group 62"/>
          <p:cNvGraphicFramePr>
            <a:graphicFrameLocks noGrp="1"/>
          </p:cNvGraphicFramePr>
          <p:nvPr>
            <p:extLst>
              <p:ext uri="{D42A27DB-BD31-4B8C-83A1-F6EECF244321}">
                <p14:modId xmlns:p14="http://schemas.microsoft.com/office/powerpoint/2010/main" val="998851658"/>
              </p:ext>
            </p:extLst>
          </p:nvPr>
        </p:nvGraphicFramePr>
        <p:xfrm>
          <a:off x="228599" y="1267730"/>
          <a:ext cx="2855575" cy="5456030"/>
        </p:xfrm>
        <a:graphic>
          <a:graphicData uri="http://schemas.openxmlformats.org/drawingml/2006/table">
            <a:tbl>
              <a:tblPr/>
              <a:tblGrid>
                <a:gridCol w="2855575">
                  <a:extLst>
                    <a:ext uri="{9D8B030D-6E8A-4147-A177-3AD203B41FA5}">
                      <a16:colId xmlns:a16="http://schemas.microsoft.com/office/drawing/2014/main" val="20000"/>
                    </a:ext>
                  </a:extLst>
                </a:gridCol>
              </a:tblGrid>
              <a:tr h="400875">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kern="1200" cap="none" normalizeH="0" baseline="0" dirty="0">
                          <a:ln>
                            <a:noFill/>
                          </a:ln>
                          <a:solidFill>
                            <a:schemeClr val="bg1"/>
                          </a:solidFill>
                          <a:effectLst/>
                          <a:latin typeface="Arial" charset="0"/>
                          <a:ea typeface="ヒラギノ角ゴ Pro W3"/>
                          <a:cs typeface="ヒラギノ角ゴ Pro W3"/>
                        </a:rPr>
                        <a:t>Q1 </a:t>
                      </a:r>
                      <a:r>
                        <a:rPr kumimoji="0" lang="en-US" sz="1800" b="1" i="0" u="none" strike="noStrike" kern="1200" cap="none" normalizeH="0" baseline="0" dirty="0" smtClean="0">
                          <a:ln>
                            <a:noFill/>
                          </a:ln>
                          <a:solidFill>
                            <a:schemeClr val="bg1"/>
                          </a:solidFill>
                          <a:effectLst/>
                          <a:latin typeface="Arial" charset="0"/>
                          <a:ea typeface="ヒラギノ角ゴ Pro W3"/>
                          <a:cs typeface="ヒラギノ角ゴ Pro W3"/>
                        </a:rPr>
                        <a:t>2018</a:t>
                      </a:r>
                      <a:endParaRPr kumimoji="0" lang="en-US" sz="1800" b="1" i="0" u="none" strike="noStrike" kern="1200" cap="none" normalizeH="0" baseline="0" dirty="0">
                        <a:ln>
                          <a:noFill/>
                        </a:ln>
                        <a:solidFill>
                          <a:schemeClr val="bg1"/>
                        </a:solidFill>
                        <a:effectLst/>
                        <a:latin typeface="Arial" charset="0"/>
                        <a:ea typeface="ヒラギノ角ゴ Pro W3"/>
                        <a:cs typeface="ヒラギノ角ゴ Pro W3"/>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chemeClr val="accent6">
                        <a:lumMod val="75000"/>
                      </a:schemeClr>
                    </a:solidFill>
                  </a:tcPr>
                </a:tc>
                <a:extLst>
                  <a:ext uri="{0D108BD9-81ED-4DB2-BD59-A6C34878D82A}">
                    <a16:rowId xmlns:a16="http://schemas.microsoft.com/office/drawing/2014/main" val="10000"/>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400" b="1" kern="0" dirty="0">
                          <a:solidFill>
                            <a:srgbClr val="2D2D8A"/>
                          </a:solidFill>
                          <a:latin typeface="Calibri" panose="020F0502020204030204" pitchFamily="34" charset="0"/>
                          <a:cs typeface="Calibri" panose="020F0502020204030204" pitchFamily="34" charset="0"/>
                        </a:rPr>
                        <a:t>Process</a:t>
                      </a:r>
                      <a:endParaRPr kumimoji="0" lang="en-US" sz="1400" b="0" i="0" u="none" strike="noStrike" kern="0" cap="none" spc="0" normalizeH="0" baseline="0" noProof="0" dirty="0">
                        <a:ln>
                          <a:noFill/>
                        </a:ln>
                        <a:solidFill>
                          <a:srgbClr val="2D2D8A"/>
                        </a:solidFill>
                        <a:effectLst/>
                        <a:uLnTx/>
                        <a:uFillTx/>
                        <a:latin typeface="Calibri" panose="020F0502020204030204" pitchFamily="34" charset="0"/>
                        <a:cs typeface="Calibri" panose="020F0502020204030204" pitchFamily="34" charset="0"/>
                      </a:endParaRPr>
                    </a:p>
                    <a:p>
                      <a:pPr marL="119063" lvl="0" indent="-119063">
                        <a:buFont typeface="Arial" charset="0"/>
                        <a:buChar char="•"/>
                        <a:defRPr/>
                      </a:pPr>
                      <a:r>
                        <a:rPr lang="en-US" sz="1400" kern="0" dirty="0">
                          <a:solidFill>
                            <a:srgbClr val="2D2D8A"/>
                          </a:solidFill>
                          <a:latin typeface="Calibri" panose="020F0502020204030204" pitchFamily="34" charset="0"/>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1"/>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People</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6">
                        <a:lumMod val="20000"/>
                        <a:lumOff val="80000"/>
                      </a:schemeClr>
                    </a:solidFill>
                  </a:tcPr>
                </a:tc>
                <a:extLst>
                  <a:ext uri="{0D108BD9-81ED-4DB2-BD59-A6C34878D82A}">
                    <a16:rowId xmlns:a16="http://schemas.microsoft.com/office/drawing/2014/main" val="10002"/>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119063" lvl="0" indent="-119063">
                        <a:buFont typeface="Arial" charset="0"/>
                        <a:buNone/>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Technology</a:t>
                      </a:r>
                      <a:endParaRPr lang="en-US" sz="1400"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3"/>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lvl="0" indent="0">
                        <a:buFont typeface="Arial" charset="0"/>
                        <a:buNone/>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Governance</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6">
                        <a:lumMod val="20000"/>
                        <a:lumOff val="80000"/>
                      </a:schemeClr>
                    </a:solidFill>
                  </a:tcPr>
                </a:tc>
                <a:extLst>
                  <a:ext uri="{0D108BD9-81ED-4DB2-BD59-A6C34878D82A}">
                    <a16:rowId xmlns:a16="http://schemas.microsoft.com/office/drawing/2014/main" val="10004"/>
                  </a:ext>
                </a:extLst>
              </a:tr>
              <a:tr h="1011031">
                <a:tc>
                  <a:txBody>
                    <a:body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Partners /</a:t>
                      </a:r>
                      <a:r>
                        <a:rPr lang="en-US" sz="1400" b="1" kern="0" baseline="0" dirty="0">
                          <a:solidFill>
                            <a:srgbClr val="2D2D8A"/>
                          </a:solidFill>
                          <a:latin typeface="Calibri" panose="020F0502020204030204" pitchFamily="34" charset="0"/>
                          <a:ea typeface="ヒラギノ角ゴ Pro W3"/>
                          <a:cs typeface="Calibri" panose="020F0502020204030204" pitchFamily="34" charset="0"/>
                        </a:rPr>
                        <a:t> Vendors</a:t>
                      </a:r>
                      <a:endParaRPr lang="en-US" sz="1400" b="1"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3171733301"/>
                  </a:ext>
                </a:extLst>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920520867"/>
              </p:ext>
            </p:extLst>
          </p:nvPr>
        </p:nvGraphicFramePr>
        <p:xfrm>
          <a:off x="3231264" y="1286618"/>
          <a:ext cx="2855575" cy="5435907"/>
        </p:xfrm>
        <a:graphic>
          <a:graphicData uri="http://schemas.openxmlformats.org/drawingml/2006/table">
            <a:tbl>
              <a:tblPr/>
              <a:tblGrid>
                <a:gridCol w="2855575">
                  <a:extLst>
                    <a:ext uri="{9D8B030D-6E8A-4147-A177-3AD203B41FA5}">
                      <a16:colId xmlns:a16="http://schemas.microsoft.com/office/drawing/2014/main" val="20000"/>
                    </a:ext>
                  </a:extLst>
                </a:gridCol>
              </a:tblGrid>
              <a:tr h="399397">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bg1"/>
                          </a:solidFill>
                          <a:effectLst/>
                          <a:latin typeface="Arial" charset="0"/>
                          <a:ea typeface="ヒラギノ角ゴ Pro W3"/>
                          <a:cs typeface="ヒラギノ角ゴ Pro W3"/>
                        </a:rPr>
                        <a:t>Q2 </a:t>
                      </a:r>
                      <a:r>
                        <a:rPr kumimoji="0" lang="en-US" sz="1800" b="1" i="0" u="none" strike="noStrike" cap="none" normalizeH="0" baseline="0" dirty="0" smtClean="0">
                          <a:ln>
                            <a:noFill/>
                          </a:ln>
                          <a:solidFill>
                            <a:schemeClr val="bg1"/>
                          </a:solidFill>
                          <a:effectLst/>
                          <a:latin typeface="Arial" charset="0"/>
                          <a:ea typeface="ヒラギノ角ゴ Pro W3"/>
                          <a:cs typeface="ヒラギノ角ゴ Pro W3"/>
                        </a:rPr>
                        <a:t>2018</a:t>
                      </a:r>
                      <a:endParaRPr kumimoji="0" lang="en-US" sz="1800" b="1" i="0" u="none" strike="noStrike" cap="none" normalizeH="0" baseline="0" dirty="0">
                        <a:ln>
                          <a:noFill/>
                        </a:ln>
                        <a:solidFill>
                          <a:schemeClr val="bg1"/>
                        </a:solidFill>
                        <a:effectLst/>
                        <a:latin typeface="Arial" charset="0"/>
                        <a:ea typeface="ヒラギノ角ゴ Pro W3"/>
                        <a:cs typeface="ヒラギノ角ゴ Pro W3"/>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chemeClr val="accent6">
                        <a:lumMod val="75000"/>
                      </a:schemeClr>
                    </a:solidFill>
                  </a:tcPr>
                </a:tc>
                <a:extLst>
                  <a:ext uri="{0D108BD9-81ED-4DB2-BD59-A6C34878D82A}">
                    <a16:rowId xmlns:a16="http://schemas.microsoft.com/office/drawing/2014/main" val="10000"/>
                  </a:ext>
                </a:extLst>
              </a:tr>
              <a:tr h="1007302">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Process</a:t>
                      </a:r>
                      <a:endParaRPr kumimoji="0" lang="en-US" sz="1400" b="0" i="0" u="none" strike="noStrike" kern="0" cap="none" spc="0" normalizeH="0" baseline="0" noProof="0" dirty="0">
                        <a:ln>
                          <a:noFill/>
                        </a:ln>
                        <a:solidFill>
                          <a:srgbClr val="2D2D8A"/>
                        </a:solidFill>
                        <a:effectLst/>
                        <a:uLnTx/>
                        <a:uFillTx/>
                        <a:latin typeface="Calibri" panose="020F0502020204030204" pitchFamily="34" charset="0"/>
                        <a:ea typeface="ヒラギノ角ゴ Pro W3"/>
                        <a:cs typeface="Calibri" panose="020F0502020204030204" pitchFamily="34" charset="0"/>
                      </a:endParaRP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1"/>
                  </a:ext>
                </a:extLst>
              </a:tr>
              <a:tr h="1007302">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People</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6">
                        <a:lumMod val="20000"/>
                        <a:lumOff val="80000"/>
                      </a:schemeClr>
                    </a:solidFill>
                  </a:tcPr>
                </a:tc>
                <a:extLst>
                  <a:ext uri="{0D108BD9-81ED-4DB2-BD59-A6C34878D82A}">
                    <a16:rowId xmlns:a16="http://schemas.microsoft.com/office/drawing/2014/main" val="10002"/>
                  </a:ext>
                </a:extLst>
              </a:tr>
              <a:tr h="1007302">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119063" lvl="0" indent="-119063">
                        <a:buFont typeface="Arial" charset="0"/>
                        <a:buNone/>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Technology</a:t>
                      </a:r>
                      <a:r>
                        <a:rPr lang="en-US" sz="1400" kern="0" dirty="0">
                          <a:solidFill>
                            <a:srgbClr val="2D2D8A"/>
                          </a:solidFill>
                          <a:latin typeface="Calibri" panose="020F0502020204030204" pitchFamily="34" charset="0"/>
                          <a:ea typeface="ヒラギノ角ゴ Pro W3"/>
                          <a:cs typeface="Calibri" panose="020F0502020204030204" pitchFamily="34" charset="0"/>
                        </a:rPr>
                        <a:t> </a:t>
                      </a:r>
                    </a:p>
                    <a:p>
                      <a:pPr marL="119063" lvl="0" indent="-119063">
                        <a:buFont typeface="Arial" pitchFamily="34"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3"/>
                  </a:ext>
                </a:extLst>
              </a:tr>
              <a:tr h="1007302">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lvl="0" indent="0">
                        <a:buFont typeface="Arial" charset="0"/>
                        <a:buNone/>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Governance</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6">
                        <a:lumMod val="20000"/>
                        <a:lumOff val="80000"/>
                      </a:schemeClr>
                    </a:solidFill>
                  </a:tcPr>
                </a:tc>
                <a:extLst>
                  <a:ext uri="{0D108BD9-81ED-4DB2-BD59-A6C34878D82A}">
                    <a16:rowId xmlns:a16="http://schemas.microsoft.com/office/drawing/2014/main" val="10004"/>
                  </a:ext>
                </a:extLst>
              </a:tr>
              <a:tr h="1007302">
                <a:tc>
                  <a:txBody>
                    <a:body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Partners /</a:t>
                      </a:r>
                      <a:r>
                        <a:rPr lang="en-US" sz="1400" b="1" kern="0" baseline="0" dirty="0">
                          <a:solidFill>
                            <a:srgbClr val="2D2D8A"/>
                          </a:solidFill>
                          <a:latin typeface="Calibri" panose="020F0502020204030204" pitchFamily="34" charset="0"/>
                          <a:ea typeface="ヒラギノ角ゴ Pro W3"/>
                          <a:cs typeface="Calibri" panose="020F0502020204030204" pitchFamily="34" charset="0"/>
                        </a:rPr>
                        <a:t> Vendors</a:t>
                      </a:r>
                      <a:endParaRPr lang="en-US" sz="1400" b="1"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880159893"/>
                  </a:ext>
                </a:extLst>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2575520957"/>
              </p:ext>
            </p:extLst>
          </p:nvPr>
        </p:nvGraphicFramePr>
        <p:xfrm>
          <a:off x="6233929" y="1267730"/>
          <a:ext cx="2855575" cy="5456030"/>
        </p:xfrm>
        <a:graphic>
          <a:graphicData uri="http://schemas.openxmlformats.org/drawingml/2006/table">
            <a:tbl>
              <a:tblPr/>
              <a:tblGrid>
                <a:gridCol w="2855575">
                  <a:extLst>
                    <a:ext uri="{9D8B030D-6E8A-4147-A177-3AD203B41FA5}">
                      <a16:colId xmlns:a16="http://schemas.microsoft.com/office/drawing/2014/main" val="20000"/>
                    </a:ext>
                  </a:extLst>
                </a:gridCol>
              </a:tblGrid>
              <a:tr h="400875">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bg1"/>
                          </a:solidFill>
                          <a:effectLst/>
                          <a:latin typeface="Arial" charset="0"/>
                          <a:ea typeface="ヒラギノ角ゴ Pro W3"/>
                          <a:cs typeface="ヒラギノ角ゴ Pro W3"/>
                        </a:rPr>
                        <a:t>Q3 </a:t>
                      </a:r>
                      <a:r>
                        <a:rPr kumimoji="0" lang="en-US" sz="1800" b="1" i="0" u="none" strike="noStrike" cap="none" normalizeH="0" baseline="0" dirty="0" smtClean="0">
                          <a:ln>
                            <a:noFill/>
                          </a:ln>
                          <a:solidFill>
                            <a:schemeClr val="bg1"/>
                          </a:solidFill>
                          <a:effectLst/>
                          <a:latin typeface="Arial" charset="0"/>
                          <a:ea typeface="ヒラギノ角ゴ Pro W3"/>
                          <a:cs typeface="ヒラギノ角ゴ Pro W3"/>
                        </a:rPr>
                        <a:t>2018</a:t>
                      </a:r>
                      <a:endParaRPr kumimoji="0" lang="en-US" sz="1800" b="1" i="0" u="none" strike="noStrike" cap="none" normalizeH="0" baseline="0" dirty="0">
                        <a:ln>
                          <a:noFill/>
                        </a:ln>
                        <a:solidFill>
                          <a:schemeClr val="bg1"/>
                        </a:solidFill>
                        <a:effectLst/>
                        <a:latin typeface="Arial" charset="0"/>
                        <a:ea typeface="ヒラギノ角ゴ Pro W3"/>
                        <a:cs typeface="ヒラギノ角ゴ Pro W3"/>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chemeClr val="accent6">
                        <a:lumMod val="75000"/>
                      </a:schemeClr>
                    </a:solidFill>
                  </a:tcPr>
                </a:tc>
                <a:extLst>
                  <a:ext uri="{0D108BD9-81ED-4DB2-BD59-A6C34878D82A}">
                    <a16:rowId xmlns:a16="http://schemas.microsoft.com/office/drawing/2014/main" val="10000"/>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Process</a:t>
                      </a:r>
                      <a:endParaRPr kumimoji="0" lang="en-US" sz="1400" b="0" i="0" u="none" strike="noStrike" kern="0" cap="none" spc="0" normalizeH="0" baseline="0" noProof="0" dirty="0">
                        <a:ln>
                          <a:noFill/>
                        </a:ln>
                        <a:solidFill>
                          <a:srgbClr val="2D2D8A"/>
                        </a:solidFill>
                        <a:effectLst/>
                        <a:uLnTx/>
                        <a:uFillTx/>
                        <a:latin typeface="Calibri" panose="020F0502020204030204" pitchFamily="34" charset="0"/>
                        <a:ea typeface="ヒラギノ角ゴ Pro W3"/>
                        <a:cs typeface="Calibri" panose="020F0502020204030204" pitchFamily="34" charset="0"/>
                      </a:endParaRP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1"/>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People</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6">
                        <a:lumMod val="20000"/>
                        <a:lumOff val="80000"/>
                      </a:schemeClr>
                    </a:solidFill>
                  </a:tcPr>
                </a:tc>
                <a:extLst>
                  <a:ext uri="{0D108BD9-81ED-4DB2-BD59-A6C34878D82A}">
                    <a16:rowId xmlns:a16="http://schemas.microsoft.com/office/drawing/2014/main" val="10002"/>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119063" lvl="0" indent="-119063">
                        <a:buFont typeface="Arial" charset="0"/>
                        <a:buNone/>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Technology</a:t>
                      </a:r>
                      <a:endParaRPr lang="en-US" sz="1400"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3"/>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lvl="0" indent="0">
                        <a:buFont typeface="Arial" charset="0"/>
                        <a:buNone/>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Governance</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6">
                        <a:lumMod val="20000"/>
                        <a:lumOff val="80000"/>
                      </a:schemeClr>
                    </a:solidFill>
                  </a:tcPr>
                </a:tc>
                <a:extLst>
                  <a:ext uri="{0D108BD9-81ED-4DB2-BD59-A6C34878D82A}">
                    <a16:rowId xmlns:a16="http://schemas.microsoft.com/office/drawing/2014/main" val="10004"/>
                  </a:ext>
                </a:extLst>
              </a:tr>
              <a:tr h="1011031">
                <a:tc>
                  <a:txBody>
                    <a:body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Partners /</a:t>
                      </a:r>
                      <a:r>
                        <a:rPr lang="en-US" sz="1400" b="1" kern="0" baseline="0" dirty="0">
                          <a:solidFill>
                            <a:srgbClr val="2D2D8A"/>
                          </a:solidFill>
                          <a:latin typeface="Calibri" panose="020F0502020204030204" pitchFamily="34" charset="0"/>
                          <a:ea typeface="ヒラギノ角ゴ Pro W3"/>
                          <a:cs typeface="Calibri" panose="020F0502020204030204" pitchFamily="34" charset="0"/>
                        </a:rPr>
                        <a:t> Vendors</a:t>
                      </a:r>
                      <a:endParaRPr lang="en-US" sz="1400" b="1"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466262663"/>
                  </a:ext>
                </a:extLst>
              </a:tr>
            </a:tbl>
          </a:graphicData>
        </a:graphic>
      </p:graphicFrame>
      <p:graphicFrame>
        <p:nvGraphicFramePr>
          <p:cNvPr id="20" name="Table 19"/>
          <p:cNvGraphicFramePr>
            <a:graphicFrameLocks noGrp="1"/>
          </p:cNvGraphicFramePr>
          <p:nvPr>
            <p:extLst>
              <p:ext uri="{D42A27DB-BD31-4B8C-83A1-F6EECF244321}">
                <p14:modId xmlns:p14="http://schemas.microsoft.com/office/powerpoint/2010/main" val="811407609"/>
              </p:ext>
            </p:extLst>
          </p:nvPr>
        </p:nvGraphicFramePr>
        <p:xfrm>
          <a:off x="9236593" y="1267729"/>
          <a:ext cx="2855575" cy="5456030"/>
        </p:xfrm>
        <a:graphic>
          <a:graphicData uri="http://schemas.openxmlformats.org/drawingml/2006/table">
            <a:tbl>
              <a:tblPr/>
              <a:tblGrid>
                <a:gridCol w="2855575">
                  <a:extLst>
                    <a:ext uri="{9D8B030D-6E8A-4147-A177-3AD203B41FA5}">
                      <a16:colId xmlns:a16="http://schemas.microsoft.com/office/drawing/2014/main" val="20000"/>
                    </a:ext>
                  </a:extLst>
                </a:gridCol>
              </a:tblGrid>
              <a:tr h="400875">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bg1"/>
                          </a:solidFill>
                          <a:effectLst/>
                          <a:latin typeface="Arial" charset="0"/>
                          <a:ea typeface="ヒラギノ角ゴ Pro W3"/>
                          <a:cs typeface="ヒラギノ角ゴ Pro W3"/>
                        </a:rPr>
                        <a:t>Q4 </a:t>
                      </a:r>
                      <a:r>
                        <a:rPr kumimoji="0" lang="en-US" sz="1800" b="1" i="0" u="none" strike="noStrike" cap="none" normalizeH="0" baseline="0" dirty="0" smtClean="0">
                          <a:ln>
                            <a:noFill/>
                          </a:ln>
                          <a:solidFill>
                            <a:schemeClr val="bg1"/>
                          </a:solidFill>
                          <a:effectLst/>
                          <a:latin typeface="Arial" charset="0"/>
                          <a:ea typeface="ヒラギノ角ゴ Pro W3"/>
                          <a:cs typeface="ヒラギノ角ゴ Pro W3"/>
                        </a:rPr>
                        <a:t>2018</a:t>
                      </a:r>
                      <a:endParaRPr kumimoji="0" lang="en-US" sz="1800" b="1" i="0" u="none" strike="noStrike" cap="none" normalizeH="0" baseline="0" dirty="0">
                        <a:ln>
                          <a:noFill/>
                        </a:ln>
                        <a:solidFill>
                          <a:schemeClr val="bg1"/>
                        </a:solidFill>
                        <a:effectLst/>
                        <a:latin typeface="Arial" charset="0"/>
                        <a:ea typeface="ヒラギノ角ゴ Pro W3"/>
                        <a:cs typeface="ヒラギノ角ゴ Pro W3"/>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chemeClr val="accent6">
                        <a:lumMod val="75000"/>
                      </a:schemeClr>
                    </a:solidFill>
                  </a:tcPr>
                </a:tc>
                <a:extLst>
                  <a:ext uri="{0D108BD9-81ED-4DB2-BD59-A6C34878D82A}">
                    <a16:rowId xmlns:a16="http://schemas.microsoft.com/office/drawing/2014/main" val="10000"/>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Process</a:t>
                      </a:r>
                      <a:endParaRPr kumimoji="0" lang="en-US" sz="1400" b="0" i="0" u="none" strike="noStrike" kern="0" cap="none" spc="0" normalizeH="0" baseline="0" noProof="0" dirty="0">
                        <a:ln>
                          <a:noFill/>
                        </a:ln>
                        <a:solidFill>
                          <a:srgbClr val="2D2D8A"/>
                        </a:solidFill>
                        <a:effectLst/>
                        <a:uLnTx/>
                        <a:uFillTx/>
                        <a:latin typeface="Calibri" panose="020F0502020204030204" pitchFamily="34" charset="0"/>
                        <a:ea typeface="ヒラギノ角ゴ Pro W3"/>
                        <a:cs typeface="Calibri" panose="020F0502020204030204" pitchFamily="34" charset="0"/>
                      </a:endParaRP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1"/>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People</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6">
                        <a:lumMod val="20000"/>
                        <a:lumOff val="80000"/>
                      </a:schemeClr>
                    </a:solidFill>
                  </a:tcPr>
                </a:tc>
                <a:extLst>
                  <a:ext uri="{0D108BD9-81ED-4DB2-BD59-A6C34878D82A}">
                    <a16:rowId xmlns:a16="http://schemas.microsoft.com/office/drawing/2014/main" val="10002"/>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119063" lvl="0" indent="-119063">
                        <a:buFont typeface="Arial" charset="0"/>
                        <a:buNone/>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Technology</a:t>
                      </a:r>
                      <a:endParaRPr lang="en-US" sz="1400"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3"/>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lvl="0" indent="0">
                        <a:buFont typeface="Arial" charset="0"/>
                        <a:buNone/>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Governance</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6">
                        <a:lumMod val="20000"/>
                        <a:lumOff val="80000"/>
                      </a:schemeClr>
                    </a:solidFill>
                  </a:tcPr>
                </a:tc>
                <a:extLst>
                  <a:ext uri="{0D108BD9-81ED-4DB2-BD59-A6C34878D82A}">
                    <a16:rowId xmlns:a16="http://schemas.microsoft.com/office/drawing/2014/main" val="10004"/>
                  </a:ext>
                </a:extLst>
              </a:tr>
              <a:tr h="1011031">
                <a:tc>
                  <a:txBody>
                    <a:body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Partners /</a:t>
                      </a:r>
                      <a:r>
                        <a:rPr lang="en-US" sz="1400" b="1" kern="0" baseline="0" dirty="0">
                          <a:solidFill>
                            <a:srgbClr val="2D2D8A"/>
                          </a:solidFill>
                          <a:latin typeface="Calibri" panose="020F0502020204030204" pitchFamily="34" charset="0"/>
                          <a:ea typeface="ヒラギノ角ゴ Pro W3"/>
                          <a:cs typeface="Calibri" panose="020F0502020204030204" pitchFamily="34" charset="0"/>
                        </a:rPr>
                        <a:t> Vendors</a:t>
                      </a:r>
                      <a:endParaRPr lang="en-US" sz="1400" b="1"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444583519"/>
                  </a:ext>
                </a:extLst>
              </a:tr>
            </a:tbl>
          </a:graphicData>
        </a:graphic>
      </p:graphicFrame>
    </p:spTree>
    <p:extLst>
      <p:ext uri="{BB962C8B-B14F-4D97-AF65-F5344CB8AC3E}">
        <p14:creationId xmlns:p14="http://schemas.microsoft.com/office/powerpoint/2010/main" val="7046270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Thorsten Manthey</a:t>
            </a:r>
            <a:endParaRPr lang="en-US" dirty="0"/>
          </a:p>
        </p:txBody>
      </p:sp>
      <p:sp>
        <p:nvSpPr>
          <p:cNvPr id="3" name="Text Placeholder 2"/>
          <p:cNvSpPr>
            <a:spLocks noGrp="1"/>
          </p:cNvSpPr>
          <p:nvPr>
            <p:ph type="body" sz="half" idx="2"/>
          </p:nvPr>
        </p:nvSpPr>
        <p:spPr>
          <a:xfrm>
            <a:off x="2589213" y="5181600"/>
            <a:ext cx="4188958" cy="1233714"/>
          </a:xfrm>
        </p:spPr>
        <p:txBody>
          <a:bodyPr>
            <a:normAutofit fontScale="92500" lnSpcReduction="10000"/>
          </a:bodyPr>
          <a:lstStyle/>
          <a:p>
            <a:pPr>
              <a:lnSpc>
                <a:spcPct val="120000"/>
              </a:lnSpc>
              <a:spcBef>
                <a:spcPts val="0"/>
              </a:spcBef>
            </a:pPr>
            <a:r>
              <a:rPr lang="en-US" dirty="0"/>
              <a:t>Director | TCS</a:t>
            </a:r>
          </a:p>
          <a:p>
            <a:pPr>
              <a:lnSpc>
                <a:spcPct val="120000"/>
              </a:lnSpc>
              <a:spcBef>
                <a:spcPts val="0"/>
              </a:spcBef>
            </a:pPr>
            <a:r>
              <a:rPr lang="en-US" dirty="0"/>
              <a:t>thorsten@tmanthey.com</a:t>
            </a:r>
          </a:p>
          <a:p>
            <a:pPr>
              <a:lnSpc>
                <a:spcPct val="120000"/>
              </a:lnSpc>
              <a:spcBef>
                <a:spcPts val="0"/>
              </a:spcBef>
            </a:pPr>
            <a:r>
              <a:rPr lang="en-US" dirty="0"/>
              <a:t>www.tmanthey.com</a:t>
            </a:r>
          </a:p>
          <a:p>
            <a:pPr>
              <a:lnSpc>
                <a:spcPct val="120000"/>
              </a:lnSpc>
              <a:spcBef>
                <a:spcPts val="0"/>
              </a:spcBef>
            </a:pPr>
            <a:r>
              <a:rPr lang="en-US" dirty="0"/>
              <a:t>+1 (617) 513 0000</a:t>
            </a:r>
          </a:p>
          <a:p>
            <a:pPr>
              <a:lnSpc>
                <a:spcPct val="120000"/>
              </a:lnSpc>
              <a:spcBef>
                <a:spcPts val="0"/>
              </a:spcBef>
            </a:pPr>
            <a:endParaRPr lang="en-US" dirty="0"/>
          </a:p>
        </p:txBody>
      </p:sp>
      <p:sp>
        <p:nvSpPr>
          <p:cNvPr id="5" name="Text Placeholder 2"/>
          <p:cNvSpPr txBox="1">
            <a:spLocks/>
          </p:cNvSpPr>
          <p:nvPr/>
        </p:nvSpPr>
        <p:spPr>
          <a:xfrm>
            <a:off x="6778171" y="5163245"/>
            <a:ext cx="4188958" cy="1233714"/>
          </a:xfrm>
          <a:prstGeom prst="rect">
            <a:avLst/>
          </a:prstGeom>
        </p:spPr>
        <p:txBody>
          <a:bodyPr vert="horz" lIns="91440" tIns="45720" rIns="91440" bIns="45720" rtlCol="0" anchor="t">
            <a:normAutofit/>
          </a:bodyPr>
          <a:lstStyle>
            <a:lvl1pPr marL="342900" indent="-342900" algn="l" defTabSz="457200" rtl="0" eaLnBrk="1" latinLnBrk="0" hangingPunct="1">
              <a:spcBef>
                <a:spcPts val="1000"/>
              </a:spcBef>
              <a:spcAft>
                <a:spcPts val="0"/>
              </a:spcAft>
              <a:buClr>
                <a:schemeClr val="accent1"/>
              </a:buClr>
              <a:buFont typeface="Wingdings 3" charset="2"/>
              <a:buNone/>
              <a:defRPr lang="en-US" sz="1800" kern="1200">
                <a:solidFill>
                  <a:schemeClr val="tx1">
                    <a:lumMod val="65000"/>
                    <a:lumOff val="3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nSpc>
                <a:spcPct val="120000"/>
              </a:lnSpc>
              <a:spcBef>
                <a:spcPts val="0"/>
              </a:spcBef>
            </a:pPr>
            <a:endParaRPr lang="en-US" dirty="0" smtClean="0"/>
          </a:p>
          <a:p>
            <a:pPr>
              <a:lnSpc>
                <a:spcPct val="120000"/>
              </a:lnSpc>
              <a:spcBef>
                <a:spcPts val="0"/>
              </a:spcBef>
            </a:pPr>
            <a:r>
              <a:rPr lang="en-US" dirty="0" smtClean="0"/>
              <a:t>Download </a:t>
            </a:r>
            <a:r>
              <a:rPr lang="en-US" dirty="0"/>
              <a:t>TEMPLATES at:</a:t>
            </a:r>
          </a:p>
          <a:p>
            <a:pPr>
              <a:lnSpc>
                <a:spcPct val="120000"/>
              </a:lnSpc>
              <a:spcBef>
                <a:spcPts val="0"/>
              </a:spcBef>
            </a:pPr>
            <a:r>
              <a:rPr lang="en-US" dirty="0" smtClean="0"/>
              <a:t>www.tmanthey.com/speaker.html</a:t>
            </a:r>
            <a:endParaRPr lang="en-US" dirty="0"/>
          </a:p>
        </p:txBody>
      </p:sp>
    </p:spTree>
    <p:extLst>
      <p:ext uri="{BB962C8B-B14F-4D97-AF65-F5344CB8AC3E}">
        <p14:creationId xmlns:p14="http://schemas.microsoft.com/office/powerpoint/2010/main" val="407771990"/>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510</TotalTime>
  <Words>793</Words>
  <Application>Microsoft Office PowerPoint</Application>
  <PresentationFormat>Widescreen</PresentationFormat>
  <Paragraphs>264</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Century Gothic</vt:lpstr>
      <vt:lpstr>Wingdings 3</vt:lpstr>
      <vt:lpstr>ヒラギノ角ゴ Pro W3</vt:lpstr>
      <vt:lpstr>Wisp</vt:lpstr>
      <vt:lpstr>Strategic Process Roadmap  TEMPLATES</vt:lpstr>
      <vt:lpstr>PowerPoint Presentation</vt:lpstr>
      <vt:lpstr>PowerPoint Presentation</vt:lpstr>
      <vt:lpstr>PowerPoint Presentation</vt:lpstr>
      <vt:lpstr>PowerPoint Presentation</vt:lpstr>
      <vt:lpstr>Thorsten Manthey</vt:lpstr>
    </vt:vector>
  </TitlesOfParts>
  <Company>Atlas Copco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Process Manager Responsibilities</dc:title>
  <dc:creator>Thorsten Manthey</dc:creator>
  <cp:lastModifiedBy>Thorsten Manthey</cp:lastModifiedBy>
  <cp:revision>15</cp:revision>
  <dcterms:created xsi:type="dcterms:W3CDTF">2018-09-08T09:12:02Z</dcterms:created>
  <dcterms:modified xsi:type="dcterms:W3CDTF">2018-09-22T18:07:01Z</dcterms:modified>
</cp:coreProperties>
</file>