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3B047-ABEF-45FE-9025-DE30543FEF44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AD1EB-28B5-449F-83B1-EE8C2EB6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01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4A4F-CA36-406D-9FBA-ACD5513373FE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ED40-6B54-49F1-B126-6CF6D83D11B2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3A39E-1F83-463C-8037-76AAB0B45C32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A7E-F3F9-402E-B448-F9ABA27C7BAC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C3F02-84D4-492E-8EE0-E616E1ABCBCF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57D1-99BC-4277-9611-FEB5FB2EBC16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12F0F-7325-4534-8755-1CFE11E13D02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0BF11-9595-4DA0-9AB6-E1A7390DC50F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86824"/>
            <a:ext cx="8911687" cy="6913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28299"/>
            <a:ext cx="8915400" cy="46829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C2B7-4226-48CD-9DED-F4A72BDA6AFD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386824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6023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BFB5B-BBB5-4F99-AD93-595985968BA3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A596E-53CF-4BCC-B55E-84A626F1B48F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07A5A-F516-4B0C-806B-304570D3DD1C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2744-7E3C-4381-B820-C7CF985A600F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AA267-B2DF-452F-9CEF-A5F3ADAADB25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3FF2-94E7-4724-84B6-5CEE759E3318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A05B-9F92-48F2-B831-982D3DFE3F23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69D18-55DF-42EB-AC36-486183914D57}" type="datetime1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Process Manager Responsibilities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Thorsten Manthey</a:t>
            </a:r>
          </a:p>
          <a:p>
            <a:r>
              <a:rPr lang="en-US" dirty="0" smtClean="0"/>
              <a:t>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8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9754129">
            <a:off x="2632366" y="3238119"/>
            <a:ext cx="3013646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/>
            <a:r>
              <a:rPr lang="en-US" sz="4400" dirty="0">
                <a:solidFill>
                  <a:srgbClr val="8099C6"/>
                </a:solidFill>
              </a:rPr>
              <a:t>Execution</a:t>
            </a:r>
          </a:p>
          <a:p>
            <a:pPr marL="0"/>
            <a:r>
              <a:rPr lang="en-US" sz="4400" dirty="0">
                <a:solidFill>
                  <a:srgbClr val="8099C6"/>
                </a:solidFill>
              </a:rPr>
              <a:t>&amp; Operation</a:t>
            </a:r>
            <a:endParaRPr lang="en-US" sz="1600" dirty="0">
              <a:solidFill>
                <a:srgbClr val="8099C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754129">
            <a:off x="7716886" y="2819426"/>
            <a:ext cx="2473434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/>
            <a:r>
              <a:rPr lang="en-US" sz="4800" dirty="0">
                <a:solidFill>
                  <a:srgbClr val="9BCA40"/>
                </a:solidFill>
              </a:rPr>
              <a:t>Strategy</a:t>
            </a:r>
          </a:p>
          <a:p>
            <a:pPr marL="0"/>
            <a:r>
              <a:rPr lang="en-US" sz="4800" dirty="0">
                <a:solidFill>
                  <a:srgbClr val="9BCA40"/>
                </a:solidFill>
              </a:rPr>
              <a:t>&amp; Goals</a:t>
            </a:r>
            <a:endParaRPr lang="en-US" dirty="0">
              <a:solidFill>
                <a:srgbClr val="9BCA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Process Manager vs. Process Owner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750621" y="6553200"/>
            <a:ext cx="394212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10</a:t>
            </a:fld>
            <a:endParaRPr lang="en-US" sz="100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1863497" y="1284635"/>
            <a:ext cx="4812568" cy="5275943"/>
          </a:xfrm>
          <a:solidFill>
            <a:schemeClr val="accent6">
              <a:lumMod val="20000"/>
              <a:lumOff val="80000"/>
              <a:alpha val="40000"/>
            </a:schemeClr>
          </a:solidFill>
        </p:spPr>
        <p:txBody>
          <a:bodyPr>
            <a:noAutofit/>
          </a:bodyPr>
          <a:lstStyle/>
          <a:p>
            <a:pPr marL="0" indent="0" defTabSz="914400">
              <a:buNone/>
            </a:pPr>
            <a:r>
              <a:rPr lang="en-US" sz="2800" dirty="0">
                <a:solidFill>
                  <a:schemeClr val="tx1"/>
                </a:solidFill>
              </a:rPr>
              <a:t>Process Manager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Process definition, development, documentation, implementation, execution and improvement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Carry out, monitor and report on the process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Custodian of process related documentation and training material 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Champion for consistent processes and tool execution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Monitors and measures the quality, KPI and Metrics reporting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Reports (dotted line) to the Process Owner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827887" y="1277257"/>
            <a:ext cx="4812568" cy="5275943"/>
          </a:xfrm>
          <a:prstGeom prst="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Process Owner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Strategic direction and long term vision of the process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Overall performance and results of the process; set maturity goals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Define process scope and process goals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Strategic Process Roadmap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Commitment of resources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Assisting in assigning a Process Manager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Define schedule for process assessments and audits</a:t>
            </a:r>
          </a:p>
          <a:p>
            <a:pPr marL="228600" indent="-2286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Resolve conflicts over priorities in his or her process domain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1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Thorsten Manthey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4188958" cy="123371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Director | TCS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thorsten@tmanthey.com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www.tmanthey.com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+1 (617) 513 0000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78171" y="5163245"/>
            <a:ext cx="4188958" cy="12337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lang="en-US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Download </a:t>
            </a:r>
            <a:r>
              <a:rPr lang="en-US" dirty="0"/>
              <a:t>TEMPLATES at: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www.tmanthey.com/speaker.html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1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/>
          <a:lstStyle/>
          <a:p>
            <a:r>
              <a:rPr lang="en-US" dirty="0"/>
              <a:t>Process Manager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1241947"/>
            <a:ext cx="10189028" cy="547275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Responsible for planning and coordination of all tactical and operational activities </a:t>
            </a:r>
            <a:br>
              <a:rPr lang="en-US" sz="1600" b="1" dirty="0" smtClean="0"/>
            </a:br>
            <a:r>
              <a:rPr lang="en-US" sz="1600" b="1" dirty="0" smtClean="0"/>
              <a:t>required to carry out, monitor and report on the process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Day-to-day execution, monitors and measures the quality and content of the delivery and output of the process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/>
              <a:t>Responsible for the process / procedure definition, development, documentation, implementation, execution and improvement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Documents the process / procedures according to the ITSM standards and guidelines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Continually improves the process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/>
              <a:t>Custodian of process related documentation and training material and makes sure the process information is published and communicated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Develop and communicate training material for the process; performs training sessions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Store process, procedures, training documentation etc. in a shared repository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Champion for consistent processes and tool usage, and ensures standardization, integration, consistency and harmonization of these activities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Participates in the Process Manager and Technical Review Board (PMTRC) and is responsible to make sure the process is integrated with other ITSM processes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Monitors and measures the quality and content of the delivery and output of the process, KPI and Metrics reporting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Capture process metrics, output quality and creates and distributes process reporting reports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Dedicates time to the process and develops expert process knowledge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Ensures he/she has the capacity and skills to perform the role</a:t>
            </a:r>
            <a:endParaRPr lang="en-US" sz="120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612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pPr marL="347663" indent="-347663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Responsible for planning and coordination of all tactical and operational activities required to carry out, monitor and report on 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2002971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Day-to-day execution, monitors and measures the quality and content of the delivery and output of the process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Makes sure the process is executed consistently across the organization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Monitors and measures (KPIs, Metrics) the process execution and the quality of the output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Creates process reporting that supports the Goals and CSFs of the process and communicates this to management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1853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pPr marL="347663" indent="-347663">
              <a:buFont typeface="+mj-lt"/>
              <a:buAutoNum type="arabicPeriod" startAt="2"/>
            </a:pPr>
            <a:r>
              <a:rPr lang="en-US" sz="2800" dirty="0">
                <a:solidFill>
                  <a:schemeClr val="tx1"/>
                </a:solidFill>
              </a:rPr>
              <a:t>Responsible for the process / procedure definition, development, documentation, implementation, execution and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1872345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Documents the process / procedure according to established standards and guidelines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Develops a Process Guide, procedures and work instructions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Use standard process templates for consistent process documentation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Propose documentation standard improvement to the PMTRC</a:t>
            </a:r>
          </a:p>
          <a:p>
            <a:pPr marL="341313" indent="0">
              <a:buNone/>
            </a:pPr>
            <a:endParaRPr lang="en-US" sz="2000" b="1" dirty="0"/>
          </a:p>
          <a:p>
            <a:pPr marL="341313" indent="0">
              <a:buNone/>
            </a:pPr>
            <a:r>
              <a:rPr lang="en-US" sz="2000" b="1" dirty="0"/>
              <a:t>Continually improvements of the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Based on feedback, assessments, audits, reporting, metrics etc. develops tactical actions and plans how to improve the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Coordinates tactical activities with Process Owner to validate they are in line with long term vision and direction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Identifies intra-process Quick Wins and submits improvement to the release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Identifies inter-process improvements and communicates this in the PMTRC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878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pPr marL="347663" indent="-347663">
              <a:buFont typeface="+mj-lt"/>
              <a:buAutoNum type="arabicPeriod" startAt="3"/>
            </a:pPr>
            <a:r>
              <a:rPr lang="en-US" sz="2800" dirty="0">
                <a:solidFill>
                  <a:schemeClr val="tx1"/>
                </a:solidFill>
              </a:rPr>
              <a:t>Custodian of process related documentation and training material and makes sure the process information is published and communicated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2002971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Develop and communicate training material for the process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Develop and keep up to date training material for the process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Conduct process training to SMEs and interfacing processes on a continual basis (e.g. every 6 months)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Identifies if process audits (execution) and coordinates this with Process Owner</a:t>
            </a:r>
          </a:p>
          <a:p>
            <a:pPr marL="341312" lvl="2" indent="0">
              <a:buNone/>
            </a:pPr>
            <a:endParaRPr lang="en-US" sz="2000" b="1" dirty="0"/>
          </a:p>
          <a:p>
            <a:pPr marL="341313" indent="0">
              <a:buNone/>
            </a:pPr>
            <a:r>
              <a:rPr lang="en-US" sz="2000" b="1" dirty="0"/>
              <a:t>Store process, procedures, training documentation etc. in a shared repository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Utilize a shared repository for all related process documentation (process guide, procedure, work instructions, FAQs, Q&amp;As, training document etc.)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Make sure the latest version is available and used. Validate every 6 months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5454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pPr marL="347663" indent="-347663">
              <a:buFont typeface="+mj-lt"/>
              <a:buAutoNum type="arabicPeriod" startAt="4"/>
            </a:pPr>
            <a:r>
              <a:rPr lang="en-US" sz="2800" dirty="0">
                <a:solidFill>
                  <a:schemeClr val="tx1"/>
                </a:solidFill>
              </a:rPr>
              <a:t>Champion for consistent processes and tool usage, and ensures standardization, integration, consistency and harmonization of these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2002971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Participates in the Process Manager and Technical Review Council (PMTRC) and is responsible to make sure the process is integrated with other ITSM processes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Allocate time for PMTRC participation to discuss tool usage and process integration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Communicate process improvements that impacts other processes within the PMTRC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Validate integrations, inputs and outputs with other processes for their relevancy, effectiveness and format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Coordinates with Process Owner and Platform Architect for tooling enhancements to validate they are in line with long term vision and </a:t>
            </a:r>
            <a:r>
              <a:rPr lang="en-US" sz="1800" dirty="0" smtClean="0"/>
              <a:t>direction</a:t>
            </a:r>
            <a:endParaRPr lang="en-US" sz="180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383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pPr marL="347663" indent="-347663">
              <a:buFont typeface="+mj-lt"/>
              <a:buAutoNum type="arabicPeriod" startAt="5"/>
            </a:pPr>
            <a:r>
              <a:rPr lang="en-US" sz="2800" dirty="0">
                <a:solidFill>
                  <a:schemeClr val="tx1"/>
                </a:solidFill>
              </a:rPr>
              <a:t>Monitors and measures the quality and content of the delivery and output of the process, KPI and Metrics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2002971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Capture process metrics, output quality and creates and distributes process reporting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Create standard reporting formats and identify recipients of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measurements capture alignment of IT with the Business, improvements of the quality of IT services and reduce and control the costs of service provision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the reporting focuses on: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Validate – Fulfillment of Strategy and Vision. Are we going in the right direction?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Justify – Have we reached our target and goal?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Direct – Facts to Drive Change. Management by facts not by feeling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Intervene – Correction &amp; Actions. Identify trends, what is broken?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all measurement types are addressed: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Compliance – Are we following the rules?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Performance – How fast? / How many?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Quality – How well? / Number of errors?</a:t>
            </a:r>
          </a:p>
          <a:p>
            <a:pPr marL="1139825" lvl="3" indent="-3413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Value – Does it matter? Are we adding value?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1216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pPr marL="347663" indent="-347663">
              <a:buFont typeface="+mj-lt"/>
              <a:buAutoNum type="arabicPeriod" startAt="6"/>
            </a:pPr>
            <a:r>
              <a:rPr lang="en-US" sz="2800" dirty="0">
                <a:solidFill>
                  <a:schemeClr val="tx1"/>
                </a:solidFill>
              </a:rPr>
              <a:t>Dedicates time to the process and develops expert process knowledge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2002971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Ensures he/she has the capacity and skills to perform the role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Ensure you have enough capacity to perform the role as Process Manager,  planning, coordination, monitoring, reporting, process documentation, training development and execution, continuous improvement etc.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Ensure you have the right skills to carry out all the required activities. Attend and/or get certified in ITIL, </a:t>
            </a:r>
            <a:r>
              <a:rPr lang="en-US" sz="1800" dirty="0" err="1"/>
              <a:t>CobIT</a:t>
            </a:r>
            <a:r>
              <a:rPr lang="en-US" sz="1800" dirty="0"/>
              <a:t>, Service Management tools and other relevant topics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7154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29" y="386824"/>
            <a:ext cx="9994392" cy="69134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Some Tangible Outputs by the Process Manager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229" y="2002971"/>
            <a:ext cx="10189028" cy="4711728"/>
          </a:xfrm>
        </p:spPr>
        <p:txBody>
          <a:bodyPr>
            <a:noAutofit/>
          </a:bodyPr>
          <a:lstStyle/>
          <a:p>
            <a:pPr marL="341313" indent="0">
              <a:buNone/>
            </a:pPr>
            <a:r>
              <a:rPr lang="en-US" sz="2000" b="1" dirty="0"/>
              <a:t>What are some of the key deliverables a Process Manager is responsible to develop?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Process Guide, Procedures, Work flows &amp; Work instructions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Training Documentation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KPI and Metric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Process Assessment Results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Process Audit Results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CSI Register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Improvement </a:t>
            </a:r>
            <a:r>
              <a:rPr lang="en-US" sz="1800" dirty="0" smtClean="0"/>
              <a:t>Requests</a:t>
            </a:r>
            <a:endParaRPr lang="en-US" sz="180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11840033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385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913</Words>
  <Application>Microsoft Office PowerPoint</Application>
  <PresentationFormat>Widescreen</PresentationFormat>
  <Paragraphs>114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Wingdings</vt:lpstr>
      <vt:lpstr>Wingdings 3</vt:lpstr>
      <vt:lpstr>Wisp</vt:lpstr>
      <vt:lpstr>Process Manager Responsibilities</vt:lpstr>
      <vt:lpstr>Process Manager Responsibilities</vt:lpstr>
      <vt:lpstr>Responsible for planning and coordination of all tactical and operational activities required to carry out, monitor and report on the process</vt:lpstr>
      <vt:lpstr>Responsible for the process / procedure definition, development, documentation, implementation, execution and improvement</vt:lpstr>
      <vt:lpstr>Custodian of process related documentation and training material and makes sure the process information is published and communicated</vt:lpstr>
      <vt:lpstr>Champion for consistent processes and tool usage, and ensures standardization, integration, consistency and harmonization of these activities</vt:lpstr>
      <vt:lpstr>Monitors and measures the quality and content of the delivery and output of the process, KPI and Metrics reporting</vt:lpstr>
      <vt:lpstr>Dedicates time to the process and develops expert process knowledge</vt:lpstr>
      <vt:lpstr>Some Tangible Outputs by the Process Manager</vt:lpstr>
      <vt:lpstr>Process Manager vs. Process Owner</vt:lpstr>
      <vt:lpstr>Thorsten Manthey</vt:lpstr>
    </vt:vector>
  </TitlesOfParts>
  <Company>Atlas Copco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Manager Responsibilities</dc:title>
  <dc:creator>Thorsten Manthey</dc:creator>
  <cp:lastModifiedBy>Thorsten Manthey</cp:lastModifiedBy>
  <cp:revision>6</cp:revision>
  <dcterms:created xsi:type="dcterms:W3CDTF">2018-09-08T09:12:02Z</dcterms:created>
  <dcterms:modified xsi:type="dcterms:W3CDTF">2018-09-08T09:43:09Z</dcterms:modified>
</cp:coreProperties>
</file>