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61" r:id="rId2"/>
    <p:sldId id="258" r:id="rId3"/>
    <p:sldId id="260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80" d="100"/>
          <a:sy n="80" d="100"/>
        </p:scale>
        <p:origin x="30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32769E3-E266-497D-870D-B3D196C747E0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E01ED1-8850-401E-A3E6-48514F17A8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23688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06885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8969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67163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20099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92712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8453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4664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71686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571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1698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0531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28DFDC-4704-4C13-93EF-A4DDEE28EC5C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3FDFD7-3864-4A13-B04B-C58ACDC505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9656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Weekly Project Report Template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One report for the Project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32434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2"/>
          <p:cNvSpPr txBox="1">
            <a:spLocks/>
          </p:cNvSpPr>
          <p:nvPr/>
        </p:nvSpPr>
        <p:spPr>
          <a:xfrm>
            <a:off x="213721" y="91983"/>
            <a:ext cx="4116233" cy="892633"/>
          </a:xfrm>
          <a:prstGeom prst="rect">
            <a:avLst/>
          </a:prstGeom>
        </p:spPr>
        <p:txBody>
          <a:bodyPr/>
          <a:lstStyle>
            <a:lvl1pPr algn="l" defTabSz="914126" rtl="0" eaLnBrk="1" latinLnBrk="0" hangingPunct="1">
              <a:spcBef>
                <a:spcPct val="0"/>
              </a:spcBef>
              <a:buNone/>
              <a:defRPr sz="2799" b="1" i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1600" i="0" dirty="0" smtClean="0">
                <a:solidFill>
                  <a:schemeClr val="tx1"/>
                </a:solidFill>
              </a:rPr>
              <a:t>&lt;PROJECT NAME&gt;</a:t>
            </a:r>
            <a:br>
              <a:rPr lang="en-GB" sz="1600" i="0" dirty="0" smtClean="0">
                <a:solidFill>
                  <a:schemeClr val="tx1"/>
                </a:solidFill>
              </a:rPr>
            </a:br>
            <a:r>
              <a:rPr lang="en-GB" sz="1600" i="0" dirty="0" smtClean="0">
                <a:solidFill>
                  <a:schemeClr val="tx1"/>
                </a:solidFill>
              </a:rPr>
              <a:t>Status Report Week Ending: DD-MMM-2019</a:t>
            </a:r>
            <a:endParaRPr lang="en-GB" sz="1600" i="0" dirty="0">
              <a:solidFill>
                <a:schemeClr val="tx1"/>
              </a:solidFill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451211"/>
              </p:ext>
            </p:extLst>
          </p:nvPr>
        </p:nvGraphicFramePr>
        <p:xfrm>
          <a:off x="4329954" y="35858"/>
          <a:ext cx="7785768" cy="13753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09138"/>
                <a:gridCol w="1209184"/>
                <a:gridCol w="1367446"/>
              </a:tblGrid>
              <a:tr h="37516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Planned  Project Completion Date: </a:t>
                      </a:r>
                      <a:r>
                        <a:rPr lang="en-GB" sz="1200" dirty="0" err="1" smtClean="0">
                          <a:solidFill>
                            <a:schemeClr val="tx1"/>
                          </a:solidFill>
                        </a:rPr>
                        <a:t>dd</a:t>
                      </a:r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-mm-</a:t>
                      </a:r>
                      <a:r>
                        <a:rPr lang="en-GB" sz="1200" dirty="0" err="1" smtClean="0">
                          <a:solidFill>
                            <a:schemeClr val="tx1"/>
                          </a:solidFill>
                        </a:rPr>
                        <a:t>yyyy</a:t>
                      </a:r>
                      <a:endParaRPr lang="en-US" sz="12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sz="1200" dirty="0" smtClean="0">
                          <a:solidFill>
                            <a:schemeClr val="tx1"/>
                          </a:solidFill>
                        </a:rPr>
                        <a:t>Overall Stats:</a:t>
                      </a:r>
                      <a:endParaRPr 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G / A / R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rgbClr val="92D050"/>
                    </a:solidFill>
                  </a:tcPr>
                </a:tc>
              </a:tr>
              <a:tr h="1000206">
                <a:tc gridSpan="3"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Overall Project Status and Activities: </a:t>
                      </a:r>
                      <a:endParaRPr lang="en-US" sz="12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200" b="0" dirty="0" smtClean="0">
                          <a:solidFill>
                            <a:schemeClr val="tx1"/>
                          </a:solidFill>
                        </a:rPr>
                        <a:t>Text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000" b="1" dirty="0" smtClean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TextBox 11"/>
          <p:cNvSpPr txBox="1"/>
          <p:nvPr/>
        </p:nvSpPr>
        <p:spPr bwMode="gray">
          <a:xfrm>
            <a:off x="148153" y="969466"/>
            <a:ext cx="418180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spcBef>
                <a:spcPts val="0"/>
              </a:spcBef>
            </a:pPr>
            <a:r>
              <a:rPr lang="en-US" sz="1400" dirty="0" smtClean="0"/>
              <a:t>Project Manager: NN</a:t>
            </a:r>
          </a:p>
          <a:p>
            <a:pPr algn="l">
              <a:spcBef>
                <a:spcPts val="0"/>
              </a:spcBef>
            </a:pPr>
            <a:r>
              <a:rPr lang="en-US" sz="1400" dirty="0" smtClean="0"/>
              <a:t>Client SPOC: NN</a:t>
            </a:r>
          </a:p>
        </p:txBody>
      </p:sp>
      <p:graphicFrame>
        <p:nvGraphicFramePr>
          <p:cNvPr id="17" name="Table 16"/>
          <p:cNvGraphicFramePr>
            <a:graphicFrameLocks noGrp="1"/>
          </p:cNvGraphicFramePr>
          <p:nvPr>
            <p:extLst/>
          </p:nvPr>
        </p:nvGraphicFramePr>
        <p:xfrm>
          <a:off x="198930" y="6519989"/>
          <a:ext cx="4434782" cy="2743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62386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625316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019342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927738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215062">
                <a:tc>
                  <a:txBody>
                    <a:bodyPr/>
                    <a:lstStyle/>
                    <a:p>
                      <a:r>
                        <a:rPr lang="en-US" sz="1200" dirty="0">
                          <a:solidFill>
                            <a:schemeClr val="bg1"/>
                          </a:solidFill>
                        </a:rPr>
                        <a:t>On Target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dirty="0">
                          <a:solidFill>
                            <a:schemeClr val="bg1"/>
                          </a:solidFill>
                        </a:rPr>
                        <a:t>Delay</a:t>
                      </a:r>
                      <a:r>
                        <a:rPr lang="en-US" sz="1200" baseline="0" dirty="0">
                          <a:solidFill>
                            <a:schemeClr val="bg1"/>
                          </a:solidFill>
                        </a:rPr>
                        <a:t> (under control)</a:t>
                      </a:r>
                      <a:endParaRPr lang="en-US" sz="120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dirty="0">
                          <a:solidFill>
                            <a:schemeClr val="bg1"/>
                          </a:solidFill>
                        </a:rPr>
                        <a:t>Delay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dirty="0">
                          <a:solidFill>
                            <a:schemeClr val="bg1"/>
                          </a:solidFill>
                        </a:rPr>
                        <a:t>Completed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8" name="TextBox 7"/>
          <p:cNvSpPr txBox="1"/>
          <p:nvPr/>
        </p:nvSpPr>
        <p:spPr bwMode="gray">
          <a:xfrm>
            <a:off x="4660605" y="6423233"/>
            <a:ext cx="5465030" cy="45063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l">
              <a:lnSpc>
                <a:spcPct val="95000"/>
              </a:lnSpc>
              <a:spcBef>
                <a:spcPts val="400"/>
              </a:spcBef>
            </a:pPr>
            <a:r>
              <a:rPr lang="en-US" sz="1050" dirty="0" smtClean="0"/>
              <a:t>Delay (</a:t>
            </a:r>
            <a:r>
              <a:rPr lang="en-US" sz="1050" dirty="0" smtClean="0">
                <a:solidFill>
                  <a:srgbClr val="FFC000"/>
                </a:solidFill>
              </a:rPr>
              <a:t>Amber</a:t>
            </a:r>
            <a:r>
              <a:rPr lang="en-US" sz="1050" dirty="0" smtClean="0"/>
              <a:t>): The WS has a delay and there is an action plan to get back on track.</a:t>
            </a:r>
          </a:p>
          <a:p>
            <a:pPr algn="l">
              <a:lnSpc>
                <a:spcPct val="95000"/>
              </a:lnSpc>
              <a:spcBef>
                <a:spcPts val="400"/>
              </a:spcBef>
            </a:pPr>
            <a:r>
              <a:rPr lang="en-US" sz="1050" dirty="0" smtClean="0"/>
              <a:t>Delay (</a:t>
            </a:r>
            <a:r>
              <a:rPr lang="en-US" sz="1050" dirty="0" smtClean="0">
                <a:solidFill>
                  <a:srgbClr val="FF0000"/>
                </a:solidFill>
              </a:rPr>
              <a:t>Red</a:t>
            </a:r>
            <a:r>
              <a:rPr lang="en-US" sz="1050" dirty="0" smtClean="0"/>
              <a:t>): The WS has a delay and there is no clear path or limited actions to get back on track.</a:t>
            </a:r>
          </a:p>
        </p:txBody>
      </p:sp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2641032"/>
              </p:ext>
            </p:extLst>
          </p:nvPr>
        </p:nvGraphicFramePr>
        <p:xfrm>
          <a:off x="213721" y="1628209"/>
          <a:ext cx="11862165" cy="3541796"/>
        </p:xfrm>
        <a:graphic>
          <a:graphicData uri="http://schemas.openxmlformats.org/drawingml/2006/table">
            <a:tbl>
              <a:tblPr firstRow="1" firstCol="1" bandRow="1"/>
              <a:tblGrid>
                <a:gridCol w="571712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573353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5571685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</a:tblGrid>
              <a:tr h="341396"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Work Stream Status Update (Why</a:t>
                      </a:r>
                      <a:r>
                        <a:rPr lang="en-US" sz="1200" b="1" i="0" u="none" strike="noStrike" kern="1200" baseline="0" dirty="0" smtClean="0">
                          <a:solidFill>
                            <a:schemeClr val="bg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 G / A / R)</a:t>
                      </a:r>
                      <a:endParaRPr lang="en-US" sz="1200" b="1" i="0" u="none" strike="noStrike" kern="1200" dirty="0">
                        <a:solidFill>
                          <a:schemeClr val="bg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CC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2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Status</a:t>
                      </a:r>
                      <a:endParaRPr lang="en-US" sz="1200" b="1" i="0" u="none" strike="noStrike" kern="1200" dirty="0">
                        <a:solidFill>
                          <a:schemeClr val="bg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CC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GB" sz="1200" b="1" i="0" u="none" strike="noStrike" kern="1200" dirty="0" smtClean="0">
                          <a:solidFill>
                            <a:schemeClr val="bg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Key Achievements</a:t>
                      </a:r>
                      <a:r>
                        <a:rPr lang="en-GB" sz="1200" b="1" i="0" u="none" strike="noStrike" kern="1200" baseline="0" dirty="0" smtClean="0">
                          <a:solidFill>
                            <a:schemeClr val="bg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 / Deliverables this Reporting Period</a:t>
                      </a:r>
                      <a:endParaRPr lang="en-US" sz="1200" b="1" i="0" u="none" strike="noStrike" kern="1200" dirty="0">
                        <a:solidFill>
                          <a:schemeClr val="bg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CC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95158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WS1 – ABC</a:t>
                      </a: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Weekly update</a:t>
                      </a:r>
                    </a:p>
                    <a:p>
                      <a:pPr marL="92075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spc="0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defTabSz="914400" rtl="0" eaLnBrk="1" fontAlgn="ctr" latinLnBrk="0" hangingPunct="1"/>
                      <a:r>
                        <a:rPr lang="en-US" sz="1800" b="1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G</a:t>
                      </a:r>
                      <a:endParaRPr lang="en-US" sz="1800" b="1" i="0" u="none" strike="noStrike" kern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marL="139700" marR="0" lvl="0" indent="-1397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kumimoji="0" lang="en-US" sz="1100" b="0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95158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WS2 – ABC</a:t>
                      </a: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Weekly update</a:t>
                      </a:r>
                    </a:p>
                    <a:p>
                      <a:pPr marL="92075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spc="0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defTabSz="914400" rtl="0" eaLnBrk="1" fontAlgn="ctr" latinLnBrk="0" hangingPunct="1"/>
                      <a:r>
                        <a:rPr lang="en-US" sz="1800" b="1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A</a:t>
                      </a:r>
                      <a:endParaRPr lang="en-US" sz="1800" b="1" i="0" u="none" strike="noStrike" kern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139700" marR="0" lvl="0" indent="-1397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kumimoji="0" lang="en-US" sz="1100" b="0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95158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WS3 – ABC</a:t>
                      </a: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Weekly update</a:t>
                      </a:r>
                    </a:p>
                    <a:p>
                      <a:pPr marL="92075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spc="0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defTabSz="914400" rtl="0" eaLnBrk="1" fontAlgn="ctr" latinLnBrk="0" hangingPunct="1"/>
                      <a:r>
                        <a:rPr lang="en-US" sz="1800" b="1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R</a:t>
                      </a:r>
                      <a:endParaRPr lang="en-US" sz="1800" b="1" i="0" u="none" strike="noStrike" kern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139700" marR="0" lvl="0" indent="-1397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kumimoji="0" lang="en-US" sz="1100" b="0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95158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WS4 – ABC</a:t>
                      </a: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Weekly update</a:t>
                      </a:r>
                    </a:p>
                    <a:p>
                      <a:pPr marL="92075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spc="0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defTabSz="914400" rtl="0" eaLnBrk="1" fontAlgn="ctr" latinLnBrk="0" hangingPunct="1"/>
                      <a:endParaRPr lang="en-US" sz="1800" b="1" i="0" u="none" strike="noStrike" kern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9700" marR="0" lvl="0" indent="-1397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100" b="0" dirty="0" smtClean="0">
                          <a:solidFill>
                            <a:schemeClr val="tx1"/>
                          </a:solidFill>
                        </a:rPr>
                        <a:t>X</a:t>
                      </a:r>
                      <a:endParaRPr kumimoji="0" lang="en-US" sz="1100" b="0" i="0" u="none" strike="noStrike" kern="1200" cap="none" spc="0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95158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WS5 – ABC</a:t>
                      </a: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Weekly update</a:t>
                      </a: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spc="0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defTabSz="914400" rtl="0" eaLnBrk="1" fontAlgn="ctr" latinLnBrk="0" hangingPunct="1"/>
                      <a:endParaRPr lang="en-US" sz="1800" b="1" i="0" u="none" strike="noStrike" kern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9700" marR="0" lvl="0" indent="-1397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kumimoji="0" lang="en-US" sz="1100" b="0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+mn-cs"/>
                        </a:rPr>
                        <a:t>x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564288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Picture 1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1943" y="974079"/>
            <a:ext cx="5845103" cy="3286265"/>
          </a:xfrm>
          <a:prstGeom prst="rect">
            <a:avLst/>
          </a:prstGeom>
        </p:spPr>
      </p:pic>
      <p:pic>
        <p:nvPicPr>
          <p:cNvPr id="15" name="Picture 1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064624" y="2380556"/>
            <a:ext cx="5952564" cy="3346683"/>
          </a:xfrm>
          <a:prstGeom prst="rect">
            <a:avLst/>
          </a:prstGeom>
          <a:ln>
            <a:solidFill>
              <a:schemeClr val="accent1">
                <a:lumMod val="60000"/>
                <a:lumOff val="40000"/>
              </a:schemeClr>
            </a:solidFill>
          </a:ln>
        </p:spPr>
      </p:pic>
      <p:sp>
        <p:nvSpPr>
          <p:cNvPr id="4" name="Right Arrow 3"/>
          <p:cNvSpPr/>
          <p:nvPr/>
        </p:nvSpPr>
        <p:spPr>
          <a:xfrm rot="2569034">
            <a:off x="4051310" y="2378872"/>
            <a:ext cx="3050899" cy="21265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ight Arrow 4"/>
          <p:cNvSpPr/>
          <p:nvPr/>
        </p:nvSpPr>
        <p:spPr>
          <a:xfrm rot="2026211">
            <a:off x="5274934" y="2200360"/>
            <a:ext cx="4167620" cy="21265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ight Arrow 5"/>
          <p:cNvSpPr/>
          <p:nvPr/>
        </p:nvSpPr>
        <p:spPr>
          <a:xfrm rot="488408">
            <a:off x="1814094" y="2762720"/>
            <a:ext cx="7557217" cy="21265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21023" y="414670"/>
            <a:ext cx="58360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solidFill>
                  <a:srgbClr val="0070C0"/>
                </a:solidFill>
              </a:rPr>
              <a:t>How is the Weekly Project Report Created</a:t>
            </a:r>
            <a:endParaRPr lang="en-US" sz="2000" dirty="0">
              <a:solidFill>
                <a:srgbClr val="0070C0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547989" y="365618"/>
            <a:ext cx="5644011" cy="14157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/>
              <a:t>Project Report creation: </a:t>
            </a:r>
          </a:p>
          <a:p>
            <a:pPr marL="231775" indent="-231775">
              <a:buFont typeface="+mj-lt"/>
              <a:buAutoNum type="arabicPeriod"/>
            </a:pPr>
            <a:r>
              <a:rPr lang="en-US" sz="1400" dirty="0" smtClean="0"/>
              <a:t>Work Stream status (R-A-G color) copied </a:t>
            </a:r>
            <a:r>
              <a:rPr lang="en-US" sz="1400" dirty="0"/>
              <a:t>to the Weekly Project Report</a:t>
            </a:r>
          </a:p>
          <a:p>
            <a:pPr marL="231775" indent="-231775">
              <a:buFont typeface="+mj-lt"/>
              <a:buAutoNum type="arabicPeriod"/>
            </a:pPr>
            <a:r>
              <a:rPr lang="en-US" sz="1400" dirty="0" smtClean="0"/>
              <a:t>WS Project Status is copied to the Weekly Project Report. Only current information is added, last weeks information is removed.</a:t>
            </a:r>
          </a:p>
          <a:p>
            <a:pPr marL="231775" indent="-231775">
              <a:buFont typeface="+mj-lt"/>
              <a:buAutoNum type="arabicPeriod"/>
            </a:pPr>
            <a:r>
              <a:rPr lang="en-US" sz="1400" dirty="0" smtClean="0"/>
              <a:t>Activities / Milestones Completed copied </a:t>
            </a:r>
            <a:r>
              <a:rPr lang="en-US" sz="1400" dirty="0"/>
              <a:t>to the Weekly Project </a:t>
            </a:r>
            <a:r>
              <a:rPr lang="en-US" sz="1400" dirty="0" smtClean="0"/>
              <a:t>Report</a:t>
            </a:r>
          </a:p>
          <a:p>
            <a:pPr marL="231775" indent="-231775">
              <a:buFont typeface="+mj-lt"/>
              <a:buAutoNum type="arabicPeriod"/>
            </a:pPr>
            <a:r>
              <a:rPr lang="en-US" sz="1400" dirty="0" smtClean="0"/>
              <a:t>Project Manager will </a:t>
            </a:r>
            <a:r>
              <a:rPr lang="en-US" sz="1400" dirty="0" smtClean="0"/>
              <a:t>write a few statements of the overall Project Status</a:t>
            </a:r>
            <a:endParaRPr lang="en-US" sz="1400" dirty="0"/>
          </a:p>
        </p:txBody>
      </p:sp>
      <p:sp>
        <p:nvSpPr>
          <p:cNvPr id="9" name="Oval 8"/>
          <p:cNvSpPr/>
          <p:nvPr/>
        </p:nvSpPr>
        <p:spPr>
          <a:xfrm>
            <a:off x="5863005" y="1192926"/>
            <a:ext cx="265814" cy="26581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0" name="Oval 9"/>
          <p:cNvSpPr/>
          <p:nvPr/>
        </p:nvSpPr>
        <p:spPr>
          <a:xfrm>
            <a:off x="4710666" y="1472291"/>
            <a:ext cx="265814" cy="26581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11" name="Oval 10"/>
          <p:cNvSpPr/>
          <p:nvPr/>
        </p:nvSpPr>
        <p:spPr>
          <a:xfrm>
            <a:off x="1532430" y="2173780"/>
            <a:ext cx="265814" cy="26581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12" name="Oval 11"/>
          <p:cNvSpPr/>
          <p:nvPr/>
        </p:nvSpPr>
        <p:spPr>
          <a:xfrm>
            <a:off x="9964825" y="2689403"/>
            <a:ext cx="265814" cy="26581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13" name="TextBox 12"/>
          <p:cNvSpPr txBox="1"/>
          <p:nvPr/>
        </p:nvSpPr>
        <p:spPr>
          <a:xfrm rot="20906857">
            <a:off x="1618388" y="3152479"/>
            <a:ext cx="2841291" cy="36933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 smtClean="0"/>
              <a:t>Weekly Work Stream Report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 rot="20906857">
            <a:off x="7922077" y="4609844"/>
            <a:ext cx="2277996" cy="36933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 smtClean="0"/>
              <a:t>Weekly Project Report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522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229</Words>
  <Application>Microsoft Office PowerPoint</Application>
  <PresentationFormat>Widescreen</PresentationFormat>
  <Paragraphs>49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Weekly Project Report Template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Weekly Project Report Template</dc:title>
  <dc:creator>Thorsten Manthey</dc:creator>
  <cp:lastModifiedBy>Thorsten Manthey</cp:lastModifiedBy>
  <cp:revision>2</cp:revision>
  <dcterms:created xsi:type="dcterms:W3CDTF">2019-09-09T19:29:41Z</dcterms:created>
  <dcterms:modified xsi:type="dcterms:W3CDTF">2019-10-06T15:00:35Z</dcterms:modified>
</cp:coreProperties>
</file>

<file path=docProps/thumbnail.jpeg>
</file>