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sldIdLst>
    <p:sldId id="261" r:id="rId2"/>
    <p:sldId id="265" r:id="rId3"/>
    <p:sldId id="267"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1" d="100"/>
          <a:sy n="71" d="100"/>
        </p:scale>
        <p:origin x="61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2769E3-E266-497D-870D-B3D196C747E0}" type="datetimeFigureOut">
              <a:rPr lang="en-US" smtClean="0"/>
              <a:t>9/9/2019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E01ED1-8850-401E-A3E6-48514F17A8D5}" type="slidenum">
              <a:rPr lang="en-US" smtClean="0"/>
              <a:t>‹#›</a:t>
            </a:fld>
            <a:endParaRPr lang="en-US"/>
          </a:p>
        </p:txBody>
      </p:sp>
    </p:spTree>
    <p:extLst>
      <p:ext uri="{BB962C8B-B14F-4D97-AF65-F5344CB8AC3E}">
        <p14:creationId xmlns:p14="http://schemas.microsoft.com/office/powerpoint/2010/main" val="14723688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728DFDC-4704-4C13-93EF-A4DDEE28EC5C}" type="datetimeFigureOut">
              <a:rPr lang="en-US" smtClean="0"/>
              <a:t>9/9/2019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3240688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28DFDC-4704-4C13-93EF-A4DDEE28EC5C}" type="datetimeFigureOut">
              <a:rPr lang="en-US" smtClean="0"/>
              <a:t>9/9/2019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23098969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28DFDC-4704-4C13-93EF-A4DDEE28EC5C}" type="datetimeFigureOut">
              <a:rPr lang="en-US" smtClean="0"/>
              <a:t>9/9/2019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17867163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Plain Backgroun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298497"/>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728DFDC-4704-4C13-93EF-A4DDEE28EC5C}" type="datetimeFigureOut">
              <a:rPr lang="en-US" smtClean="0"/>
              <a:t>9/9/2019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1452009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728DFDC-4704-4C13-93EF-A4DDEE28EC5C}" type="datetimeFigureOut">
              <a:rPr lang="en-US" smtClean="0"/>
              <a:t>9/9/2019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29292712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728DFDC-4704-4C13-93EF-A4DDEE28EC5C}" type="datetimeFigureOut">
              <a:rPr lang="en-US" smtClean="0"/>
              <a:t>9/9/2019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1358453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728DFDC-4704-4C13-93EF-A4DDEE28EC5C}" type="datetimeFigureOut">
              <a:rPr lang="en-US" smtClean="0"/>
              <a:t>9/9/2019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3934664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728DFDC-4704-4C13-93EF-A4DDEE28EC5C}" type="datetimeFigureOut">
              <a:rPr lang="en-US" smtClean="0"/>
              <a:t>9/9/2019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36471686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28DFDC-4704-4C13-93EF-A4DDEE28EC5C}" type="datetimeFigureOut">
              <a:rPr lang="en-US" smtClean="0"/>
              <a:t>9/9/2019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1840357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28DFDC-4704-4C13-93EF-A4DDEE28EC5C}" type="datetimeFigureOut">
              <a:rPr lang="en-US" smtClean="0"/>
              <a:t>9/9/2019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3542169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728DFDC-4704-4C13-93EF-A4DDEE28EC5C}" type="datetimeFigureOut">
              <a:rPr lang="en-US" smtClean="0"/>
              <a:t>9/9/2019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3FDFD7-3864-4A13-B04B-C58ACDC50566}" type="slidenum">
              <a:rPr lang="en-US" smtClean="0"/>
              <a:t>‹#›</a:t>
            </a:fld>
            <a:endParaRPr lang="en-US"/>
          </a:p>
        </p:txBody>
      </p:sp>
    </p:spTree>
    <p:extLst>
      <p:ext uri="{BB962C8B-B14F-4D97-AF65-F5344CB8AC3E}">
        <p14:creationId xmlns:p14="http://schemas.microsoft.com/office/powerpoint/2010/main" val="41780531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28DFDC-4704-4C13-93EF-A4DDEE28EC5C}" type="datetimeFigureOut">
              <a:rPr lang="en-US" smtClean="0"/>
              <a:t>9/9/2019</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3FDFD7-3864-4A13-B04B-C58ACDC50566}" type="slidenum">
              <a:rPr lang="en-US" smtClean="0"/>
              <a:t>‹#›</a:t>
            </a:fld>
            <a:endParaRPr lang="en-US"/>
          </a:p>
        </p:txBody>
      </p:sp>
    </p:spTree>
    <p:extLst>
      <p:ext uri="{BB962C8B-B14F-4D97-AF65-F5344CB8AC3E}">
        <p14:creationId xmlns:p14="http://schemas.microsoft.com/office/powerpoint/2010/main" val="1689656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Work Stream Description &amp; Objective</a:t>
            </a:r>
            <a:endParaRPr lang="en-US" dirty="0"/>
          </a:p>
        </p:txBody>
      </p:sp>
      <p:sp>
        <p:nvSpPr>
          <p:cNvPr id="3" name="Subtitle 2"/>
          <p:cNvSpPr>
            <a:spLocks noGrp="1"/>
          </p:cNvSpPr>
          <p:nvPr>
            <p:ph type="subTitle" idx="1"/>
          </p:nvPr>
        </p:nvSpPr>
        <p:spPr/>
        <p:txBody>
          <a:bodyPr/>
          <a:lstStyle/>
          <a:p>
            <a:r>
              <a:rPr lang="en-US" dirty="0" smtClean="0"/>
              <a:t>One page for each Work Stream</a:t>
            </a:r>
            <a:endParaRPr lang="en-US" dirty="0"/>
          </a:p>
        </p:txBody>
      </p:sp>
    </p:spTree>
    <p:extLst>
      <p:ext uri="{BB962C8B-B14F-4D97-AF65-F5344CB8AC3E}">
        <p14:creationId xmlns:p14="http://schemas.microsoft.com/office/powerpoint/2010/main" val="22132434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35360" y="107951"/>
            <a:ext cx="8766513" cy="381000"/>
          </a:xfrm>
        </p:spPr>
        <p:txBody>
          <a:bodyPr>
            <a:normAutofit/>
          </a:bodyPr>
          <a:lstStyle/>
          <a:p>
            <a:r>
              <a:rPr lang="en-US" sz="2000" dirty="0" smtClean="0"/>
              <a:t>Work Stream: &lt;NAME&gt;</a:t>
            </a:r>
            <a:endParaRPr lang="en-US" sz="2000" dirty="0"/>
          </a:p>
        </p:txBody>
      </p:sp>
      <p:sp>
        <p:nvSpPr>
          <p:cNvPr id="3" name="Rectangle 2"/>
          <p:cNvSpPr/>
          <p:nvPr/>
        </p:nvSpPr>
        <p:spPr bwMode="gray">
          <a:xfrm>
            <a:off x="335361" y="484092"/>
            <a:ext cx="5729264" cy="1562023"/>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Description:</a:t>
            </a:r>
          </a:p>
          <a:p>
            <a:r>
              <a:rPr lang="en-US" sz="1200" dirty="0">
                <a:solidFill>
                  <a:schemeClr val="tx1"/>
                </a:solidFill>
                <a:latin typeface="Calibri" panose="020F0502020204030204" pitchFamily="34" charset="0"/>
              </a:rPr>
              <a:t>Text</a:t>
            </a:r>
          </a:p>
          <a:p>
            <a:pPr>
              <a:spcBef>
                <a:spcPts val="200"/>
              </a:spcBef>
            </a:pPr>
            <a:endParaRPr lang="en-US" sz="1200" dirty="0">
              <a:solidFill>
                <a:schemeClr val="tx1"/>
              </a:solidFill>
              <a:latin typeface="Calibri" panose="020F0502020204030204" pitchFamily="34" charset="0"/>
            </a:endParaRPr>
          </a:p>
        </p:txBody>
      </p:sp>
      <p:sp>
        <p:nvSpPr>
          <p:cNvPr id="4" name="Rectangle 3"/>
          <p:cNvSpPr/>
          <p:nvPr/>
        </p:nvSpPr>
        <p:spPr bwMode="gray">
          <a:xfrm>
            <a:off x="6227439" y="1428105"/>
            <a:ext cx="2874435" cy="309283"/>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dirty="0">
                <a:solidFill>
                  <a:schemeClr val="tx1"/>
                </a:solidFill>
                <a:latin typeface="Calibri" panose="020F0502020204030204" pitchFamily="34" charset="0"/>
              </a:rPr>
              <a:t>Start Date: </a:t>
            </a:r>
          </a:p>
          <a:p>
            <a:pPr>
              <a:spcBef>
                <a:spcPts val="200"/>
              </a:spcBef>
            </a:pPr>
            <a:endParaRPr lang="en-US" sz="1400" dirty="0" err="1">
              <a:solidFill>
                <a:schemeClr val="tx1"/>
              </a:solidFill>
              <a:latin typeface="Calibri" panose="020F0502020204030204" pitchFamily="34" charset="0"/>
            </a:endParaRPr>
          </a:p>
        </p:txBody>
      </p:sp>
      <p:sp>
        <p:nvSpPr>
          <p:cNvPr id="6" name="Rectangle 5"/>
          <p:cNvSpPr/>
          <p:nvPr/>
        </p:nvSpPr>
        <p:spPr bwMode="gray">
          <a:xfrm>
            <a:off x="9174227" y="1428105"/>
            <a:ext cx="2874435" cy="309283"/>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dirty="0">
                <a:solidFill>
                  <a:schemeClr val="tx1"/>
                </a:solidFill>
                <a:latin typeface="Calibri" panose="020F0502020204030204" pitchFamily="34" charset="0"/>
              </a:rPr>
              <a:t>End Date: </a:t>
            </a:r>
          </a:p>
          <a:p>
            <a:pPr>
              <a:spcBef>
                <a:spcPts val="200"/>
              </a:spcBef>
            </a:pPr>
            <a:endParaRPr lang="en-US" sz="1400" dirty="0" err="1">
              <a:solidFill>
                <a:schemeClr val="tx1"/>
              </a:solidFill>
              <a:latin typeface="Calibri" panose="020F0502020204030204" pitchFamily="34" charset="0"/>
            </a:endParaRPr>
          </a:p>
        </p:txBody>
      </p:sp>
      <p:sp>
        <p:nvSpPr>
          <p:cNvPr id="7" name="Rectangle 6"/>
          <p:cNvSpPr/>
          <p:nvPr/>
        </p:nvSpPr>
        <p:spPr bwMode="gray">
          <a:xfrm>
            <a:off x="335361" y="2168881"/>
            <a:ext cx="5729264" cy="2467916"/>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What does success look like:</a:t>
            </a:r>
          </a:p>
          <a:p>
            <a:pPr marL="171446" indent="-171446">
              <a:buFont typeface="Arial" panose="020B0604020202020204" pitchFamily="34" charset="0"/>
              <a:buChar char="•"/>
            </a:pPr>
            <a:r>
              <a:rPr lang="en-US" sz="1200" dirty="0">
                <a:solidFill>
                  <a:schemeClr val="tx1"/>
                </a:solidFill>
                <a:latin typeface="Calibri" panose="020F0502020204030204" pitchFamily="34" charset="0"/>
              </a:rPr>
              <a:t>Text</a:t>
            </a:r>
          </a:p>
          <a:p>
            <a:pPr marL="171446" indent="-171446">
              <a:buFont typeface="Arial" panose="020B0604020202020204" pitchFamily="34" charset="0"/>
              <a:buChar char="•"/>
            </a:pPr>
            <a:r>
              <a:rPr lang="en-US" sz="1200" dirty="0">
                <a:solidFill>
                  <a:schemeClr val="tx1"/>
                </a:solidFill>
                <a:latin typeface="Calibri" panose="020F0502020204030204" pitchFamily="34" charset="0"/>
              </a:rPr>
              <a:t>Text</a:t>
            </a:r>
          </a:p>
          <a:p>
            <a:pPr>
              <a:spcBef>
                <a:spcPts val="200"/>
              </a:spcBef>
            </a:pPr>
            <a:endParaRPr lang="en-US" sz="1200" dirty="0" err="1">
              <a:solidFill>
                <a:schemeClr val="tx1"/>
              </a:solidFill>
              <a:latin typeface="Calibri" panose="020F0502020204030204" pitchFamily="34" charset="0"/>
            </a:endParaRPr>
          </a:p>
        </p:txBody>
      </p:sp>
      <p:sp>
        <p:nvSpPr>
          <p:cNvPr id="8" name="Rectangle 7"/>
          <p:cNvSpPr/>
          <p:nvPr/>
        </p:nvSpPr>
        <p:spPr bwMode="gray">
          <a:xfrm>
            <a:off x="6227437" y="1855690"/>
            <a:ext cx="5821224" cy="1602087"/>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Risks &amp; Mitigation Actions:</a:t>
            </a:r>
          </a:p>
          <a:p>
            <a:pPr marL="171446" indent="-171446">
              <a:buFont typeface="Arial" panose="020B0604020202020204" pitchFamily="34" charset="0"/>
              <a:buChar char="•"/>
            </a:pPr>
            <a:r>
              <a:rPr lang="en-US" sz="1200" dirty="0">
                <a:solidFill>
                  <a:schemeClr val="tx1"/>
                </a:solidFill>
                <a:latin typeface="Calibri" panose="020F0502020204030204" pitchFamily="34" charset="0"/>
              </a:rPr>
              <a:t>Text</a:t>
            </a:r>
          </a:p>
          <a:p>
            <a:pPr marL="171446" indent="-171446">
              <a:buFont typeface="Arial" panose="020B0604020202020204" pitchFamily="34" charset="0"/>
              <a:buChar char="•"/>
            </a:pPr>
            <a:r>
              <a:rPr lang="en-US" sz="1200" dirty="0">
                <a:solidFill>
                  <a:schemeClr val="tx1"/>
                </a:solidFill>
                <a:latin typeface="Calibri" panose="020F0502020204030204" pitchFamily="34" charset="0"/>
              </a:rPr>
              <a:t>Text</a:t>
            </a:r>
          </a:p>
        </p:txBody>
      </p:sp>
      <p:sp>
        <p:nvSpPr>
          <p:cNvPr id="9" name="Rectangle 8"/>
          <p:cNvSpPr/>
          <p:nvPr/>
        </p:nvSpPr>
        <p:spPr bwMode="gray">
          <a:xfrm>
            <a:off x="335361" y="4731242"/>
            <a:ext cx="5729264" cy="1962121"/>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Key Milestones / Deliverables &amp; Stream Objective (SMART):</a:t>
            </a:r>
          </a:p>
          <a:p>
            <a:pPr marL="174621" indent="-174621">
              <a:buFont typeface="Arial" panose="020B0604020202020204" pitchFamily="34" charset="0"/>
              <a:buChar char="•"/>
            </a:pPr>
            <a:r>
              <a:rPr lang="en-US" sz="1200" dirty="0">
                <a:solidFill>
                  <a:schemeClr val="tx1"/>
                </a:solidFill>
                <a:latin typeface="Calibri" panose="020F0502020204030204" pitchFamily="34" charset="0"/>
              </a:rPr>
              <a:t>Text</a:t>
            </a:r>
          </a:p>
          <a:p>
            <a:pPr marL="174621" indent="-174621">
              <a:buFont typeface="Arial" panose="020B0604020202020204" pitchFamily="34" charset="0"/>
              <a:buChar char="•"/>
            </a:pPr>
            <a:r>
              <a:rPr lang="en-US" sz="1200" dirty="0">
                <a:solidFill>
                  <a:schemeClr val="tx1"/>
                </a:solidFill>
                <a:latin typeface="Calibri" panose="020F0502020204030204" pitchFamily="34" charset="0"/>
              </a:rPr>
              <a:t>Text</a:t>
            </a:r>
          </a:p>
          <a:p>
            <a:pPr marL="174621" indent="-174621">
              <a:spcBef>
                <a:spcPts val="200"/>
              </a:spcBef>
              <a:buFont typeface="Arial" panose="020B0604020202020204" pitchFamily="34" charset="0"/>
              <a:buChar char="•"/>
            </a:pPr>
            <a:endParaRPr lang="en-US" sz="1200" dirty="0">
              <a:solidFill>
                <a:schemeClr val="tx1"/>
              </a:solidFill>
              <a:latin typeface="Calibri" panose="020F0502020204030204" pitchFamily="34" charset="0"/>
            </a:endParaRPr>
          </a:p>
        </p:txBody>
      </p:sp>
      <p:sp>
        <p:nvSpPr>
          <p:cNvPr id="10" name="Rectangle 9"/>
          <p:cNvSpPr/>
          <p:nvPr/>
        </p:nvSpPr>
        <p:spPr bwMode="gray">
          <a:xfrm>
            <a:off x="6227437" y="3621021"/>
            <a:ext cx="5821224" cy="1536171"/>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Resource Requirements (e.g. people/skills, technology, $$ etc.):</a:t>
            </a:r>
          </a:p>
          <a:p>
            <a:pPr marL="174621" indent="-174621">
              <a:buFont typeface="Arial" panose="020B0604020202020204" pitchFamily="34" charset="0"/>
              <a:buChar char="•"/>
            </a:pPr>
            <a:r>
              <a:rPr lang="en-US" sz="1200" dirty="0">
                <a:solidFill>
                  <a:schemeClr val="tx1"/>
                </a:solidFill>
                <a:latin typeface="Calibri" panose="020F0502020204030204" pitchFamily="34" charset="0"/>
              </a:rPr>
              <a:t>Text</a:t>
            </a:r>
          </a:p>
          <a:p>
            <a:pPr marL="174621" indent="-174621">
              <a:buFont typeface="Arial" panose="020B0604020202020204" pitchFamily="34" charset="0"/>
              <a:buChar char="•"/>
            </a:pPr>
            <a:r>
              <a:rPr lang="en-US" sz="1200" dirty="0">
                <a:solidFill>
                  <a:schemeClr val="tx1"/>
                </a:solidFill>
                <a:latin typeface="Calibri" panose="020F0502020204030204" pitchFamily="34" charset="0"/>
              </a:rPr>
              <a:t>Text</a:t>
            </a:r>
          </a:p>
        </p:txBody>
      </p:sp>
      <p:sp>
        <p:nvSpPr>
          <p:cNvPr id="11" name="Rectangle 10"/>
          <p:cNvSpPr/>
          <p:nvPr/>
        </p:nvSpPr>
        <p:spPr bwMode="gray">
          <a:xfrm>
            <a:off x="6227437" y="484092"/>
            <a:ext cx="5821224" cy="832349"/>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dirty="0" smtClean="0">
                <a:solidFill>
                  <a:schemeClr val="tx1"/>
                </a:solidFill>
                <a:latin typeface="Calibri" panose="020F0502020204030204" pitchFamily="34" charset="0"/>
              </a:rPr>
              <a:t>WS Lead: NN</a:t>
            </a:r>
            <a:endParaRPr lang="en-US" sz="1400" dirty="0">
              <a:solidFill>
                <a:schemeClr val="tx1"/>
              </a:solidFill>
              <a:latin typeface="Calibri" panose="020F0502020204030204" pitchFamily="34" charset="0"/>
            </a:endParaRPr>
          </a:p>
          <a:p>
            <a:pPr>
              <a:spcBef>
                <a:spcPts val="200"/>
              </a:spcBef>
            </a:pPr>
            <a:r>
              <a:rPr lang="en-US" sz="1400" dirty="0" smtClean="0">
                <a:solidFill>
                  <a:schemeClr val="tx1"/>
                </a:solidFill>
                <a:latin typeface="Calibri" panose="020F0502020204030204" pitchFamily="34" charset="0"/>
              </a:rPr>
              <a:t>Client WS SPOC:</a:t>
            </a:r>
          </a:p>
          <a:p>
            <a:pPr>
              <a:spcBef>
                <a:spcPts val="200"/>
              </a:spcBef>
            </a:pPr>
            <a:r>
              <a:rPr lang="en-US" sz="1400" dirty="0" smtClean="0">
                <a:solidFill>
                  <a:schemeClr val="tx1"/>
                </a:solidFill>
                <a:latin typeface="Calibri" panose="020F0502020204030204" pitchFamily="34" charset="0"/>
              </a:rPr>
              <a:t>Key </a:t>
            </a:r>
            <a:r>
              <a:rPr lang="en-US" sz="1400" dirty="0">
                <a:solidFill>
                  <a:schemeClr val="tx1"/>
                </a:solidFill>
                <a:latin typeface="Calibri" panose="020F0502020204030204" pitchFamily="34" charset="0"/>
              </a:rPr>
              <a:t>Members: NN, NN, </a:t>
            </a:r>
            <a:r>
              <a:rPr lang="en-US" sz="1400" dirty="0" smtClean="0">
                <a:solidFill>
                  <a:schemeClr val="tx1"/>
                </a:solidFill>
                <a:latin typeface="Calibri" panose="020F0502020204030204" pitchFamily="34" charset="0"/>
              </a:rPr>
              <a:t>NN, </a:t>
            </a:r>
            <a:endParaRPr lang="en-US" sz="1400" dirty="0">
              <a:solidFill>
                <a:schemeClr val="tx1"/>
              </a:solidFill>
              <a:latin typeface="Calibri" panose="020F0502020204030204" pitchFamily="34" charset="0"/>
            </a:endParaRPr>
          </a:p>
        </p:txBody>
      </p:sp>
      <p:sp>
        <p:nvSpPr>
          <p:cNvPr id="13" name="Rectangle 12"/>
          <p:cNvSpPr/>
          <p:nvPr/>
        </p:nvSpPr>
        <p:spPr bwMode="gray">
          <a:xfrm>
            <a:off x="6227437" y="5253204"/>
            <a:ext cx="5821224" cy="1440161"/>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Dependencies and Assumptions:</a:t>
            </a:r>
          </a:p>
          <a:p>
            <a:pPr marL="171446" indent="-171446">
              <a:buFont typeface="Arial" panose="020B0604020202020204" pitchFamily="34" charset="0"/>
              <a:buChar char="•"/>
            </a:pPr>
            <a:r>
              <a:rPr lang="en-US" sz="1200" dirty="0">
                <a:solidFill>
                  <a:schemeClr val="tx1"/>
                </a:solidFill>
                <a:latin typeface="Calibri" panose="020F0502020204030204" pitchFamily="34" charset="0"/>
              </a:rPr>
              <a:t>Text</a:t>
            </a:r>
          </a:p>
          <a:p>
            <a:pPr marL="171446" indent="-171446">
              <a:buFont typeface="Arial" panose="020B0604020202020204" pitchFamily="34" charset="0"/>
              <a:buChar char="•"/>
            </a:pPr>
            <a:r>
              <a:rPr lang="en-US" sz="1200" dirty="0">
                <a:solidFill>
                  <a:schemeClr val="tx1"/>
                </a:solidFill>
                <a:latin typeface="Calibri" panose="020F0502020204030204" pitchFamily="34" charset="0"/>
              </a:rPr>
              <a:t>Text</a:t>
            </a:r>
          </a:p>
        </p:txBody>
      </p:sp>
      <p:sp>
        <p:nvSpPr>
          <p:cNvPr id="14" name="TextBox 13"/>
          <p:cNvSpPr txBox="1"/>
          <p:nvPr/>
        </p:nvSpPr>
        <p:spPr bwMode="gray">
          <a:xfrm>
            <a:off x="10034811" y="172655"/>
            <a:ext cx="2025491" cy="287195"/>
          </a:xfrm>
          <a:prstGeom prst="rect">
            <a:avLst/>
          </a:prstGeom>
          <a:noFill/>
        </p:spPr>
        <p:txBody>
          <a:bodyPr wrap="none" rtlCol="0">
            <a:spAutoFit/>
          </a:bodyPr>
          <a:lstStyle/>
          <a:p>
            <a:pPr algn="r">
              <a:lnSpc>
                <a:spcPct val="95000"/>
              </a:lnSpc>
              <a:spcBef>
                <a:spcPts val="400"/>
              </a:spcBef>
            </a:pPr>
            <a:r>
              <a:rPr lang="en-US" sz="1333" b="1" dirty="0"/>
              <a:t>Updated </a:t>
            </a:r>
            <a:r>
              <a:rPr lang="en-US" sz="1333" b="1" dirty="0" smtClean="0"/>
              <a:t>January 1</a:t>
            </a:r>
            <a:r>
              <a:rPr lang="en-US" sz="1333" b="1" baseline="30000" dirty="0" smtClean="0"/>
              <a:t>st</a:t>
            </a:r>
            <a:r>
              <a:rPr lang="en-US" sz="1333" b="1" dirty="0" smtClean="0"/>
              <a:t> </a:t>
            </a:r>
            <a:r>
              <a:rPr lang="en-US" sz="1333" b="1" dirty="0"/>
              <a:t>,2019</a:t>
            </a:r>
          </a:p>
        </p:txBody>
      </p:sp>
    </p:spTree>
    <p:extLst>
      <p:ext uri="{BB962C8B-B14F-4D97-AF65-F5344CB8AC3E}">
        <p14:creationId xmlns:p14="http://schemas.microsoft.com/office/powerpoint/2010/main" val="28045281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35360" y="107951"/>
            <a:ext cx="8766513" cy="381000"/>
          </a:xfrm>
        </p:spPr>
        <p:txBody>
          <a:bodyPr>
            <a:normAutofit/>
          </a:bodyPr>
          <a:lstStyle/>
          <a:p>
            <a:r>
              <a:rPr lang="en-US" sz="2000" dirty="0" smtClean="0"/>
              <a:t>Work Stream: ITSM Governance</a:t>
            </a:r>
            <a:endParaRPr lang="en-US" sz="2000" dirty="0"/>
          </a:p>
        </p:txBody>
      </p:sp>
      <p:sp>
        <p:nvSpPr>
          <p:cNvPr id="3" name="Rectangle 2"/>
          <p:cNvSpPr/>
          <p:nvPr/>
        </p:nvSpPr>
        <p:spPr bwMode="gray">
          <a:xfrm>
            <a:off x="335361" y="484092"/>
            <a:ext cx="5729264" cy="1562023"/>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Description:</a:t>
            </a:r>
          </a:p>
          <a:p>
            <a:r>
              <a:rPr lang="en-US" sz="1200" dirty="0">
                <a:solidFill>
                  <a:schemeClr val="tx1"/>
                </a:solidFill>
                <a:latin typeface="Calibri" panose="020F0502020204030204" pitchFamily="34" charset="0"/>
              </a:rPr>
              <a:t>Designing and implementing an IT Service Management governance framework for </a:t>
            </a:r>
            <a:r>
              <a:rPr lang="en-US" sz="1200" dirty="0" smtClean="0">
                <a:solidFill>
                  <a:schemeClr val="tx1"/>
                </a:solidFill>
                <a:latin typeface="Calibri" panose="020F0502020204030204" pitchFamily="34" charset="0"/>
              </a:rPr>
              <a:t>client's </a:t>
            </a:r>
            <a:r>
              <a:rPr lang="en-US" sz="1200" dirty="0">
                <a:solidFill>
                  <a:schemeClr val="tx1"/>
                </a:solidFill>
                <a:latin typeface="Calibri" panose="020F0502020204030204" pitchFamily="34" charset="0"/>
              </a:rPr>
              <a:t>ITSM organization. The roles that need to be assigned, responsibilities and accountabilities for each role and the meetings and councils to be established in order to operate and govern IT Processes, and ITSM technology within the IT organization. </a:t>
            </a:r>
            <a:r>
              <a:rPr lang="en-US" sz="1200" dirty="0" smtClean="0">
                <a:solidFill>
                  <a:schemeClr val="tx1"/>
                </a:solidFill>
                <a:latin typeface="Calibri" panose="020F0502020204030204" pitchFamily="34" charset="0"/>
              </a:rPr>
              <a:t>Align </a:t>
            </a:r>
            <a:r>
              <a:rPr lang="en-US" sz="1200" dirty="0">
                <a:solidFill>
                  <a:schemeClr val="tx1"/>
                </a:solidFill>
                <a:latin typeface="Calibri" panose="020F0502020204030204" pitchFamily="34" charset="0"/>
              </a:rPr>
              <a:t>ITSM Governance framework with the new Client’s organization and utilize existing structures</a:t>
            </a:r>
            <a:r>
              <a:rPr lang="en-US" sz="1200" dirty="0" smtClean="0">
                <a:solidFill>
                  <a:schemeClr val="tx1"/>
                </a:solidFill>
                <a:latin typeface="Calibri" panose="020F0502020204030204" pitchFamily="34" charset="0"/>
              </a:rPr>
              <a:t>.</a:t>
            </a:r>
            <a:endParaRPr lang="en-US" sz="1200" dirty="0">
              <a:solidFill>
                <a:schemeClr val="tx1"/>
              </a:solidFill>
              <a:latin typeface="Calibri" panose="020F0502020204030204" pitchFamily="34" charset="0"/>
            </a:endParaRPr>
          </a:p>
          <a:p>
            <a:pPr>
              <a:spcBef>
                <a:spcPts val="200"/>
              </a:spcBef>
            </a:pPr>
            <a:endParaRPr lang="en-US" sz="1200" dirty="0">
              <a:solidFill>
                <a:schemeClr val="tx1"/>
              </a:solidFill>
              <a:latin typeface="Calibri" panose="020F0502020204030204" pitchFamily="34" charset="0"/>
            </a:endParaRPr>
          </a:p>
        </p:txBody>
      </p:sp>
      <p:sp>
        <p:nvSpPr>
          <p:cNvPr id="4" name="Rectangle 3"/>
          <p:cNvSpPr/>
          <p:nvPr/>
        </p:nvSpPr>
        <p:spPr bwMode="gray">
          <a:xfrm>
            <a:off x="6227439" y="1428105"/>
            <a:ext cx="2874435" cy="309283"/>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dirty="0">
                <a:solidFill>
                  <a:schemeClr val="tx1"/>
                </a:solidFill>
                <a:latin typeface="Calibri" panose="020F0502020204030204" pitchFamily="34" charset="0"/>
              </a:rPr>
              <a:t>Start Date</a:t>
            </a:r>
            <a:r>
              <a:rPr lang="en-US" sz="1400" dirty="0" smtClean="0">
                <a:solidFill>
                  <a:schemeClr val="tx1"/>
                </a:solidFill>
                <a:latin typeface="Calibri" panose="020F0502020204030204" pitchFamily="34" charset="0"/>
              </a:rPr>
              <a:t>: </a:t>
            </a:r>
            <a:r>
              <a:rPr lang="en-US" sz="1400" dirty="0" err="1" smtClean="0">
                <a:solidFill>
                  <a:schemeClr val="tx1"/>
                </a:solidFill>
                <a:latin typeface="Calibri" panose="020F0502020204030204" pitchFamily="34" charset="0"/>
              </a:rPr>
              <a:t>dd</a:t>
            </a:r>
            <a:r>
              <a:rPr lang="en-US" sz="1400" dirty="0" smtClean="0">
                <a:solidFill>
                  <a:schemeClr val="tx1"/>
                </a:solidFill>
                <a:latin typeface="Calibri" panose="020F0502020204030204" pitchFamily="34" charset="0"/>
              </a:rPr>
              <a:t>-mmm-</a:t>
            </a:r>
            <a:r>
              <a:rPr lang="en-US" sz="1400" dirty="0" err="1" smtClean="0">
                <a:solidFill>
                  <a:schemeClr val="tx1"/>
                </a:solidFill>
                <a:latin typeface="Calibri" panose="020F0502020204030204" pitchFamily="34" charset="0"/>
              </a:rPr>
              <a:t>yyyy</a:t>
            </a:r>
            <a:r>
              <a:rPr lang="en-US" sz="1400" dirty="0" smtClean="0">
                <a:solidFill>
                  <a:schemeClr val="tx1"/>
                </a:solidFill>
                <a:latin typeface="Calibri" panose="020F0502020204030204" pitchFamily="34" charset="0"/>
              </a:rPr>
              <a:t> </a:t>
            </a:r>
            <a:endParaRPr lang="en-US" sz="1400" dirty="0">
              <a:solidFill>
                <a:schemeClr val="tx1"/>
              </a:solidFill>
              <a:latin typeface="Calibri" panose="020F0502020204030204" pitchFamily="34" charset="0"/>
            </a:endParaRPr>
          </a:p>
          <a:p>
            <a:pPr>
              <a:spcBef>
                <a:spcPts val="200"/>
              </a:spcBef>
            </a:pPr>
            <a:endParaRPr lang="en-US" sz="1400" dirty="0" err="1">
              <a:solidFill>
                <a:schemeClr val="tx1"/>
              </a:solidFill>
              <a:latin typeface="Calibri" panose="020F0502020204030204" pitchFamily="34" charset="0"/>
            </a:endParaRPr>
          </a:p>
        </p:txBody>
      </p:sp>
      <p:sp>
        <p:nvSpPr>
          <p:cNvPr id="6" name="Rectangle 5"/>
          <p:cNvSpPr/>
          <p:nvPr/>
        </p:nvSpPr>
        <p:spPr bwMode="gray">
          <a:xfrm>
            <a:off x="9174227" y="1428105"/>
            <a:ext cx="2874435" cy="309283"/>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dirty="0">
                <a:solidFill>
                  <a:schemeClr val="tx1"/>
                </a:solidFill>
                <a:latin typeface="Calibri" panose="020F0502020204030204" pitchFamily="34" charset="0"/>
              </a:rPr>
              <a:t>End Date</a:t>
            </a:r>
            <a:r>
              <a:rPr lang="en-US" sz="1400" dirty="0" smtClean="0">
                <a:solidFill>
                  <a:schemeClr val="tx1"/>
                </a:solidFill>
                <a:latin typeface="Calibri" panose="020F0502020204030204" pitchFamily="34" charset="0"/>
              </a:rPr>
              <a:t>: </a:t>
            </a:r>
            <a:r>
              <a:rPr lang="en-US" sz="1400" dirty="0" err="1" smtClean="0">
                <a:solidFill>
                  <a:schemeClr val="tx1"/>
                </a:solidFill>
                <a:latin typeface="Calibri" panose="020F0502020204030204" pitchFamily="34" charset="0"/>
              </a:rPr>
              <a:t>dd</a:t>
            </a:r>
            <a:r>
              <a:rPr lang="en-US" sz="1400" dirty="0" smtClean="0">
                <a:solidFill>
                  <a:schemeClr val="tx1"/>
                </a:solidFill>
                <a:latin typeface="Calibri" panose="020F0502020204030204" pitchFamily="34" charset="0"/>
              </a:rPr>
              <a:t>-mmm-</a:t>
            </a:r>
            <a:r>
              <a:rPr lang="en-US" sz="1400" dirty="0" err="1" smtClean="0">
                <a:solidFill>
                  <a:schemeClr val="tx1"/>
                </a:solidFill>
                <a:latin typeface="Calibri" panose="020F0502020204030204" pitchFamily="34" charset="0"/>
              </a:rPr>
              <a:t>yyyy</a:t>
            </a:r>
            <a:r>
              <a:rPr lang="en-US" sz="1400" dirty="0" smtClean="0">
                <a:solidFill>
                  <a:schemeClr val="tx1"/>
                </a:solidFill>
                <a:latin typeface="Calibri" panose="020F0502020204030204" pitchFamily="34" charset="0"/>
              </a:rPr>
              <a:t> </a:t>
            </a:r>
            <a:endParaRPr lang="en-US" sz="1400" dirty="0">
              <a:solidFill>
                <a:schemeClr val="tx1"/>
              </a:solidFill>
              <a:latin typeface="Calibri" panose="020F0502020204030204" pitchFamily="34" charset="0"/>
            </a:endParaRPr>
          </a:p>
          <a:p>
            <a:pPr>
              <a:spcBef>
                <a:spcPts val="200"/>
              </a:spcBef>
            </a:pPr>
            <a:endParaRPr lang="en-US" sz="1400" dirty="0" err="1">
              <a:solidFill>
                <a:schemeClr val="tx1"/>
              </a:solidFill>
              <a:latin typeface="Calibri" panose="020F0502020204030204" pitchFamily="34" charset="0"/>
            </a:endParaRPr>
          </a:p>
        </p:txBody>
      </p:sp>
      <p:sp>
        <p:nvSpPr>
          <p:cNvPr id="7" name="Rectangle 6"/>
          <p:cNvSpPr/>
          <p:nvPr/>
        </p:nvSpPr>
        <p:spPr bwMode="gray">
          <a:xfrm>
            <a:off x="335361" y="2168881"/>
            <a:ext cx="5729264" cy="2467916"/>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What does success look like:</a:t>
            </a:r>
          </a:p>
          <a:p>
            <a:pPr marL="171446" indent="-171446">
              <a:spcBef>
                <a:spcPts val="200"/>
              </a:spcBef>
              <a:buFont typeface="Arial" panose="020B0604020202020204" pitchFamily="34" charset="0"/>
              <a:buChar char="•"/>
            </a:pPr>
            <a:r>
              <a:rPr lang="en-US" sz="1200" dirty="0" smtClean="0">
                <a:solidFill>
                  <a:schemeClr val="tx1"/>
                </a:solidFill>
                <a:latin typeface="Calibri" panose="020F0502020204030204" pitchFamily="34" charset="0"/>
              </a:rPr>
              <a:t>A </a:t>
            </a:r>
            <a:r>
              <a:rPr lang="en-US" sz="1200" dirty="0">
                <a:solidFill>
                  <a:schemeClr val="tx1"/>
                </a:solidFill>
                <a:latin typeface="Calibri" panose="020F0502020204030204" pitchFamily="34" charset="0"/>
              </a:rPr>
              <a:t>defined ITSM Governance framework where people understand their roles and responsibilities.</a:t>
            </a:r>
          </a:p>
          <a:p>
            <a:pPr marL="171446" indent="-171446">
              <a:spcBef>
                <a:spcPts val="200"/>
              </a:spcBef>
              <a:buFont typeface="Arial" panose="020B0604020202020204" pitchFamily="34" charset="0"/>
              <a:buChar char="•"/>
            </a:pPr>
            <a:r>
              <a:rPr lang="en-US" sz="1200" dirty="0">
                <a:solidFill>
                  <a:schemeClr val="tx1"/>
                </a:solidFill>
                <a:latin typeface="Calibri" panose="020F0502020204030204" pitchFamily="34" charset="0"/>
              </a:rPr>
              <a:t>Processes and technology is managed and governed both tactical and strategic to enable optimized service delivery.</a:t>
            </a:r>
          </a:p>
          <a:p>
            <a:pPr marL="171446" indent="-171446">
              <a:spcBef>
                <a:spcPts val="200"/>
              </a:spcBef>
              <a:buFont typeface="Arial" panose="020B0604020202020204" pitchFamily="34" charset="0"/>
              <a:buChar char="•"/>
            </a:pPr>
            <a:r>
              <a:rPr lang="en-US" sz="1200" dirty="0">
                <a:solidFill>
                  <a:schemeClr val="tx1"/>
                </a:solidFill>
                <a:latin typeface="Calibri" panose="020F0502020204030204" pitchFamily="34" charset="0"/>
              </a:rPr>
              <a:t>Escalation path and thresholds are clearly defined and understood.</a:t>
            </a:r>
          </a:p>
          <a:p>
            <a:pPr marL="171446" indent="-171446">
              <a:spcBef>
                <a:spcPts val="200"/>
              </a:spcBef>
              <a:buFont typeface="Arial" panose="020B0604020202020204" pitchFamily="34" charset="0"/>
              <a:buChar char="•"/>
            </a:pPr>
            <a:r>
              <a:rPr lang="en-US" sz="1200" dirty="0" smtClean="0">
                <a:solidFill>
                  <a:schemeClr val="tx1"/>
                </a:solidFill>
                <a:latin typeface="Calibri" panose="020F0502020204030204" pitchFamily="34" charset="0"/>
              </a:rPr>
              <a:t>Strategic Process/Platform </a:t>
            </a:r>
            <a:r>
              <a:rPr lang="en-US" sz="1200" dirty="0">
                <a:solidFill>
                  <a:schemeClr val="tx1"/>
                </a:solidFill>
                <a:latin typeface="Calibri" panose="020F0502020204030204" pitchFamily="34" charset="0"/>
              </a:rPr>
              <a:t>Roadmaps are being developed and managed for each IT process and ITSM technology </a:t>
            </a:r>
            <a:r>
              <a:rPr lang="en-US" sz="1200" dirty="0" smtClean="0">
                <a:solidFill>
                  <a:schemeClr val="tx1"/>
                </a:solidFill>
                <a:latin typeface="Calibri" panose="020F0502020204030204" pitchFamily="34" charset="0"/>
              </a:rPr>
              <a:t>(ITSM Platform). </a:t>
            </a:r>
            <a:endParaRPr lang="en-US" sz="1200" dirty="0">
              <a:solidFill>
                <a:schemeClr val="tx1"/>
              </a:solidFill>
              <a:latin typeface="Calibri" panose="020F0502020204030204" pitchFamily="34" charset="0"/>
            </a:endParaRPr>
          </a:p>
          <a:p>
            <a:pPr marL="171446" indent="-171446">
              <a:spcBef>
                <a:spcPts val="200"/>
              </a:spcBef>
              <a:buFont typeface="Arial" panose="020B0604020202020204" pitchFamily="34" charset="0"/>
              <a:buChar char="•"/>
            </a:pPr>
            <a:r>
              <a:rPr lang="en-US" sz="1200" dirty="0">
                <a:solidFill>
                  <a:schemeClr val="tx1"/>
                </a:solidFill>
                <a:latin typeface="Calibri" panose="020F0502020204030204" pitchFamily="34" charset="0"/>
              </a:rPr>
              <a:t>ITSM Governance framework is implemented and aligned with Client’s new organization.</a:t>
            </a:r>
          </a:p>
          <a:p>
            <a:pPr marL="171446" indent="-171446">
              <a:spcBef>
                <a:spcPts val="200"/>
              </a:spcBef>
              <a:buFont typeface="Arial" panose="020B0604020202020204" pitchFamily="34" charset="0"/>
              <a:buChar char="•"/>
            </a:pPr>
            <a:r>
              <a:rPr lang="en-US" sz="1200" dirty="0">
                <a:solidFill>
                  <a:schemeClr val="tx1"/>
                </a:solidFill>
                <a:latin typeface="Calibri" panose="020F0502020204030204" pitchFamily="34" charset="0"/>
              </a:rPr>
              <a:t>A central repository of process artifacts is </a:t>
            </a:r>
            <a:r>
              <a:rPr lang="en-US" sz="1200" dirty="0" smtClean="0">
                <a:solidFill>
                  <a:schemeClr val="tx1"/>
                </a:solidFill>
                <a:latin typeface="Calibri" panose="020F0502020204030204" pitchFamily="34" charset="0"/>
              </a:rPr>
              <a:t>available.</a:t>
            </a:r>
            <a:endParaRPr lang="en-US" sz="1200" dirty="0">
              <a:solidFill>
                <a:schemeClr val="tx1"/>
              </a:solidFill>
              <a:latin typeface="Calibri" panose="020F0502020204030204" pitchFamily="34" charset="0"/>
            </a:endParaRPr>
          </a:p>
          <a:p>
            <a:pPr>
              <a:spcBef>
                <a:spcPts val="200"/>
              </a:spcBef>
            </a:pPr>
            <a:endParaRPr lang="en-US" sz="1200" dirty="0" err="1">
              <a:solidFill>
                <a:schemeClr val="tx1"/>
              </a:solidFill>
              <a:latin typeface="Calibri" panose="020F0502020204030204" pitchFamily="34" charset="0"/>
            </a:endParaRPr>
          </a:p>
        </p:txBody>
      </p:sp>
      <p:sp>
        <p:nvSpPr>
          <p:cNvPr id="8" name="Rectangle 7"/>
          <p:cNvSpPr/>
          <p:nvPr/>
        </p:nvSpPr>
        <p:spPr bwMode="gray">
          <a:xfrm>
            <a:off x="6227437" y="1855690"/>
            <a:ext cx="5821224" cy="1602087"/>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Risks &amp; Mitigation Actions:</a:t>
            </a:r>
          </a:p>
          <a:p>
            <a:pPr marL="171446" indent="-171446">
              <a:spcBef>
                <a:spcPts val="200"/>
              </a:spcBef>
              <a:buFont typeface="Arial" panose="020B0604020202020204" pitchFamily="34" charset="0"/>
              <a:buChar char="•"/>
            </a:pPr>
            <a:r>
              <a:rPr lang="en-US" sz="1200" dirty="0" smtClean="0">
                <a:solidFill>
                  <a:schemeClr val="tx1"/>
                </a:solidFill>
                <a:latin typeface="Calibri" panose="020F0502020204030204" pitchFamily="34" charset="0"/>
              </a:rPr>
              <a:t>Delay </a:t>
            </a:r>
            <a:r>
              <a:rPr lang="en-US" sz="1200" dirty="0">
                <a:solidFill>
                  <a:schemeClr val="tx1"/>
                </a:solidFill>
                <a:latin typeface="Calibri" panose="020F0502020204030204" pitchFamily="34" charset="0"/>
              </a:rPr>
              <a:t>in identification and assignment of Process / Technology Owners </a:t>
            </a:r>
            <a:r>
              <a:rPr lang="en-US" sz="1200" dirty="0" smtClean="0">
                <a:solidFill>
                  <a:schemeClr val="tx1"/>
                </a:solidFill>
                <a:latin typeface="Calibri" panose="020F0502020204030204" pitchFamily="34" charset="0"/>
              </a:rPr>
              <a:t>(risk rating xx); </a:t>
            </a:r>
            <a:r>
              <a:rPr lang="en-US" sz="1200" dirty="0">
                <a:solidFill>
                  <a:schemeClr val="tx1"/>
                </a:solidFill>
                <a:latin typeface="Calibri" panose="020F0502020204030204" pitchFamily="34" charset="0"/>
              </a:rPr>
              <a:t>Engage Client management to help with assignments and priority</a:t>
            </a:r>
          </a:p>
          <a:p>
            <a:pPr marL="171446" indent="-171446">
              <a:spcBef>
                <a:spcPts val="200"/>
              </a:spcBef>
              <a:buFont typeface="Arial" panose="020B0604020202020204" pitchFamily="34" charset="0"/>
              <a:buChar char="•"/>
            </a:pPr>
            <a:r>
              <a:rPr lang="en-US" sz="1200" dirty="0">
                <a:solidFill>
                  <a:schemeClr val="tx1"/>
                </a:solidFill>
                <a:latin typeface="Calibri" panose="020F0502020204030204" pitchFamily="34" charset="0"/>
              </a:rPr>
              <a:t>Availability of assigned resources to attend required council meetings </a:t>
            </a:r>
            <a:r>
              <a:rPr lang="en-US" sz="1200" dirty="0" smtClean="0">
                <a:solidFill>
                  <a:schemeClr val="tx1"/>
                </a:solidFill>
                <a:latin typeface="Calibri" panose="020F0502020204030204" pitchFamily="34" charset="0"/>
              </a:rPr>
              <a:t>(Risk rating xx); Client </a:t>
            </a:r>
            <a:r>
              <a:rPr lang="en-US" sz="1200" dirty="0">
                <a:solidFill>
                  <a:schemeClr val="tx1"/>
                </a:solidFill>
                <a:latin typeface="Calibri" panose="020F0502020204030204" pitchFamily="34" charset="0"/>
              </a:rPr>
              <a:t>management to communicate this is an important initiative</a:t>
            </a:r>
          </a:p>
          <a:p>
            <a:pPr marL="171446" indent="-171446">
              <a:spcBef>
                <a:spcPts val="200"/>
              </a:spcBef>
              <a:buFont typeface="Arial" panose="020B0604020202020204" pitchFamily="34" charset="0"/>
              <a:buChar char="•"/>
            </a:pPr>
            <a:r>
              <a:rPr lang="en-US" sz="1200" dirty="0">
                <a:solidFill>
                  <a:schemeClr val="tx1"/>
                </a:solidFill>
                <a:latin typeface="Calibri" panose="020F0502020204030204" pitchFamily="34" charset="0"/>
              </a:rPr>
              <a:t>New organization not yet ready to get onboard the new ITSM governance </a:t>
            </a:r>
            <a:r>
              <a:rPr lang="en-US" sz="1200" dirty="0" smtClean="0">
                <a:solidFill>
                  <a:schemeClr val="tx1"/>
                </a:solidFill>
                <a:latin typeface="Calibri" panose="020F0502020204030204" pitchFamily="34" charset="0"/>
              </a:rPr>
              <a:t>(Risk Rating xx); </a:t>
            </a:r>
            <a:r>
              <a:rPr lang="en-US" sz="1200" dirty="0">
                <a:solidFill>
                  <a:schemeClr val="tx1"/>
                </a:solidFill>
                <a:latin typeface="Calibri" panose="020F0502020204030204" pitchFamily="34" charset="0"/>
              </a:rPr>
              <a:t>Engage with the new General Manager</a:t>
            </a:r>
          </a:p>
          <a:p>
            <a:pPr marL="171446" indent="-171446">
              <a:buFont typeface="Arial" panose="020B0604020202020204" pitchFamily="34" charset="0"/>
              <a:buChar char="•"/>
            </a:pPr>
            <a:endParaRPr lang="en-US" sz="1200" dirty="0">
              <a:solidFill>
                <a:schemeClr val="tx1"/>
              </a:solidFill>
              <a:latin typeface="Calibri" panose="020F0502020204030204" pitchFamily="34" charset="0"/>
            </a:endParaRPr>
          </a:p>
        </p:txBody>
      </p:sp>
      <p:sp>
        <p:nvSpPr>
          <p:cNvPr id="9" name="Rectangle 8"/>
          <p:cNvSpPr/>
          <p:nvPr/>
        </p:nvSpPr>
        <p:spPr bwMode="gray">
          <a:xfrm>
            <a:off x="335361" y="4731242"/>
            <a:ext cx="5729264" cy="1962121"/>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Key Milestones / Deliverables &amp; Stream Objective (SMART):</a:t>
            </a:r>
          </a:p>
          <a:p>
            <a:pPr marL="174621" indent="-174621">
              <a:spcBef>
                <a:spcPts val="200"/>
              </a:spcBef>
              <a:buFont typeface="Arial" panose="020B0604020202020204" pitchFamily="34" charset="0"/>
              <a:buChar char="•"/>
            </a:pPr>
            <a:r>
              <a:rPr lang="en-US" sz="1200" dirty="0" smtClean="0">
                <a:solidFill>
                  <a:schemeClr val="tx1"/>
                </a:solidFill>
                <a:latin typeface="Calibri" panose="020F0502020204030204" pitchFamily="34" charset="0"/>
              </a:rPr>
              <a:t>Approved </a:t>
            </a:r>
            <a:r>
              <a:rPr lang="en-US" sz="1200" dirty="0">
                <a:solidFill>
                  <a:schemeClr val="tx1"/>
                </a:solidFill>
                <a:latin typeface="Calibri" panose="020F0502020204030204" pitchFamily="34" charset="0"/>
              </a:rPr>
              <a:t>ITSM Governance framework (v1.0): </a:t>
            </a:r>
            <a:r>
              <a:rPr lang="en-US" sz="1200" dirty="0" err="1" smtClean="0">
                <a:solidFill>
                  <a:schemeClr val="tx1"/>
                </a:solidFill>
                <a:latin typeface="Calibri" panose="020F0502020204030204" pitchFamily="34" charset="0"/>
              </a:rPr>
              <a:t>dd</a:t>
            </a:r>
            <a:r>
              <a:rPr lang="en-US" sz="1200" dirty="0" smtClean="0">
                <a:solidFill>
                  <a:schemeClr val="tx1"/>
                </a:solidFill>
                <a:latin typeface="Calibri" panose="020F0502020204030204" pitchFamily="34" charset="0"/>
              </a:rPr>
              <a:t>-mmm-</a:t>
            </a:r>
            <a:r>
              <a:rPr lang="en-US" sz="1200" dirty="0" err="1" smtClean="0">
                <a:solidFill>
                  <a:schemeClr val="tx1"/>
                </a:solidFill>
                <a:latin typeface="Calibri" panose="020F0502020204030204" pitchFamily="34" charset="0"/>
              </a:rPr>
              <a:t>yyyy</a:t>
            </a:r>
            <a:endParaRPr lang="en-US" sz="1200" dirty="0">
              <a:solidFill>
                <a:schemeClr val="tx1"/>
              </a:solidFill>
              <a:latin typeface="Calibri" panose="020F0502020204030204" pitchFamily="34" charset="0"/>
            </a:endParaRPr>
          </a:p>
          <a:p>
            <a:pPr marL="174621" indent="-174621">
              <a:spcBef>
                <a:spcPts val="200"/>
              </a:spcBef>
              <a:buFont typeface="Arial" panose="020B0604020202020204" pitchFamily="34" charset="0"/>
              <a:buChar char="•"/>
            </a:pPr>
            <a:r>
              <a:rPr lang="en-US" sz="1200" dirty="0">
                <a:solidFill>
                  <a:schemeClr val="tx1"/>
                </a:solidFill>
                <a:latin typeface="Calibri" panose="020F0502020204030204" pitchFamily="34" charset="0"/>
              </a:rPr>
              <a:t>Governance roles for processes and technology assigned and trained: </a:t>
            </a:r>
            <a:r>
              <a:rPr lang="en-US" sz="1200" dirty="0" err="1" smtClean="0">
                <a:solidFill>
                  <a:schemeClr val="tx1"/>
                </a:solidFill>
                <a:latin typeface="Calibri" panose="020F0502020204030204" pitchFamily="34" charset="0"/>
              </a:rPr>
              <a:t>dd</a:t>
            </a:r>
            <a:r>
              <a:rPr lang="en-US" sz="1200" dirty="0" smtClean="0">
                <a:solidFill>
                  <a:schemeClr val="tx1"/>
                </a:solidFill>
                <a:latin typeface="Calibri" panose="020F0502020204030204" pitchFamily="34" charset="0"/>
              </a:rPr>
              <a:t>-mmm-</a:t>
            </a:r>
            <a:r>
              <a:rPr lang="en-US" sz="1200" dirty="0" err="1" smtClean="0">
                <a:solidFill>
                  <a:schemeClr val="tx1"/>
                </a:solidFill>
                <a:latin typeface="Calibri" panose="020F0502020204030204" pitchFamily="34" charset="0"/>
              </a:rPr>
              <a:t>yyyy</a:t>
            </a:r>
            <a:endParaRPr lang="en-US" sz="1200" dirty="0">
              <a:solidFill>
                <a:schemeClr val="tx1"/>
              </a:solidFill>
              <a:latin typeface="Calibri" panose="020F0502020204030204" pitchFamily="34" charset="0"/>
            </a:endParaRPr>
          </a:p>
          <a:p>
            <a:pPr marL="174621" indent="-174621">
              <a:spcBef>
                <a:spcPts val="200"/>
              </a:spcBef>
              <a:buFont typeface="Arial" panose="020B0604020202020204" pitchFamily="34" charset="0"/>
              <a:buChar char="•"/>
            </a:pPr>
            <a:r>
              <a:rPr lang="en-US" sz="1200" dirty="0">
                <a:solidFill>
                  <a:schemeClr val="tx1"/>
                </a:solidFill>
                <a:latin typeface="Calibri" panose="020F0502020204030204" pitchFamily="34" charset="0"/>
              </a:rPr>
              <a:t>Strategies </a:t>
            </a:r>
            <a:r>
              <a:rPr lang="en-US" sz="1200" dirty="0" smtClean="0">
                <a:solidFill>
                  <a:schemeClr val="tx1"/>
                </a:solidFill>
                <a:latin typeface="Calibri" panose="020F0502020204030204" pitchFamily="34" charset="0"/>
              </a:rPr>
              <a:t>Process Roadmaps </a:t>
            </a:r>
            <a:r>
              <a:rPr lang="en-US" sz="1200" dirty="0">
                <a:solidFill>
                  <a:schemeClr val="tx1"/>
                </a:solidFill>
                <a:latin typeface="Calibri" panose="020F0502020204030204" pitchFamily="34" charset="0"/>
              </a:rPr>
              <a:t>developed for </a:t>
            </a:r>
            <a:r>
              <a:rPr lang="en-US" sz="1200" dirty="0" smtClean="0">
                <a:solidFill>
                  <a:schemeClr val="tx1"/>
                </a:solidFill>
                <a:latin typeface="Calibri" panose="020F0502020204030204" pitchFamily="34" charset="0"/>
              </a:rPr>
              <a:t>in scope processes: </a:t>
            </a:r>
            <a:r>
              <a:rPr lang="en-US" sz="1200" dirty="0" err="1" smtClean="0">
                <a:solidFill>
                  <a:schemeClr val="tx1"/>
                </a:solidFill>
                <a:latin typeface="Calibri" panose="020F0502020204030204" pitchFamily="34" charset="0"/>
              </a:rPr>
              <a:t>dd</a:t>
            </a:r>
            <a:r>
              <a:rPr lang="en-US" sz="1200" dirty="0" smtClean="0">
                <a:solidFill>
                  <a:schemeClr val="tx1"/>
                </a:solidFill>
                <a:latin typeface="Calibri" panose="020F0502020204030204" pitchFamily="34" charset="0"/>
              </a:rPr>
              <a:t>-mmm-</a:t>
            </a:r>
            <a:r>
              <a:rPr lang="en-US" sz="1200" dirty="0" err="1" smtClean="0">
                <a:solidFill>
                  <a:schemeClr val="tx1"/>
                </a:solidFill>
                <a:latin typeface="Calibri" panose="020F0502020204030204" pitchFamily="34" charset="0"/>
              </a:rPr>
              <a:t>yyyy</a:t>
            </a:r>
            <a:endParaRPr lang="en-US" sz="1200" dirty="0" smtClean="0">
              <a:solidFill>
                <a:schemeClr val="tx1"/>
              </a:solidFill>
              <a:latin typeface="Calibri" panose="020F0502020204030204" pitchFamily="34" charset="0"/>
            </a:endParaRPr>
          </a:p>
          <a:p>
            <a:pPr marL="174621" indent="-174621">
              <a:spcBef>
                <a:spcPts val="200"/>
              </a:spcBef>
              <a:buFont typeface="Arial" panose="020B0604020202020204" pitchFamily="34" charset="0"/>
              <a:buChar char="•"/>
            </a:pPr>
            <a:r>
              <a:rPr lang="en-US" sz="1200" dirty="0" smtClean="0">
                <a:solidFill>
                  <a:schemeClr val="tx1"/>
                </a:solidFill>
                <a:latin typeface="Calibri" panose="020F0502020204030204" pitchFamily="34" charset="0"/>
              </a:rPr>
              <a:t>Strategic Platform Roadmap developed for ITSM </a:t>
            </a:r>
            <a:r>
              <a:rPr lang="en-US" sz="1200" dirty="0">
                <a:solidFill>
                  <a:schemeClr val="tx1"/>
                </a:solidFill>
                <a:latin typeface="Calibri" panose="020F0502020204030204" pitchFamily="34" charset="0"/>
              </a:rPr>
              <a:t>tools: </a:t>
            </a:r>
            <a:r>
              <a:rPr lang="en-US" sz="1200" dirty="0" err="1" smtClean="0">
                <a:solidFill>
                  <a:schemeClr val="tx1"/>
                </a:solidFill>
                <a:latin typeface="Calibri" panose="020F0502020204030204" pitchFamily="34" charset="0"/>
              </a:rPr>
              <a:t>dd</a:t>
            </a:r>
            <a:r>
              <a:rPr lang="en-US" sz="1200" dirty="0" smtClean="0">
                <a:solidFill>
                  <a:schemeClr val="tx1"/>
                </a:solidFill>
                <a:latin typeface="Calibri" panose="020F0502020204030204" pitchFamily="34" charset="0"/>
              </a:rPr>
              <a:t>-mmm-</a:t>
            </a:r>
            <a:r>
              <a:rPr lang="en-US" sz="1200" dirty="0" err="1" smtClean="0">
                <a:solidFill>
                  <a:schemeClr val="tx1"/>
                </a:solidFill>
                <a:latin typeface="Calibri" panose="020F0502020204030204" pitchFamily="34" charset="0"/>
              </a:rPr>
              <a:t>yyyy</a:t>
            </a:r>
            <a:endParaRPr lang="en-US" sz="1200" dirty="0">
              <a:solidFill>
                <a:schemeClr val="tx1"/>
              </a:solidFill>
              <a:latin typeface="Calibri" panose="020F0502020204030204" pitchFamily="34" charset="0"/>
            </a:endParaRPr>
          </a:p>
          <a:p>
            <a:pPr marL="174621" indent="-174621">
              <a:spcBef>
                <a:spcPts val="200"/>
              </a:spcBef>
              <a:buFont typeface="Arial" panose="020B0604020202020204" pitchFamily="34" charset="0"/>
              <a:buChar char="•"/>
            </a:pPr>
            <a:r>
              <a:rPr lang="en-US" sz="1200" dirty="0">
                <a:solidFill>
                  <a:schemeClr val="tx1"/>
                </a:solidFill>
                <a:latin typeface="Calibri" panose="020F0502020204030204" pitchFamily="34" charset="0"/>
              </a:rPr>
              <a:t>Governance roles for processes and </a:t>
            </a:r>
            <a:r>
              <a:rPr lang="en-US" sz="1200" dirty="0" smtClean="0">
                <a:solidFill>
                  <a:schemeClr val="tx1"/>
                </a:solidFill>
                <a:latin typeface="Calibri" panose="020F0502020204030204" pitchFamily="34" charset="0"/>
              </a:rPr>
              <a:t>ITSM platform trained</a:t>
            </a:r>
            <a:r>
              <a:rPr lang="en-US" sz="1200" dirty="0">
                <a:solidFill>
                  <a:schemeClr val="tx1"/>
                </a:solidFill>
                <a:latin typeface="Calibri" panose="020F0502020204030204" pitchFamily="34" charset="0"/>
              </a:rPr>
              <a:t>: </a:t>
            </a:r>
            <a:r>
              <a:rPr lang="en-US" sz="1200" dirty="0" err="1" smtClean="0">
                <a:solidFill>
                  <a:schemeClr val="tx1"/>
                </a:solidFill>
                <a:latin typeface="Calibri" panose="020F0502020204030204" pitchFamily="34" charset="0"/>
              </a:rPr>
              <a:t>dd</a:t>
            </a:r>
            <a:r>
              <a:rPr lang="en-US" sz="1200" dirty="0" smtClean="0">
                <a:solidFill>
                  <a:schemeClr val="tx1"/>
                </a:solidFill>
                <a:latin typeface="Calibri" panose="020F0502020204030204" pitchFamily="34" charset="0"/>
              </a:rPr>
              <a:t>-mmm-</a:t>
            </a:r>
            <a:r>
              <a:rPr lang="en-US" sz="1200" dirty="0" err="1" smtClean="0">
                <a:solidFill>
                  <a:schemeClr val="tx1"/>
                </a:solidFill>
                <a:latin typeface="Calibri" panose="020F0502020204030204" pitchFamily="34" charset="0"/>
              </a:rPr>
              <a:t>yyyy</a:t>
            </a:r>
            <a:endParaRPr lang="en-US" sz="1200" dirty="0">
              <a:solidFill>
                <a:schemeClr val="tx1"/>
              </a:solidFill>
              <a:latin typeface="Calibri" panose="020F0502020204030204" pitchFamily="34" charset="0"/>
            </a:endParaRPr>
          </a:p>
          <a:p>
            <a:pPr marL="174621" indent="-174621">
              <a:spcBef>
                <a:spcPts val="200"/>
              </a:spcBef>
              <a:buFont typeface="Arial" panose="020B0604020202020204" pitchFamily="34" charset="0"/>
              <a:buChar char="•"/>
            </a:pPr>
            <a:r>
              <a:rPr lang="en-US" sz="1200" dirty="0" smtClean="0">
                <a:solidFill>
                  <a:schemeClr val="tx1"/>
                </a:solidFill>
                <a:latin typeface="Calibri" panose="020F0502020204030204" pitchFamily="34" charset="0"/>
              </a:rPr>
              <a:t>Handover </a:t>
            </a:r>
            <a:r>
              <a:rPr lang="en-US" sz="1200" dirty="0">
                <a:solidFill>
                  <a:schemeClr val="tx1"/>
                </a:solidFill>
                <a:latin typeface="Calibri" panose="020F0502020204030204" pitchFamily="34" charset="0"/>
              </a:rPr>
              <a:t>of ITSM Governance Framework to SMO completed: </a:t>
            </a:r>
            <a:r>
              <a:rPr lang="en-US" sz="1200" dirty="0" err="1" smtClean="0">
                <a:solidFill>
                  <a:schemeClr val="tx1"/>
                </a:solidFill>
                <a:latin typeface="Calibri" panose="020F0502020204030204" pitchFamily="34" charset="0"/>
              </a:rPr>
              <a:t>dd</a:t>
            </a:r>
            <a:r>
              <a:rPr lang="en-US" sz="1200" dirty="0" smtClean="0">
                <a:solidFill>
                  <a:schemeClr val="tx1"/>
                </a:solidFill>
                <a:latin typeface="Calibri" panose="020F0502020204030204" pitchFamily="34" charset="0"/>
              </a:rPr>
              <a:t>-mmm-</a:t>
            </a:r>
            <a:r>
              <a:rPr lang="en-US" sz="1200" dirty="0" err="1" smtClean="0">
                <a:solidFill>
                  <a:schemeClr val="tx1"/>
                </a:solidFill>
                <a:latin typeface="Calibri" panose="020F0502020204030204" pitchFamily="34" charset="0"/>
              </a:rPr>
              <a:t>yyyy</a:t>
            </a:r>
            <a:endParaRPr lang="en-US" sz="1200" dirty="0">
              <a:solidFill>
                <a:schemeClr val="tx1"/>
              </a:solidFill>
              <a:latin typeface="Calibri" panose="020F0502020204030204" pitchFamily="34" charset="0"/>
            </a:endParaRPr>
          </a:p>
          <a:p>
            <a:pPr marL="174621" indent="-174621">
              <a:buFont typeface="Arial" panose="020B0604020202020204" pitchFamily="34" charset="0"/>
              <a:buChar char="•"/>
            </a:pPr>
            <a:endParaRPr lang="en-US" sz="1200" dirty="0">
              <a:solidFill>
                <a:schemeClr val="tx1"/>
              </a:solidFill>
              <a:latin typeface="Calibri" panose="020F0502020204030204" pitchFamily="34" charset="0"/>
            </a:endParaRPr>
          </a:p>
          <a:p>
            <a:pPr marL="174621" indent="-174621">
              <a:spcBef>
                <a:spcPts val="200"/>
              </a:spcBef>
              <a:buFont typeface="Arial" panose="020B0604020202020204" pitchFamily="34" charset="0"/>
              <a:buChar char="•"/>
            </a:pPr>
            <a:endParaRPr lang="en-US" sz="1200" dirty="0">
              <a:solidFill>
                <a:schemeClr val="tx1"/>
              </a:solidFill>
              <a:latin typeface="Calibri" panose="020F0502020204030204" pitchFamily="34" charset="0"/>
            </a:endParaRPr>
          </a:p>
        </p:txBody>
      </p:sp>
      <p:sp>
        <p:nvSpPr>
          <p:cNvPr id="10" name="Rectangle 9"/>
          <p:cNvSpPr/>
          <p:nvPr/>
        </p:nvSpPr>
        <p:spPr bwMode="gray">
          <a:xfrm>
            <a:off x="6227437" y="3621021"/>
            <a:ext cx="5821224" cy="1536171"/>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Resource Requirements (e.g. people/skills, technology, $$ etc.):</a:t>
            </a:r>
          </a:p>
          <a:p>
            <a:pPr marL="174621" indent="-174621">
              <a:buFont typeface="Arial" panose="020B0604020202020204" pitchFamily="34" charset="0"/>
              <a:buChar char="•"/>
            </a:pPr>
            <a:r>
              <a:rPr lang="en-US" sz="1200" dirty="0" smtClean="0">
                <a:solidFill>
                  <a:schemeClr val="tx1"/>
                </a:solidFill>
                <a:latin typeface="Calibri" panose="020F0502020204030204" pitchFamily="34" charset="0"/>
              </a:rPr>
              <a:t>Process </a:t>
            </a:r>
            <a:r>
              <a:rPr lang="en-US" sz="1200" dirty="0">
                <a:solidFill>
                  <a:schemeClr val="tx1"/>
                </a:solidFill>
                <a:latin typeface="Calibri" panose="020F0502020204030204" pitchFamily="34" charset="0"/>
              </a:rPr>
              <a:t>Owners &amp; Process Managers assigned for each process in scope</a:t>
            </a:r>
          </a:p>
          <a:p>
            <a:pPr marL="174621" indent="-174621">
              <a:buFont typeface="Arial" panose="020B0604020202020204" pitchFamily="34" charset="0"/>
              <a:buChar char="•"/>
            </a:pPr>
            <a:r>
              <a:rPr lang="en-US" sz="1200" dirty="0" smtClean="0">
                <a:solidFill>
                  <a:schemeClr val="tx1"/>
                </a:solidFill>
                <a:latin typeface="Calibri" panose="020F0502020204030204" pitchFamily="34" charset="0"/>
              </a:rPr>
              <a:t>ITSM Platform and relevant tools have assigned owner(s)</a:t>
            </a:r>
            <a:endParaRPr lang="en-US" sz="1200" dirty="0">
              <a:solidFill>
                <a:schemeClr val="tx1"/>
              </a:solidFill>
              <a:latin typeface="Calibri" panose="020F0502020204030204" pitchFamily="34" charset="0"/>
            </a:endParaRPr>
          </a:p>
          <a:p>
            <a:pPr marL="174621" indent="-174621">
              <a:buFont typeface="Arial" panose="020B0604020202020204" pitchFamily="34" charset="0"/>
              <a:buChar char="•"/>
            </a:pPr>
            <a:r>
              <a:rPr lang="en-US" sz="1200" dirty="0">
                <a:solidFill>
                  <a:schemeClr val="tx1"/>
                </a:solidFill>
                <a:latin typeface="Calibri" panose="020F0502020204030204" pitchFamily="34" charset="0"/>
              </a:rPr>
              <a:t>Development of training material and execution of the </a:t>
            </a:r>
            <a:r>
              <a:rPr lang="en-US" sz="1200" dirty="0" smtClean="0">
                <a:solidFill>
                  <a:schemeClr val="tx1"/>
                </a:solidFill>
                <a:latin typeface="Calibri" panose="020F0502020204030204" pitchFamily="34" charset="0"/>
              </a:rPr>
              <a:t>training</a:t>
            </a:r>
            <a:endParaRPr lang="en-US" sz="1200" dirty="0">
              <a:solidFill>
                <a:schemeClr val="tx1"/>
              </a:solidFill>
              <a:latin typeface="Calibri" panose="020F0502020204030204" pitchFamily="34" charset="0"/>
            </a:endParaRPr>
          </a:p>
          <a:p>
            <a:pPr marL="174621" indent="-174621">
              <a:buFont typeface="Arial" panose="020B0604020202020204" pitchFamily="34" charset="0"/>
              <a:buChar char="•"/>
            </a:pPr>
            <a:r>
              <a:rPr lang="en-US" sz="1200" dirty="0">
                <a:solidFill>
                  <a:schemeClr val="tx1"/>
                </a:solidFill>
                <a:latin typeface="Calibri" panose="020F0502020204030204" pitchFamily="34" charset="0"/>
              </a:rPr>
              <a:t>Potential tools </a:t>
            </a:r>
            <a:r>
              <a:rPr lang="en-US" sz="1200" dirty="0" smtClean="0">
                <a:solidFill>
                  <a:schemeClr val="tx1"/>
                </a:solidFill>
                <a:latin typeface="Calibri" panose="020F0502020204030204" pitchFamily="34" charset="0"/>
              </a:rPr>
              <a:t>for </a:t>
            </a:r>
            <a:r>
              <a:rPr lang="en-US" sz="1200" dirty="0">
                <a:solidFill>
                  <a:schemeClr val="tx1"/>
                </a:solidFill>
                <a:latin typeface="Calibri" panose="020F0502020204030204" pitchFamily="34" charset="0"/>
              </a:rPr>
              <a:t>process management (documentations, assessments audits etc</a:t>
            </a:r>
            <a:r>
              <a:rPr lang="en-US" sz="1200" dirty="0" smtClean="0">
                <a:solidFill>
                  <a:schemeClr val="tx1"/>
                </a:solidFill>
                <a:latin typeface="Calibri" panose="020F0502020204030204" pitchFamily="34" charset="0"/>
              </a:rPr>
              <a:t>.), </a:t>
            </a:r>
            <a:r>
              <a:rPr lang="en-US" sz="1200" dirty="0">
                <a:solidFill>
                  <a:schemeClr val="tx1"/>
                </a:solidFill>
                <a:latin typeface="Calibri" panose="020F0502020204030204" pitchFamily="34" charset="0"/>
              </a:rPr>
              <a:t>part of the SMO work stream</a:t>
            </a:r>
          </a:p>
          <a:p>
            <a:pPr marL="174621" indent="-174621">
              <a:buFont typeface="Arial" panose="020B0604020202020204" pitchFamily="34" charset="0"/>
              <a:buChar char="•"/>
            </a:pPr>
            <a:endParaRPr lang="en-US" sz="1200" dirty="0">
              <a:solidFill>
                <a:schemeClr val="tx1"/>
              </a:solidFill>
              <a:latin typeface="Calibri" panose="020F0502020204030204" pitchFamily="34" charset="0"/>
            </a:endParaRPr>
          </a:p>
        </p:txBody>
      </p:sp>
      <p:sp>
        <p:nvSpPr>
          <p:cNvPr id="11" name="Rectangle 10"/>
          <p:cNvSpPr/>
          <p:nvPr/>
        </p:nvSpPr>
        <p:spPr bwMode="gray">
          <a:xfrm>
            <a:off x="6227437" y="484092"/>
            <a:ext cx="5821224" cy="832349"/>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dirty="0" smtClean="0">
                <a:solidFill>
                  <a:schemeClr val="tx1"/>
                </a:solidFill>
                <a:latin typeface="Calibri" panose="020F0502020204030204" pitchFamily="34" charset="0"/>
              </a:rPr>
              <a:t>WS Lead: NN</a:t>
            </a:r>
            <a:endParaRPr lang="en-US" sz="1400" dirty="0">
              <a:solidFill>
                <a:schemeClr val="tx1"/>
              </a:solidFill>
              <a:latin typeface="Calibri" panose="020F0502020204030204" pitchFamily="34" charset="0"/>
            </a:endParaRPr>
          </a:p>
          <a:p>
            <a:pPr>
              <a:spcBef>
                <a:spcPts val="200"/>
              </a:spcBef>
            </a:pPr>
            <a:r>
              <a:rPr lang="en-US" sz="1400" dirty="0" smtClean="0">
                <a:solidFill>
                  <a:schemeClr val="tx1"/>
                </a:solidFill>
                <a:latin typeface="Calibri" panose="020F0502020204030204" pitchFamily="34" charset="0"/>
              </a:rPr>
              <a:t>Client WS SPOC: NN</a:t>
            </a:r>
          </a:p>
          <a:p>
            <a:pPr>
              <a:spcBef>
                <a:spcPts val="200"/>
              </a:spcBef>
            </a:pPr>
            <a:r>
              <a:rPr lang="en-US" sz="1400" dirty="0" smtClean="0">
                <a:solidFill>
                  <a:schemeClr val="tx1"/>
                </a:solidFill>
                <a:latin typeface="Calibri" panose="020F0502020204030204" pitchFamily="34" charset="0"/>
              </a:rPr>
              <a:t>Key </a:t>
            </a:r>
            <a:r>
              <a:rPr lang="en-US" sz="1400" dirty="0">
                <a:solidFill>
                  <a:schemeClr val="tx1"/>
                </a:solidFill>
                <a:latin typeface="Calibri" panose="020F0502020204030204" pitchFamily="34" charset="0"/>
              </a:rPr>
              <a:t>Members: NN, NN, </a:t>
            </a:r>
            <a:r>
              <a:rPr lang="en-US" sz="1400" dirty="0" smtClean="0">
                <a:solidFill>
                  <a:schemeClr val="tx1"/>
                </a:solidFill>
                <a:latin typeface="Calibri" panose="020F0502020204030204" pitchFamily="34" charset="0"/>
              </a:rPr>
              <a:t>NN, </a:t>
            </a:r>
            <a:endParaRPr lang="en-US" sz="1400" dirty="0">
              <a:solidFill>
                <a:schemeClr val="tx1"/>
              </a:solidFill>
              <a:latin typeface="Calibri" panose="020F0502020204030204" pitchFamily="34" charset="0"/>
            </a:endParaRPr>
          </a:p>
        </p:txBody>
      </p:sp>
      <p:sp>
        <p:nvSpPr>
          <p:cNvPr id="13" name="Rectangle 12"/>
          <p:cNvSpPr/>
          <p:nvPr/>
        </p:nvSpPr>
        <p:spPr bwMode="gray">
          <a:xfrm>
            <a:off x="6227437" y="5253204"/>
            <a:ext cx="5821224" cy="1440161"/>
          </a:xfrm>
          <a:prstGeom prst="rect">
            <a:avLst/>
          </a:prstGeom>
          <a:solidFill>
            <a:schemeClr val="bg1">
              <a:lumMod val="95000"/>
            </a:schemeClr>
          </a:solidFill>
          <a:ln w="12700">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08000" tIns="45720" rIns="108000" bIns="45720" numCol="1" spcCol="0" rtlCol="0" fromWordArt="0" anchor="t" anchorCtr="0" forceAA="0" compatLnSpc="1">
            <a:prstTxWarp prst="textNoShape">
              <a:avLst/>
            </a:prstTxWarp>
            <a:noAutofit/>
          </a:bodyPr>
          <a:lstStyle/>
          <a:p>
            <a:pPr>
              <a:spcBef>
                <a:spcPts val="200"/>
              </a:spcBef>
            </a:pPr>
            <a:r>
              <a:rPr lang="en-US" sz="1400" b="1" dirty="0">
                <a:solidFill>
                  <a:schemeClr val="tx1"/>
                </a:solidFill>
                <a:latin typeface="Calibri" panose="020F0502020204030204" pitchFamily="34" charset="0"/>
              </a:rPr>
              <a:t>Dependencies and Assumptions:</a:t>
            </a:r>
          </a:p>
          <a:p>
            <a:pPr marL="171446" indent="-171446">
              <a:buFont typeface="Arial" panose="020B0604020202020204" pitchFamily="34" charset="0"/>
              <a:buChar char="•"/>
            </a:pPr>
            <a:r>
              <a:rPr lang="en-US" sz="1200" dirty="0" smtClean="0">
                <a:solidFill>
                  <a:schemeClr val="tx1"/>
                </a:solidFill>
                <a:latin typeface="Calibri" panose="020F0502020204030204" pitchFamily="34" charset="0"/>
              </a:rPr>
              <a:t>New </a:t>
            </a:r>
            <a:r>
              <a:rPr lang="en-US" sz="1200" dirty="0">
                <a:solidFill>
                  <a:schemeClr val="tx1"/>
                </a:solidFill>
                <a:latin typeface="Calibri" panose="020F0502020204030204" pitchFamily="34" charset="0"/>
              </a:rPr>
              <a:t>organization in place </a:t>
            </a:r>
            <a:r>
              <a:rPr lang="en-US" sz="1200" dirty="0" smtClean="0">
                <a:solidFill>
                  <a:schemeClr val="tx1"/>
                </a:solidFill>
                <a:latin typeface="Calibri" panose="020F0502020204030204" pitchFamily="34" charset="0"/>
              </a:rPr>
              <a:t>with key roles assigned.</a:t>
            </a:r>
          </a:p>
          <a:p>
            <a:pPr marL="171446" indent="-171446">
              <a:buFont typeface="Arial" panose="020B0604020202020204" pitchFamily="34" charset="0"/>
              <a:buChar char="•"/>
            </a:pPr>
            <a:r>
              <a:rPr lang="en-US" sz="1200" dirty="0" smtClean="0">
                <a:solidFill>
                  <a:schemeClr val="tx1"/>
                </a:solidFill>
                <a:latin typeface="Calibri" panose="020F0502020204030204" pitchFamily="34" charset="0"/>
              </a:rPr>
              <a:t>Process Owners to be assigned by Client</a:t>
            </a:r>
          </a:p>
          <a:p>
            <a:pPr marL="171446" indent="-171446">
              <a:buFont typeface="Arial" panose="020B0604020202020204" pitchFamily="34" charset="0"/>
              <a:buChar char="•"/>
            </a:pPr>
            <a:r>
              <a:rPr lang="en-US" sz="1200" dirty="0" smtClean="0">
                <a:solidFill>
                  <a:schemeClr val="tx1"/>
                </a:solidFill>
                <a:latin typeface="Calibri" panose="020F0502020204030204" pitchFamily="34" charset="0"/>
              </a:rPr>
              <a:t>Technology / Platform Owner </a:t>
            </a:r>
            <a:r>
              <a:rPr lang="en-US" sz="1200" dirty="0">
                <a:solidFill>
                  <a:schemeClr val="tx1"/>
                </a:solidFill>
                <a:latin typeface="Calibri" panose="020F0502020204030204" pitchFamily="34" charset="0"/>
              </a:rPr>
              <a:t>will be assigned by </a:t>
            </a:r>
            <a:r>
              <a:rPr lang="en-US" sz="1200" dirty="0" smtClean="0">
                <a:solidFill>
                  <a:schemeClr val="tx1"/>
                </a:solidFill>
                <a:latin typeface="Calibri" panose="020F0502020204030204" pitchFamily="34" charset="0"/>
              </a:rPr>
              <a:t>Client</a:t>
            </a:r>
            <a:endParaRPr lang="en-US" sz="1200" dirty="0">
              <a:solidFill>
                <a:schemeClr val="tx1"/>
              </a:solidFill>
              <a:latin typeface="Calibri" panose="020F0502020204030204" pitchFamily="34" charset="0"/>
            </a:endParaRPr>
          </a:p>
          <a:p>
            <a:pPr marL="171446" indent="-171446">
              <a:buFont typeface="Arial" panose="020B0604020202020204" pitchFamily="34" charset="0"/>
              <a:buChar char="•"/>
            </a:pPr>
            <a:r>
              <a:rPr lang="en-US" sz="1200" dirty="0">
                <a:solidFill>
                  <a:schemeClr val="tx1"/>
                </a:solidFill>
                <a:latin typeface="Calibri" panose="020F0502020204030204" pitchFamily="34" charset="0"/>
              </a:rPr>
              <a:t>Process Managers can be either </a:t>
            </a:r>
            <a:r>
              <a:rPr lang="en-US" sz="1200" dirty="0" smtClean="0">
                <a:solidFill>
                  <a:schemeClr val="tx1"/>
                </a:solidFill>
                <a:latin typeface="Calibri" panose="020F0502020204030204" pitchFamily="34" charset="0"/>
              </a:rPr>
              <a:t>Regional or Local</a:t>
            </a:r>
            <a:endParaRPr lang="en-US" sz="1200" dirty="0">
              <a:solidFill>
                <a:schemeClr val="tx1"/>
              </a:solidFill>
              <a:latin typeface="Calibri" panose="020F0502020204030204" pitchFamily="34" charset="0"/>
            </a:endParaRPr>
          </a:p>
          <a:p>
            <a:pPr marL="171446" indent="-171446">
              <a:buFont typeface="Arial" panose="020B0604020202020204" pitchFamily="34" charset="0"/>
              <a:buChar char="•"/>
            </a:pPr>
            <a:r>
              <a:rPr lang="en-US" sz="1200" dirty="0" smtClean="0">
                <a:solidFill>
                  <a:schemeClr val="tx1"/>
                </a:solidFill>
                <a:latin typeface="Calibri" panose="020F0502020204030204" pitchFamily="34" charset="0"/>
              </a:rPr>
              <a:t>Any other required </a:t>
            </a:r>
            <a:r>
              <a:rPr lang="en-US" sz="1200" dirty="0">
                <a:solidFill>
                  <a:schemeClr val="tx1"/>
                </a:solidFill>
                <a:latin typeface="Calibri" panose="020F0502020204030204" pitchFamily="34" charset="0"/>
              </a:rPr>
              <a:t>resources and roles are made available and </a:t>
            </a:r>
            <a:r>
              <a:rPr lang="en-US" sz="1200" dirty="0" smtClean="0">
                <a:solidFill>
                  <a:schemeClr val="tx1"/>
                </a:solidFill>
                <a:latin typeface="Calibri" panose="020F0502020204030204" pitchFamily="34" charset="0"/>
              </a:rPr>
              <a:t>assigned.</a:t>
            </a:r>
            <a:endParaRPr lang="en-US" sz="1200" dirty="0">
              <a:solidFill>
                <a:schemeClr val="tx1"/>
              </a:solidFill>
              <a:latin typeface="Calibri" panose="020F0502020204030204" pitchFamily="34" charset="0"/>
            </a:endParaRPr>
          </a:p>
          <a:p>
            <a:pPr marL="171446" indent="-171446">
              <a:buFont typeface="Arial" panose="020B0604020202020204" pitchFamily="34" charset="0"/>
              <a:buChar char="•"/>
            </a:pPr>
            <a:endParaRPr lang="en-US" sz="1200" dirty="0">
              <a:solidFill>
                <a:schemeClr val="tx1"/>
              </a:solidFill>
              <a:latin typeface="Calibri" panose="020F0502020204030204" pitchFamily="34" charset="0"/>
            </a:endParaRPr>
          </a:p>
        </p:txBody>
      </p:sp>
      <p:sp>
        <p:nvSpPr>
          <p:cNvPr id="14" name="TextBox 13"/>
          <p:cNvSpPr txBox="1"/>
          <p:nvPr/>
        </p:nvSpPr>
        <p:spPr bwMode="gray">
          <a:xfrm>
            <a:off x="10034811" y="172655"/>
            <a:ext cx="2025491" cy="287195"/>
          </a:xfrm>
          <a:prstGeom prst="rect">
            <a:avLst/>
          </a:prstGeom>
          <a:noFill/>
        </p:spPr>
        <p:txBody>
          <a:bodyPr wrap="none" rtlCol="0">
            <a:spAutoFit/>
          </a:bodyPr>
          <a:lstStyle/>
          <a:p>
            <a:pPr algn="r">
              <a:lnSpc>
                <a:spcPct val="95000"/>
              </a:lnSpc>
              <a:spcBef>
                <a:spcPts val="400"/>
              </a:spcBef>
            </a:pPr>
            <a:r>
              <a:rPr lang="en-US" sz="1333" b="1" dirty="0"/>
              <a:t>Updated </a:t>
            </a:r>
            <a:r>
              <a:rPr lang="en-US" sz="1333" b="1" dirty="0" smtClean="0"/>
              <a:t>January 1</a:t>
            </a:r>
            <a:r>
              <a:rPr lang="en-US" sz="1333" b="1" baseline="30000" dirty="0" smtClean="0"/>
              <a:t>st</a:t>
            </a:r>
            <a:r>
              <a:rPr lang="en-US" sz="1333" b="1" dirty="0" smtClean="0"/>
              <a:t> </a:t>
            </a:r>
            <a:r>
              <a:rPr lang="en-US" sz="1333" b="1" dirty="0"/>
              <a:t>,2019</a:t>
            </a:r>
          </a:p>
        </p:txBody>
      </p:sp>
      <p:sp>
        <p:nvSpPr>
          <p:cNvPr id="15" name="TextBox 14"/>
          <p:cNvSpPr txBox="1"/>
          <p:nvPr/>
        </p:nvSpPr>
        <p:spPr>
          <a:xfrm rot="20034128">
            <a:off x="4015161" y="2522130"/>
            <a:ext cx="3354765" cy="1200329"/>
          </a:xfrm>
          <a:prstGeom prst="rect">
            <a:avLst/>
          </a:prstGeom>
          <a:solidFill>
            <a:srgbClr val="FFFF00">
              <a:alpha val="70000"/>
            </a:srgbClr>
          </a:solidFill>
        </p:spPr>
        <p:txBody>
          <a:bodyPr wrap="none" rtlCol="0">
            <a:spAutoFit/>
          </a:bodyPr>
          <a:lstStyle/>
          <a:p>
            <a:r>
              <a:rPr lang="en-US" sz="7200" dirty="0">
                <a:solidFill>
                  <a:schemeClr val="bg1">
                    <a:lumMod val="65000"/>
                  </a:schemeClr>
                </a:solidFill>
              </a:rPr>
              <a:t>Example</a:t>
            </a:r>
          </a:p>
        </p:txBody>
      </p:sp>
    </p:spTree>
    <p:extLst>
      <p:ext uri="{BB962C8B-B14F-4D97-AF65-F5344CB8AC3E}">
        <p14:creationId xmlns:p14="http://schemas.microsoft.com/office/powerpoint/2010/main" val="122935605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538</Words>
  <Application>Microsoft Office PowerPoint</Application>
  <PresentationFormat>Widescreen</PresentationFormat>
  <Paragraphs>65</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Work Stream Description &amp; Objective</vt:lpstr>
      <vt:lpstr>Work Stream: &lt;NAME&gt;</vt:lpstr>
      <vt:lpstr>Work Stream: ITSM Governance</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Weekly Project Report Template</dc:title>
  <dc:creator>Thorsten Manthey</dc:creator>
  <cp:lastModifiedBy>Thorsten Manthey</cp:lastModifiedBy>
  <cp:revision>7</cp:revision>
  <dcterms:created xsi:type="dcterms:W3CDTF">2019-09-09T19:29:41Z</dcterms:created>
  <dcterms:modified xsi:type="dcterms:W3CDTF">2019-09-09T20:40:38Z</dcterms:modified>
</cp:coreProperties>
</file>