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1" r:id="rId2"/>
    <p:sldId id="262" r:id="rId3"/>
    <p:sldId id="264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2769E3-E266-497D-870D-B3D196C747E0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01ED1-8850-401E-A3E6-48514F17A8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368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8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969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6716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009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2712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453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6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168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35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69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053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8DFDC-4704-4C13-93EF-A4DDEE28EC5C}" type="datetimeFigureOut">
              <a:rPr lang="en-US" smtClean="0"/>
              <a:t>10/6/2019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FDFD7-3864-4A13-B04B-C58ACDC505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56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Weekly Work Stream Report Template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One report for the each Work Stream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24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2"/>
          <p:cNvSpPr txBox="1">
            <a:spLocks/>
          </p:cNvSpPr>
          <p:nvPr/>
        </p:nvSpPr>
        <p:spPr>
          <a:xfrm>
            <a:off x="213721" y="91983"/>
            <a:ext cx="4116233" cy="892633"/>
          </a:xfrm>
          <a:prstGeom prst="rect">
            <a:avLst/>
          </a:prstGeom>
        </p:spPr>
        <p:txBody>
          <a:bodyPr/>
          <a:lstStyle>
            <a:lvl1pPr algn="l" defTabSz="914126" rtl="0" eaLnBrk="1" latinLnBrk="0" hangingPunct="1">
              <a:spcBef>
                <a:spcPct val="0"/>
              </a:spcBef>
              <a:buNone/>
              <a:defRPr sz="2799" b="1" i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0" dirty="0" smtClean="0">
                <a:solidFill>
                  <a:schemeClr val="tx1"/>
                </a:solidFill>
              </a:rPr>
              <a:t>&lt;WS00: name&gt;</a:t>
            </a:r>
            <a:br>
              <a:rPr lang="en-GB" sz="1600" i="0" dirty="0" smtClean="0">
                <a:solidFill>
                  <a:schemeClr val="tx1"/>
                </a:solidFill>
              </a:rPr>
            </a:br>
            <a:r>
              <a:rPr lang="en-GB" sz="1600" i="0" dirty="0" smtClean="0">
                <a:solidFill>
                  <a:schemeClr val="tx1"/>
                </a:solidFill>
              </a:rPr>
              <a:t>Status Report Week Ending: DD-MM-2019</a:t>
            </a:r>
            <a:endParaRPr lang="en-GB" sz="1600" i="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8228195"/>
              </p:ext>
            </p:extLst>
          </p:nvPr>
        </p:nvGraphicFramePr>
        <p:xfrm>
          <a:off x="4329954" y="35858"/>
          <a:ext cx="7785768" cy="1375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9138"/>
                <a:gridCol w="1209184"/>
                <a:gridCol w="1367446"/>
              </a:tblGrid>
              <a:tr h="3751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Planned  Work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Stream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 Completion Date: 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DD-MMM-2019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Overall Stats: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G / A / 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1000206">
                <a:tc gridSpan="3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Why Red/Amber: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weeks activities: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0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75990" y="4597769"/>
          <a:ext cx="11939730" cy="1522166"/>
        </p:xfrm>
        <a:graphic>
          <a:graphicData uri="http://schemas.openxmlformats.org/drawingml/2006/table">
            <a:tbl>
              <a:tblPr firstRow="1" firstCol="1" bandRow="1"/>
              <a:tblGrid>
                <a:gridCol w="3173396"/>
                <a:gridCol w="1370532"/>
                <a:gridCol w="3384062"/>
                <a:gridCol w="4011740"/>
              </a:tblGrid>
              <a:tr h="242923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Risks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&amp;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Mitigation Plan (Extracted from Risk Register, only add +15 risks)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9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Risks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Foreseen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Risk Level (1-25)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Impact Description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Mitigation Plan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292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FF59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>
                        <a:buFont typeface="+mj-lt"/>
                        <a:buNone/>
                      </a:pP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292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>
                        <a:buFont typeface="+mj-lt"/>
                        <a:buNone/>
                      </a:pP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292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>
                        <a:buFont typeface="+mj-lt"/>
                        <a:buNone/>
                      </a:pP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292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>
                        <a:buFont typeface="+mj-lt"/>
                        <a:buNone/>
                      </a:pP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5640286"/>
              </p:ext>
            </p:extLst>
          </p:nvPr>
        </p:nvGraphicFramePr>
        <p:xfrm>
          <a:off x="198929" y="1518119"/>
          <a:ext cx="11916791" cy="2653037"/>
        </p:xfrm>
        <a:graphic>
          <a:graphicData uri="http://schemas.openxmlformats.org/drawingml/2006/table">
            <a:tbl>
              <a:tblPr firstRow="1" firstCol="1" bandRow="1"/>
              <a:tblGrid>
                <a:gridCol w="3521752"/>
                <a:gridCol w="585836"/>
                <a:gridCol w="3259180"/>
                <a:gridCol w="584328"/>
                <a:gridCol w="3435910"/>
                <a:gridCol w="529785"/>
              </a:tblGrid>
              <a:tr h="252578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Activities / Milestones Achieved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Work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Progress (working on)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Upcoming Activities (Back to Green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status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12627">
                <a:tc>
                  <a:txBody>
                    <a:bodyPr/>
                    <a:lstStyle/>
                    <a:p>
                      <a:pPr marL="0" indent="92075" algn="l" defTabSz="914400" rtl="0" eaLnBrk="1" fontAlgn="ctr" latinLnBrk="0" hangingPunct="1"/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Activity / Milestone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r>
                        <a:rPr lang="en-GB" sz="1000" b="1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Compl</a:t>
                      </a:r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indent="0" algn="ctr" defTabSz="914400" rtl="0" eaLnBrk="1" fontAlgn="ctr" latinLnBrk="0" hangingPunct="1"/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Date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9207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Activity / Milestone</a:t>
                      </a:r>
                      <a:endParaRPr lang="en-US" sz="10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Target Date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9207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Key Activities</a:t>
                      </a:r>
                    </a:p>
                  </a:txBody>
                  <a:tcPr marL="36000" marR="36000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Target Date</a:t>
                      </a:r>
                      <a:endParaRPr lang="en-US" sz="10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1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1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1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1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 bwMode="gray">
          <a:xfrm>
            <a:off x="148153" y="969466"/>
            <a:ext cx="4181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400" dirty="0" smtClean="0"/>
              <a:t>WS Lead: NN</a:t>
            </a:r>
          </a:p>
          <a:p>
            <a:pPr algn="l">
              <a:spcBef>
                <a:spcPts val="0"/>
              </a:spcBef>
            </a:pPr>
            <a:r>
              <a:rPr lang="en-US" sz="1400" dirty="0" smtClean="0"/>
              <a:t>Client WS SPOC: NN </a:t>
            </a:r>
          </a:p>
        </p:txBody>
      </p:sp>
      <p:sp>
        <p:nvSpPr>
          <p:cNvPr id="13" name="Rounded Rectangular Callout 12"/>
          <p:cNvSpPr/>
          <p:nvPr/>
        </p:nvSpPr>
        <p:spPr bwMode="gray">
          <a:xfrm>
            <a:off x="9022363" y="2543931"/>
            <a:ext cx="1922768" cy="1573978"/>
          </a:xfrm>
          <a:prstGeom prst="wedgeRoundRectCallout">
            <a:avLst>
              <a:gd name="adj1" fmla="val -19168"/>
              <a:gd name="adj2" fmla="val -81546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</a:pPr>
            <a:r>
              <a:rPr lang="en-US" sz="1400" dirty="0" smtClean="0"/>
              <a:t>List the key upcoming activities.</a:t>
            </a:r>
          </a:p>
          <a:p>
            <a:pPr algn="ctr">
              <a:lnSpc>
                <a:spcPct val="95000"/>
              </a:lnSpc>
              <a:spcBef>
                <a:spcPts val="400"/>
              </a:spcBef>
            </a:pPr>
            <a:endParaRPr lang="en-US" sz="1400" dirty="0"/>
          </a:p>
          <a:p>
            <a:pPr algn="ctr">
              <a:lnSpc>
                <a:spcPct val="95000"/>
              </a:lnSpc>
              <a:spcBef>
                <a:spcPts val="400"/>
              </a:spcBef>
            </a:pPr>
            <a:r>
              <a:rPr lang="en-US" sz="1400" dirty="0" smtClean="0"/>
              <a:t>If Red/Amber, what are the activities to get back on track.</a:t>
            </a:r>
          </a:p>
        </p:txBody>
      </p:sp>
      <p:sp>
        <p:nvSpPr>
          <p:cNvPr id="15" name="Rounded Rectangular Callout 14"/>
          <p:cNvSpPr/>
          <p:nvPr/>
        </p:nvSpPr>
        <p:spPr bwMode="gray">
          <a:xfrm>
            <a:off x="1193736" y="2589185"/>
            <a:ext cx="1518224" cy="981695"/>
          </a:xfrm>
          <a:prstGeom prst="wedgeRoundRectCallout">
            <a:avLst>
              <a:gd name="adj1" fmla="val 101396"/>
              <a:gd name="adj2" fmla="val -53931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</a:pPr>
            <a:r>
              <a:rPr lang="en-US" sz="1400" dirty="0" smtClean="0"/>
              <a:t>The actual date this was completed</a:t>
            </a:r>
          </a:p>
        </p:txBody>
      </p:sp>
      <p:sp>
        <p:nvSpPr>
          <p:cNvPr id="16" name="Rounded Rectangular Callout 15"/>
          <p:cNvSpPr/>
          <p:nvPr/>
        </p:nvSpPr>
        <p:spPr bwMode="gray">
          <a:xfrm>
            <a:off x="1528098" y="5614009"/>
            <a:ext cx="1776445" cy="781441"/>
          </a:xfrm>
          <a:prstGeom prst="wedgeRoundRectCallout">
            <a:avLst>
              <a:gd name="adj1" fmla="val -58382"/>
              <a:gd name="adj2" fmla="val -76423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</a:pPr>
            <a:r>
              <a:rPr lang="en-US" sz="1400" dirty="0" smtClean="0"/>
              <a:t>Align with Risk Register, add only +15 risks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198930" y="6479648"/>
          <a:ext cx="4434782" cy="274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623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253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93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277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1506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On Target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Delay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(under control)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Delay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Completed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24" name="Rounded Rectangular Callout 23"/>
          <p:cNvSpPr/>
          <p:nvPr/>
        </p:nvSpPr>
        <p:spPr bwMode="gray">
          <a:xfrm>
            <a:off x="6506212" y="477391"/>
            <a:ext cx="5017917" cy="1034421"/>
          </a:xfrm>
          <a:prstGeom prst="wedgeRoundRectCallout">
            <a:avLst>
              <a:gd name="adj1" fmla="val -59902"/>
              <a:gd name="adj2" fmla="val -21243"/>
              <a:gd name="adj3" fmla="val 16667"/>
            </a:avLst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5000"/>
              </a:lnSpc>
              <a:spcBef>
                <a:spcPts val="400"/>
              </a:spcBef>
            </a:pPr>
            <a:r>
              <a:rPr lang="en-US" sz="1400" dirty="0"/>
              <a:t>If </a:t>
            </a:r>
            <a:r>
              <a:rPr lang="en-US" sz="1400" dirty="0" smtClean="0"/>
              <a:t>Amber or </a:t>
            </a:r>
            <a:r>
              <a:rPr lang="en-US" sz="1400" dirty="0"/>
              <a:t>Red, state the reason </a:t>
            </a:r>
            <a:r>
              <a:rPr lang="en-US" sz="1400" dirty="0" smtClean="0"/>
              <a:t>why.</a:t>
            </a:r>
          </a:p>
          <a:p>
            <a:pPr algn="l">
              <a:lnSpc>
                <a:spcPct val="95000"/>
              </a:lnSpc>
              <a:spcBef>
                <a:spcPts val="400"/>
              </a:spcBef>
            </a:pPr>
            <a:r>
              <a:rPr lang="en-US" sz="1400" dirty="0" smtClean="0"/>
              <a:t>2-3 sentences of the key activities conducted or completed this last week. This must be updated each week and will be included in the weekly report for all the work streams.</a:t>
            </a:r>
          </a:p>
        </p:txBody>
      </p:sp>
      <p:sp>
        <p:nvSpPr>
          <p:cNvPr id="7" name="Oval 6"/>
          <p:cNvSpPr/>
          <p:nvPr/>
        </p:nvSpPr>
        <p:spPr bwMode="gray">
          <a:xfrm>
            <a:off x="8427071" y="2787763"/>
            <a:ext cx="404544" cy="40454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</a:pPr>
            <a:r>
              <a:rPr lang="en-US" sz="1600" dirty="0" smtClean="0"/>
              <a:t>4</a:t>
            </a:r>
          </a:p>
        </p:txBody>
      </p:sp>
      <p:sp>
        <p:nvSpPr>
          <p:cNvPr id="25" name="Oval 24"/>
          <p:cNvSpPr/>
          <p:nvPr/>
        </p:nvSpPr>
        <p:spPr bwMode="gray">
          <a:xfrm>
            <a:off x="11617652" y="336027"/>
            <a:ext cx="404544" cy="40454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</a:pPr>
            <a:r>
              <a:rPr lang="en-US" sz="1600" dirty="0" smtClean="0"/>
              <a:t>1</a:t>
            </a:r>
          </a:p>
        </p:txBody>
      </p:sp>
      <p:sp>
        <p:nvSpPr>
          <p:cNvPr id="26" name="Oval 25"/>
          <p:cNvSpPr/>
          <p:nvPr/>
        </p:nvSpPr>
        <p:spPr bwMode="gray">
          <a:xfrm>
            <a:off x="5994347" y="942173"/>
            <a:ext cx="404544" cy="40454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</a:pPr>
            <a:r>
              <a:rPr lang="en-US" sz="1600" dirty="0" smtClean="0"/>
              <a:t>2</a:t>
            </a:r>
          </a:p>
        </p:txBody>
      </p:sp>
      <p:sp>
        <p:nvSpPr>
          <p:cNvPr id="27" name="Oval 26"/>
          <p:cNvSpPr/>
          <p:nvPr/>
        </p:nvSpPr>
        <p:spPr bwMode="gray">
          <a:xfrm>
            <a:off x="2309409" y="2033962"/>
            <a:ext cx="404544" cy="40454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</a:pPr>
            <a:r>
              <a:rPr lang="en-US" sz="1600" dirty="0" smtClean="0"/>
              <a:t>3</a:t>
            </a:r>
          </a:p>
        </p:txBody>
      </p:sp>
      <p:sp>
        <p:nvSpPr>
          <p:cNvPr id="8" name="TextBox 7"/>
          <p:cNvSpPr txBox="1"/>
          <p:nvPr/>
        </p:nvSpPr>
        <p:spPr bwMode="gray">
          <a:xfrm>
            <a:off x="4660605" y="6396339"/>
            <a:ext cx="5465030" cy="4506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  <a:spcBef>
                <a:spcPts val="400"/>
              </a:spcBef>
            </a:pPr>
            <a:r>
              <a:rPr lang="en-US" sz="1050" dirty="0" smtClean="0"/>
              <a:t>Delay (</a:t>
            </a:r>
            <a:r>
              <a:rPr lang="en-US" sz="1050" dirty="0" smtClean="0">
                <a:solidFill>
                  <a:srgbClr val="FFC000"/>
                </a:solidFill>
              </a:rPr>
              <a:t>Amber</a:t>
            </a:r>
            <a:r>
              <a:rPr lang="en-US" sz="1050" dirty="0" smtClean="0"/>
              <a:t>): The WS has a delay and there is an action plan to get back on track.</a:t>
            </a:r>
          </a:p>
          <a:p>
            <a:pPr algn="l">
              <a:lnSpc>
                <a:spcPct val="95000"/>
              </a:lnSpc>
              <a:spcBef>
                <a:spcPts val="400"/>
              </a:spcBef>
            </a:pPr>
            <a:r>
              <a:rPr lang="en-US" sz="1050" dirty="0" smtClean="0"/>
              <a:t>Delay (</a:t>
            </a:r>
            <a:r>
              <a:rPr lang="en-US" sz="1050" dirty="0" smtClean="0">
                <a:solidFill>
                  <a:srgbClr val="FF0000"/>
                </a:solidFill>
              </a:rPr>
              <a:t>Red</a:t>
            </a:r>
            <a:r>
              <a:rPr lang="en-US" sz="1050" dirty="0" smtClean="0"/>
              <a:t>): The WS has a delay and there is no clear path or limited actions to get back on track.</a:t>
            </a:r>
          </a:p>
        </p:txBody>
      </p:sp>
      <p:sp>
        <p:nvSpPr>
          <p:cNvPr id="28" name="Oval 27"/>
          <p:cNvSpPr/>
          <p:nvPr/>
        </p:nvSpPr>
        <p:spPr bwMode="gray">
          <a:xfrm>
            <a:off x="643550" y="5178183"/>
            <a:ext cx="404544" cy="40454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108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5000"/>
              </a:lnSpc>
              <a:spcBef>
                <a:spcPts val="400"/>
              </a:spcBef>
            </a:pPr>
            <a:r>
              <a:rPr lang="en-US" sz="1600" dirty="0" smtClean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94637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2"/>
          <p:cNvSpPr txBox="1">
            <a:spLocks/>
          </p:cNvSpPr>
          <p:nvPr/>
        </p:nvSpPr>
        <p:spPr>
          <a:xfrm>
            <a:off x="213721" y="91983"/>
            <a:ext cx="4116233" cy="892633"/>
          </a:xfrm>
          <a:prstGeom prst="rect">
            <a:avLst/>
          </a:prstGeom>
        </p:spPr>
        <p:txBody>
          <a:bodyPr/>
          <a:lstStyle>
            <a:lvl1pPr algn="l" defTabSz="914126" rtl="0" eaLnBrk="1" latinLnBrk="0" hangingPunct="1">
              <a:spcBef>
                <a:spcPct val="0"/>
              </a:spcBef>
              <a:buNone/>
              <a:defRPr sz="2799" b="1" i="1" kern="1200" cap="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1600" i="0" dirty="0" smtClean="0">
                <a:solidFill>
                  <a:schemeClr val="tx1"/>
                </a:solidFill>
              </a:rPr>
              <a:t>&lt;WS00: name&gt;</a:t>
            </a:r>
            <a:br>
              <a:rPr lang="en-GB" sz="1600" i="0" dirty="0" smtClean="0">
                <a:solidFill>
                  <a:schemeClr val="tx1"/>
                </a:solidFill>
              </a:rPr>
            </a:br>
            <a:r>
              <a:rPr lang="en-GB" sz="1600" i="0" dirty="0" smtClean="0">
                <a:solidFill>
                  <a:schemeClr val="tx1"/>
                </a:solidFill>
              </a:rPr>
              <a:t>Status Report Week Ending: DD-MM-2019</a:t>
            </a:r>
            <a:endParaRPr lang="en-GB" sz="1600" i="0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4329954" y="35858"/>
          <a:ext cx="7785768" cy="13753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9138"/>
                <a:gridCol w="1209184"/>
                <a:gridCol w="1367446"/>
              </a:tblGrid>
              <a:tr h="37516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Planned  Work</a:t>
                      </a:r>
                      <a:r>
                        <a:rPr lang="en-GB" sz="1200" baseline="0" dirty="0" smtClean="0">
                          <a:solidFill>
                            <a:schemeClr val="tx1"/>
                          </a:solidFill>
                        </a:rPr>
                        <a:t> Stream</a:t>
                      </a:r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 Completion Date: </a:t>
                      </a:r>
                      <a:r>
                        <a:rPr lang="en-US" sz="12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DD-MMM-2019</a:t>
                      </a:r>
                    </a:p>
                  </a:txBody>
                  <a:tcPr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 smtClean="0">
                          <a:solidFill>
                            <a:schemeClr val="tx1"/>
                          </a:solidFill>
                        </a:rPr>
                        <a:t>Overall Stats:</a:t>
                      </a:r>
                      <a:endParaRPr 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G / A / R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</a:tr>
              <a:tr h="1000206">
                <a:tc gridSpan="3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Why Red/Amber: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200" b="1" dirty="0" smtClean="0">
                          <a:solidFill>
                            <a:schemeClr val="tx1"/>
                          </a:solidFill>
                        </a:rPr>
                        <a:t>Last weeks activities: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text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2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sz="1000" b="1" dirty="0" smtClean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175990" y="4597769"/>
          <a:ext cx="11939730" cy="1522166"/>
        </p:xfrm>
        <a:graphic>
          <a:graphicData uri="http://schemas.openxmlformats.org/drawingml/2006/table">
            <a:tbl>
              <a:tblPr firstRow="1" firstCol="1" bandRow="1"/>
              <a:tblGrid>
                <a:gridCol w="3173396"/>
                <a:gridCol w="1370532"/>
                <a:gridCol w="3384062"/>
                <a:gridCol w="4011740"/>
              </a:tblGrid>
              <a:tr h="242923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Risks 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&amp;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Mitigation Plan (Extracted from Risk Register, only add +15 risks)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292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Risks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Foreseen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Risk Level (1-25)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Impact Description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Mitigation Plan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292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000" b="0" i="0" u="none" strike="noStrike" kern="1200" cap="none" spc="0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FF59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>
                        <a:buFont typeface="+mj-lt"/>
                        <a:buNone/>
                      </a:pP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292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>
                        <a:buFont typeface="+mj-lt"/>
                        <a:buNone/>
                      </a:pP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292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>
                        <a:buFont typeface="+mj-lt"/>
                        <a:buNone/>
                      </a:pP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4292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11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/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 rtl="0" fontAlgn="ctr">
                        <a:buFont typeface="+mj-lt"/>
                        <a:buNone/>
                      </a:pPr>
                      <a:endParaRPr lang="en-US" sz="10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072784"/>
              </p:ext>
            </p:extLst>
          </p:nvPr>
        </p:nvGraphicFramePr>
        <p:xfrm>
          <a:off x="198929" y="1518119"/>
          <a:ext cx="11916791" cy="2653037"/>
        </p:xfrm>
        <a:graphic>
          <a:graphicData uri="http://schemas.openxmlformats.org/drawingml/2006/table">
            <a:tbl>
              <a:tblPr firstRow="1" firstCol="1" bandRow="1"/>
              <a:tblGrid>
                <a:gridCol w="3521752"/>
                <a:gridCol w="585836"/>
                <a:gridCol w="3259180"/>
                <a:gridCol w="584328"/>
                <a:gridCol w="3435910"/>
                <a:gridCol w="529785"/>
              </a:tblGrid>
              <a:tr h="252578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Activities / Milestones Achieved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Work</a:t>
                      </a: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In Progress (working on)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Key Upcoming Activities (Back to Green</a:t>
                      </a: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status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412627">
                <a:tc>
                  <a:txBody>
                    <a:bodyPr/>
                    <a:lstStyle/>
                    <a:p>
                      <a:pPr marL="0" indent="92075" algn="l" defTabSz="914400" rtl="0" eaLnBrk="1" fontAlgn="ctr" latinLnBrk="0" hangingPunct="1"/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Activity / Milestone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r>
                        <a:rPr lang="en-GB" sz="1000" b="1" i="0" u="none" strike="noStrike" kern="1200" dirty="0" err="1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Compl</a:t>
                      </a:r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indent="0" algn="ctr" defTabSz="914400" rtl="0" eaLnBrk="1" fontAlgn="ctr" latinLnBrk="0" hangingPunct="1"/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Date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9207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Activity / Milestone</a:t>
                      </a:r>
                      <a:endParaRPr lang="en-US" sz="10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Target Date</a:t>
                      </a:r>
                      <a:endParaRPr lang="en-US" sz="1000" b="1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92075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Key Activities</a:t>
                      </a:r>
                    </a:p>
                  </a:txBody>
                  <a:tcPr marL="36000" marR="36000" marT="9525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Target Date</a:t>
                      </a:r>
                      <a:endParaRPr lang="en-US" sz="1000" b="1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36000" marR="36000" marT="9525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5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1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i="0" u="none" strike="noStrike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1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1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3976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 defTabSz="914400" rtl="0" eaLnBrk="1" fontAlgn="ctr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1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00" b="0" i="0" u="none" strike="noStrike" kern="1200" cap="none" spc="0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 bwMode="gray">
          <a:xfrm>
            <a:off x="148153" y="969466"/>
            <a:ext cx="41818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spcBef>
                <a:spcPts val="0"/>
              </a:spcBef>
            </a:pPr>
            <a:r>
              <a:rPr lang="en-US" sz="1400" dirty="0" smtClean="0"/>
              <a:t>WS Lead: NN</a:t>
            </a:r>
          </a:p>
          <a:p>
            <a:pPr algn="l">
              <a:spcBef>
                <a:spcPts val="0"/>
              </a:spcBef>
            </a:pPr>
            <a:r>
              <a:rPr lang="en-US" sz="1400" dirty="0" smtClean="0"/>
              <a:t>Client WS SPOC: NN </a:t>
            </a:r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/>
          </p:nvPr>
        </p:nvGraphicFramePr>
        <p:xfrm>
          <a:off x="198930" y="6479648"/>
          <a:ext cx="4434782" cy="274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623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2531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934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2773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15062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On Target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Delay</a:t>
                      </a:r>
                      <a:r>
                        <a:rPr lang="en-US" sz="1200" baseline="0" dirty="0">
                          <a:solidFill>
                            <a:schemeClr val="bg1"/>
                          </a:solidFill>
                        </a:rPr>
                        <a:t> (under control)</a:t>
                      </a:r>
                      <a:endParaRPr lang="en-US" sz="12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Delay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chemeClr val="bg1"/>
                          </a:solidFill>
                        </a:rPr>
                        <a:t>Completed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 bwMode="gray">
          <a:xfrm>
            <a:off x="4660605" y="6396339"/>
            <a:ext cx="5465030" cy="45063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l">
              <a:lnSpc>
                <a:spcPct val="95000"/>
              </a:lnSpc>
              <a:spcBef>
                <a:spcPts val="400"/>
              </a:spcBef>
            </a:pPr>
            <a:r>
              <a:rPr lang="en-US" sz="1050" dirty="0" smtClean="0"/>
              <a:t>Delay (</a:t>
            </a:r>
            <a:r>
              <a:rPr lang="en-US" sz="1050" dirty="0" smtClean="0">
                <a:solidFill>
                  <a:srgbClr val="FFC000"/>
                </a:solidFill>
              </a:rPr>
              <a:t>Amber</a:t>
            </a:r>
            <a:r>
              <a:rPr lang="en-US" sz="1050" dirty="0" smtClean="0"/>
              <a:t>): The WS has a delay and there is an action plan to get back on track.</a:t>
            </a:r>
          </a:p>
          <a:p>
            <a:pPr algn="l">
              <a:lnSpc>
                <a:spcPct val="95000"/>
              </a:lnSpc>
              <a:spcBef>
                <a:spcPts val="400"/>
              </a:spcBef>
            </a:pPr>
            <a:r>
              <a:rPr lang="en-US" sz="1050" dirty="0" smtClean="0"/>
              <a:t>Delay (</a:t>
            </a:r>
            <a:r>
              <a:rPr lang="en-US" sz="1050" dirty="0" smtClean="0">
                <a:solidFill>
                  <a:srgbClr val="FF0000"/>
                </a:solidFill>
              </a:rPr>
              <a:t>Red</a:t>
            </a:r>
            <a:r>
              <a:rPr lang="en-US" sz="1050" dirty="0" smtClean="0"/>
              <a:t>): The WS has a delay and there is no clear path or limited actions to get back on track.</a:t>
            </a:r>
          </a:p>
        </p:txBody>
      </p:sp>
    </p:spTree>
    <p:extLst>
      <p:ext uri="{BB962C8B-B14F-4D97-AF65-F5344CB8AC3E}">
        <p14:creationId xmlns:p14="http://schemas.microsoft.com/office/powerpoint/2010/main" val="347530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41" y="337849"/>
            <a:ext cx="6693939" cy="3763503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164752" y="4404358"/>
            <a:ext cx="5608877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Weekly Project Report creation: </a:t>
            </a:r>
          </a:p>
          <a:p>
            <a:pPr marL="231775" indent="-231775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400" dirty="0" smtClean="0"/>
              <a:t>Work Stream status (G-A-R color) copied </a:t>
            </a:r>
            <a:r>
              <a:rPr lang="en-US" sz="1400" dirty="0"/>
              <a:t>to the Weekly Project Report</a:t>
            </a:r>
          </a:p>
          <a:p>
            <a:pPr marL="231775" indent="-231775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400" dirty="0" smtClean="0"/>
              <a:t>WS Project Status is copied to the Weekly Project Report. Only current information is added, last weeks information is removed.</a:t>
            </a:r>
          </a:p>
          <a:p>
            <a:pPr marL="231775" indent="-231775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400" dirty="0" smtClean="0"/>
              <a:t>Activities / Milestones Achieved copied </a:t>
            </a:r>
            <a:r>
              <a:rPr lang="en-US" sz="1400" dirty="0"/>
              <a:t>to the Weekly Project </a:t>
            </a:r>
            <a:r>
              <a:rPr lang="en-US" sz="1400" dirty="0" smtClean="0"/>
              <a:t>Report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235" y="3162618"/>
            <a:ext cx="6234953" cy="3505449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grpSp>
        <p:nvGrpSpPr>
          <p:cNvPr id="14" name="Group 13"/>
          <p:cNvGrpSpPr/>
          <p:nvPr/>
        </p:nvGrpSpPr>
        <p:grpSpPr>
          <a:xfrm>
            <a:off x="7579946" y="274999"/>
            <a:ext cx="530130" cy="4167620"/>
            <a:chOff x="7579946" y="274999"/>
            <a:chExt cx="530130" cy="4167620"/>
          </a:xfrm>
        </p:grpSpPr>
        <p:sp>
          <p:nvSpPr>
            <p:cNvPr id="5" name="Right Arrow 4"/>
            <p:cNvSpPr/>
            <p:nvPr/>
          </p:nvSpPr>
          <p:spPr>
            <a:xfrm rot="3441640">
              <a:off x="5602464" y="2252481"/>
              <a:ext cx="4167620" cy="212655"/>
            </a:xfrm>
            <a:prstGeom prst="rightArrow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7844262" y="2075666"/>
              <a:ext cx="265814" cy="265814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1</a:t>
              </a:r>
              <a:endParaRPr lang="en-US" sz="16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582898" y="508461"/>
            <a:ext cx="332244" cy="4167620"/>
            <a:chOff x="5582898" y="508461"/>
            <a:chExt cx="332244" cy="4167620"/>
          </a:xfrm>
        </p:grpSpPr>
        <p:sp>
          <p:nvSpPr>
            <p:cNvPr id="8" name="Oval 7"/>
            <p:cNvSpPr/>
            <p:nvPr/>
          </p:nvSpPr>
          <p:spPr>
            <a:xfrm>
              <a:off x="5649328" y="2086693"/>
              <a:ext cx="265814" cy="26581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2</a:t>
              </a:r>
              <a:endParaRPr lang="en-US" sz="1600" dirty="0"/>
            </a:p>
          </p:txBody>
        </p:sp>
        <p:sp>
          <p:nvSpPr>
            <p:cNvPr id="9" name="Right Arrow 8"/>
            <p:cNvSpPr/>
            <p:nvPr/>
          </p:nvSpPr>
          <p:spPr>
            <a:xfrm rot="3441640">
              <a:off x="3605416" y="2485943"/>
              <a:ext cx="4167620" cy="212655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959511" y="2086693"/>
            <a:ext cx="7911260" cy="1001575"/>
            <a:chOff x="1959511" y="2086693"/>
            <a:chExt cx="7911260" cy="1001575"/>
          </a:xfrm>
        </p:grpSpPr>
        <p:sp>
          <p:nvSpPr>
            <p:cNvPr id="7" name="Right Arrow 6"/>
            <p:cNvSpPr/>
            <p:nvPr/>
          </p:nvSpPr>
          <p:spPr>
            <a:xfrm rot="1208203">
              <a:off x="1959511" y="2875613"/>
              <a:ext cx="7911260" cy="212655"/>
            </a:xfrm>
            <a:prstGeom prst="rightArrow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2883992" y="2086693"/>
              <a:ext cx="265814" cy="265814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dirty="0" smtClean="0"/>
                <a:t>3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660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461</Words>
  <Application>Microsoft Office PowerPoint</Application>
  <PresentationFormat>Widescreen</PresentationFormat>
  <Paragraphs>83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Weekly Work Stream Report Template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Weekly Project Report Template</dc:title>
  <dc:creator>Thorsten Manthey</dc:creator>
  <cp:lastModifiedBy>Thorsten Manthey</cp:lastModifiedBy>
  <cp:revision>5</cp:revision>
  <dcterms:created xsi:type="dcterms:W3CDTF">2019-09-09T19:29:41Z</dcterms:created>
  <dcterms:modified xsi:type="dcterms:W3CDTF">2019-10-06T15:00:51Z</dcterms:modified>
</cp:coreProperties>
</file>