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0" r:id="rId2"/>
  </p:sldMasterIdLst>
  <p:notesMasterIdLst>
    <p:notesMasterId r:id="rId20"/>
  </p:notesMasterIdLst>
  <p:sldIdLst>
    <p:sldId id="260" r:id="rId3"/>
    <p:sldId id="262" r:id="rId4"/>
    <p:sldId id="263" r:id="rId5"/>
    <p:sldId id="265" r:id="rId6"/>
    <p:sldId id="269" r:id="rId7"/>
    <p:sldId id="266" r:id="rId8"/>
    <p:sldId id="268" r:id="rId9"/>
    <p:sldId id="271" r:id="rId10"/>
    <p:sldId id="272" r:id="rId11"/>
    <p:sldId id="274" r:id="rId12"/>
    <p:sldId id="275" r:id="rId13"/>
    <p:sldId id="276" r:id="rId14"/>
    <p:sldId id="277" r:id="rId15"/>
    <p:sldId id="278" r:id="rId16"/>
    <p:sldId id="280" r:id="rId17"/>
    <p:sldId id="267" r:id="rId18"/>
    <p:sldId id="256"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62268"/>
    <a:srgbClr val="F4B325"/>
    <a:srgbClr val="19012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0" autoAdjust="0"/>
    <p:restoredTop sz="94660"/>
  </p:normalViewPr>
  <p:slideViewPr>
    <p:cSldViewPr snapToGrid="0">
      <p:cViewPr varScale="1">
        <p:scale>
          <a:sx n="68" d="100"/>
          <a:sy n="68" d="100"/>
        </p:scale>
        <p:origin x="180"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FD09CD-CF58-2549-A633-DF4A8F564C7A}" type="datetimeFigureOut">
              <a:rPr lang="en-US" smtClean="0"/>
              <a:t>10/6/2019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F79E04-056F-D54A-A085-DA3FE0CB785D}" type="slidenum">
              <a:rPr lang="en-US" smtClean="0"/>
              <a:t>‹#›</a:t>
            </a:fld>
            <a:endParaRPr lang="en-US"/>
          </a:p>
        </p:txBody>
      </p:sp>
    </p:spTree>
    <p:extLst>
      <p:ext uri="{BB962C8B-B14F-4D97-AF65-F5344CB8AC3E}">
        <p14:creationId xmlns:p14="http://schemas.microsoft.com/office/powerpoint/2010/main" val="16172611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4" name="Rectangle 13">
            <a:extLst>
              <a:ext uri="{FF2B5EF4-FFF2-40B4-BE49-F238E27FC236}">
                <a16:creationId xmlns="" xmlns:a16="http://schemas.microsoft.com/office/drawing/2014/main" id="{4C0AD4BB-6897-944B-B4D4-595AF4254F8E}"/>
              </a:ext>
            </a:extLst>
          </p:cNvPr>
          <p:cNvSpPr/>
          <p:nvPr userDrawn="1"/>
        </p:nvSpPr>
        <p:spPr>
          <a:xfrm>
            <a:off x="0" y="6198454"/>
            <a:ext cx="12192000" cy="659546"/>
          </a:xfrm>
          <a:prstGeom prst="rect">
            <a:avLst/>
          </a:prstGeom>
          <a:solidFill>
            <a:srgbClr val="76226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a:extLst>
              <a:ext uri="{FF2B5EF4-FFF2-40B4-BE49-F238E27FC236}">
                <a16:creationId xmlns="" xmlns:a16="http://schemas.microsoft.com/office/drawing/2014/main" id="{7F46EA45-9974-D24C-A6F2-479630EF14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21596" y="425570"/>
            <a:ext cx="8548805" cy="2625704"/>
          </a:xfrm>
          <a:prstGeom prst="rect">
            <a:avLst/>
          </a:prstGeom>
        </p:spPr>
      </p:pic>
      <p:sp>
        <p:nvSpPr>
          <p:cNvPr id="9" name="Rectangle 8">
            <a:extLst>
              <a:ext uri="{FF2B5EF4-FFF2-40B4-BE49-F238E27FC236}">
                <a16:creationId xmlns="" xmlns:a16="http://schemas.microsoft.com/office/drawing/2014/main" id="{66F24B2E-4BF2-5745-9E4D-2447C7A97B88}"/>
              </a:ext>
            </a:extLst>
          </p:cNvPr>
          <p:cNvSpPr/>
          <p:nvPr userDrawn="1"/>
        </p:nvSpPr>
        <p:spPr>
          <a:xfrm>
            <a:off x="-1" y="6119384"/>
            <a:ext cx="12192001" cy="79069"/>
          </a:xfrm>
          <a:prstGeom prst="rect">
            <a:avLst/>
          </a:prstGeom>
          <a:solidFill>
            <a:srgbClr val="F4B32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 xmlns:a16="http://schemas.microsoft.com/office/drawing/2014/main" id="{6CAC872F-6233-3C42-8691-B0F19A671832}"/>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b="13960"/>
          <a:stretch/>
        </p:blipFill>
        <p:spPr>
          <a:xfrm>
            <a:off x="10242431" y="6317978"/>
            <a:ext cx="1265208" cy="334352"/>
          </a:xfrm>
          <a:prstGeom prst="rect">
            <a:avLst/>
          </a:prstGeom>
        </p:spPr>
      </p:pic>
      <p:sp>
        <p:nvSpPr>
          <p:cNvPr id="11" name="TextBox 10">
            <a:extLst>
              <a:ext uri="{FF2B5EF4-FFF2-40B4-BE49-F238E27FC236}">
                <a16:creationId xmlns="" xmlns:a16="http://schemas.microsoft.com/office/drawing/2014/main" id="{DC4E2031-6012-4C41-9B34-AABD023C5BA3}"/>
              </a:ext>
            </a:extLst>
          </p:cNvPr>
          <p:cNvSpPr txBox="1"/>
          <p:nvPr userDrawn="1"/>
        </p:nvSpPr>
        <p:spPr>
          <a:xfrm>
            <a:off x="433396" y="6297394"/>
            <a:ext cx="1552158" cy="461665"/>
          </a:xfrm>
          <a:prstGeom prst="rect">
            <a:avLst/>
          </a:prstGeom>
          <a:noFill/>
        </p:spPr>
        <p:txBody>
          <a:bodyPr wrap="square" rtlCol="0">
            <a:spAutoFit/>
          </a:bodyPr>
          <a:lstStyle/>
          <a:p>
            <a:r>
              <a:rPr lang="en-US" sz="2400" b="0" baseline="0" dirty="0">
                <a:solidFill>
                  <a:schemeClr val="bg1"/>
                </a:solidFill>
                <a:latin typeface="Oswald" panose="02000503000000000000" pitchFamily="2" charset="77"/>
              </a:rPr>
              <a:t>#smfusion</a:t>
            </a:r>
          </a:p>
        </p:txBody>
      </p:sp>
    </p:spTree>
    <p:extLst>
      <p:ext uri="{BB962C8B-B14F-4D97-AF65-F5344CB8AC3E}">
        <p14:creationId xmlns:p14="http://schemas.microsoft.com/office/powerpoint/2010/main" val="104455303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86701790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95617171"/>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56984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55834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33747363"/>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Plain Background">
    <p:spTree>
      <p:nvGrpSpPr>
        <p:cNvPr id="1" name=""/>
        <p:cNvGrpSpPr/>
        <p:nvPr/>
      </p:nvGrpSpPr>
      <p:grpSpPr>
        <a:xfrm>
          <a:off x="0" y="0"/>
          <a:ext cx="0" cy="0"/>
          <a:chOff x="0" y="0"/>
          <a:chExt cx="0" cy="0"/>
        </a:xfrm>
      </p:grpSpPr>
    </p:spTree>
    <p:extLst>
      <p:ext uri="{BB962C8B-B14F-4D97-AF65-F5344CB8AC3E}">
        <p14:creationId xmlns:p14="http://schemas.microsoft.com/office/powerpoint/2010/main" val="60228153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373455321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buSzPct val="75000"/>
              <a:defRPr/>
            </a:lvl1pPr>
            <a:lvl2pPr>
              <a:buClr>
                <a:srgbClr val="F4B325"/>
              </a:buClr>
              <a:defRPr/>
            </a:lvl2pPr>
            <a:lvl3pPr>
              <a:buClr>
                <a:srgbClr val="F4B325"/>
              </a:buClr>
              <a:defRPr/>
            </a:lvl3pPr>
            <a:lvl4pPr>
              <a:buClr>
                <a:srgbClr val="F4B325"/>
              </a:buClr>
              <a:defRPr/>
            </a:lvl4pPr>
            <a:lvl5pPr>
              <a:buClr>
                <a:srgbClr val="F4B325"/>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08914481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831850" y="4589463"/>
            <a:ext cx="10515600" cy="1311005"/>
          </a:xfrm>
        </p:spPr>
        <p:txBody>
          <a:bodyPr/>
          <a:lstStyle>
            <a:lvl1pPr marL="0" indent="0">
              <a:buNone/>
              <a:defRPr sz="240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27131340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838200" y="1825625"/>
            <a:ext cx="5181600" cy="4097847"/>
          </a:xfrm>
        </p:spPr>
        <p:txBody>
          <a:bodyPr/>
          <a:lstStyle>
            <a:lvl1pPr>
              <a:buSzPct val="75000"/>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092096"/>
          </a:xfrm>
        </p:spPr>
        <p:txBody>
          <a:bodyPr/>
          <a:lstStyle>
            <a:lvl1pPr>
              <a:buSzPct val="75000"/>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0821628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2424" cy="1325563"/>
          </a:xfrm>
        </p:spPr>
        <p:txBody>
          <a:bodyPr/>
          <a:lstStyle/>
          <a:p>
            <a:r>
              <a:rPr lang="en-US" dirty="0"/>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0328026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31515792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8861614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51920254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cs typeface="Arial" panose="020B0604020202020204" pitchFamily="34" charset="0"/>
              </a:defRPr>
            </a:lvl1pPr>
          </a:lstStyle>
          <a:p>
            <a:fld id="{0260E950-62C9-4082-B64D-9B9151FF0330}" type="datetimeFigureOut">
              <a:rPr lang="en-US" smtClean="0"/>
              <a:pPr/>
              <a:t>10/6/2019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cs typeface="Arial" panose="020B0604020202020204" pitchFamily="34" charset="0"/>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5B0A07-B6CA-4289-939F-41C987A26B68}" type="slidenum">
              <a:rPr lang="en-US" smtClean="0"/>
              <a:t>‹#›</a:t>
            </a:fld>
            <a:endParaRPr lang="en-US" dirty="0"/>
          </a:p>
        </p:txBody>
      </p:sp>
    </p:spTree>
    <p:extLst>
      <p:ext uri="{BB962C8B-B14F-4D97-AF65-F5344CB8AC3E}">
        <p14:creationId xmlns:p14="http://schemas.microsoft.com/office/powerpoint/2010/main" val="4264418382"/>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000" kern="1200" baseline="0">
          <a:solidFill>
            <a:srgbClr val="762268"/>
          </a:solidFill>
          <a:latin typeface="Oswald Medium" panose="02000603000000000000" pitchFamily="2" charset="77"/>
          <a:ea typeface="+mj-ea"/>
          <a:cs typeface="+mj-cs"/>
        </a:defRPr>
      </a:lvl1pPr>
    </p:titleStyle>
    <p:bodyStyle>
      <a:lvl1pPr marL="228600" indent="-228600" algn="l" defTabSz="914400" rtl="0" eaLnBrk="1" latinLnBrk="0" hangingPunct="1">
        <a:lnSpc>
          <a:spcPct val="90000"/>
        </a:lnSpc>
        <a:spcBef>
          <a:spcPts val="1000"/>
        </a:spcBef>
        <a:buClr>
          <a:srgbClr val="F4B325"/>
        </a:buClr>
        <a:buSzPct val="75000"/>
        <a:buFont typeface="Wingdings" pitchFamily="2" charset="2"/>
        <a:buChar char="Ø"/>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rgbClr val="F4B325"/>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rgbClr val="F4B325"/>
        </a:buClr>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rgbClr val="F4B325"/>
        </a:buClr>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rgbClr val="F4B325"/>
        </a:buClr>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199" y="365125"/>
            <a:ext cx="10515599"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917066"/>
            <a:ext cx="10515600" cy="402365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AC4971-DC04-4F7A-86CB-FE8D97C60781}" type="datetimeFigureOut">
              <a:rPr lang="en-US" smtClean="0"/>
              <a:t>10/6/2019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DE2B7C-B32E-4654-B794-1D6605044132}" type="slidenum">
              <a:rPr lang="en-US" smtClean="0"/>
              <a:t>‹#›</a:t>
            </a:fld>
            <a:endParaRPr lang="en-US"/>
          </a:p>
        </p:txBody>
      </p:sp>
      <p:sp>
        <p:nvSpPr>
          <p:cNvPr id="7" name="Rectangle 6">
            <a:extLst>
              <a:ext uri="{FF2B5EF4-FFF2-40B4-BE49-F238E27FC236}">
                <a16:creationId xmlns="" xmlns:a16="http://schemas.microsoft.com/office/drawing/2014/main" id="{71FEBA7A-7517-BB41-8478-E352EDDABC70}"/>
              </a:ext>
            </a:extLst>
          </p:cNvPr>
          <p:cNvSpPr/>
          <p:nvPr userDrawn="1"/>
        </p:nvSpPr>
        <p:spPr>
          <a:xfrm>
            <a:off x="0" y="6198454"/>
            <a:ext cx="12192000" cy="659546"/>
          </a:xfrm>
          <a:prstGeom prst="rect">
            <a:avLst/>
          </a:prstGeom>
          <a:solidFill>
            <a:srgbClr val="76226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 xmlns:a16="http://schemas.microsoft.com/office/drawing/2014/main" id="{C32F2C94-AEA9-D946-977F-37D2BBC1F089}"/>
              </a:ext>
            </a:extLst>
          </p:cNvPr>
          <p:cNvSpPr/>
          <p:nvPr userDrawn="1"/>
        </p:nvSpPr>
        <p:spPr>
          <a:xfrm>
            <a:off x="-1" y="6119384"/>
            <a:ext cx="12192001" cy="79069"/>
          </a:xfrm>
          <a:prstGeom prst="rect">
            <a:avLst/>
          </a:prstGeom>
          <a:solidFill>
            <a:srgbClr val="F4B32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 xmlns:a16="http://schemas.microsoft.com/office/drawing/2014/main" id="{DC4E2031-6012-4C41-9B34-AABD023C5BA3}"/>
              </a:ext>
            </a:extLst>
          </p:cNvPr>
          <p:cNvSpPr txBox="1"/>
          <p:nvPr userDrawn="1"/>
        </p:nvSpPr>
        <p:spPr>
          <a:xfrm>
            <a:off x="433396" y="6297394"/>
            <a:ext cx="1552158" cy="461665"/>
          </a:xfrm>
          <a:prstGeom prst="rect">
            <a:avLst/>
          </a:prstGeom>
          <a:noFill/>
        </p:spPr>
        <p:txBody>
          <a:bodyPr wrap="square" rtlCol="0">
            <a:spAutoFit/>
          </a:bodyPr>
          <a:lstStyle/>
          <a:p>
            <a:r>
              <a:rPr lang="en-US" sz="2400" b="0" baseline="0" dirty="0">
                <a:solidFill>
                  <a:schemeClr val="bg1"/>
                </a:solidFill>
                <a:latin typeface="Oswald" panose="02000503000000000000" pitchFamily="2" charset="77"/>
              </a:rPr>
              <a:t>#smfusion</a:t>
            </a:r>
          </a:p>
        </p:txBody>
      </p:sp>
      <p:pic>
        <p:nvPicPr>
          <p:cNvPr id="15" name="Picture 14">
            <a:extLst>
              <a:ext uri="{FF2B5EF4-FFF2-40B4-BE49-F238E27FC236}">
                <a16:creationId xmlns="" xmlns:a16="http://schemas.microsoft.com/office/drawing/2014/main" id="{6CAC872F-6233-3C42-8691-B0F19A671832}"/>
              </a:ext>
            </a:extLst>
          </p:cNvPr>
          <p:cNvPicPr>
            <a:picLocks noChangeAspect="1"/>
          </p:cNvPicPr>
          <p:nvPr userDrawn="1"/>
        </p:nvPicPr>
        <p:blipFill rotWithShape="1">
          <a:blip r:embed="rId14" cstate="print">
            <a:extLst>
              <a:ext uri="{28A0092B-C50C-407E-A947-70E740481C1C}">
                <a14:useLocalDpi xmlns:a14="http://schemas.microsoft.com/office/drawing/2010/main" val="0"/>
              </a:ext>
            </a:extLst>
          </a:blip>
          <a:srcRect b="13960"/>
          <a:stretch/>
        </p:blipFill>
        <p:spPr>
          <a:xfrm>
            <a:off x="10242431" y="6317978"/>
            <a:ext cx="1265208" cy="334352"/>
          </a:xfrm>
          <a:prstGeom prst="rect">
            <a:avLst/>
          </a:prstGeom>
        </p:spPr>
      </p:pic>
    </p:spTree>
    <p:extLst>
      <p:ext uri="{BB962C8B-B14F-4D97-AF65-F5344CB8AC3E}">
        <p14:creationId xmlns:p14="http://schemas.microsoft.com/office/powerpoint/2010/main" val="3480130942"/>
      </p:ext>
    </p:extLst>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baseline="0">
          <a:solidFill>
            <a:srgbClr val="762268"/>
          </a:solidFill>
          <a:latin typeface="Oswald" panose="02000503000000000000" pitchFamily="2" charset="77"/>
          <a:ea typeface="+mj-ea"/>
          <a:cs typeface="+mj-cs"/>
        </a:defRPr>
      </a:lvl1pPr>
    </p:titleStyle>
    <p:bodyStyle>
      <a:lvl1pPr marL="228600" indent="-228600" algn="l" defTabSz="914400" rtl="0" eaLnBrk="1" latinLnBrk="0" hangingPunct="1">
        <a:lnSpc>
          <a:spcPct val="90000"/>
        </a:lnSpc>
        <a:spcBef>
          <a:spcPts val="1000"/>
        </a:spcBef>
        <a:buClr>
          <a:srgbClr val="F4B325"/>
        </a:buClr>
        <a:buFont typeface="Wingdings" pitchFamily="2" charset="2"/>
        <a:buChar char="Ø"/>
        <a:defRPr sz="2800" kern="1200" baseline="0">
          <a:solidFill>
            <a:schemeClr val="tx1"/>
          </a:solidFill>
          <a:latin typeface="Arial" panose="020B0604020202020204" pitchFamily="34" charset="0"/>
          <a:ea typeface="+mn-ea"/>
          <a:cs typeface="+mn-cs"/>
        </a:defRPr>
      </a:lvl1pPr>
      <a:lvl2pPr marL="685800" indent="-228600" algn="l" defTabSz="914400" rtl="0" eaLnBrk="1" latinLnBrk="0" hangingPunct="1">
        <a:lnSpc>
          <a:spcPct val="90000"/>
        </a:lnSpc>
        <a:spcBef>
          <a:spcPts val="500"/>
        </a:spcBef>
        <a:buClr>
          <a:srgbClr val="F4B325"/>
        </a:buClr>
        <a:buFont typeface="Arial" panose="020B0604020202020204" pitchFamily="34" charset="0"/>
        <a:buChar char="•"/>
        <a:defRPr sz="2400" kern="1200" baseline="0">
          <a:solidFill>
            <a:schemeClr val="tx1"/>
          </a:solidFill>
          <a:latin typeface="Arial" panose="020B0604020202020204" pitchFamily="34" charset="0"/>
          <a:ea typeface="+mn-ea"/>
          <a:cs typeface="+mn-cs"/>
        </a:defRPr>
      </a:lvl2pPr>
      <a:lvl3pPr marL="1143000" indent="-228600" algn="l" defTabSz="914400" rtl="0" eaLnBrk="1" latinLnBrk="0" hangingPunct="1">
        <a:lnSpc>
          <a:spcPct val="90000"/>
        </a:lnSpc>
        <a:spcBef>
          <a:spcPts val="500"/>
        </a:spcBef>
        <a:buClr>
          <a:srgbClr val="F4B325"/>
        </a:buClr>
        <a:buFont typeface="Arial" panose="020B0604020202020204" pitchFamily="34" charset="0"/>
        <a:buChar char="•"/>
        <a:defRPr sz="2000" kern="1200" baseline="0">
          <a:solidFill>
            <a:schemeClr val="tx1"/>
          </a:solidFill>
          <a:latin typeface="Arial" panose="020B0604020202020204" pitchFamily="34" charset="0"/>
          <a:ea typeface="+mn-ea"/>
          <a:cs typeface="+mn-cs"/>
        </a:defRPr>
      </a:lvl3pPr>
      <a:lvl4pPr marL="1600200" indent="-228600" algn="l" defTabSz="914400" rtl="0" eaLnBrk="1" latinLnBrk="0" hangingPunct="1">
        <a:lnSpc>
          <a:spcPct val="90000"/>
        </a:lnSpc>
        <a:spcBef>
          <a:spcPts val="500"/>
        </a:spcBef>
        <a:buClr>
          <a:srgbClr val="F4B325"/>
        </a:buClr>
        <a:buFont typeface="Arial" panose="020B0604020202020204" pitchFamily="34" charset="0"/>
        <a:buChar char="•"/>
        <a:defRPr sz="1800" kern="1200" baseline="0">
          <a:solidFill>
            <a:schemeClr val="tx1"/>
          </a:solidFill>
          <a:latin typeface="Arial" panose="020B0604020202020204" pitchFamily="34" charset="0"/>
          <a:ea typeface="+mn-ea"/>
          <a:cs typeface="+mn-cs"/>
        </a:defRPr>
      </a:lvl4pPr>
      <a:lvl5pPr marL="2057400" indent="-228600" algn="l" defTabSz="914400" rtl="0" eaLnBrk="1" latinLnBrk="0" hangingPunct="1">
        <a:lnSpc>
          <a:spcPct val="90000"/>
        </a:lnSpc>
        <a:spcBef>
          <a:spcPts val="500"/>
        </a:spcBef>
        <a:buClr>
          <a:srgbClr val="F4B325"/>
        </a:buClr>
        <a:buFont typeface="Arial" panose="020B0604020202020204" pitchFamily="34" charset="0"/>
        <a:buChar char="•"/>
        <a:defRPr sz="1800" kern="1200" baseline="0">
          <a:solidFill>
            <a:schemeClr val="tx1"/>
          </a:solidFill>
          <a:latin typeface="Arial" panose="020B06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image" Target="../media/image22.emf"/><Relationship Id="rId1" Type="http://schemas.openxmlformats.org/officeDocument/2006/relationships/slideLayout" Target="../slideLayouts/slideLayout3.xml"/><Relationship Id="rId4" Type="http://schemas.openxmlformats.org/officeDocument/2006/relationships/image" Target="../media/image21.png"/></Relationships>
</file>

<file path=ppt/slides/_rels/slide14.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4.emf"/><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8.xml"/><Relationship Id="rId4" Type="http://schemas.openxmlformats.org/officeDocument/2006/relationships/image" Target="../media/image20.jpg"/></Relationships>
</file>

<file path=ppt/slides/_rels/slide16.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hyperlink" Target="http://www.tmanthey.com/speaker.html" TargetMode="External"/><Relationship Id="rId1" Type="http://schemas.openxmlformats.org/officeDocument/2006/relationships/slideLayout" Target="../slideLayouts/slideLayout7.xml"/><Relationship Id="rId4" Type="http://schemas.openxmlformats.org/officeDocument/2006/relationships/image" Target="../media/image28.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image" Target="../media/image3.png"/><Relationship Id="rId1" Type="http://schemas.openxmlformats.org/officeDocument/2006/relationships/slideLayout" Target="../slideLayouts/slideLayout3.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jp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 Id="rId14" Type="http://schemas.openxmlformats.org/officeDocument/2006/relationships/image" Target="../media/image15.png"/></Relationships>
</file>

<file path=ppt/slides/_rels/slide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jp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hyperlink" Target="http://www.tmanthey.com/speaker.html"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hyperlink" Target="http://www.tmanthey.com/speaker.html"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20.jp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idx="4294967295"/>
          </p:nvPr>
        </p:nvSpPr>
        <p:spPr>
          <a:xfrm>
            <a:off x="685801" y="3773556"/>
            <a:ext cx="10932458" cy="616540"/>
          </a:xfrm>
        </p:spPr>
        <p:txBody>
          <a:bodyPr>
            <a:normAutofit fontScale="90000"/>
          </a:bodyPr>
          <a:lstStyle/>
          <a:p>
            <a:pPr algn="ctr"/>
            <a:r>
              <a:rPr lang="en-US" b="1" dirty="0"/>
              <a:t>A well written Project Charters minimizes confusion!</a:t>
            </a:r>
            <a:r>
              <a:rPr lang="en-US" dirty="0"/>
              <a:t/>
            </a:r>
            <a:br>
              <a:rPr lang="en-US" dirty="0"/>
            </a:br>
            <a:endParaRPr lang="en-US" dirty="0"/>
          </a:p>
        </p:txBody>
      </p:sp>
      <p:sp>
        <p:nvSpPr>
          <p:cNvPr id="5" name="Subtitle 4"/>
          <p:cNvSpPr>
            <a:spLocks noGrp="1"/>
          </p:cNvSpPr>
          <p:nvPr>
            <p:ph type="subTitle" idx="4294967295"/>
          </p:nvPr>
        </p:nvSpPr>
        <p:spPr>
          <a:xfrm>
            <a:off x="1398495" y="4666129"/>
            <a:ext cx="9480176" cy="1127248"/>
          </a:xfrm>
        </p:spPr>
        <p:txBody>
          <a:bodyPr>
            <a:normAutofit/>
          </a:bodyPr>
          <a:lstStyle/>
          <a:p>
            <a:pPr marL="0" indent="0" algn="ctr">
              <a:buNone/>
            </a:pPr>
            <a:r>
              <a:rPr lang="en-US" dirty="0"/>
              <a:t>Having a well written Project Charter minimizes unwanted “noise” confusion and provides a clear scope definition</a:t>
            </a:r>
            <a:r>
              <a:rPr lang="en-US" dirty="0" smtClean="0"/>
              <a:t>!</a:t>
            </a:r>
            <a:endParaRPr lang="en-US" dirty="0"/>
          </a:p>
        </p:txBody>
      </p:sp>
    </p:spTree>
    <p:extLst>
      <p:ext uri="{BB962C8B-B14F-4D97-AF65-F5344CB8AC3E}">
        <p14:creationId xmlns:p14="http://schemas.microsoft.com/office/powerpoint/2010/main" val="15614895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idx="4294967295"/>
          </p:nvPr>
        </p:nvSpPr>
        <p:spPr>
          <a:xfrm>
            <a:off x="335360" y="107951"/>
            <a:ext cx="8766513" cy="381000"/>
          </a:xfrm>
        </p:spPr>
        <p:txBody>
          <a:bodyPr>
            <a:normAutofit/>
          </a:bodyPr>
          <a:lstStyle/>
          <a:p>
            <a:r>
              <a:rPr lang="en-US" sz="2000" dirty="0" smtClean="0"/>
              <a:t>Work Stream: &lt;NAME&gt;</a:t>
            </a:r>
            <a:endParaRPr lang="en-US" sz="2000" dirty="0"/>
          </a:p>
        </p:txBody>
      </p:sp>
      <p:sp>
        <p:nvSpPr>
          <p:cNvPr id="3" name="Rectangle 2"/>
          <p:cNvSpPr/>
          <p:nvPr/>
        </p:nvSpPr>
        <p:spPr bwMode="gray">
          <a:xfrm>
            <a:off x="335361" y="484092"/>
            <a:ext cx="5729264" cy="1562023"/>
          </a:xfrm>
          <a:prstGeom prst="rect">
            <a:avLst/>
          </a:prstGeom>
          <a:solidFill>
            <a:schemeClr val="bg1">
              <a:lumMod val="95000"/>
            </a:schemeClr>
          </a:solidFill>
          <a:ln w="12700">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45720" rIns="108000" bIns="45720" numCol="1" spcCol="0" rtlCol="0" fromWordArt="0" anchor="t" anchorCtr="0" forceAA="0" compatLnSpc="1">
            <a:prstTxWarp prst="textNoShape">
              <a:avLst/>
            </a:prstTxWarp>
            <a:noAutofit/>
          </a:bodyPr>
          <a:lstStyle/>
          <a:p>
            <a:pPr>
              <a:spcBef>
                <a:spcPts val="200"/>
              </a:spcBef>
            </a:pPr>
            <a:r>
              <a:rPr lang="en-US" sz="1400" b="1" dirty="0">
                <a:solidFill>
                  <a:schemeClr val="tx1"/>
                </a:solidFill>
                <a:latin typeface="Calibri" panose="020F0502020204030204" pitchFamily="34" charset="0"/>
              </a:rPr>
              <a:t>Description:</a:t>
            </a:r>
          </a:p>
          <a:p>
            <a:r>
              <a:rPr lang="en-US" sz="1200" dirty="0">
                <a:solidFill>
                  <a:schemeClr val="tx1"/>
                </a:solidFill>
                <a:latin typeface="Calibri" panose="020F0502020204030204" pitchFamily="34" charset="0"/>
              </a:rPr>
              <a:t>Text</a:t>
            </a:r>
          </a:p>
          <a:p>
            <a:pPr>
              <a:spcBef>
                <a:spcPts val="200"/>
              </a:spcBef>
            </a:pPr>
            <a:endParaRPr lang="en-US" sz="1200" dirty="0">
              <a:solidFill>
                <a:schemeClr val="tx1"/>
              </a:solidFill>
              <a:latin typeface="Calibri" panose="020F0502020204030204" pitchFamily="34" charset="0"/>
            </a:endParaRPr>
          </a:p>
        </p:txBody>
      </p:sp>
      <p:sp>
        <p:nvSpPr>
          <p:cNvPr id="4" name="Rectangle 3"/>
          <p:cNvSpPr/>
          <p:nvPr/>
        </p:nvSpPr>
        <p:spPr bwMode="gray">
          <a:xfrm>
            <a:off x="6227439" y="1428105"/>
            <a:ext cx="2874435" cy="309283"/>
          </a:xfrm>
          <a:prstGeom prst="rect">
            <a:avLst/>
          </a:prstGeom>
          <a:solidFill>
            <a:schemeClr val="bg1">
              <a:lumMod val="95000"/>
            </a:schemeClr>
          </a:solidFill>
          <a:ln w="12700">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45720" rIns="108000" bIns="45720" numCol="1" spcCol="0" rtlCol="0" fromWordArt="0" anchor="t" anchorCtr="0" forceAA="0" compatLnSpc="1">
            <a:prstTxWarp prst="textNoShape">
              <a:avLst/>
            </a:prstTxWarp>
            <a:noAutofit/>
          </a:bodyPr>
          <a:lstStyle/>
          <a:p>
            <a:pPr>
              <a:spcBef>
                <a:spcPts val="200"/>
              </a:spcBef>
            </a:pPr>
            <a:r>
              <a:rPr lang="en-US" sz="1400" dirty="0">
                <a:solidFill>
                  <a:schemeClr val="tx1"/>
                </a:solidFill>
                <a:latin typeface="Calibri" panose="020F0502020204030204" pitchFamily="34" charset="0"/>
              </a:rPr>
              <a:t>Start Date: </a:t>
            </a:r>
          </a:p>
          <a:p>
            <a:pPr>
              <a:spcBef>
                <a:spcPts val="200"/>
              </a:spcBef>
            </a:pPr>
            <a:endParaRPr lang="en-US" sz="1400" dirty="0" err="1">
              <a:solidFill>
                <a:schemeClr val="tx1"/>
              </a:solidFill>
              <a:latin typeface="Calibri" panose="020F0502020204030204" pitchFamily="34" charset="0"/>
            </a:endParaRPr>
          </a:p>
        </p:txBody>
      </p:sp>
      <p:sp>
        <p:nvSpPr>
          <p:cNvPr id="6" name="Rectangle 5"/>
          <p:cNvSpPr/>
          <p:nvPr/>
        </p:nvSpPr>
        <p:spPr bwMode="gray">
          <a:xfrm>
            <a:off x="9174227" y="1428105"/>
            <a:ext cx="2874435" cy="309283"/>
          </a:xfrm>
          <a:prstGeom prst="rect">
            <a:avLst/>
          </a:prstGeom>
          <a:solidFill>
            <a:schemeClr val="bg1">
              <a:lumMod val="95000"/>
            </a:schemeClr>
          </a:solidFill>
          <a:ln w="12700">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45720" rIns="108000" bIns="45720" numCol="1" spcCol="0" rtlCol="0" fromWordArt="0" anchor="t" anchorCtr="0" forceAA="0" compatLnSpc="1">
            <a:prstTxWarp prst="textNoShape">
              <a:avLst/>
            </a:prstTxWarp>
            <a:noAutofit/>
          </a:bodyPr>
          <a:lstStyle/>
          <a:p>
            <a:pPr>
              <a:spcBef>
                <a:spcPts val="200"/>
              </a:spcBef>
            </a:pPr>
            <a:r>
              <a:rPr lang="en-US" sz="1400" dirty="0">
                <a:solidFill>
                  <a:schemeClr val="tx1"/>
                </a:solidFill>
                <a:latin typeface="Calibri" panose="020F0502020204030204" pitchFamily="34" charset="0"/>
              </a:rPr>
              <a:t>End Date: </a:t>
            </a:r>
          </a:p>
          <a:p>
            <a:pPr>
              <a:spcBef>
                <a:spcPts val="200"/>
              </a:spcBef>
            </a:pPr>
            <a:endParaRPr lang="en-US" sz="1400" dirty="0" err="1">
              <a:solidFill>
                <a:schemeClr val="tx1"/>
              </a:solidFill>
              <a:latin typeface="Calibri" panose="020F0502020204030204" pitchFamily="34" charset="0"/>
            </a:endParaRPr>
          </a:p>
        </p:txBody>
      </p:sp>
      <p:sp>
        <p:nvSpPr>
          <p:cNvPr id="7" name="Rectangle 6"/>
          <p:cNvSpPr/>
          <p:nvPr/>
        </p:nvSpPr>
        <p:spPr bwMode="gray">
          <a:xfrm>
            <a:off x="335361" y="2168881"/>
            <a:ext cx="5729264" cy="2467916"/>
          </a:xfrm>
          <a:prstGeom prst="rect">
            <a:avLst/>
          </a:prstGeom>
          <a:solidFill>
            <a:schemeClr val="bg1">
              <a:lumMod val="95000"/>
            </a:schemeClr>
          </a:solidFill>
          <a:ln w="12700">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45720" rIns="108000" bIns="45720" numCol="1" spcCol="0" rtlCol="0" fromWordArt="0" anchor="t" anchorCtr="0" forceAA="0" compatLnSpc="1">
            <a:prstTxWarp prst="textNoShape">
              <a:avLst/>
            </a:prstTxWarp>
            <a:noAutofit/>
          </a:bodyPr>
          <a:lstStyle/>
          <a:p>
            <a:pPr>
              <a:spcBef>
                <a:spcPts val="200"/>
              </a:spcBef>
            </a:pPr>
            <a:r>
              <a:rPr lang="en-US" sz="1400" b="1" dirty="0">
                <a:solidFill>
                  <a:schemeClr val="tx1"/>
                </a:solidFill>
                <a:latin typeface="Calibri" panose="020F0502020204030204" pitchFamily="34" charset="0"/>
              </a:rPr>
              <a:t>What does success look like:</a:t>
            </a:r>
          </a:p>
          <a:p>
            <a:pPr marL="171446" indent="-171446">
              <a:buFont typeface="Arial" panose="020B0604020202020204" pitchFamily="34" charset="0"/>
              <a:buChar char="•"/>
            </a:pPr>
            <a:r>
              <a:rPr lang="en-US" sz="1200" dirty="0">
                <a:solidFill>
                  <a:schemeClr val="tx1"/>
                </a:solidFill>
                <a:latin typeface="Calibri" panose="020F0502020204030204" pitchFamily="34" charset="0"/>
              </a:rPr>
              <a:t>Text</a:t>
            </a:r>
          </a:p>
          <a:p>
            <a:pPr marL="171446" indent="-171446">
              <a:buFont typeface="Arial" panose="020B0604020202020204" pitchFamily="34" charset="0"/>
              <a:buChar char="•"/>
            </a:pPr>
            <a:r>
              <a:rPr lang="en-US" sz="1200" dirty="0">
                <a:solidFill>
                  <a:schemeClr val="tx1"/>
                </a:solidFill>
                <a:latin typeface="Calibri" panose="020F0502020204030204" pitchFamily="34" charset="0"/>
              </a:rPr>
              <a:t>Text</a:t>
            </a:r>
          </a:p>
          <a:p>
            <a:pPr>
              <a:spcBef>
                <a:spcPts val="200"/>
              </a:spcBef>
            </a:pPr>
            <a:endParaRPr lang="en-US" sz="1200" dirty="0" err="1">
              <a:solidFill>
                <a:schemeClr val="tx1"/>
              </a:solidFill>
              <a:latin typeface="Calibri" panose="020F0502020204030204" pitchFamily="34" charset="0"/>
            </a:endParaRPr>
          </a:p>
        </p:txBody>
      </p:sp>
      <p:sp>
        <p:nvSpPr>
          <p:cNvPr id="8" name="Rectangle 7"/>
          <p:cNvSpPr/>
          <p:nvPr/>
        </p:nvSpPr>
        <p:spPr bwMode="gray">
          <a:xfrm>
            <a:off x="6227437" y="1855690"/>
            <a:ext cx="5821224" cy="1602087"/>
          </a:xfrm>
          <a:prstGeom prst="rect">
            <a:avLst/>
          </a:prstGeom>
          <a:solidFill>
            <a:schemeClr val="bg1">
              <a:lumMod val="95000"/>
            </a:schemeClr>
          </a:solidFill>
          <a:ln w="12700">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45720" rIns="108000" bIns="45720" numCol="1" spcCol="0" rtlCol="0" fromWordArt="0" anchor="t" anchorCtr="0" forceAA="0" compatLnSpc="1">
            <a:prstTxWarp prst="textNoShape">
              <a:avLst/>
            </a:prstTxWarp>
            <a:noAutofit/>
          </a:bodyPr>
          <a:lstStyle/>
          <a:p>
            <a:pPr>
              <a:spcBef>
                <a:spcPts val="200"/>
              </a:spcBef>
            </a:pPr>
            <a:r>
              <a:rPr lang="en-US" sz="1400" b="1" dirty="0">
                <a:solidFill>
                  <a:schemeClr val="tx1"/>
                </a:solidFill>
                <a:latin typeface="Calibri" panose="020F0502020204030204" pitchFamily="34" charset="0"/>
              </a:rPr>
              <a:t>Risks &amp; Mitigation Actions:</a:t>
            </a:r>
          </a:p>
          <a:p>
            <a:pPr marL="171446" indent="-171446">
              <a:buFont typeface="Arial" panose="020B0604020202020204" pitchFamily="34" charset="0"/>
              <a:buChar char="•"/>
            </a:pPr>
            <a:r>
              <a:rPr lang="en-US" sz="1200" dirty="0">
                <a:solidFill>
                  <a:schemeClr val="tx1"/>
                </a:solidFill>
                <a:latin typeface="Calibri" panose="020F0502020204030204" pitchFamily="34" charset="0"/>
              </a:rPr>
              <a:t>Text</a:t>
            </a:r>
          </a:p>
          <a:p>
            <a:pPr marL="171446" indent="-171446">
              <a:buFont typeface="Arial" panose="020B0604020202020204" pitchFamily="34" charset="0"/>
              <a:buChar char="•"/>
            </a:pPr>
            <a:r>
              <a:rPr lang="en-US" sz="1200" dirty="0">
                <a:solidFill>
                  <a:schemeClr val="tx1"/>
                </a:solidFill>
                <a:latin typeface="Calibri" panose="020F0502020204030204" pitchFamily="34" charset="0"/>
              </a:rPr>
              <a:t>Text</a:t>
            </a:r>
          </a:p>
        </p:txBody>
      </p:sp>
      <p:sp>
        <p:nvSpPr>
          <p:cNvPr id="9" name="Rectangle 8"/>
          <p:cNvSpPr/>
          <p:nvPr/>
        </p:nvSpPr>
        <p:spPr bwMode="gray">
          <a:xfrm>
            <a:off x="335361" y="4731242"/>
            <a:ext cx="5729264" cy="1962121"/>
          </a:xfrm>
          <a:prstGeom prst="rect">
            <a:avLst/>
          </a:prstGeom>
          <a:solidFill>
            <a:schemeClr val="bg1">
              <a:lumMod val="95000"/>
            </a:schemeClr>
          </a:solidFill>
          <a:ln w="12700">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45720" rIns="108000" bIns="45720" numCol="1" spcCol="0" rtlCol="0" fromWordArt="0" anchor="t" anchorCtr="0" forceAA="0" compatLnSpc="1">
            <a:prstTxWarp prst="textNoShape">
              <a:avLst/>
            </a:prstTxWarp>
            <a:noAutofit/>
          </a:bodyPr>
          <a:lstStyle/>
          <a:p>
            <a:pPr>
              <a:spcBef>
                <a:spcPts val="200"/>
              </a:spcBef>
            </a:pPr>
            <a:r>
              <a:rPr lang="en-US" sz="1400" b="1" dirty="0">
                <a:solidFill>
                  <a:schemeClr val="tx1"/>
                </a:solidFill>
                <a:latin typeface="Calibri" panose="020F0502020204030204" pitchFamily="34" charset="0"/>
              </a:rPr>
              <a:t>Key Milestones / Deliverables &amp; Stream Objective (SMART):</a:t>
            </a:r>
          </a:p>
          <a:p>
            <a:pPr marL="174621" indent="-174621">
              <a:buFont typeface="Arial" panose="020B0604020202020204" pitchFamily="34" charset="0"/>
              <a:buChar char="•"/>
            </a:pPr>
            <a:r>
              <a:rPr lang="en-US" sz="1200" dirty="0">
                <a:solidFill>
                  <a:schemeClr val="tx1"/>
                </a:solidFill>
                <a:latin typeface="Calibri" panose="020F0502020204030204" pitchFamily="34" charset="0"/>
              </a:rPr>
              <a:t>Text</a:t>
            </a:r>
          </a:p>
          <a:p>
            <a:pPr marL="174621" indent="-174621">
              <a:buFont typeface="Arial" panose="020B0604020202020204" pitchFamily="34" charset="0"/>
              <a:buChar char="•"/>
            </a:pPr>
            <a:r>
              <a:rPr lang="en-US" sz="1200" dirty="0">
                <a:solidFill>
                  <a:schemeClr val="tx1"/>
                </a:solidFill>
                <a:latin typeface="Calibri" panose="020F0502020204030204" pitchFamily="34" charset="0"/>
              </a:rPr>
              <a:t>Text</a:t>
            </a:r>
          </a:p>
          <a:p>
            <a:pPr marL="174621" indent="-174621">
              <a:spcBef>
                <a:spcPts val="200"/>
              </a:spcBef>
              <a:buFont typeface="Arial" panose="020B0604020202020204" pitchFamily="34" charset="0"/>
              <a:buChar char="•"/>
            </a:pPr>
            <a:endParaRPr lang="en-US" sz="1200" dirty="0">
              <a:solidFill>
                <a:schemeClr val="tx1"/>
              </a:solidFill>
              <a:latin typeface="Calibri" panose="020F0502020204030204" pitchFamily="34" charset="0"/>
            </a:endParaRPr>
          </a:p>
        </p:txBody>
      </p:sp>
      <p:sp>
        <p:nvSpPr>
          <p:cNvPr id="10" name="Rectangle 9"/>
          <p:cNvSpPr/>
          <p:nvPr/>
        </p:nvSpPr>
        <p:spPr bwMode="gray">
          <a:xfrm>
            <a:off x="6227437" y="3621021"/>
            <a:ext cx="5821224" cy="1536171"/>
          </a:xfrm>
          <a:prstGeom prst="rect">
            <a:avLst/>
          </a:prstGeom>
          <a:solidFill>
            <a:schemeClr val="bg1">
              <a:lumMod val="95000"/>
            </a:schemeClr>
          </a:solidFill>
          <a:ln w="12700">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45720" rIns="108000" bIns="45720" numCol="1" spcCol="0" rtlCol="0" fromWordArt="0" anchor="t" anchorCtr="0" forceAA="0" compatLnSpc="1">
            <a:prstTxWarp prst="textNoShape">
              <a:avLst/>
            </a:prstTxWarp>
            <a:noAutofit/>
          </a:bodyPr>
          <a:lstStyle/>
          <a:p>
            <a:pPr>
              <a:spcBef>
                <a:spcPts val="200"/>
              </a:spcBef>
            </a:pPr>
            <a:r>
              <a:rPr lang="en-US" sz="1400" b="1" dirty="0">
                <a:solidFill>
                  <a:schemeClr val="tx1"/>
                </a:solidFill>
                <a:latin typeface="Calibri" panose="020F0502020204030204" pitchFamily="34" charset="0"/>
              </a:rPr>
              <a:t>Resource Requirements (e.g. people/skills, technology, $$ etc.):</a:t>
            </a:r>
          </a:p>
          <a:p>
            <a:pPr marL="174621" indent="-174621">
              <a:buFont typeface="Arial" panose="020B0604020202020204" pitchFamily="34" charset="0"/>
              <a:buChar char="•"/>
            </a:pPr>
            <a:r>
              <a:rPr lang="en-US" sz="1200" dirty="0">
                <a:solidFill>
                  <a:schemeClr val="tx1"/>
                </a:solidFill>
                <a:latin typeface="Calibri" panose="020F0502020204030204" pitchFamily="34" charset="0"/>
              </a:rPr>
              <a:t>Text</a:t>
            </a:r>
          </a:p>
          <a:p>
            <a:pPr marL="174621" indent="-174621">
              <a:buFont typeface="Arial" panose="020B0604020202020204" pitchFamily="34" charset="0"/>
              <a:buChar char="•"/>
            </a:pPr>
            <a:r>
              <a:rPr lang="en-US" sz="1200" dirty="0">
                <a:solidFill>
                  <a:schemeClr val="tx1"/>
                </a:solidFill>
                <a:latin typeface="Calibri" panose="020F0502020204030204" pitchFamily="34" charset="0"/>
              </a:rPr>
              <a:t>Text</a:t>
            </a:r>
          </a:p>
        </p:txBody>
      </p:sp>
      <p:sp>
        <p:nvSpPr>
          <p:cNvPr id="11" name="Rectangle 10"/>
          <p:cNvSpPr/>
          <p:nvPr/>
        </p:nvSpPr>
        <p:spPr bwMode="gray">
          <a:xfrm>
            <a:off x="6227437" y="484092"/>
            <a:ext cx="5821224" cy="832349"/>
          </a:xfrm>
          <a:prstGeom prst="rect">
            <a:avLst/>
          </a:prstGeom>
          <a:solidFill>
            <a:schemeClr val="bg1">
              <a:lumMod val="95000"/>
            </a:schemeClr>
          </a:solidFill>
          <a:ln w="12700">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45720" rIns="108000" bIns="45720" numCol="1" spcCol="0" rtlCol="0" fromWordArt="0" anchor="t" anchorCtr="0" forceAA="0" compatLnSpc="1">
            <a:prstTxWarp prst="textNoShape">
              <a:avLst/>
            </a:prstTxWarp>
            <a:noAutofit/>
          </a:bodyPr>
          <a:lstStyle/>
          <a:p>
            <a:pPr>
              <a:spcBef>
                <a:spcPts val="200"/>
              </a:spcBef>
            </a:pPr>
            <a:r>
              <a:rPr lang="en-US" sz="1400" dirty="0" smtClean="0">
                <a:solidFill>
                  <a:schemeClr val="tx1"/>
                </a:solidFill>
                <a:latin typeface="Calibri" panose="020F0502020204030204" pitchFamily="34" charset="0"/>
              </a:rPr>
              <a:t>WS Lead: NN</a:t>
            </a:r>
            <a:endParaRPr lang="en-US" sz="1400" dirty="0">
              <a:solidFill>
                <a:schemeClr val="tx1"/>
              </a:solidFill>
              <a:latin typeface="Calibri" panose="020F0502020204030204" pitchFamily="34" charset="0"/>
            </a:endParaRPr>
          </a:p>
          <a:p>
            <a:pPr>
              <a:spcBef>
                <a:spcPts val="200"/>
              </a:spcBef>
            </a:pPr>
            <a:r>
              <a:rPr lang="en-US" sz="1400" dirty="0" smtClean="0">
                <a:solidFill>
                  <a:schemeClr val="tx1"/>
                </a:solidFill>
                <a:latin typeface="Calibri" panose="020F0502020204030204" pitchFamily="34" charset="0"/>
              </a:rPr>
              <a:t>Client WS SPOC:</a:t>
            </a:r>
          </a:p>
          <a:p>
            <a:pPr>
              <a:spcBef>
                <a:spcPts val="200"/>
              </a:spcBef>
            </a:pPr>
            <a:r>
              <a:rPr lang="en-US" sz="1400" dirty="0" smtClean="0">
                <a:solidFill>
                  <a:schemeClr val="tx1"/>
                </a:solidFill>
                <a:latin typeface="Calibri" panose="020F0502020204030204" pitchFamily="34" charset="0"/>
              </a:rPr>
              <a:t>Key </a:t>
            </a:r>
            <a:r>
              <a:rPr lang="en-US" sz="1400" dirty="0">
                <a:solidFill>
                  <a:schemeClr val="tx1"/>
                </a:solidFill>
                <a:latin typeface="Calibri" panose="020F0502020204030204" pitchFamily="34" charset="0"/>
              </a:rPr>
              <a:t>Members: NN, NN, </a:t>
            </a:r>
            <a:r>
              <a:rPr lang="en-US" sz="1400" dirty="0" smtClean="0">
                <a:solidFill>
                  <a:schemeClr val="tx1"/>
                </a:solidFill>
                <a:latin typeface="Calibri" panose="020F0502020204030204" pitchFamily="34" charset="0"/>
              </a:rPr>
              <a:t>NN, </a:t>
            </a:r>
            <a:endParaRPr lang="en-US" sz="1400" dirty="0">
              <a:solidFill>
                <a:schemeClr val="tx1"/>
              </a:solidFill>
              <a:latin typeface="Calibri" panose="020F0502020204030204" pitchFamily="34" charset="0"/>
            </a:endParaRPr>
          </a:p>
        </p:txBody>
      </p:sp>
      <p:sp>
        <p:nvSpPr>
          <p:cNvPr id="13" name="Rectangle 12"/>
          <p:cNvSpPr/>
          <p:nvPr/>
        </p:nvSpPr>
        <p:spPr bwMode="gray">
          <a:xfrm>
            <a:off x="6227437" y="5253204"/>
            <a:ext cx="5821224" cy="1440161"/>
          </a:xfrm>
          <a:prstGeom prst="rect">
            <a:avLst/>
          </a:prstGeom>
          <a:solidFill>
            <a:schemeClr val="bg1">
              <a:lumMod val="95000"/>
            </a:schemeClr>
          </a:solidFill>
          <a:ln w="12700">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45720" rIns="108000" bIns="45720" numCol="1" spcCol="0" rtlCol="0" fromWordArt="0" anchor="t" anchorCtr="0" forceAA="0" compatLnSpc="1">
            <a:prstTxWarp prst="textNoShape">
              <a:avLst/>
            </a:prstTxWarp>
            <a:noAutofit/>
          </a:bodyPr>
          <a:lstStyle/>
          <a:p>
            <a:pPr>
              <a:spcBef>
                <a:spcPts val="200"/>
              </a:spcBef>
            </a:pPr>
            <a:r>
              <a:rPr lang="en-US" sz="1400" b="1" dirty="0">
                <a:solidFill>
                  <a:schemeClr val="tx1"/>
                </a:solidFill>
                <a:latin typeface="Calibri" panose="020F0502020204030204" pitchFamily="34" charset="0"/>
              </a:rPr>
              <a:t>Dependencies and Assumptions:</a:t>
            </a:r>
          </a:p>
          <a:p>
            <a:pPr marL="171446" indent="-171446">
              <a:buFont typeface="Arial" panose="020B0604020202020204" pitchFamily="34" charset="0"/>
              <a:buChar char="•"/>
            </a:pPr>
            <a:r>
              <a:rPr lang="en-US" sz="1200" dirty="0">
                <a:solidFill>
                  <a:schemeClr val="tx1"/>
                </a:solidFill>
                <a:latin typeface="Calibri" panose="020F0502020204030204" pitchFamily="34" charset="0"/>
              </a:rPr>
              <a:t>Text</a:t>
            </a:r>
          </a:p>
          <a:p>
            <a:pPr marL="171446" indent="-171446">
              <a:buFont typeface="Arial" panose="020B0604020202020204" pitchFamily="34" charset="0"/>
              <a:buChar char="•"/>
            </a:pPr>
            <a:r>
              <a:rPr lang="en-US" sz="1200" dirty="0">
                <a:solidFill>
                  <a:schemeClr val="tx1"/>
                </a:solidFill>
                <a:latin typeface="Calibri" panose="020F0502020204030204" pitchFamily="34" charset="0"/>
              </a:rPr>
              <a:t>Text</a:t>
            </a:r>
          </a:p>
        </p:txBody>
      </p:sp>
      <p:sp>
        <p:nvSpPr>
          <p:cNvPr id="14" name="TextBox 13"/>
          <p:cNvSpPr txBox="1"/>
          <p:nvPr/>
        </p:nvSpPr>
        <p:spPr bwMode="gray">
          <a:xfrm>
            <a:off x="10034811" y="172655"/>
            <a:ext cx="2025491" cy="287195"/>
          </a:xfrm>
          <a:prstGeom prst="rect">
            <a:avLst/>
          </a:prstGeom>
          <a:noFill/>
        </p:spPr>
        <p:txBody>
          <a:bodyPr wrap="none" rtlCol="0">
            <a:spAutoFit/>
          </a:bodyPr>
          <a:lstStyle/>
          <a:p>
            <a:pPr algn="r">
              <a:lnSpc>
                <a:spcPct val="95000"/>
              </a:lnSpc>
              <a:spcBef>
                <a:spcPts val="400"/>
              </a:spcBef>
            </a:pPr>
            <a:r>
              <a:rPr lang="en-US" sz="1333" b="1" dirty="0"/>
              <a:t>Updated </a:t>
            </a:r>
            <a:r>
              <a:rPr lang="en-US" sz="1333" b="1" dirty="0" smtClean="0"/>
              <a:t>January 1</a:t>
            </a:r>
            <a:r>
              <a:rPr lang="en-US" sz="1333" b="1" baseline="30000" dirty="0" smtClean="0"/>
              <a:t>st</a:t>
            </a:r>
            <a:r>
              <a:rPr lang="en-US" sz="1333" b="1" dirty="0" smtClean="0"/>
              <a:t> </a:t>
            </a:r>
            <a:r>
              <a:rPr lang="en-US" sz="1333" b="1" dirty="0"/>
              <a:t>,2019</a:t>
            </a:r>
          </a:p>
        </p:txBody>
      </p:sp>
    </p:spTree>
    <p:extLst>
      <p:ext uri="{BB962C8B-B14F-4D97-AF65-F5344CB8AC3E}">
        <p14:creationId xmlns:p14="http://schemas.microsoft.com/office/powerpoint/2010/main" val="1540160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idx="4294967295"/>
          </p:nvPr>
        </p:nvSpPr>
        <p:spPr>
          <a:xfrm>
            <a:off x="335360" y="107951"/>
            <a:ext cx="8766513" cy="381000"/>
          </a:xfrm>
        </p:spPr>
        <p:txBody>
          <a:bodyPr>
            <a:normAutofit/>
          </a:bodyPr>
          <a:lstStyle/>
          <a:p>
            <a:r>
              <a:rPr lang="en-US" sz="2000" dirty="0" smtClean="0"/>
              <a:t>Work Stream: ITSM Governance</a:t>
            </a:r>
            <a:endParaRPr lang="en-US" sz="2000" dirty="0"/>
          </a:p>
        </p:txBody>
      </p:sp>
      <p:sp>
        <p:nvSpPr>
          <p:cNvPr id="3" name="Rectangle 2"/>
          <p:cNvSpPr/>
          <p:nvPr/>
        </p:nvSpPr>
        <p:spPr bwMode="gray">
          <a:xfrm>
            <a:off x="335361" y="484092"/>
            <a:ext cx="5729264" cy="1562023"/>
          </a:xfrm>
          <a:prstGeom prst="rect">
            <a:avLst/>
          </a:prstGeom>
          <a:solidFill>
            <a:schemeClr val="bg1">
              <a:lumMod val="95000"/>
            </a:schemeClr>
          </a:solidFill>
          <a:ln w="12700">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45720" rIns="108000" bIns="45720" numCol="1" spcCol="0" rtlCol="0" fromWordArt="0" anchor="t" anchorCtr="0" forceAA="0" compatLnSpc="1">
            <a:prstTxWarp prst="textNoShape">
              <a:avLst/>
            </a:prstTxWarp>
            <a:noAutofit/>
          </a:bodyPr>
          <a:lstStyle/>
          <a:p>
            <a:pPr>
              <a:spcBef>
                <a:spcPts val="200"/>
              </a:spcBef>
            </a:pPr>
            <a:r>
              <a:rPr lang="en-US" sz="1400" b="1" dirty="0">
                <a:solidFill>
                  <a:schemeClr val="tx1"/>
                </a:solidFill>
                <a:latin typeface="Calibri" panose="020F0502020204030204" pitchFamily="34" charset="0"/>
              </a:rPr>
              <a:t>Description:</a:t>
            </a:r>
          </a:p>
          <a:p>
            <a:r>
              <a:rPr lang="en-US" sz="1200" dirty="0">
                <a:solidFill>
                  <a:schemeClr val="tx1"/>
                </a:solidFill>
                <a:latin typeface="Calibri" panose="020F0502020204030204" pitchFamily="34" charset="0"/>
              </a:rPr>
              <a:t>Designing and implementing an IT Service Management governance framework for </a:t>
            </a:r>
            <a:r>
              <a:rPr lang="en-US" sz="1200" dirty="0" smtClean="0">
                <a:solidFill>
                  <a:schemeClr val="tx1"/>
                </a:solidFill>
                <a:latin typeface="Calibri" panose="020F0502020204030204" pitchFamily="34" charset="0"/>
              </a:rPr>
              <a:t>client's </a:t>
            </a:r>
            <a:r>
              <a:rPr lang="en-US" sz="1200" dirty="0">
                <a:solidFill>
                  <a:schemeClr val="tx1"/>
                </a:solidFill>
                <a:latin typeface="Calibri" panose="020F0502020204030204" pitchFamily="34" charset="0"/>
              </a:rPr>
              <a:t>ITSM organization. The roles that need to be assigned, responsibilities and accountabilities for each role and the meetings and councils to be established in order to operate and govern IT Processes, and ITSM technology within the IT organization. </a:t>
            </a:r>
            <a:r>
              <a:rPr lang="en-US" sz="1200" dirty="0" smtClean="0">
                <a:solidFill>
                  <a:schemeClr val="tx1"/>
                </a:solidFill>
                <a:latin typeface="Calibri" panose="020F0502020204030204" pitchFamily="34" charset="0"/>
              </a:rPr>
              <a:t>Align </a:t>
            </a:r>
            <a:r>
              <a:rPr lang="en-US" sz="1200" dirty="0">
                <a:solidFill>
                  <a:schemeClr val="tx1"/>
                </a:solidFill>
                <a:latin typeface="Calibri" panose="020F0502020204030204" pitchFamily="34" charset="0"/>
              </a:rPr>
              <a:t>ITSM Governance framework with the new Client’s organization and utilize existing structures</a:t>
            </a:r>
            <a:r>
              <a:rPr lang="en-US" sz="1200" dirty="0" smtClean="0">
                <a:solidFill>
                  <a:schemeClr val="tx1"/>
                </a:solidFill>
                <a:latin typeface="Calibri" panose="020F0502020204030204" pitchFamily="34" charset="0"/>
              </a:rPr>
              <a:t>.</a:t>
            </a:r>
            <a:endParaRPr lang="en-US" sz="1200" dirty="0">
              <a:solidFill>
                <a:schemeClr val="tx1"/>
              </a:solidFill>
              <a:latin typeface="Calibri" panose="020F0502020204030204" pitchFamily="34" charset="0"/>
            </a:endParaRPr>
          </a:p>
          <a:p>
            <a:pPr>
              <a:spcBef>
                <a:spcPts val="200"/>
              </a:spcBef>
            </a:pPr>
            <a:endParaRPr lang="en-US" sz="1200" dirty="0">
              <a:solidFill>
                <a:schemeClr val="tx1"/>
              </a:solidFill>
              <a:latin typeface="Calibri" panose="020F0502020204030204" pitchFamily="34" charset="0"/>
            </a:endParaRPr>
          </a:p>
        </p:txBody>
      </p:sp>
      <p:sp>
        <p:nvSpPr>
          <p:cNvPr id="4" name="Rectangle 3"/>
          <p:cNvSpPr/>
          <p:nvPr/>
        </p:nvSpPr>
        <p:spPr bwMode="gray">
          <a:xfrm>
            <a:off x="6227439" y="1428105"/>
            <a:ext cx="2874435" cy="309283"/>
          </a:xfrm>
          <a:prstGeom prst="rect">
            <a:avLst/>
          </a:prstGeom>
          <a:solidFill>
            <a:schemeClr val="bg1">
              <a:lumMod val="95000"/>
            </a:schemeClr>
          </a:solidFill>
          <a:ln w="12700">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45720" rIns="108000" bIns="45720" numCol="1" spcCol="0" rtlCol="0" fromWordArt="0" anchor="t" anchorCtr="0" forceAA="0" compatLnSpc="1">
            <a:prstTxWarp prst="textNoShape">
              <a:avLst/>
            </a:prstTxWarp>
            <a:noAutofit/>
          </a:bodyPr>
          <a:lstStyle/>
          <a:p>
            <a:pPr>
              <a:spcBef>
                <a:spcPts val="200"/>
              </a:spcBef>
            </a:pPr>
            <a:r>
              <a:rPr lang="en-US" sz="1400" dirty="0">
                <a:solidFill>
                  <a:schemeClr val="tx1"/>
                </a:solidFill>
                <a:latin typeface="Calibri" panose="020F0502020204030204" pitchFamily="34" charset="0"/>
              </a:rPr>
              <a:t>Start Date</a:t>
            </a:r>
            <a:r>
              <a:rPr lang="en-US" sz="1400" dirty="0" smtClean="0">
                <a:solidFill>
                  <a:schemeClr val="tx1"/>
                </a:solidFill>
                <a:latin typeface="Calibri" panose="020F0502020204030204" pitchFamily="34" charset="0"/>
              </a:rPr>
              <a:t>: </a:t>
            </a:r>
            <a:r>
              <a:rPr lang="en-US" sz="1400" dirty="0" err="1" smtClean="0">
                <a:solidFill>
                  <a:schemeClr val="tx1"/>
                </a:solidFill>
                <a:latin typeface="Calibri" panose="020F0502020204030204" pitchFamily="34" charset="0"/>
              </a:rPr>
              <a:t>dd</a:t>
            </a:r>
            <a:r>
              <a:rPr lang="en-US" sz="1400" dirty="0" smtClean="0">
                <a:solidFill>
                  <a:schemeClr val="tx1"/>
                </a:solidFill>
                <a:latin typeface="Calibri" panose="020F0502020204030204" pitchFamily="34" charset="0"/>
              </a:rPr>
              <a:t>-mmm-</a:t>
            </a:r>
            <a:r>
              <a:rPr lang="en-US" sz="1400" dirty="0" err="1" smtClean="0">
                <a:solidFill>
                  <a:schemeClr val="tx1"/>
                </a:solidFill>
                <a:latin typeface="Calibri" panose="020F0502020204030204" pitchFamily="34" charset="0"/>
              </a:rPr>
              <a:t>yyyy</a:t>
            </a:r>
            <a:r>
              <a:rPr lang="en-US" sz="1400" dirty="0" smtClean="0">
                <a:solidFill>
                  <a:schemeClr val="tx1"/>
                </a:solidFill>
                <a:latin typeface="Calibri" panose="020F0502020204030204" pitchFamily="34" charset="0"/>
              </a:rPr>
              <a:t> </a:t>
            </a:r>
            <a:endParaRPr lang="en-US" sz="1400" dirty="0">
              <a:solidFill>
                <a:schemeClr val="tx1"/>
              </a:solidFill>
              <a:latin typeface="Calibri" panose="020F0502020204030204" pitchFamily="34" charset="0"/>
            </a:endParaRPr>
          </a:p>
          <a:p>
            <a:pPr>
              <a:spcBef>
                <a:spcPts val="200"/>
              </a:spcBef>
            </a:pPr>
            <a:endParaRPr lang="en-US" sz="1400" dirty="0" err="1">
              <a:solidFill>
                <a:schemeClr val="tx1"/>
              </a:solidFill>
              <a:latin typeface="Calibri" panose="020F0502020204030204" pitchFamily="34" charset="0"/>
            </a:endParaRPr>
          </a:p>
        </p:txBody>
      </p:sp>
      <p:sp>
        <p:nvSpPr>
          <p:cNvPr id="6" name="Rectangle 5"/>
          <p:cNvSpPr/>
          <p:nvPr/>
        </p:nvSpPr>
        <p:spPr bwMode="gray">
          <a:xfrm>
            <a:off x="9174227" y="1428105"/>
            <a:ext cx="2874435" cy="309283"/>
          </a:xfrm>
          <a:prstGeom prst="rect">
            <a:avLst/>
          </a:prstGeom>
          <a:solidFill>
            <a:schemeClr val="bg1">
              <a:lumMod val="95000"/>
            </a:schemeClr>
          </a:solidFill>
          <a:ln w="12700">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45720" rIns="108000" bIns="45720" numCol="1" spcCol="0" rtlCol="0" fromWordArt="0" anchor="t" anchorCtr="0" forceAA="0" compatLnSpc="1">
            <a:prstTxWarp prst="textNoShape">
              <a:avLst/>
            </a:prstTxWarp>
            <a:noAutofit/>
          </a:bodyPr>
          <a:lstStyle/>
          <a:p>
            <a:pPr>
              <a:spcBef>
                <a:spcPts val="200"/>
              </a:spcBef>
            </a:pPr>
            <a:r>
              <a:rPr lang="en-US" sz="1400" dirty="0">
                <a:solidFill>
                  <a:schemeClr val="tx1"/>
                </a:solidFill>
                <a:latin typeface="Calibri" panose="020F0502020204030204" pitchFamily="34" charset="0"/>
              </a:rPr>
              <a:t>End Date</a:t>
            </a:r>
            <a:r>
              <a:rPr lang="en-US" sz="1400" dirty="0" smtClean="0">
                <a:solidFill>
                  <a:schemeClr val="tx1"/>
                </a:solidFill>
                <a:latin typeface="Calibri" panose="020F0502020204030204" pitchFamily="34" charset="0"/>
              </a:rPr>
              <a:t>: </a:t>
            </a:r>
            <a:r>
              <a:rPr lang="en-US" sz="1400" dirty="0" err="1" smtClean="0">
                <a:solidFill>
                  <a:schemeClr val="tx1"/>
                </a:solidFill>
                <a:latin typeface="Calibri" panose="020F0502020204030204" pitchFamily="34" charset="0"/>
              </a:rPr>
              <a:t>dd</a:t>
            </a:r>
            <a:r>
              <a:rPr lang="en-US" sz="1400" dirty="0" smtClean="0">
                <a:solidFill>
                  <a:schemeClr val="tx1"/>
                </a:solidFill>
                <a:latin typeface="Calibri" panose="020F0502020204030204" pitchFamily="34" charset="0"/>
              </a:rPr>
              <a:t>-mmm-</a:t>
            </a:r>
            <a:r>
              <a:rPr lang="en-US" sz="1400" dirty="0" err="1" smtClean="0">
                <a:solidFill>
                  <a:schemeClr val="tx1"/>
                </a:solidFill>
                <a:latin typeface="Calibri" panose="020F0502020204030204" pitchFamily="34" charset="0"/>
              </a:rPr>
              <a:t>yyyy</a:t>
            </a:r>
            <a:r>
              <a:rPr lang="en-US" sz="1400" dirty="0" smtClean="0">
                <a:solidFill>
                  <a:schemeClr val="tx1"/>
                </a:solidFill>
                <a:latin typeface="Calibri" panose="020F0502020204030204" pitchFamily="34" charset="0"/>
              </a:rPr>
              <a:t> </a:t>
            </a:r>
            <a:endParaRPr lang="en-US" sz="1400" dirty="0">
              <a:solidFill>
                <a:schemeClr val="tx1"/>
              </a:solidFill>
              <a:latin typeface="Calibri" panose="020F0502020204030204" pitchFamily="34" charset="0"/>
            </a:endParaRPr>
          </a:p>
          <a:p>
            <a:pPr>
              <a:spcBef>
                <a:spcPts val="200"/>
              </a:spcBef>
            </a:pPr>
            <a:endParaRPr lang="en-US" sz="1400" dirty="0" err="1">
              <a:solidFill>
                <a:schemeClr val="tx1"/>
              </a:solidFill>
              <a:latin typeface="Calibri" panose="020F0502020204030204" pitchFamily="34" charset="0"/>
            </a:endParaRPr>
          </a:p>
        </p:txBody>
      </p:sp>
      <p:sp>
        <p:nvSpPr>
          <p:cNvPr id="7" name="Rectangle 6"/>
          <p:cNvSpPr/>
          <p:nvPr/>
        </p:nvSpPr>
        <p:spPr bwMode="gray">
          <a:xfrm>
            <a:off x="335361" y="2168881"/>
            <a:ext cx="5729264" cy="2467916"/>
          </a:xfrm>
          <a:prstGeom prst="rect">
            <a:avLst/>
          </a:prstGeom>
          <a:solidFill>
            <a:schemeClr val="bg1">
              <a:lumMod val="95000"/>
            </a:schemeClr>
          </a:solidFill>
          <a:ln w="12700">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45720" rIns="108000" bIns="45720" numCol="1" spcCol="0" rtlCol="0" fromWordArt="0" anchor="t" anchorCtr="0" forceAA="0" compatLnSpc="1">
            <a:prstTxWarp prst="textNoShape">
              <a:avLst/>
            </a:prstTxWarp>
            <a:noAutofit/>
          </a:bodyPr>
          <a:lstStyle/>
          <a:p>
            <a:pPr>
              <a:spcBef>
                <a:spcPts val="200"/>
              </a:spcBef>
            </a:pPr>
            <a:r>
              <a:rPr lang="en-US" sz="1400" b="1" dirty="0">
                <a:solidFill>
                  <a:schemeClr val="tx1"/>
                </a:solidFill>
                <a:latin typeface="Calibri" panose="020F0502020204030204" pitchFamily="34" charset="0"/>
              </a:rPr>
              <a:t>What does success look like:</a:t>
            </a:r>
          </a:p>
          <a:p>
            <a:pPr marL="171446" indent="-171446">
              <a:spcBef>
                <a:spcPts val="200"/>
              </a:spcBef>
              <a:buFont typeface="Arial" panose="020B0604020202020204" pitchFamily="34" charset="0"/>
              <a:buChar char="•"/>
            </a:pPr>
            <a:r>
              <a:rPr lang="en-US" sz="1200" dirty="0" smtClean="0">
                <a:solidFill>
                  <a:schemeClr val="tx1"/>
                </a:solidFill>
                <a:latin typeface="Calibri" panose="020F0502020204030204" pitchFamily="34" charset="0"/>
              </a:rPr>
              <a:t>A </a:t>
            </a:r>
            <a:r>
              <a:rPr lang="en-US" sz="1200" dirty="0">
                <a:solidFill>
                  <a:schemeClr val="tx1"/>
                </a:solidFill>
                <a:latin typeface="Calibri" panose="020F0502020204030204" pitchFamily="34" charset="0"/>
              </a:rPr>
              <a:t>defined ITSM Governance framework where people understand their roles and responsibilities.</a:t>
            </a:r>
          </a:p>
          <a:p>
            <a:pPr marL="171446" indent="-171446">
              <a:spcBef>
                <a:spcPts val="200"/>
              </a:spcBef>
              <a:buFont typeface="Arial" panose="020B0604020202020204" pitchFamily="34" charset="0"/>
              <a:buChar char="•"/>
            </a:pPr>
            <a:r>
              <a:rPr lang="en-US" sz="1200" dirty="0">
                <a:solidFill>
                  <a:schemeClr val="tx1"/>
                </a:solidFill>
                <a:latin typeface="Calibri" panose="020F0502020204030204" pitchFamily="34" charset="0"/>
              </a:rPr>
              <a:t>Processes and technology is managed and governed both tactical and strategic to enable optimized service delivery.</a:t>
            </a:r>
          </a:p>
          <a:p>
            <a:pPr marL="171446" indent="-171446">
              <a:spcBef>
                <a:spcPts val="200"/>
              </a:spcBef>
              <a:buFont typeface="Arial" panose="020B0604020202020204" pitchFamily="34" charset="0"/>
              <a:buChar char="•"/>
            </a:pPr>
            <a:r>
              <a:rPr lang="en-US" sz="1200" dirty="0">
                <a:solidFill>
                  <a:schemeClr val="tx1"/>
                </a:solidFill>
                <a:latin typeface="Calibri" panose="020F0502020204030204" pitchFamily="34" charset="0"/>
              </a:rPr>
              <a:t>Escalation path and thresholds are clearly defined and understood.</a:t>
            </a:r>
          </a:p>
          <a:p>
            <a:pPr marL="171446" indent="-171446">
              <a:spcBef>
                <a:spcPts val="200"/>
              </a:spcBef>
              <a:buFont typeface="Arial" panose="020B0604020202020204" pitchFamily="34" charset="0"/>
              <a:buChar char="•"/>
            </a:pPr>
            <a:r>
              <a:rPr lang="en-US" sz="1200" dirty="0" smtClean="0">
                <a:solidFill>
                  <a:schemeClr val="tx1"/>
                </a:solidFill>
                <a:latin typeface="Calibri" panose="020F0502020204030204" pitchFamily="34" charset="0"/>
              </a:rPr>
              <a:t>Strategic Process/Platform </a:t>
            </a:r>
            <a:r>
              <a:rPr lang="en-US" sz="1200" dirty="0">
                <a:solidFill>
                  <a:schemeClr val="tx1"/>
                </a:solidFill>
                <a:latin typeface="Calibri" panose="020F0502020204030204" pitchFamily="34" charset="0"/>
              </a:rPr>
              <a:t>Roadmaps are being developed and managed for each IT process and ITSM technology </a:t>
            </a:r>
            <a:r>
              <a:rPr lang="en-US" sz="1200" dirty="0" smtClean="0">
                <a:solidFill>
                  <a:schemeClr val="tx1"/>
                </a:solidFill>
                <a:latin typeface="Calibri" panose="020F0502020204030204" pitchFamily="34" charset="0"/>
              </a:rPr>
              <a:t>(ITSM Platform). </a:t>
            </a:r>
            <a:endParaRPr lang="en-US" sz="1200" dirty="0">
              <a:solidFill>
                <a:schemeClr val="tx1"/>
              </a:solidFill>
              <a:latin typeface="Calibri" panose="020F0502020204030204" pitchFamily="34" charset="0"/>
            </a:endParaRPr>
          </a:p>
          <a:p>
            <a:pPr marL="171446" indent="-171446">
              <a:spcBef>
                <a:spcPts val="200"/>
              </a:spcBef>
              <a:buFont typeface="Arial" panose="020B0604020202020204" pitchFamily="34" charset="0"/>
              <a:buChar char="•"/>
            </a:pPr>
            <a:r>
              <a:rPr lang="en-US" sz="1200" dirty="0">
                <a:solidFill>
                  <a:schemeClr val="tx1"/>
                </a:solidFill>
                <a:latin typeface="Calibri" panose="020F0502020204030204" pitchFamily="34" charset="0"/>
              </a:rPr>
              <a:t>ITSM Governance framework is implemented and aligned with Client’s new organization.</a:t>
            </a:r>
          </a:p>
          <a:p>
            <a:pPr marL="171446" indent="-171446">
              <a:spcBef>
                <a:spcPts val="200"/>
              </a:spcBef>
              <a:buFont typeface="Arial" panose="020B0604020202020204" pitchFamily="34" charset="0"/>
              <a:buChar char="•"/>
            </a:pPr>
            <a:r>
              <a:rPr lang="en-US" sz="1200" dirty="0">
                <a:solidFill>
                  <a:schemeClr val="tx1"/>
                </a:solidFill>
                <a:latin typeface="Calibri" panose="020F0502020204030204" pitchFamily="34" charset="0"/>
              </a:rPr>
              <a:t>A central repository of process artifacts is </a:t>
            </a:r>
            <a:r>
              <a:rPr lang="en-US" sz="1200" dirty="0" smtClean="0">
                <a:solidFill>
                  <a:schemeClr val="tx1"/>
                </a:solidFill>
                <a:latin typeface="Calibri" panose="020F0502020204030204" pitchFamily="34" charset="0"/>
              </a:rPr>
              <a:t>available.</a:t>
            </a:r>
            <a:endParaRPr lang="en-US" sz="1200" dirty="0">
              <a:solidFill>
                <a:schemeClr val="tx1"/>
              </a:solidFill>
              <a:latin typeface="Calibri" panose="020F0502020204030204" pitchFamily="34" charset="0"/>
            </a:endParaRPr>
          </a:p>
          <a:p>
            <a:pPr>
              <a:spcBef>
                <a:spcPts val="200"/>
              </a:spcBef>
            </a:pPr>
            <a:endParaRPr lang="en-US" sz="1200" dirty="0" err="1">
              <a:solidFill>
                <a:schemeClr val="tx1"/>
              </a:solidFill>
              <a:latin typeface="Calibri" panose="020F0502020204030204" pitchFamily="34" charset="0"/>
            </a:endParaRPr>
          </a:p>
        </p:txBody>
      </p:sp>
      <p:sp>
        <p:nvSpPr>
          <p:cNvPr id="8" name="Rectangle 7"/>
          <p:cNvSpPr/>
          <p:nvPr/>
        </p:nvSpPr>
        <p:spPr bwMode="gray">
          <a:xfrm>
            <a:off x="6227437" y="1855690"/>
            <a:ext cx="5821224" cy="1602087"/>
          </a:xfrm>
          <a:prstGeom prst="rect">
            <a:avLst/>
          </a:prstGeom>
          <a:solidFill>
            <a:schemeClr val="bg1">
              <a:lumMod val="95000"/>
            </a:schemeClr>
          </a:solidFill>
          <a:ln w="12700">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45720" rIns="108000" bIns="45720" numCol="1" spcCol="0" rtlCol="0" fromWordArt="0" anchor="t" anchorCtr="0" forceAA="0" compatLnSpc="1">
            <a:prstTxWarp prst="textNoShape">
              <a:avLst/>
            </a:prstTxWarp>
            <a:noAutofit/>
          </a:bodyPr>
          <a:lstStyle/>
          <a:p>
            <a:pPr>
              <a:spcBef>
                <a:spcPts val="200"/>
              </a:spcBef>
            </a:pPr>
            <a:r>
              <a:rPr lang="en-US" sz="1400" b="1" dirty="0">
                <a:solidFill>
                  <a:schemeClr val="tx1"/>
                </a:solidFill>
                <a:latin typeface="Calibri" panose="020F0502020204030204" pitchFamily="34" charset="0"/>
              </a:rPr>
              <a:t>Risks &amp; Mitigation Actions:</a:t>
            </a:r>
          </a:p>
          <a:p>
            <a:pPr marL="171446" indent="-171446">
              <a:spcBef>
                <a:spcPts val="200"/>
              </a:spcBef>
              <a:buFont typeface="Arial" panose="020B0604020202020204" pitchFamily="34" charset="0"/>
              <a:buChar char="•"/>
            </a:pPr>
            <a:r>
              <a:rPr lang="en-US" sz="1200" dirty="0" smtClean="0">
                <a:solidFill>
                  <a:schemeClr val="tx1"/>
                </a:solidFill>
                <a:latin typeface="Calibri" panose="020F0502020204030204" pitchFamily="34" charset="0"/>
              </a:rPr>
              <a:t>Delay </a:t>
            </a:r>
            <a:r>
              <a:rPr lang="en-US" sz="1200" dirty="0">
                <a:solidFill>
                  <a:schemeClr val="tx1"/>
                </a:solidFill>
                <a:latin typeface="Calibri" panose="020F0502020204030204" pitchFamily="34" charset="0"/>
              </a:rPr>
              <a:t>in identification and assignment of Process / Technology Owners </a:t>
            </a:r>
            <a:r>
              <a:rPr lang="en-US" sz="1200" dirty="0" smtClean="0">
                <a:solidFill>
                  <a:schemeClr val="tx1"/>
                </a:solidFill>
                <a:latin typeface="Calibri" panose="020F0502020204030204" pitchFamily="34" charset="0"/>
              </a:rPr>
              <a:t>(Risk rating xx); </a:t>
            </a:r>
            <a:r>
              <a:rPr lang="en-US" sz="1200" dirty="0">
                <a:solidFill>
                  <a:schemeClr val="tx1"/>
                </a:solidFill>
                <a:latin typeface="Calibri" panose="020F0502020204030204" pitchFamily="34" charset="0"/>
              </a:rPr>
              <a:t>Engage Client management to help with assignments and priority</a:t>
            </a:r>
          </a:p>
          <a:p>
            <a:pPr marL="171446" indent="-171446">
              <a:spcBef>
                <a:spcPts val="200"/>
              </a:spcBef>
              <a:buFont typeface="Arial" panose="020B0604020202020204" pitchFamily="34" charset="0"/>
              <a:buChar char="•"/>
            </a:pPr>
            <a:r>
              <a:rPr lang="en-US" sz="1200" dirty="0">
                <a:solidFill>
                  <a:schemeClr val="tx1"/>
                </a:solidFill>
                <a:latin typeface="Calibri" panose="020F0502020204030204" pitchFamily="34" charset="0"/>
              </a:rPr>
              <a:t>Availability of assigned resources to attend required council meetings </a:t>
            </a:r>
            <a:r>
              <a:rPr lang="en-US" sz="1200" dirty="0" smtClean="0">
                <a:solidFill>
                  <a:schemeClr val="tx1"/>
                </a:solidFill>
                <a:latin typeface="Calibri" panose="020F0502020204030204" pitchFamily="34" charset="0"/>
              </a:rPr>
              <a:t>(Risk rating xx); Client </a:t>
            </a:r>
            <a:r>
              <a:rPr lang="en-US" sz="1200" dirty="0">
                <a:solidFill>
                  <a:schemeClr val="tx1"/>
                </a:solidFill>
                <a:latin typeface="Calibri" panose="020F0502020204030204" pitchFamily="34" charset="0"/>
              </a:rPr>
              <a:t>management to communicate this is an important initiative</a:t>
            </a:r>
          </a:p>
          <a:p>
            <a:pPr marL="171446" indent="-171446">
              <a:spcBef>
                <a:spcPts val="200"/>
              </a:spcBef>
              <a:buFont typeface="Arial" panose="020B0604020202020204" pitchFamily="34" charset="0"/>
              <a:buChar char="•"/>
            </a:pPr>
            <a:r>
              <a:rPr lang="en-US" sz="1200" dirty="0">
                <a:solidFill>
                  <a:schemeClr val="tx1"/>
                </a:solidFill>
                <a:latin typeface="Calibri" panose="020F0502020204030204" pitchFamily="34" charset="0"/>
              </a:rPr>
              <a:t>New organization not yet ready to get onboard the new ITSM governance </a:t>
            </a:r>
            <a:r>
              <a:rPr lang="en-US" sz="1200" dirty="0" smtClean="0">
                <a:solidFill>
                  <a:schemeClr val="tx1"/>
                </a:solidFill>
                <a:latin typeface="Calibri" panose="020F0502020204030204" pitchFamily="34" charset="0"/>
              </a:rPr>
              <a:t>(Risk Rating xx); </a:t>
            </a:r>
            <a:r>
              <a:rPr lang="en-US" sz="1200" dirty="0">
                <a:solidFill>
                  <a:schemeClr val="tx1"/>
                </a:solidFill>
                <a:latin typeface="Calibri" panose="020F0502020204030204" pitchFamily="34" charset="0"/>
              </a:rPr>
              <a:t>Engage with the new General Manager</a:t>
            </a:r>
          </a:p>
          <a:p>
            <a:pPr marL="171446" indent="-171446">
              <a:buFont typeface="Arial" panose="020B0604020202020204" pitchFamily="34" charset="0"/>
              <a:buChar char="•"/>
            </a:pPr>
            <a:endParaRPr lang="en-US" sz="1200" dirty="0">
              <a:solidFill>
                <a:schemeClr val="tx1"/>
              </a:solidFill>
              <a:latin typeface="Calibri" panose="020F0502020204030204" pitchFamily="34" charset="0"/>
            </a:endParaRPr>
          </a:p>
        </p:txBody>
      </p:sp>
      <p:sp>
        <p:nvSpPr>
          <p:cNvPr id="9" name="Rectangle 8"/>
          <p:cNvSpPr/>
          <p:nvPr/>
        </p:nvSpPr>
        <p:spPr bwMode="gray">
          <a:xfrm>
            <a:off x="335361" y="4731242"/>
            <a:ext cx="5729264" cy="1962121"/>
          </a:xfrm>
          <a:prstGeom prst="rect">
            <a:avLst/>
          </a:prstGeom>
          <a:solidFill>
            <a:schemeClr val="bg1">
              <a:lumMod val="95000"/>
            </a:schemeClr>
          </a:solidFill>
          <a:ln w="12700">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45720" rIns="108000" bIns="45720" numCol="1" spcCol="0" rtlCol="0" fromWordArt="0" anchor="t" anchorCtr="0" forceAA="0" compatLnSpc="1">
            <a:prstTxWarp prst="textNoShape">
              <a:avLst/>
            </a:prstTxWarp>
            <a:noAutofit/>
          </a:bodyPr>
          <a:lstStyle/>
          <a:p>
            <a:pPr>
              <a:spcBef>
                <a:spcPts val="200"/>
              </a:spcBef>
            </a:pPr>
            <a:r>
              <a:rPr lang="en-US" sz="1400" b="1" dirty="0">
                <a:solidFill>
                  <a:schemeClr val="tx1"/>
                </a:solidFill>
                <a:latin typeface="Calibri" panose="020F0502020204030204" pitchFamily="34" charset="0"/>
              </a:rPr>
              <a:t>Key Milestones / Deliverables &amp; Stream Objective (SMART):</a:t>
            </a:r>
          </a:p>
          <a:p>
            <a:pPr marL="174621" indent="-174621">
              <a:spcBef>
                <a:spcPts val="200"/>
              </a:spcBef>
              <a:buFont typeface="Arial" panose="020B0604020202020204" pitchFamily="34" charset="0"/>
              <a:buChar char="•"/>
            </a:pPr>
            <a:r>
              <a:rPr lang="en-US" sz="1200" dirty="0" smtClean="0">
                <a:solidFill>
                  <a:schemeClr val="tx1"/>
                </a:solidFill>
                <a:latin typeface="Calibri" panose="020F0502020204030204" pitchFamily="34" charset="0"/>
              </a:rPr>
              <a:t>Approved </a:t>
            </a:r>
            <a:r>
              <a:rPr lang="en-US" sz="1200" dirty="0">
                <a:solidFill>
                  <a:schemeClr val="tx1"/>
                </a:solidFill>
                <a:latin typeface="Calibri" panose="020F0502020204030204" pitchFamily="34" charset="0"/>
              </a:rPr>
              <a:t>ITSM Governance framework (v1.0): </a:t>
            </a:r>
            <a:r>
              <a:rPr lang="en-US" sz="1200" dirty="0" err="1" smtClean="0">
                <a:solidFill>
                  <a:schemeClr val="tx1"/>
                </a:solidFill>
                <a:latin typeface="Calibri" panose="020F0502020204030204" pitchFamily="34" charset="0"/>
              </a:rPr>
              <a:t>dd</a:t>
            </a:r>
            <a:r>
              <a:rPr lang="en-US" sz="1200" dirty="0" smtClean="0">
                <a:solidFill>
                  <a:schemeClr val="tx1"/>
                </a:solidFill>
                <a:latin typeface="Calibri" panose="020F0502020204030204" pitchFamily="34" charset="0"/>
              </a:rPr>
              <a:t>-mmm-</a:t>
            </a:r>
            <a:r>
              <a:rPr lang="en-US" sz="1200" dirty="0" err="1" smtClean="0">
                <a:solidFill>
                  <a:schemeClr val="tx1"/>
                </a:solidFill>
                <a:latin typeface="Calibri" panose="020F0502020204030204" pitchFamily="34" charset="0"/>
              </a:rPr>
              <a:t>yyyy</a:t>
            </a:r>
            <a:endParaRPr lang="en-US" sz="1200" dirty="0">
              <a:solidFill>
                <a:schemeClr val="tx1"/>
              </a:solidFill>
              <a:latin typeface="Calibri" panose="020F0502020204030204" pitchFamily="34" charset="0"/>
            </a:endParaRPr>
          </a:p>
          <a:p>
            <a:pPr marL="174621" indent="-174621">
              <a:spcBef>
                <a:spcPts val="200"/>
              </a:spcBef>
              <a:buFont typeface="Arial" panose="020B0604020202020204" pitchFamily="34" charset="0"/>
              <a:buChar char="•"/>
            </a:pPr>
            <a:r>
              <a:rPr lang="en-US" sz="1200" dirty="0">
                <a:solidFill>
                  <a:schemeClr val="tx1"/>
                </a:solidFill>
                <a:latin typeface="Calibri" panose="020F0502020204030204" pitchFamily="34" charset="0"/>
              </a:rPr>
              <a:t>Governance roles for processes and technology assigned and trained: </a:t>
            </a:r>
            <a:r>
              <a:rPr lang="en-US" sz="1200" dirty="0" err="1" smtClean="0">
                <a:solidFill>
                  <a:schemeClr val="tx1"/>
                </a:solidFill>
                <a:latin typeface="Calibri" panose="020F0502020204030204" pitchFamily="34" charset="0"/>
              </a:rPr>
              <a:t>dd</a:t>
            </a:r>
            <a:r>
              <a:rPr lang="en-US" sz="1200" dirty="0" smtClean="0">
                <a:solidFill>
                  <a:schemeClr val="tx1"/>
                </a:solidFill>
                <a:latin typeface="Calibri" panose="020F0502020204030204" pitchFamily="34" charset="0"/>
              </a:rPr>
              <a:t>-mmm-</a:t>
            </a:r>
            <a:r>
              <a:rPr lang="en-US" sz="1200" dirty="0" err="1" smtClean="0">
                <a:solidFill>
                  <a:schemeClr val="tx1"/>
                </a:solidFill>
                <a:latin typeface="Calibri" panose="020F0502020204030204" pitchFamily="34" charset="0"/>
              </a:rPr>
              <a:t>yyyy</a:t>
            </a:r>
            <a:endParaRPr lang="en-US" sz="1200" dirty="0">
              <a:solidFill>
                <a:schemeClr val="tx1"/>
              </a:solidFill>
              <a:latin typeface="Calibri" panose="020F0502020204030204" pitchFamily="34" charset="0"/>
            </a:endParaRPr>
          </a:p>
          <a:p>
            <a:pPr marL="174621" indent="-174621">
              <a:spcBef>
                <a:spcPts val="200"/>
              </a:spcBef>
              <a:buFont typeface="Arial" panose="020B0604020202020204" pitchFamily="34" charset="0"/>
              <a:buChar char="•"/>
            </a:pPr>
            <a:r>
              <a:rPr lang="en-US" sz="1200" dirty="0">
                <a:solidFill>
                  <a:schemeClr val="tx1"/>
                </a:solidFill>
                <a:latin typeface="Calibri" panose="020F0502020204030204" pitchFamily="34" charset="0"/>
              </a:rPr>
              <a:t>Strategies </a:t>
            </a:r>
            <a:r>
              <a:rPr lang="en-US" sz="1200" dirty="0" smtClean="0">
                <a:solidFill>
                  <a:schemeClr val="tx1"/>
                </a:solidFill>
                <a:latin typeface="Calibri" panose="020F0502020204030204" pitchFamily="34" charset="0"/>
              </a:rPr>
              <a:t>Process Roadmaps </a:t>
            </a:r>
            <a:r>
              <a:rPr lang="en-US" sz="1200" dirty="0">
                <a:solidFill>
                  <a:schemeClr val="tx1"/>
                </a:solidFill>
                <a:latin typeface="Calibri" panose="020F0502020204030204" pitchFamily="34" charset="0"/>
              </a:rPr>
              <a:t>developed for </a:t>
            </a:r>
            <a:r>
              <a:rPr lang="en-US" sz="1200" dirty="0" smtClean="0">
                <a:solidFill>
                  <a:schemeClr val="tx1"/>
                </a:solidFill>
                <a:latin typeface="Calibri" panose="020F0502020204030204" pitchFamily="34" charset="0"/>
              </a:rPr>
              <a:t>in scope processes: </a:t>
            </a:r>
            <a:r>
              <a:rPr lang="en-US" sz="1200" dirty="0" err="1" smtClean="0">
                <a:solidFill>
                  <a:schemeClr val="tx1"/>
                </a:solidFill>
                <a:latin typeface="Calibri" panose="020F0502020204030204" pitchFamily="34" charset="0"/>
              </a:rPr>
              <a:t>dd</a:t>
            </a:r>
            <a:r>
              <a:rPr lang="en-US" sz="1200" dirty="0" smtClean="0">
                <a:solidFill>
                  <a:schemeClr val="tx1"/>
                </a:solidFill>
                <a:latin typeface="Calibri" panose="020F0502020204030204" pitchFamily="34" charset="0"/>
              </a:rPr>
              <a:t>-mmm-</a:t>
            </a:r>
            <a:r>
              <a:rPr lang="en-US" sz="1200" dirty="0" err="1" smtClean="0">
                <a:solidFill>
                  <a:schemeClr val="tx1"/>
                </a:solidFill>
                <a:latin typeface="Calibri" panose="020F0502020204030204" pitchFamily="34" charset="0"/>
              </a:rPr>
              <a:t>yyyy</a:t>
            </a:r>
            <a:endParaRPr lang="en-US" sz="1200" dirty="0" smtClean="0">
              <a:solidFill>
                <a:schemeClr val="tx1"/>
              </a:solidFill>
              <a:latin typeface="Calibri" panose="020F0502020204030204" pitchFamily="34" charset="0"/>
            </a:endParaRPr>
          </a:p>
          <a:p>
            <a:pPr marL="174621" indent="-174621">
              <a:spcBef>
                <a:spcPts val="200"/>
              </a:spcBef>
              <a:buFont typeface="Arial" panose="020B0604020202020204" pitchFamily="34" charset="0"/>
              <a:buChar char="•"/>
            </a:pPr>
            <a:r>
              <a:rPr lang="en-US" sz="1200" dirty="0" smtClean="0">
                <a:solidFill>
                  <a:schemeClr val="tx1"/>
                </a:solidFill>
                <a:latin typeface="Calibri" panose="020F0502020204030204" pitchFamily="34" charset="0"/>
              </a:rPr>
              <a:t>Strategic Platform Roadmap developed for ITSM </a:t>
            </a:r>
            <a:r>
              <a:rPr lang="en-US" sz="1200" dirty="0">
                <a:solidFill>
                  <a:schemeClr val="tx1"/>
                </a:solidFill>
                <a:latin typeface="Calibri" panose="020F0502020204030204" pitchFamily="34" charset="0"/>
              </a:rPr>
              <a:t>tools: </a:t>
            </a:r>
            <a:r>
              <a:rPr lang="en-US" sz="1200" dirty="0" err="1" smtClean="0">
                <a:solidFill>
                  <a:schemeClr val="tx1"/>
                </a:solidFill>
                <a:latin typeface="Calibri" panose="020F0502020204030204" pitchFamily="34" charset="0"/>
              </a:rPr>
              <a:t>dd</a:t>
            </a:r>
            <a:r>
              <a:rPr lang="en-US" sz="1200" dirty="0" smtClean="0">
                <a:solidFill>
                  <a:schemeClr val="tx1"/>
                </a:solidFill>
                <a:latin typeface="Calibri" panose="020F0502020204030204" pitchFamily="34" charset="0"/>
              </a:rPr>
              <a:t>-mmm-</a:t>
            </a:r>
            <a:r>
              <a:rPr lang="en-US" sz="1200" dirty="0" err="1" smtClean="0">
                <a:solidFill>
                  <a:schemeClr val="tx1"/>
                </a:solidFill>
                <a:latin typeface="Calibri" panose="020F0502020204030204" pitchFamily="34" charset="0"/>
              </a:rPr>
              <a:t>yyyy</a:t>
            </a:r>
            <a:endParaRPr lang="en-US" sz="1200" dirty="0">
              <a:solidFill>
                <a:schemeClr val="tx1"/>
              </a:solidFill>
              <a:latin typeface="Calibri" panose="020F0502020204030204" pitchFamily="34" charset="0"/>
            </a:endParaRPr>
          </a:p>
          <a:p>
            <a:pPr marL="174621" indent="-174621">
              <a:spcBef>
                <a:spcPts val="200"/>
              </a:spcBef>
              <a:buFont typeface="Arial" panose="020B0604020202020204" pitchFamily="34" charset="0"/>
              <a:buChar char="•"/>
            </a:pPr>
            <a:r>
              <a:rPr lang="en-US" sz="1200" dirty="0">
                <a:solidFill>
                  <a:schemeClr val="tx1"/>
                </a:solidFill>
                <a:latin typeface="Calibri" panose="020F0502020204030204" pitchFamily="34" charset="0"/>
              </a:rPr>
              <a:t>Governance roles for processes and </a:t>
            </a:r>
            <a:r>
              <a:rPr lang="en-US" sz="1200" dirty="0" smtClean="0">
                <a:solidFill>
                  <a:schemeClr val="tx1"/>
                </a:solidFill>
                <a:latin typeface="Calibri" panose="020F0502020204030204" pitchFamily="34" charset="0"/>
              </a:rPr>
              <a:t>ITSM platform trained</a:t>
            </a:r>
            <a:r>
              <a:rPr lang="en-US" sz="1200" dirty="0">
                <a:solidFill>
                  <a:schemeClr val="tx1"/>
                </a:solidFill>
                <a:latin typeface="Calibri" panose="020F0502020204030204" pitchFamily="34" charset="0"/>
              </a:rPr>
              <a:t>: </a:t>
            </a:r>
            <a:r>
              <a:rPr lang="en-US" sz="1200" dirty="0" err="1" smtClean="0">
                <a:solidFill>
                  <a:schemeClr val="tx1"/>
                </a:solidFill>
                <a:latin typeface="Calibri" panose="020F0502020204030204" pitchFamily="34" charset="0"/>
              </a:rPr>
              <a:t>dd</a:t>
            </a:r>
            <a:r>
              <a:rPr lang="en-US" sz="1200" dirty="0" smtClean="0">
                <a:solidFill>
                  <a:schemeClr val="tx1"/>
                </a:solidFill>
                <a:latin typeface="Calibri" panose="020F0502020204030204" pitchFamily="34" charset="0"/>
              </a:rPr>
              <a:t>-mmm-</a:t>
            </a:r>
            <a:r>
              <a:rPr lang="en-US" sz="1200" dirty="0" err="1" smtClean="0">
                <a:solidFill>
                  <a:schemeClr val="tx1"/>
                </a:solidFill>
                <a:latin typeface="Calibri" panose="020F0502020204030204" pitchFamily="34" charset="0"/>
              </a:rPr>
              <a:t>yyyy</a:t>
            </a:r>
            <a:endParaRPr lang="en-US" sz="1200" dirty="0">
              <a:solidFill>
                <a:schemeClr val="tx1"/>
              </a:solidFill>
              <a:latin typeface="Calibri" panose="020F0502020204030204" pitchFamily="34" charset="0"/>
            </a:endParaRPr>
          </a:p>
          <a:p>
            <a:pPr marL="174621" indent="-174621">
              <a:spcBef>
                <a:spcPts val="200"/>
              </a:spcBef>
              <a:buFont typeface="Arial" panose="020B0604020202020204" pitchFamily="34" charset="0"/>
              <a:buChar char="•"/>
            </a:pPr>
            <a:r>
              <a:rPr lang="en-US" sz="1200" dirty="0" smtClean="0">
                <a:solidFill>
                  <a:schemeClr val="tx1"/>
                </a:solidFill>
                <a:latin typeface="Calibri" panose="020F0502020204030204" pitchFamily="34" charset="0"/>
              </a:rPr>
              <a:t>Handover </a:t>
            </a:r>
            <a:r>
              <a:rPr lang="en-US" sz="1200" dirty="0">
                <a:solidFill>
                  <a:schemeClr val="tx1"/>
                </a:solidFill>
                <a:latin typeface="Calibri" panose="020F0502020204030204" pitchFamily="34" charset="0"/>
              </a:rPr>
              <a:t>of ITSM Governance Framework to SMO completed: </a:t>
            </a:r>
            <a:r>
              <a:rPr lang="en-US" sz="1200" dirty="0" err="1" smtClean="0">
                <a:solidFill>
                  <a:schemeClr val="tx1"/>
                </a:solidFill>
                <a:latin typeface="Calibri" panose="020F0502020204030204" pitchFamily="34" charset="0"/>
              </a:rPr>
              <a:t>dd</a:t>
            </a:r>
            <a:r>
              <a:rPr lang="en-US" sz="1200" dirty="0" smtClean="0">
                <a:solidFill>
                  <a:schemeClr val="tx1"/>
                </a:solidFill>
                <a:latin typeface="Calibri" panose="020F0502020204030204" pitchFamily="34" charset="0"/>
              </a:rPr>
              <a:t>-mmm-</a:t>
            </a:r>
            <a:r>
              <a:rPr lang="en-US" sz="1200" dirty="0" err="1" smtClean="0">
                <a:solidFill>
                  <a:schemeClr val="tx1"/>
                </a:solidFill>
                <a:latin typeface="Calibri" panose="020F0502020204030204" pitchFamily="34" charset="0"/>
              </a:rPr>
              <a:t>yyyy</a:t>
            </a:r>
            <a:endParaRPr lang="en-US" sz="1200" dirty="0">
              <a:solidFill>
                <a:schemeClr val="tx1"/>
              </a:solidFill>
              <a:latin typeface="Calibri" panose="020F0502020204030204" pitchFamily="34" charset="0"/>
            </a:endParaRPr>
          </a:p>
          <a:p>
            <a:pPr marL="174621" indent="-174621">
              <a:buFont typeface="Arial" panose="020B0604020202020204" pitchFamily="34" charset="0"/>
              <a:buChar char="•"/>
            </a:pPr>
            <a:endParaRPr lang="en-US" sz="1200" dirty="0">
              <a:solidFill>
                <a:schemeClr val="tx1"/>
              </a:solidFill>
              <a:latin typeface="Calibri" panose="020F0502020204030204" pitchFamily="34" charset="0"/>
            </a:endParaRPr>
          </a:p>
          <a:p>
            <a:pPr marL="174621" indent="-174621">
              <a:spcBef>
                <a:spcPts val="200"/>
              </a:spcBef>
              <a:buFont typeface="Arial" panose="020B0604020202020204" pitchFamily="34" charset="0"/>
              <a:buChar char="•"/>
            </a:pPr>
            <a:endParaRPr lang="en-US" sz="1200" dirty="0">
              <a:solidFill>
                <a:schemeClr val="tx1"/>
              </a:solidFill>
              <a:latin typeface="Calibri" panose="020F0502020204030204" pitchFamily="34" charset="0"/>
            </a:endParaRPr>
          </a:p>
        </p:txBody>
      </p:sp>
      <p:sp>
        <p:nvSpPr>
          <p:cNvPr id="10" name="Rectangle 9"/>
          <p:cNvSpPr/>
          <p:nvPr/>
        </p:nvSpPr>
        <p:spPr bwMode="gray">
          <a:xfrm>
            <a:off x="6227437" y="3621021"/>
            <a:ext cx="5821224" cy="1536171"/>
          </a:xfrm>
          <a:prstGeom prst="rect">
            <a:avLst/>
          </a:prstGeom>
          <a:solidFill>
            <a:schemeClr val="bg1">
              <a:lumMod val="95000"/>
            </a:schemeClr>
          </a:solidFill>
          <a:ln w="12700">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45720" rIns="108000" bIns="45720" numCol="1" spcCol="0" rtlCol="0" fromWordArt="0" anchor="t" anchorCtr="0" forceAA="0" compatLnSpc="1">
            <a:prstTxWarp prst="textNoShape">
              <a:avLst/>
            </a:prstTxWarp>
            <a:noAutofit/>
          </a:bodyPr>
          <a:lstStyle/>
          <a:p>
            <a:pPr>
              <a:spcBef>
                <a:spcPts val="200"/>
              </a:spcBef>
            </a:pPr>
            <a:r>
              <a:rPr lang="en-US" sz="1400" b="1" dirty="0">
                <a:solidFill>
                  <a:schemeClr val="tx1"/>
                </a:solidFill>
                <a:latin typeface="Calibri" panose="020F0502020204030204" pitchFamily="34" charset="0"/>
              </a:rPr>
              <a:t>Resource Requirements (e.g. people/skills, technology, $$ etc.):</a:t>
            </a:r>
          </a:p>
          <a:p>
            <a:pPr marL="174621" indent="-174621">
              <a:buFont typeface="Arial" panose="020B0604020202020204" pitchFamily="34" charset="0"/>
              <a:buChar char="•"/>
            </a:pPr>
            <a:r>
              <a:rPr lang="en-US" sz="1200" dirty="0" smtClean="0">
                <a:solidFill>
                  <a:schemeClr val="tx1"/>
                </a:solidFill>
                <a:latin typeface="Calibri" panose="020F0502020204030204" pitchFamily="34" charset="0"/>
              </a:rPr>
              <a:t>Process </a:t>
            </a:r>
            <a:r>
              <a:rPr lang="en-US" sz="1200" dirty="0">
                <a:solidFill>
                  <a:schemeClr val="tx1"/>
                </a:solidFill>
                <a:latin typeface="Calibri" panose="020F0502020204030204" pitchFamily="34" charset="0"/>
              </a:rPr>
              <a:t>Owners &amp; Process Managers assigned for each process in scope</a:t>
            </a:r>
          </a:p>
          <a:p>
            <a:pPr marL="174621" indent="-174621">
              <a:buFont typeface="Arial" panose="020B0604020202020204" pitchFamily="34" charset="0"/>
              <a:buChar char="•"/>
            </a:pPr>
            <a:r>
              <a:rPr lang="en-US" sz="1200" dirty="0" smtClean="0">
                <a:solidFill>
                  <a:schemeClr val="tx1"/>
                </a:solidFill>
                <a:latin typeface="Calibri" panose="020F0502020204030204" pitchFamily="34" charset="0"/>
              </a:rPr>
              <a:t>ITSM Platform and relevant tools have assigned owner(s)</a:t>
            </a:r>
            <a:endParaRPr lang="en-US" sz="1200" dirty="0">
              <a:solidFill>
                <a:schemeClr val="tx1"/>
              </a:solidFill>
              <a:latin typeface="Calibri" panose="020F0502020204030204" pitchFamily="34" charset="0"/>
            </a:endParaRPr>
          </a:p>
          <a:p>
            <a:pPr marL="174621" indent="-174621">
              <a:buFont typeface="Arial" panose="020B0604020202020204" pitchFamily="34" charset="0"/>
              <a:buChar char="•"/>
            </a:pPr>
            <a:r>
              <a:rPr lang="en-US" sz="1200" dirty="0">
                <a:solidFill>
                  <a:schemeClr val="tx1"/>
                </a:solidFill>
                <a:latin typeface="Calibri" panose="020F0502020204030204" pitchFamily="34" charset="0"/>
              </a:rPr>
              <a:t>Development of training material and execution of the </a:t>
            </a:r>
            <a:r>
              <a:rPr lang="en-US" sz="1200" dirty="0" smtClean="0">
                <a:solidFill>
                  <a:schemeClr val="tx1"/>
                </a:solidFill>
                <a:latin typeface="Calibri" panose="020F0502020204030204" pitchFamily="34" charset="0"/>
              </a:rPr>
              <a:t>training</a:t>
            </a:r>
            <a:endParaRPr lang="en-US" sz="1200" dirty="0">
              <a:solidFill>
                <a:schemeClr val="tx1"/>
              </a:solidFill>
              <a:latin typeface="Calibri" panose="020F0502020204030204" pitchFamily="34" charset="0"/>
            </a:endParaRPr>
          </a:p>
          <a:p>
            <a:pPr marL="174621" indent="-174621">
              <a:buFont typeface="Arial" panose="020B0604020202020204" pitchFamily="34" charset="0"/>
              <a:buChar char="•"/>
            </a:pPr>
            <a:r>
              <a:rPr lang="en-US" sz="1200" dirty="0">
                <a:solidFill>
                  <a:schemeClr val="tx1"/>
                </a:solidFill>
                <a:latin typeface="Calibri" panose="020F0502020204030204" pitchFamily="34" charset="0"/>
              </a:rPr>
              <a:t>Potential tools </a:t>
            </a:r>
            <a:r>
              <a:rPr lang="en-US" sz="1200" dirty="0" smtClean="0">
                <a:solidFill>
                  <a:schemeClr val="tx1"/>
                </a:solidFill>
                <a:latin typeface="Calibri" panose="020F0502020204030204" pitchFamily="34" charset="0"/>
              </a:rPr>
              <a:t>for </a:t>
            </a:r>
            <a:r>
              <a:rPr lang="en-US" sz="1200" dirty="0">
                <a:solidFill>
                  <a:schemeClr val="tx1"/>
                </a:solidFill>
                <a:latin typeface="Calibri" panose="020F0502020204030204" pitchFamily="34" charset="0"/>
              </a:rPr>
              <a:t>process management (documentations, assessments audits etc</a:t>
            </a:r>
            <a:r>
              <a:rPr lang="en-US" sz="1200" dirty="0" smtClean="0">
                <a:solidFill>
                  <a:schemeClr val="tx1"/>
                </a:solidFill>
                <a:latin typeface="Calibri" panose="020F0502020204030204" pitchFamily="34" charset="0"/>
              </a:rPr>
              <a:t>.), </a:t>
            </a:r>
            <a:r>
              <a:rPr lang="en-US" sz="1200" dirty="0">
                <a:solidFill>
                  <a:schemeClr val="tx1"/>
                </a:solidFill>
                <a:latin typeface="Calibri" panose="020F0502020204030204" pitchFamily="34" charset="0"/>
              </a:rPr>
              <a:t>part of the SMO work stream</a:t>
            </a:r>
          </a:p>
          <a:p>
            <a:pPr marL="174621" indent="-174621">
              <a:buFont typeface="Arial" panose="020B0604020202020204" pitchFamily="34" charset="0"/>
              <a:buChar char="•"/>
            </a:pPr>
            <a:endParaRPr lang="en-US" sz="1200" dirty="0">
              <a:solidFill>
                <a:schemeClr val="tx1"/>
              </a:solidFill>
              <a:latin typeface="Calibri" panose="020F0502020204030204" pitchFamily="34" charset="0"/>
            </a:endParaRPr>
          </a:p>
        </p:txBody>
      </p:sp>
      <p:sp>
        <p:nvSpPr>
          <p:cNvPr id="11" name="Rectangle 10"/>
          <p:cNvSpPr/>
          <p:nvPr/>
        </p:nvSpPr>
        <p:spPr bwMode="gray">
          <a:xfrm>
            <a:off x="6227437" y="484092"/>
            <a:ext cx="5821224" cy="832349"/>
          </a:xfrm>
          <a:prstGeom prst="rect">
            <a:avLst/>
          </a:prstGeom>
          <a:solidFill>
            <a:schemeClr val="bg1">
              <a:lumMod val="95000"/>
            </a:schemeClr>
          </a:solidFill>
          <a:ln w="12700">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45720" rIns="108000" bIns="45720" numCol="1" spcCol="0" rtlCol="0" fromWordArt="0" anchor="t" anchorCtr="0" forceAA="0" compatLnSpc="1">
            <a:prstTxWarp prst="textNoShape">
              <a:avLst/>
            </a:prstTxWarp>
            <a:noAutofit/>
          </a:bodyPr>
          <a:lstStyle/>
          <a:p>
            <a:pPr>
              <a:spcBef>
                <a:spcPts val="200"/>
              </a:spcBef>
            </a:pPr>
            <a:r>
              <a:rPr lang="en-US" sz="1400" dirty="0" smtClean="0">
                <a:solidFill>
                  <a:schemeClr val="tx1"/>
                </a:solidFill>
                <a:latin typeface="Calibri" panose="020F0502020204030204" pitchFamily="34" charset="0"/>
              </a:rPr>
              <a:t>WS Lead: NN</a:t>
            </a:r>
            <a:endParaRPr lang="en-US" sz="1400" dirty="0">
              <a:solidFill>
                <a:schemeClr val="tx1"/>
              </a:solidFill>
              <a:latin typeface="Calibri" panose="020F0502020204030204" pitchFamily="34" charset="0"/>
            </a:endParaRPr>
          </a:p>
          <a:p>
            <a:pPr>
              <a:spcBef>
                <a:spcPts val="200"/>
              </a:spcBef>
            </a:pPr>
            <a:r>
              <a:rPr lang="en-US" sz="1400" dirty="0" smtClean="0">
                <a:solidFill>
                  <a:schemeClr val="tx1"/>
                </a:solidFill>
                <a:latin typeface="Calibri" panose="020F0502020204030204" pitchFamily="34" charset="0"/>
              </a:rPr>
              <a:t>Client WS SPOC: NN</a:t>
            </a:r>
          </a:p>
          <a:p>
            <a:pPr>
              <a:spcBef>
                <a:spcPts val="200"/>
              </a:spcBef>
            </a:pPr>
            <a:r>
              <a:rPr lang="en-US" sz="1400" dirty="0" smtClean="0">
                <a:solidFill>
                  <a:schemeClr val="tx1"/>
                </a:solidFill>
                <a:latin typeface="Calibri" panose="020F0502020204030204" pitchFamily="34" charset="0"/>
              </a:rPr>
              <a:t>Key </a:t>
            </a:r>
            <a:r>
              <a:rPr lang="en-US" sz="1400" dirty="0">
                <a:solidFill>
                  <a:schemeClr val="tx1"/>
                </a:solidFill>
                <a:latin typeface="Calibri" panose="020F0502020204030204" pitchFamily="34" charset="0"/>
              </a:rPr>
              <a:t>Members: NN, NN, </a:t>
            </a:r>
            <a:r>
              <a:rPr lang="en-US" sz="1400" dirty="0" smtClean="0">
                <a:solidFill>
                  <a:schemeClr val="tx1"/>
                </a:solidFill>
                <a:latin typeface="Calibri" panose="020F0502020204030204" pitchFamily="34" charset="0"/>
              </a:rPr>
              <a:t>NN, </a:t>
            </a:r>
            <a:endParaRPr lang="en-US" sz="1400" dirty="0">
              <a:solidFill>
                <a:schemeClr val="tx1"/>
              </a:solidFill>
              <a:latin typeface="Calibri" panose="020F0502020204030204" pitchFamily="34" charset="0"/>
            </a:endParaRPr>
          </a:p>
        </p:txBody>
      </p:sp>
      <p:sp>
        <p:nvSpPr>
          <p:cNvPr id="13" name="Rectangle 12"/>
          <p:cNvSpPr/>
          <p:nvPr/>
        </p:nvSpPr>
        <p:spPr bwMode="gray">
          <a:xfrm>
            <a:off x="6227437" y="5253204"/>
            <a:ext cx="5821224" cy="1440161"/>
          </a:xfrm>
          <a:prstGeom prst="rect">
            <a:avLst/>
          </a:prstGeom>
          <a:solidFill>
            <a:schemeClr val="bg1">
              <a:lumMod val="95000"/>
            </a:schemeClr>
          </a:solidFill>
          <a:ln w="12700">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45720" rIns="108000" bIns="45720" numCol="1" spcCol="0" rtlCol="0" fromWordArt="0" anchor="t" anchorCtr="0" forceAA="0" compatLnSpc="1">
            <a:prstTxWarp prst="textNoShape">
              <a:avLst/>
            </a:prstTxWarp>
            <a:noAutofit/>
          </a:bodyPr>
          <a:lstStyle/>
          <a:p>
            <a:pPr>
              <a:spcBef>
                <a:spcPts val="200"/>
              </a:spcBef>
            </a:pPr>
            <a:r>
              <a:rPr lang="en-US" sz="1400" b="1" dirty="0">
                <a:solidFill>
                  <a:schemeClr val="tx1"/>
                </a:solidFill>
                <a:latin typeface="Calibri" panose="020F0502020204030204" pitchFamily="34" charset="0"/>
              </a:rPr>
              <a:t>Dependencies and Assumptions:</a:t>
            </a:r>
          </a:p>
          <a:p>
            <a:pPr marL="171446" indent="-171446">
              <a:buFont typeface="Arial" panose="020B0604020202020204" pitchFamily="34" charset="0"/>
              <a:buChar char="•"/>
            </a:pPr>
            <a:r>
              <a:rPr lang="en-US" sz="1200" dirty="0" smtClean="0">
                <a:solidFill>
                  <a:schemeClr val="tx1"/>
                </a:solidFill>
                <a:latin typeface="Calibri" panose="020F0502020204030204" pitchFamily="34" charset="0"/>
              </a:rPr>
              <a:t>New </a:t>
            </a:r>
            <a:r>
              <a:rPr lang="en-US" sz="1200" dirty="0">
                <a:solidFill>
                  <a:schemeClr val="tx1"/>
                </a:solidFill>
                <a:latin typeface="Calibri" panose="020F0502020204030204" pitchFamily="34" charset="0"/>
              </a:rPr>
              <a:t>organization in place </a:t>
            </a:r>
            <a:r>
              <a:rPr lang="en-US" sz="1200" dirty="0" smtClean="0">
                <a:solidFill>
                  <a:schemeClr val="tx1"/>
                </a:solidFill>
                <a:latin typeface="Calibri" panose="020F0502020204030204" pitchFamily="34" charset="0"/>
              </a:rPr>
              <a:t>with key roles assigned.</a:t>
            </a:r>
          </a:p>
          <a:p>
            <a:pPr marL="171446" indent="-171446">
              <a:buFont typeface="Arial" panose="020B0604020202020204" pitchFamily="34" charset="0"/>
              <a:buChar char="•"/>
            </a:pPr>
            <a:r>
              <a:rPr lang="en-US" sz="1200" dirty="0" smtClean="0">
                <a:solidFill>
                  <a:schemeClr val="tx1"/>
                </a:solidFill>
                <a:latin typeface="Calibri" panose="020F0502020204030204" pitchFamily="34" charset="0"/>
              </a:rPr>
              <a:t>Process Owners to be assigned by Client</a:t>
            </a:r>
          </a:p>
          <a:p>
            <a:pPr marL="171446" indent="-171446">
              <a:buFont typeface="Arial" panose="020B0604020202020204" pitchFamily="34" charset="0"/>
              <a:buChar char="•"/>
            </a:pPr>
            <a:r>
              <a:rPr lang="en-US" sz="1200" dirty="0" smtClean="0">
                <a:solidFill>
                  <a:schemeClr val="tx1"/>
                </a:solidFill>
                <a:latin typeface="Calibri" panose="020F0502020204030204" pitchFamily="34" charset="0"/>
              </a:rPr>
              <a:t>Technology / Platform Owner </a:t>
            </a:r>
            <a:r>
              <a:rPr lang="en-US" sz="1200" dirty="0">
                <a:solidFill>
                  <a:schemeClr val="tx1"/>
                </a:solidFill>
                <a:latin typeface="Calibri" panose="020F0502020204030204" pitchFamily="34" charset="0"/>
              </a:rPr>
              <a:t>will be assigned by </a:t>
            </a:r>
            <a:r>
              <a:rPr lang="en-US" sz="1200" dirty="0" smtClean="0">
                <a:solidFill>
                  <a:schemeClr val="tx1"/>
                </a:solidFill>
                <a:latin typeface="Calibri" panose="020F0502020204030204" pitchFamily="34" charset="0"/>
              </a:rPr>
              <a:t>Client</a:t>
            </a:r>
            <a:endParaRPr lang="en-US" sz="1200" dirty="0">
              <a:solidFill>
                <a:schemeClr val="tx1"/>
              </a:solidFill>
              <a:latin typeface="Calibri" panose="020F0502020204030204" pitchFamily="34" charset="0"/>
            </a:endParaRPr>
          </a:p>
          <a:p>
            <a:pPr marL="171446" indent="-171446">
              <a:buFont typeface="Arial" panose="020B0604020202020204" pitchFamily="34" charset="0"/>
              <a:buChar char="•"/>
            </a:pPr>
            <a:r>
              <a:rPr lang="en-US" sz="1200" dirty="0">
                <a:solidFill>
                  <a:schemeClr val="tx1"/>
                </a:solidFill>
                <a:latin typeface="Calibri" panose="020F0502020204030204" pitchFamily="34" charset="0"/>
              </a:rPr>
              <a:t>Process Managers can be either </a:t>
            </a:r>
            <a:r>
              <a:rPr lang="en-US" sz="1200" dirty="0" smtClean="0">
                <a:solidFill>
                  <a:schemeClr val="tx1"/>
                </a:solidFill>
                <a:latin typeface="Calibri" panose="020F0502020204030204" pitchFamily="34" charset="0"/>
              </a:rPr>
              <a:t>Regional or Local</a:t>
            </a:r>
            <a:endParaRPr lang="en-US" sz="1200" dirty="0">
              <a:solidFill>
                <a:schemeClr val="tx1"/>
              </a:solidFill>
              <a:latin typeface="Calibri" panose="020F0502020204030204" pitchFamily="34" charset="0"/>
            </a:endParaRPr>
          </a:p>
          <a:p>
            <a:pPr marL="171446" indent="-171446">
              <a:buFont typeface="Arial" panose="020B0604020202020204" pitchFamily="34" charset="0"/>
              <a:buChar char="•"/>
            </a:pPr>
            <a:r>
              <a:rPr lang="en-US" sz="1200" dirty="0" smtClean="0">
                <a:solidFill>
                  <a:schemeClr val="tx1"/>
                </a:solidFill>
                <a:latin typeface="Calibri" panose="020F0502020204030204" pitchFamily="34" charset="0"/>
              </a:rPr>
              <a:t>Any other required </a:t>
            </a:r>
            <a:r>
              <a:rPr lang="en-US" sz="1200" dirty="0">
                <a:solidFill>
                  <a:schemeClr val="tx1"/>
                </a:solidFill>
                <a:latin typeface="Calibri" panose="020F0502020204030204" pitchFamily="34" charset="0"/>
              </a:rPr>
              <a:t>resources and roles are made available and </a:t>
            </a:r>
            <a:r>
              <a:rPr lang="en-US" sz="1200" dirty="0" smtClean="0">
                <a:solidFill>
                  <a:schemeClr val="tx1"/>
                </a:solidFill>
                <a:latin typeface="Calibri" panose="020F0502020204030204" pitchFamily="34" charset="0"/>
              </a:rPr>
              <a:t>assigned.</a:t>
            </a:r>
            <a:endParaRPr lang="en-US" sz="1200" dirty="0">
              <a:solidFill>
                <a:schemeClr val="tx1"/>
              </a:solidFill>
              <a:latin typeface="Calibri" panose="020F0502020204030204" pitchFamily="34" charset="0"/>
            </a:endParaRPr>
          </a:p>
          <a:p>
            <a:pPr marL="171446" indent="-171446">
              <a:buFont typeface="Arial" panose="020B0604020202020204" pitchFamily="34" charset="0"/>
              <a:buChar char="•"/>
            </a:pPr>
            <a:endParaRPr lang="en-US" sz="1200" dirty="0">
              <a:solidFill>
                <a:schemeClr val="tx1"/>
              </a:solidFill>
              <a:latin typeface="Calibri" panose="020F0502020204030204" pitchFamily="34" charset="0"/>
            </a:endParaRPr>
          </a:p>
        </p:txBody>
      </p:sp>
      <p:sp>
        <p:nvSpPr>
          <p:cNvPr id="14" name="TextBox 13"/>
          <p:cNvSpPr txBox="1"/>
          <p:nvPr/>
        </p:nvSpPr>
        <p:spPr bwMode="gray">
          <a:xfrm>
            <a:off x="10034811" y="172655"/>
            <a:ext cx="2025491" cy="287195"/>
          </a:xfrm>
          <a:prstGeom prst="rect">
            <a:avLst/>
          </a:prstGeom>
          <a:noFill/>
        </p:spPr>
        <p:txBody>
          <a:bodyPr wrap="none" rtlCol="0">
            <a:spAutoFit/>
          </a:bodyPr>
          <a:lstStyle/>
          <a:p>
            <a:pPr algn="r">
              <a:lnSpc>
                <a:spcPct val="95000"/>
              </a:lnSpc>
              <a:spcBef>
                <a:spcPts val="400"/>
              </a:spcBef>
            </a:pPr>
            <a:r>
              <a:rPr lang="en-US" sz="1333" b="1" dirty="0"/>
              <a:t>Updated </a:t>
            </a:r>
            <a:r>
              <a:rPr lang="en-US" sz="1333" b="1" dirty="0" smtClean="0"/>
              <a:t>January 1</a:t>
            </a:r>
            <a:r>
              <a:rPr lang="en-US" sz="1333" b="1" baseline="30000" dirty="0" smtClean="0"/>
              <a:t>st</a:t>
            </a:r>
            <a:r>
              <a:rPr lang="en-US" sz="1333" b="1" dirty="0" smtClean="0"/>
              <a:t> </a:t>
            </a:r>
            <a:r>
              <a:rPr lang="en-US" sz="1333" b="1" dirty="0"/>
              <a:t>,2019</a:t>
            </a:r>
          </a:p>
        </p:txBody>
      </p:sp>
      <p:sp>
        <p:nvSpPr>
          <p:cNvPr id="15" name="TextBox 14"/>
          <p:cNvSpPr txBox="1"/>
          <p:nvPr/>
        </p:nvSpPr>
        <p:spPr>
          <a:xfrm rot="20034128">
            <a:off x="4015161" y="2522130"/>
            <a:ext cx="3354765" cy="1200329"/>
          </a:xfrm>
          <a:prstGeom prst="rect">
            <a:avLst/>
          </a:prstGeom>
          <a:solidFill>
            <a:srgbClr val="FFFF00">
              <a:alpha val="70000"/>
            </a:srgbClr>
          </a:solidFill>
        </p:spPr>
        <p:txBody>
          <a:bodyPr wrap="none" rtlCol="0">
            <a:spAutoFit/>
          </a:bodyPr>
          <a:lstStyle/>
          <a:p>
            <a:r>
              <a:rPr lang="en-US" sz="7200" dirty="0">
                <a:solidFill>
                  <a:schemeClr val="bg1">
                    <a:lumMod val="65000"/>
                  </a:schemeClr>
                </a:solidFill>
              </a:rPr>
              <a:t>Example</a:t>
            </a:r>
          </a:p>
        </p:txBody>
      </p:sp>
    </p:spTree>
    <p:extLst>
      <p:ext uri="{BB962C8B-B14F-4D97-AF65-F5344CB8AC3E}">
        <p14:creationId xmlns:p14="http://schemas.microsoft.com/office/powerpoint/2010/main" val="9750996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 Plan &amp; Project Plan </a:t>
            </a:r>
            <a:endParaRPr lang="en-US" dirty="0"/>
          </a:p>
        </p:txBody>
      </p:sp>
      <p:sp>
        <p:nvSpPr>
          <p:cNvPr id="3" name="Content Placeholder 2"/>
          <p:cNvSpPr>
            <a:spLocks noGrp="1"/>
          </p:cNvSpPr>
          <p:nvPr>
            <p:ph idx="1"/>
          </p:nvPr>
        </p:nvSpPr>
        <p:spPr/>
        <p:txBody>
          <a:bodyPr/>
          <a:lstStyle/>
          <a:p>
            <a:r>
              <a:rPr lang="en-US" dirty="0" smtClean="0"/>
              <a:t>To simplify I am using Excel to capture the Resources (staffing &amp; rates) and the project plan (timeline and deliverables)</a:t>
            </a:r>
          </a:p>
          <a:p>
            <a:endParaRPr lang="en-US" dirty="0" smtClean="0"/>
          </a:p>
          <a:p>
            <a:r>
              <a:rPr lang="en-US" dirty="0" smtClean="0"/>
              <a:t>Most people know how to use Excel</a:t>
            </a:r>
          </a:p>
          <a:p>
            <a:endParaRPr lang="en-US" dirty="0" smtClean="0"/>
          </a:p>
          <a:p>
            <a:r>
              <a:rPr lang="en-US" dirty="0" smtClean="0"/>
              <a:t>It is difficult to share files for updates with other people if they don’t have the application installed e.g. MS Project</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42611" y="152394"/>
            <a:ext cx="1418514" cy="1418514"/>
          </a:xfrm>
          <a:prstGeom prst="rect">
            <a:avLst/>
          </a:prstGeom>
        </p:spPr>
      </p:pic>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16770" y="138747"/>
            <a:ext cx="1418514" cy="1418514"/>
          </a:xfrm>
          <a:prstGeom prst="rect">
            <a:avLst/>
          </a:prstGeom>
        </p:spPr>
      </p:pic>
    </p:spTree>
    <p:extLst>
      <p:ext uri="{BB962C8B-B14F-4D97-AF65-F5344CB8AC3E}">
        <p14:creationId xmlns:p14="http://schemas.microsoft.com/office/powerpoint/2010/main" val="41578937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Register</a:t>
            </a:r>
            <a:endParaRPr lang="en-US" dirty="0"/>
          </a:p>
        </p:txBody>
      </p:sp>
      <p:pic>
        <p:nvPicPr>
          <p:cNvPr id="4" name="Picture 3"/>
          <p:cNvPicPr>
            <a:picLocks noChangeAspect="1"/>
          </p:cNvPicPr>
          <p:nvPr/>
        </p:nvPicPr>
        <p:blipFill>
          <a:blip r:embed="rId2"/>
          <a:stretch>
            <a:fillRect/>
          </a:stretch>
        </p:blipFill>
        <p:spPr>
          <a:xfrm>
            <a:off x="8905300" y="100161"/>
            <a:ext cx="3204811" cy="3084624"/>
          </a:xfrm>
          <a:prstGeom prst="rect">
            <a:avLst/>
          </a:prstGeom>
        </p:spPr>
      </p:pic>
      <p:pic>
        <p:nvPicPr>
          <p:cNvPr id="5" name="Picture 4"/>
          <p:cNvPicPr>
            <a:picLocks noChangeAspect="1"/>
          </p:cNvPicPr>
          <p:nvPr/>
        </p:nvPicPr>
        <p:blipFill rotWithShape="1">
          <a:blip r:embed="rId3"/>
          <a:srcRect r="61381"/>
          <a:stretch/>
        </p:blipFill>
        <p:spPr>
          <a:xfrm>
            <a:off x="253215" y="1690688"/>
            <a:ext cx="7071825" cy="1261841"/>
          </a:xfrm>
          <a:prstGeom prst="rect">
            <a:avLst/>
          </a:prstGeom>
        </p:spPr>
      </p:pic>
      <p:pic>
        <p:nvPicPr>
          <p:cNvPr id="6" name="Picture 5"/>
          <p:cNvPicPr>
            <a:picLocks noChangeAspect="1"/>
          </p:cNvPicPr>
          <p:nvPr/>
        </p:nvPicPr>
        <p:blipFill rotWithShape="1">
          <a:blip r:embed="rId3"/>
          <a:srcRect l="38508" r="29974"/>
          <a:stretch/>
        </p:blipFill>
        <p:spPr>
          <a:xfrm>
            <a:off x="3018381" y="3184785"/>
            <a:ext cx="5771535" cy="1261841"/>
          </a:xfrm>
          <a:prstGeom prst="rect">
            <a:avLst/>
          </a:prstGeom>
        </p:spPr>
      </p:pic>
      <p:pic>
        <p:nvPicPr>
          <p:cNvPr id="7" name="Picture 6"/>
          <p:cNvPicPr>
            <a:picLocks noChangeAspect="1"/>
          </p:cNvPicPr>
          <p:nvPr/>
        </p:nvPicPr>
        <p:blipFill rotWithShape="1">
          <a:blip r:embed="rId3"/>
          <a:srcRect l="69720"/>
          <a:stretch/>
        </p:blipFill>
        <p:spPr>
          <a:xfrm>
            <a:off x="6394068" y="4640275"/>
            <a:ext cx="5544717" cy="1261841"/>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76080" y="78525"/>
            <a:ext cx="1418514" cy="1418514"/>
          </a:xfrm>
          <a:prstGeom prst="rect">
            <a:avLst/>
          </a:prstGeom>
        </p:spPr>
      </p:pic>
    </p:spTree>
    <p:extLst>
      <p:ext uri="{BB962C8B-B14F-4D97-AF65-F5344CB8AC3E}">
        <p14:creationId xmlns:p14="http://schemas.microsoft.com/office/powerpoint/2010/main" val="7578732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 Points</a:t>
            </a:r>
            <a:endParaRPr lang="en-US" dirty="0"/>
          </a:p>
        </p:txBody>
      </p:sp>
      <p:sp>
        <p:nvSpPr>
          <p:cNvPr id="3" name="Content Placeholder 2"/>
          <p:cNvSpPr>
            <a:spLocks noGrp="1"/>
          </p:cNvSpPr>
          <p:nvPr>
            <p:ph idx="1"/>
          </p:nvPr>
        </p:nvSpPr>
        <p:spPr>
          <a:xfrm>
            <a:off x="838200" y="3016251"/>
            <a:ext cx="10515600" cy="2924474"/>
          </a:xfrm>
        </p:spPr>
        <p:txBody>
          <a:bodyPr/>
          <a:lstStyle/>
          <a:p>
            <a:r>
              <a:rPr lang="en-US" dirty="0" smtClean="0"/>
              <a:t>Track Only </a:t>
            </a:r>
            <a:r>
              <a:rPr lang="en-US" u="sng" dirty="0" smtClean="0"/>
              <a:t>project relevant</a:t>
            </a:r>
            <a:r>
              <a:rPr lang="en-US" dirty="0" smtClean="0"/>
              <a:t> Action Points (usually not for each work stream)</a:t>
            </a:r>
          </a:p>
          <a:p>
            <a:r>
              <a:rPr lang="en-US" dirty="0" smtClean="0"/>
              <a:t>Review on a weekly basis </a:t>
            </a:r>
          </a:p>
          <a:p>
            <a:r>
              <a:rPr lang="en-US" dirty="0" smtClean="0"/>
              <a:t>Key Action Points from Steering Committee</a:t>
            </a:r>
            <a:endParaRPr lang="en-US" dirty="0"/>
          </a:p>
        </p:txBody>
      </p:sp>
      <p:pic>
        <p:nvPicPr>
          <p:cNvPr id="4" name="Picture 3"/>
          <p:cNvPicPr>
            <a:picLocks noChangeAspect="1"/>
          </p:cNvPicPr>
          <p:nvPr/>
        </p:nvPicPr>
        <p:blipFill>
          <a:blip r:embed="rId2"/>
          <a:stretch>
            <a:fillRect/>
          </a:stretch>
        </p:blipFill>
        <p:spPr>
          <a:xfrm>
            <a:off x="0" y="1690688"/>
            <a:ext cx="12192000" cy="82218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42611" y="152394"/>
            <a:ext cx="1418514" cy="1418514"/>
          </a:xfrm>
          <a:prstGeom prst="rect">
            <a:avLst/>
          </a:prstGeom>
        </p:spPr>
      </p:pic>
    </p:spTree>
    <p:extLst>
      <p:ext uri="{BB962C8B-B14F-4D97-AF65-F5344CB8AC3E}">
        <p14:creationId xmlns:p14="http://schemas.microsoft.com/office/powerpoint/2010/main" val="16937701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68941" y="337849"/>
            <a:ext cx="6693939" cy="3763503"/>
          </a:xfrm>
          <a:prstGeom prst="rect">
            <a:avLst/>
          </a:prstGeom>
          <a:ln>
            <a:solidFill>
              <a:schemeClr val="accent1">
                <a:lumMod val="60000"/>
                <a:lumOff val="40000"/>
              </a:schemeClr>
            </a:solidFill>
          </a:ln>
        </p:spPr>
      </p:pic>
      <p:sp>
        <p:nvSpPr>
          <p:cNvPr id="3" name="TextBox 2"/>
          <p:cNvSpPr txBox="1"/>
          <p:nvPr/>
        </p:nvSpPr>
        <p:spPr>
          <a:xfrm>
            <a:off x="164752" y="4404358"/>
            <a:ext cx="5608877" cy="1615827"/>
          </a:xfrm>
          <a:prstGeom prst="rect">
            <a:avLst/>
          </a:prstGeom>
          <a:noFill/>
        </p:spPr>
        <p:txBody>
          <a:bodyPr wrap="square" rtlCol="0">
            <a:spAutoFit/>
          </a:bodyPr>
          <a:lstStyle/>
          <a:p>
            <a:r>
              <a:rPr lang="en-US" b="1" dirty="0" smtClean="0"/>
              <a:t>Weekly Project Report creation: </a:t>
            </a:r>
          </a:p>
          <a:p>
            <a:pPr marL="231775" indent="-231775">
              <a:spcBef>
                <a:spcPts val="600"/>
              </a:spcBef>
              <a:spcAft>
                <a:spcPts val="600"/>
              </a:spcAft>
              <a:buFont typeface="+mj-lt"/>
              <a:buAutoNum type="arabicPeriod"/>
            </a:pPr>
            <a:r>
              <a:rPr lang="en-US" sz="1400" dirty="0" smtClean="0"/>
              <a:t>Work Stream status (G-A-R color) copied </a:t>
            </a:r>
            <a:r>
              <a:rPr lang="en-US" sz="1400" dirty="0"/>
              <a:t>to the Weekly Project Report</a:t>
            </a:r>
          </a:p>
          <a:p>
            <a:pPr marL="231775" indent="-231775">
              <a:spcBef>
                <a:spcPts val="600"/>
              </a:spcBef>
              <a:spcAft>
                <a:spcPts val="600"/>
              </a:spcAft>
              <a:buFont typeface="+mj-lt"/>
              <a:buAutoNum type="arabicPeriod"/>
            </a:pPr>
            <a:r>
              <a:rPr lang="en-US" sz="1400" dirty="0" smtClean="0"/>
              <a:t>WS Project Status is copied to the Weekly Project Report. Only current information is added, last weeks information is removed.</a:t>
            </a:r>
          </a:p>
          <a:p>
            <a:pPr marL="231775" indent="-231775">
              <a:spcBef>
                <a:spcPts val="600"/>
              </a:spcBef>
              <a:spcAft>
                <a:spcPts val="600"/>
              </a:spcAft>
              <a:buFont typeface="+mj-lt"/>
              <a:buAutoNum type="arabicPeriod"/>
            </a:pPr>
            <a:r>
              <a:rPr lang="en-US" sz="1400" dirty="0" smtClean="0"/>
              <a:t>Activities / Milestones Achieved copied </a:t>
            </a:r>
            <a:r>
              <a:rPr lang="en-US" sz="1400" dirty="0"/>
              <a:t>to the Weekly Project </a:t>
            </a:r>
            <a:r>
              <a:rPr lang="en-US" sz="1400" dirty="0" smtClean="0"/>
              <a:t>Report</a:t>
            </a:r>
          </a:p>
        </p:txBody>
      </p:sp>
      <p:pic>
        <p:nvPicPr>
          <p:cNvPr id="4" name="Picture 3"/>
          <p:cNvPicPr>
            <a:picLocks noChangeAspect="1"/>
          </p:cNvPicPr>
          <p:nvPr/>
        </p:nvPicPr>
        <p:blipFill>
          <a:blip r:embed="rId3"/>
          <a:stretch>
            <a:fillRect/>
          </a:stretch>
        </p:blipFill>
        <p:spPr>
          <a:xfrm>
            <a:off x="5782235" y="3162618"/>
            <a:ext cx="6234953" cy="3505449"/>
          </a:xfrm>
          <a:prstGeom prst="rect">
            <a:avLst/>
          </a:prstGeom>
          <a:ln>
            <a:solidFill>
              <a:schemeClr val="accent1">
                <a:lumMod val="60000"/>
                <a:lumOff val="40000"/>
              </a:schemeClr>
            </a:solidFill>
          </a:ln>
        </p:spPr>
      </p:pic>
      <p:grpSp>
        <p:nvGrpSpPr>
          <p:cNvPr id="14" name="Group 13"/>
          <p:cNvGrpSpPr/>
          <p:nvPr/>
        </p:nvGrpSpPr>
        <p:grpSpPr>
          <a:xfrm>
            <a:off x="7579946" y="274999"/>
            <a:ext cx="530130" cy="4167620"/>
            <a:chOff x="7579946" y="274999"/>
            <a:chExt cx="530130" cy="4167620"/>
          </a:xfrm>
        </p:grpSpPr>
        <p:sp>
          <p:nvSpPr>
            <p:cNvPr id="5" name="Right Arrow 4"/>
            <p:cNvSpPr/>
            <p:nvPr/>
          </p:nvSpPr>
          <p:spPr>
            <a:xfrm rot="3441640">
              <a:off x="5602464" y="2252481"/>
              <a:ext cx="4167620" cy="212655"/>
            </a:xfrm>
            <a:prstGeom prst="rightArrow">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7844262" y="2075666"/>
              <a:ext cx="265814" cy="265814"/>
            </a:xfrm>
            <a:prstGeom prst="ellipse">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1</a:t>
              </a:r>
              <a:endParaRPr lang="en-US" sz="1600" dirty="0"/>
            </a:p>
          </p:txBody>
        </p:sp>
      </p:grpSp>
      <p:grpSp>
        <p:nvGrpSpPr>
          <p:cNvPr id="12" name="Group 11"/>
          <p:cNvGrpSpPr/>
          <p:nvPr/>
        </p:nvGrpSpPr>
        <p:grpSpPr>
          <a:xfrm>
            <a:off x="5582898" y="508461"/>
            <a:ext cx="332244" cy="4167620"/>
            <a:chOff x="5582898" y="508461"/>
            <a:chExt cx="332244" cy="4167620"/>
          </a:xfrm>
        </p:grpSpPr>
        <p:sp>
          <p:nvSpPr>
            <p:cNvPr id="8" name="Oval 7"/>
            <p:cNvSpPr/>
            <p:nvPr/>
          </p:nvSpPr>
          <p:spPr>
            <a:xfrm>
              <a:off x="5649328" y="2086693"/>
              <a:ext cx="265814" cy="2658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2</a:t>
              </a:r>
              <a:endParaRPr lang="en-US" sz="1600" dirty="0"/>
            </a:p>
          </p:txBody>
        </p:sp>
        <p:sp>
          <p:nvSpPr>
            <p:cNvPr id="9" name="Right Arrow 8"/>
            <p:cNvSpPr/>
            <p:nvPr/>
          </p:nvSpPr>
          <p:spPr>
            <a:xfrm rot="3441640">
              <a:off x="3605416" y="2485943"/>
              <a:ext cx="4167620" cy="21265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 name="Group 12"/>
          <p:cNvGrpSpPr/>
          <p:nvPr/>
        </p:nvGrpSpPr>
        <p:grpSpPr>
          <a:xfrm>
            <a:off x="1959511" y="2086693"/>
            <a:ext cx="7911260" cy="1001575"/>
            <a:chOff x="1959511" y="2086693"/>
            <a:chExt cx="7911260" cy="1001575"/>
          </a:xfrm>
        </p:grpSpPr>
        <p:sp>
          <p:nvSpPr>
            <p:cNvPr id="7" name="Right Arrow 6"/>
            <p:cNvSpPr/>
            <p:nvPr/>
          </p:nvSpPr>
          <p:spPr>
            <a:xfrm rot="1208203">
              <a:off x="1959511" y="2875613"/>
              <a:ext cx="7911260" cy="212655"/>
            </a:xfrm>
            <a:prstGeom prst="rightArrow">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2883992" y="2086693"/>
              <a:ext cx="265814" cy="265814"/>
            </a:xfrm>
            <a:prstGeom prst="ellipse">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3</a:t>
              </a:r>
              <a:endParaRPr lang="en-US" sz="1600" dirty="0"/>
            </a:p>
          </p:txBody>
        </p:sp>
      </p:grpSp>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540967" y="1297390"/>
            <a:ext cx="1171575" cy="1171575"/>
          </a:xfrm>
          <a:prstGeom prst="rect">
            <a:avLst/>
          </a:prstGeom>
        </p:spPr>
      </p:pic>
      <p:sp>
        <p:nvSpPr>
          <p:cNvPr id="15" name="Title 1"/>
          <p:cNvSpPr txBox="1">
            <a:spLocks/>
          </p:cNvSpPr>
          <p:nvPr/>
        </p:nvSpPr>
        <p:spPr>
          <a:xfrm>
            <a:off x="7342496" y="365125"/>
            <a:ext cx="4011302" cy="1325563"/>
          </a:xfrm>
          <a:prstGeom prst="rect">
            <a:avLst/>
          </a:prstGeom>
        </p:spPr>
        <p:txBody>
          <a:bodyPr/>
          <a:lstStyle>
            <a:lvl1pPr algn="l" defTabSz="914400" rtl="0" eaLnBrk="1" latinLnBrk="0" hangingPunct="1">
              <a:lnSpc>
                <a:spcPct val="90000"/>
              </a:lnSpc>
              <a:spcBef>
                <a:spcPct val="0"/>
              </a:spcBef>
              <a:buNone/>
              <a:defRPr sz="4400" kern="1200" baseline="0">
                <a:solidFill>
                  <a:srgbClr val="762268"/>
                </a:solidFill>
                <a:latin typeface="Oswald" panose="02000503000000000000" pitchFamily="2" charset="77"/>
                <a:ea typeface="+mj-ea"/>
                <a:cs typeface="+mj-cs"/>
              </a:defRPr>
            </a:lvl1pPr>
          </a:lstStyle>
          <a:p>
            <a:r>
              <a:rPr lang="en-US" smtClean="0"/>
              <a:t>Project Reporting</a:t>
            </a:r>
            <a:endParaRPr lang="en-US" dirty="0"/>
          </a:p>
        </p:txBody>
      </p:sp>
    </p:spTree>
    <p:extLst>
      <p:ext uri="{BB962C8B-B14F-4D97-AF65-F5344CB8AC3E}">
        <p14:creationId xmlns:p14="http://schemas.microsoft.com/office/powerpoint/2010/main" val="37050657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txBox="1">
            <a:spLocks/>
          </p:cNvSpPr>
          <p:nvPr/>
        </p:nvSpPr>
        <p:spPr>
          <a:xfrm>
            <a:off x="4040559" y="1690688"/>
            <a:ext cx="6232994" cy="1724865"/>
          </a:xfrm>
          <a:prstGeom prst="rect">
            <a:avLst/>
          </a:prstGeom>
        </p:spPr>
        <p:txBody>
          <a:bodyPr/>
          <a:lstStyle>
            <a:lvl1pPr marL="228600" indent="-228600" algn="l" defTabSz="914400" rtl="0" eaLnBrk="1" latinLnBrk="0" hangingPunct="1">
              <a:lnSpc>
                <a:spcPct val="90000"/>
              </a:lnSpc>
              <a:spcBef>
                <a:spcPts val="1000"/>
              </a:spcBef>
              <a:buClr>
                <a:srgbClr val="F4B325"/>
              </a:buClr>
              <a:buFont typeface="Wingdings" pitchFamily="2" charset="2"/>
              <a:buChar char="Ø"/>
              <a:defRPr sz="2800" kern="1200" baseline="0">
                <a:solidFill>
                  <a:schemeClr val="tx1"/>
                </a:solidFill>
                <a:latin typeface="Arial" panose="020B0604020202020204" pitchFamily="34" charset="0"/>
                <a:ea typeface="+mn-ea"/>
                <a:cs typeface="+mn-cs"/>
              </a:defRPr>
            </a:lvl1pPr>
            <a:lvl2pPr marL="685800" indent="-228600" algn="l" defTabSz="914400" rtl="0" eaLnBrk="1" latinLnBrk="0" hangingPunct="1">
              <a:lnSpc>
                <a:spcPct val="90000"/>
              </a:lnSpc>
              <a:spcBef>
                <a:spcPts val="500"/>
              </a:spcBef>
              <a:buClr>
                <a:srgbClr val="F4B325"/>
              </a:buClr>
              <a:buFont typeface="Arial" panose="020B0604020202020204" pitchFamily="34" charset="0"/>
              <a:buChar char="•"/>
              <a:defRPr sz="2400" kern="1200" baseline="0">
                <a:solidFill>
                  <a:schemeClr val="tx1"/>
                </a:solidFill>
                <a:latin typeface="Arial" panose="020B0604020202020204" pitchFamily="34" charset="0"/>
                <a:ea typeface="+mn-ea"/>
                <a:cs typeface="+mn-cs"/>
              </a:defRPr>
            </a:lvl2pPr>
            <a:lvl3pPr marL="1143000" indent="-228600" algn="l" defTabSz="914400" rtl="0" eaLnBrk="1" latinLnBrk="0" hangingPunct="1">
              <a:lnSpc>
                <a:spcPct val="90000"/>
              </a:lnSpc>
              <a:spcBef>
                <a:spcPts val="500"/>
              </a:spcBef>
              <a:buClr>
                <a:srgbClr val="F4B325"/>
              </a:buClr>
              <a:buFont typeface="Arial" panose="020B0604020202020204" pitchFamily="34" charset="0"/>
              <a:buChar char="•"/>
              <a:defRPr sz="2000" kern="1200" baseline="0">
                <a:solidFill>
                  <a:schemeClr val="tx1"/>
                </a:solidFill>
                <a:latin typeface="Arial" panose="020B0604020202020204" pitchFamily="34" charset="0"/>
                <a:ea typeface="+mn-ea"/>
                <a:cs typeface="+mn-cs"/>
              </a:defRPr>
            </a:lvl3pPr>
            <a:lvl4pPr marL="1600200" indent="-228600" algn="l" defTabSz="914400" rtl="0" eaLnBrk="1" latinLnBrk="0" hangingPunct="1">
              <a:lnSpc>
                <a:spcPct val="90000"/>
              </a:lnSpc>
              <a:spcBef>
                <a:spcPts val="500"/>
              </a:spcBef>
              <a:buClr>
                <a:srgbClr val="F4B325"/>
              </a:buClr>
              <a:buFont typeface="Arial" panose="020B0604020202020204" pitchFamily="34" charset="0"/>
              <a:buChar char="•"/>
              <a:defRPr sz="1800" kern="1200" baseline="0">
                <a:solidFill>
                  <a:schemeClr val="tx1"/>
                </a:solidFill>
                <a:latin typeface="Arial" panose="020B0604020202020204" pitchFamily="34" charset="0"/>
                <a:ea typeface="+mn-ea"/>
                <a:cs typeface="+mn-cs"/>
              </a:defRPr>
            </a:lvl4pPr>
            <a:lvl5pPr marL="2057400" indent="-228600" algn="l" defTabSz="914400" rtl="0" eaLnBrk="1" latinLnBrk="0" hangingPunct="1">
              <a:lnSpc>
                <a:spcPct val="90000"/>
              </a:lnSpc>
              <a:spcBef>
                <a:spcPts val="500"/>
              </a:spcBef>
              <a:buClr>
                <a:srgbClr val="F4B325"/>
              </a:buClr>
              <a:buFont typeface="Arial" panose="020B0604020202020204" pitchFamily="34" charset="0"/>
              <a:buChar char="•"/>
              <a:defRPr sz="1800" kern="1200" baseline="0">
                <a:solidFill>
                  <a:schemeClr val="tx1"/>
                </a:solidFill>
                <a:latin typeface="Arial" panose="020B06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Wingdings" pitchFamily="2" charset="2"/>
              <a:buNone/>
            </a:pPr>
            <a:r>
              <a:rPr lang="en-US" dirty="0" smtClean="0"/>
              <a:t>Thorsten Manthey</a:t>
            </a:r>
          </a:p>
          <a:p>
            <a:pPr marL="0" indent="0">
              <a:buFont typeface="Wingdings" pitchFamily="2" charset="2"/>
              <a:buNone/>
            </a:pPr>
            <a:r>
              <a:rPr lang="en-US" sz="1800" dirty="0" smtClean="0"/>
              <a:t>Director, TCS</a:t>
            </a:r>
          </a:p>
          <a:p>
            <a:pPr marL="0" indent="0">
              <a:buFont typeface="Wingdings" pitchFamily="2" charset="2"/>
              <a:buNone/>
            </a:pPr>
            <a:r>
              <a:rPr lang="en-US" sz="1800" dirty="0" smtClean="0"/>
              <a:t>Thorsten@tmanthey.com</a:t>
            </a:r>
          </a:p>
          <a:p>
            <a:pPr marL="0" indent="0">
              <a:buFont typeface="Wingdings" pitchFamily="2" charset="2"/>
              <a:buNone/>
            </a:pPr>
            <a:r>
              <a:rPr lang="en-US" sz="1800" dirty="0" smtClean="0"/>
              <a:t>Templates: </a:t>
            </a:r>
            <a:r>
              <a:rPr lang="en-US" sz="1800" dirty="0" smtClean="0">
                <a:hlinkClick r:id="rId2"/>
              </a:rPr>
              <a:t>http://www.tmanthey.com/speaker.html</a:t>
            </a:r>
            <a:endParaRPr lang="en-US" sz="1800" dirty="0" smtClean="0"/>
          </a:p>
          <a:p>
            <a:pPr marL="0" indent="0">
              <a:buFont typeface="Wingdings" pitchFamily="2" charset="2"/>
              <a:buNone/>
            </a:pPr>
            <a:endParaRPr lang="en-US" sz="18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8590" y="1690688"/>
            <a:ext cx="2746206" cy="2746206"/>
          </a:xfrm>
          <a:prstGeom prst="rect">
            <a:avLst/>
          </a:prstGeom>
        </p:spPr>
      </p:pic>
      <p:grpSp>
        <p:nvGrpSpPr>
          <p:cNvPr id="5" name="Group 4"/>
          <p:cNvGrpSpPr/>
          <p:nvPr/>
        </p:nvGrpSpPr>
        <p:grpSpPr>
          <a:xfrm>
            <a:off x="838199" y="1592172"/>
            <a:ext cx="857250" cy="971550"/>
            <a:chOff x="748570" y="2438829"/>
            <a:chExt cx="857250" cy="971550"/>
          </a:xfrm>
        </p:grpSpPr>
        <p:cxnSp>
          <p:nvCxnSpPr>
            <p:cNvPr id="6" name="Straight Connector 5"/>
            <p:cNvCxnSpPr/>
            <p:nvPr/>
          </p:nvCxnSpPr>
          <p:spPr>
            <a:xfrm flipV="1">
              <a:off x="761572" y="2438829"/>
              <a:ext cx="0" cy="971550"/>
            </a:xfrm>
            <a:prstGeom prst="line">
              <a:avLst/>
            </a:prstGeom>
            <a:ln>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748570" y="2443163"/>
              <a:ext cx="857250" cy="0"/>
            </a:xfrm>
            <a:prstGeom prst="line">
              <a:avLst/>
            </a:prstGeom>
            <a:ln>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grpSp>
      <p:grpSp>
        <p:nvGrpSpPr>
          <p:cNvPr id="8" name="Group 7"/>
          <p:cNvGrpSpPr/>
          <p:nvPr/>
        </p:nvGrpSpPr>
        <p:grpSpPr>
          <a:xfrm rot="10800000">
            <a:off x="2868582" y="3538476"/>
            <a:ext cx="857250" cy="971550"/>
            <a:chOff x="748570" y="2438829"/>
            <a:chExt cx="857250" cy="971550"/>
          </a:xfrm>
        </p:grpSpPr>
        <p:cxnSp>
          <p:nvCxnSpPr>
            <p:cNvPr id="9" name="Straight Connector 8"/>
            <p:cNvCxnSpPr/>
            <p:nvPr/>
          </p:nvCxnSpPr>
          <p:spPr>
            <a:xfrm flipV="1">
              <a:off x="761572" y="2438829"/>
              <a:ext cx="0" cy="971550"/>
            </a:xfrm>
            <a:prstGeom prst="line">
              <a:avLst/>
            </a:prstGeom>
            <a:ln>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748570" y="2443163"/>
              <a:ext cx="857250" cy="0"/>
            </a:xfrm>
            <a:prstGeom prst="line">
              <a:avLst/>
            </a:prstGeom>
            <a:ln>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grpSp>
      <p:pic>
        <p:nvPicPr>
          <p:cNvPr id="11" name="Picture 10" descr="toolbox_kit_fix_1600_clr_6972.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712829" y="4160938"/>
            <a:ext cx="1917130" cy="1437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1"/>
          <p:cNvSpPr/>
          <p:nvPr/>
        </p:nvSpPr>
        <p:spPr>
          <a:xfrm>
            <a:off x="5687993" y="3985144"/>
            <a:ext cx="6504007" cy="1815882"/>
          </a:xfrm>
          <a:prstGeom prst="rect">
            <a:avLst/>
          </a:prstGeom>
        </p:spPr>
        <p:txBody>
          <a:bodyPr wrap="square">
            <a:spAutoFit/>
          </a:bodyPr>
          <a:lstStyle/>
          <a:p>
            <a:pPr marL="285750" lvl="0" indent="-285750">
              <a:buFont typeface="Arial" panose="020B0604020202020204" pitchFamily="34" charset="0"/>
              <a:buChar char="•"/>
            </a:pPr>
            <a:r>
              <a:rPr lang="en-US" sz="1600" dirty="0"/>
              <a:t>Project Charter template (word document)</a:t>
            </a:r>
          </a:p>
          <a:p>
            <a:pPr marL="285750" lvl="0" indent="-285750">
              <a:buFont typeface="Arial" panose="020B0604020202020204" pitchFamily="34" charset="0"/>
              <a:buChar char="•"/>
            </a:pPr>
            <a:r>
              <a:rPr lang="en-US" sz="1600" dirty="0" smtClean="0"/>
              <a:t>1-page </a:t>
            </a:r>
            <a:r>
              <a:rPr lang="en-US" sz="1600" dirty="0"/>
              <a:t>PPT describing each Work Stream/sub-projects (PowerPoint)</a:t>
            </a:r>
          </a:p>
          <a:p>
            <a:pPr marL="285750" lvl="0" indent="-285750">
              <a:buFont typeface="Arial" panose="020B0604020202020204" pitchFamily="34" charset="0"/>
              <a:buChar char="•"/>
            </a:pPr>
            <a:r>
              <a:rPr lang="en-US" sz="1600" dirty="0" smtClean="0"/>
              <a:t>Resource Plan template (excel)</a:t>
            </a:r>
          </a:p>
          <a:p>
            <a:pPr marL="285750" lvl="0" indent="-285750">
              <a:buFont typeface="Arial" panose="020B0604020202020204" pitchFamily="34" charset="0"/>
              <a:buChar char="•"/>
            </a:pPr>
            <a:r>
              <a:rPr lang="en-US" sz="1600" dirty="0" smtClean="0"/>
              <a:t>Risk </a:t>
            </a:r>
            <a:r>
              <a:rPr lang="en-US" sz="1600" dirty="0"/>
              <a:t>Register temple &amp; Action Points template (Excel)</a:t>
            </a:r>
          </a:p>
          <a:p>
            <a:pPr marL="285750" lvl="0" indent="-285750">
              <a:buFont typeface="Arial" panose="020B0604020202020204" pitchFamily="34" charset="0"/>
              <a:buChar char="•"/>
            </a:pPr>
            <a:r>
              <a:rPr lang="en-US" sz="1600" dirty="0"/>
              <a:t>Project Plan template (excel)</a:t>
            </a:r>
          </a:p>
          <a:p>
            <a:pPr marL="285750" lvl="0" indent="-285750">
              <a:buFont typeface="Arial" panose="020B0604020202020204" pitchFamily="34" charset="0"/>
              <a:buChar char="•"/>
            </a:pPr>
            <a:r>
              <a:rPr lang="en-US" sz="1600" dirty="0"/>
              <a:t>Weekly </a:t>
            </a:r>
            <a:r>
              <a:rPr lang="en-US" sz="1600" dirty="0" smtClean="0"/>
              <a:t>Work Stream Status </a:t>
            </a:r>
            <a:r>
              <a:rPr lang="en-US" sz="1600" dirty="0"/>
              <a:t>report </a:t>
            </a:r>
            <a:r>
              <a:rPr lang="en-US" sz="1600" dirty="0" smtClean="0"/>
              <a:t>template </a:t>
            </a:r>
            <a:r>
              <a:rPr lang="en-US" sz="1600" dirty="0"/>
              <a:t>(PPT</a:t>
            </a:r>
            <a:r>
              <a:rPr lang="en-US" sz="1600" dirty="0" smtClean="0"/>
              <a:t>)</a:t>
            </a:r>
          </a:p>
          <a:p>
            <a:pPr marL="285750" indent="-285750">
              <a:buFont typeface="Arial" panose="020B0604020202020204" pitchFamily="34" charset="0"/>
              <a:buChar char="•"/>
            </a:pPr>
            <a:r>
              <a:rPr lang="en-US" sz="1600" dirty="0"/>
              <a:t>Weekly </a:t>
            </a:r>
            <a:r>
              <a:rPr lang="en-US" sz="1600" dirty="0" smtClean="0"/>
              <a:t>Project Status </a:t>
            </a:r>
            <a:r>
              <a:rPr lang="en-US" sz="1600" dirty="0"/>
              <a:t>report template (PPT</a:t>
            </a:r>
            <a:r>
              <a:rPr lang="en-US" sz="1600" dirty="0" smtClean="0"/>
              <a:t>)</a:t>
            </a:r>
            <a:endParaRPr lang="en-US" sz="1600" dirty="0"/>
          </a:p>
        </p:txBody>
      </p:sp>
    </p:spTree>
    <p:extLst>
      <p:ext uri="{BB962C8B-B14F-4D97-AF65-F5344CB8AC3E}">
        <p14:creationId xmlns:p14="http://schemas.microsoft.com/office/powerpoint/2010/main" val="3563032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100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idx="4294967295"/>
          </p:nvPr>
        </p:nvSpPr>
        <p:spPr>
          <a:xfrm>
            <a:off x="1524000" y="3749039"/>
            <a:ext cx="9144000" cy="616541"/>
          </a:xfrm>
        </p:spPr>
        <p:txBody>
          <a:bodyPr>
            <a:normAutofit fontScale="90000"/>
          </a:bodyPr>
          <a:lstStyle/>
          <a:p>
            <a:pPr algn="ctr"/>
            <a:r>
              <a:rPr lang="en-US" dirty="0">
                <a:latin typeface="Oswald Medium" panose="02000603000000000000" pitchFamily="2" charset="77"/>
              </a:rPr>
              <a:t>Thank You! </a:t>
            </a:r>
          </a:p>
        </p:txBody>
      </p:sp>
      <p:sp>
        <p:nvSpPr>
          <p:cNvPr id="5" name="Subtitle 4"/>
          <p:cNvSpPr>
            <a:spLocks noGrp="1"/>
          </p:cNvSpPr>
          <p:nvPr>
            <p:ph type="subTitle" idx="4294967295"/>
          </p:nvPr>
        </p:nvSpPr>
        <p:spPr>
          <a:xfrm>
            <a:off x="1524000" y="4457656"/>
            <a:ext cx="9144000" cy="1309027"/>
          </a:xfrm>
        </p:spPr>
        <p:txBody>
          <a:bodyPr/>
          <a:lstStyle/>
          <a:p>
            <a:pPr marL="0" indent="0" algn="ctr">
              <a:buNone/>
            </a:pPr>
            <a:r>
              <a:rPr lang="en-US" dirty="0">
                <a:latin typeface="Oswald Medium" panose="02000603000000000000" pitchFamily="2" charset="77"/>
              </a:rPr>
              <a:t>Don’t forget to provide a review of this presentation.</a:t>
            </a:r>
          </a:p>
        </p:txBody>
      </p:sp>
    </p:spTree>
    <p:extLst>
      <p:ext uri="{BB962C8B-B14F-4D97-AF65-F5344CB8AC3E}">
        <p14:creationId xmlns:p14="http://schemas.microsoft.com/office/powerpoint/2010/main" val="30469428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p:cNvPicPr>
            <a:picLocks noChangeAspect="1"/>
          </p:cNvPicPr>
          <p:nvPr/>
        </p:nvPicPr>
        <p:blipFill>
          <a:blip r:embed="rId2"/>
          <a:stretch>
            <a:fillRect/>
          </a:stretch>
        </p:blipFill>
        <p:spPr>
          <a:xfrm rot="20660198">
            <a:off x="6061924" y="1469808"/>
            <a:ext cx="4074606" cy="3741532"/>
          </a:xfrm>
          <a:prstGeom prst="rect">
            <a:avLst/>
          </a:prstGeom>
          <a:effectLst>
            <a:glow rad="139700">
              <a:schemeClr val="accent2">
                <a:satMod val="175000"/>
                <a:alpha val="40000"/>
              </a:schemeClr>
            </a:glow>
            <a:reflection blurRad="6350" stA="52000" endA="300" endPos="35000" dir="5400000" sy="-100000" algn="bl" rotWithShape="0"/>
          </a:effectLst>
        </p:spPr>
      </p:pic>
      <p:pic>
        <p:nvPicPr>
          <p:cNvPr id="22" name="Picture 21"/>
          <p:cNvPicPr>
            <a:picLocks noChangeAspect="1"/>
          </p:cNvPicPr>
          <p:nvPr/>
        </p:nvPicPr>
        <p:blipFill>
          <a:blip r:embed="rId3"/>
          <a:stretch>
            <a:fillRect/>
          </a:stretch>
        </p:blipFill>
        <p:spPr>
          <a:xfrm rot="747943">
            <a:off x="2729993" y="2972598"/>
            <a:ext cx="4518508" cy="2817994"/>
          </a:xfrm>
          <a:prstGeom prst="rect">
            <a:avLst/>
          </a:prstGeom>
          <a:effectLst>
            <a:glow rad="228600">
              <a:schemeClr val="accent5">
                <a:satMod val="175000"/>
                <a:alpha val="40000"/>
              </a:schemeClr>
            </a:glow>
          </a:effectLst>
        </p:spPr>
      </p:pic>
      <p:pic>
        <p:nvPicPr>
          <p:cNvPr id="21" name="Picture 20"/>
          <p:cNvPicPr>
            <a:picLocks noChangeAspect="1"/>
          </p:cNvPicPr>
          <p:nvPr/>
        </p:nvPicPr>
        <p:blipFill>
          <a:blip r:embed="rId4"/>
          <a:stretch>
            <a:fillRect/>
          </a:stretch>
        </p:blipFill>
        <p:spPr>
          <a:xfrm rot="407293">
            <a:off x="211661" y="1633487"/>
            <a:ext cx="4188239" cy="3256174"/>
          </a:xfrm>
          <a:prstGeom prst="rect">
            <a:avLst/>
          </a:prstGeom>
        </p:spPr>
      </p:pic>
      <p:sp>
        <p:nvSpPr>
          <p:cNvPr id="2" name="Title 1"/>
          <p:cNvSpPr>
            <a:spLocks noGrp="1"/>
          </p:cNvSpPr>
          <p:nvPr>
            <p:ph type="title"/>
          </p:nvPr>
        </p:nvSpPr>
        <p:spPr>
          <a:xfrm>
            <a:off x="838199" y="365125"/>
            <a:ext cx="10515599" cy="723311"/>
          </a:xfrm>
        </p:spPr>
        <p:txBody>
          <a:bodyPr/>
          <a:lstStyle/>
          <a:p>
            <a:r>
              <a:rPr lang="en-US" dirty="0" smtClean="0"/>
              <a:t>Have you experienced this?</a:t>
            </a:r>
            <a:endParaRPr lang="en-US" dirty="0"/>
          </a:p>
        </p:txBody>
      </p:sp>
      <p:sp>
        <p:nvSpPr>
          <p:cNvPr id="4" name="TextBox 3"/>
          <p:cNvSpPr txBox="1"/>
          <p:nvPr/>
        </p:nvSpPr>
        <p:spPr>
          <a:xfrm rot="20547723">
            <a:off x="6319807" y="4459888"/>
            <a:ext cx="5039328" cy="523220"/>
          </a:xfrm>
          <a:prstGeom prst="rect">
            <a:avLst/>
          </a:prstGeom>
          <a:solidFill>
            <a:schemeClr val="accent1">
              <a:lumMod val="60000"/>
              <a:lumOff val="40000"/>
            </a:schemeClr>
          </a:solidFill>
        </p:spPr>
        <p:txBody>
          <a:bodyPr wrap="none" rtlCol="0">
            <a:spAutoFit/>
          </a:bodyPr>
          <a:lstStyle/>
          <a:p>
            <a:r>
              <a:rPr lang="en-US" sz="2800" dirty="0" smtClean="0">
                <a:solidFill>
                  <a:schemeClr val="accent1">
                    <a:lumMod val="75000"/>
                  </a:schemeClr>
                </a:solidFill>
              </a:rPr>
              <a:t>What is the Scope of the project?</a:t>
            </a:r>
            <a:endParaRPr lang="en-US" sz="2800" dirty="0">
              <a:solidFill>
                <a:schemeClr val="accent1">
                  <a:lumMod val="75000"/>
                </a:schemeClr>
              </a:solidFill>
            </a:endParaRPr>
          </a:p>
        </p:txBody>
      </p:sp>
      <p:sp>
        <p:nvSpPr>
          <p:cNvPr id="5" name="TextBox 4"/>
          <p:cNvSpPr txBox="1"/>
          <p:nvPr/>
        </p:nvSpPr>
        <p:spPr>
          <a:xfrm rot="917632">
            <a:off x="5009378" y="3142946"/>
            <a:ext cx="6380273" cy="584775"/>
          </a:xfrm>
          <a:prstGeom prst="rect">
            <a:avLst/>
          </a:prstGeom>
          <a:solidFill>
            <a:schemeClr val="accent4">
              <a:lumMod val="60000"/>
              <a:lumOff val="40000"/>
            </a:schemeClr>
          </a:solidFill>
        </p:spPr>
        <p:txBody>
          <a:bodyPr wrap="none" rtlCol="0">
            <a:spAutoFit/>
          </a:bodyPr>
          <a:lstStyle/>
          <a:p>
            <a:r>
              <a:rPr lang="en-US" sz="3200" dirty="0" smtClean="0">
                <a:solidFill>
                  <a:schemeClr val="accent1">
                    <a:lumMod val="75000"/>
                  </a:schemeClr>
                </a:solidFill>
                <a:latin typeface="Algerian" panose="04020705040A02060702" pitchFamily="82" charset="0"/>
              </a:rPr>
              <a:t>Who is the Project Manager?</a:t>
            </a:r>
            <a:endParaRPr lang="en-US" sz="3200" dirty="0">
              <a:solidFill>
                <a:schemeClr val="accent1">
                  <a:lumMod val="75000"/>
                </a:schemeClr>
              </a:solidFill>
              <a:latin typeface="Algerian" panose="04020705040A02060702" pitchFamily="82" charset="0"/>
            </a:endParaRPr>
          </a:p>
        </p:txBody>
      </p:sp>
      <p:sp>
        <p:nvSpPr>
          <p:cNvPr id="6" name="TextBox 5"/>
          <p:cNvSpPr txBox="1"/>
          <p:nvPr/>
        </p:nvSpPr>
        <p:spPr>
          <a:xfrm rot="1471077">
            <a:off x="3411252" y="1832405"/>
            <a:ext cx="4442498" cy="523220"/>
          </a:xfrm>
          <a:prstGeom prst="rect">
            <a:avLst/>
          </a:prstGeom>
          <a:solidFill>
            <a:schemeClr val="bg1">
              <a:lumMod val="75000"/>
            </a:schemeClr>
          </a:solidFill>
        </p:spPr>
        <p:txBody>
          <a:bodyPr wrap="none" rtlCol="0">
            <a:spAutoFit/>
          </a:bodyPr>
          <a:lstStyle/>
          <a:p>
            <a:r>
              <a:rPr lang="en-US" sz="2800" dirty="0" smtClean="0">
                <a:solidFill>
                  <a:schemeClr val="accent4">
                    <a:lumMod val="75000"/>
                  </a:schemeClr>
                </a:solidFill>
                <a:latin typeface="Baskerville Old Face" panose="02020602080505020303" pitchFamily="18" charset="0"/>
              </a:rPr>
              <a:t>When does the project start?</a:t>
            </a:r>
            <a:endParaRPr lang="en-US" sz="2800" dirty="0">
              <a:solidFill>
                <a:schemeClr val="accent4">
                  <a:lumMod val="75000"/>
                </a:schemeClr>
              </a:solidFill>
              <a:latin typeface="Baskerville Old Face" panose="02020602080505020303" pitchFamily="18" charset="0"/>
            </a:endParaRPr>
          </a:p>
        </p:txBody>
      </p:sp>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026814" y="619125"/>
            <a:ext cx="2143125" cy="2143125"/>
          </a:xfrm>
          <a:prstGeom prst="rect">
            <a:avLst/>
          </a:prstGeom>
        </p:spPr>
      </p:pic>
      <p:grpSp>
        <p:nvGrpSpPr>
          <p:cNvPr id="11" name="Group 10"/>
          <p:cNvGrpSpPr/>
          <p:nvPr/>
        </p:nvGrpSpPr>
        <p:grpSpPr>
          <a:xfrm>
            <a:off x="2879094" y="4088309"/>
            <a:ext cx="2287627" cy="1951358"/>
            <a:chOff x="7950494" y="3115343"/>
            <a:chExt cx="2287627" cy="1951358"/>
          </a:xfrm>
        </p:grpSpPr>
        <p:pic>
          <p:nvPicPr>
            <p:cNvPr id="9" name="Picture 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rot="1761983">
              <a:off x="8286763" y="3115343"/>
              <a:ext cx="1951358" cy="1951358"/>
            </a:xfrm>
            <a:prstGeom prst="rect">
              <a:avLst/>
            </a:prstGeom>
          </p:spPr>
        </p:pic>
        <p:sp>
          <p:nvSpPr>
            <p:cNvPr id="10" name="TextBox 9"/>
            <p:cNvSpPr txBox="1"/>
            <p:nvPr/>
          </p:nvSpPr>
          <p:spPr>
            <a:xfrm rot="1471077">
              <a:off x="7950494" y="4512654"/>
              <a:ext cx="1963999" cy="523220"/>
            </a:xfrm>
            <a:prstGeom prst="rect">
              <a:avLst/>
            </a:prstGeom>
            <a:solidFill>
              <a:schemeClr val="bg1">
                <a:lumMod val="75000"/>
              </a:schemeClr>
            </a:solidFill>
          </p:spPr>
          <p:txBody>
            <a:bodyPr wrap="none" rtlCol="0">
              <a:spAutoFit/>
            </a:bodyPr>
            <a:lstStyle/>
            <a:p>
              <a:r>
                <a:rPr lang="en-US" sz="2800" dirty="0" smtClean="0">
                  <a:solidFill>
                    <a:schemeClr val="accent4">
                      <a:lumMod val="75000"/>
                    </a:schemeClr>
                  </a:solidFill>
                  <a:latin typeface="Baskerville Old Face" panose="02020602080505020303" pitchFamily="18" charset="0"/>
                </a:rPr>
                <a:t>Pain Points?</a:t>
              </a:r>
              <a:endParaRPr lang="en-US" sz="2800" dirty="0">
                <a:solidFill>
                  <a:schemeClr val="accent4">
                    <a:lumMod val="75000"/>
                  </a:schemeClr>
                </a:solidFill>
                <a:latin typeface="Baskerville Old Face" panose="02020602080505020303" pitchFamily="18" charset="0"/>
              </a:endParaRPr>
            </a:p>
          </p:txBody>
        </p:sp>
      </p:grpSp>
      <p:grpSp>
        <p:nvGrpSpPr>
          <p:cNvPr id="14" name="Group 13"/>
          <p:cNvGrpSpPr/>
          <p:nvPr/>
        </p:nvGrpSpPr>
        <p:grpSpPr>
          <a:xfrm>
            <a:off x="9421246" y="342661"/>
            <a:ext cx="2339935" cy="1462454"/>
            <a:chOff x="4647176" y="3896832"/>
            <a:chExt cx="2339935" cy="1462454"/>
          </a:xfrm>
        </p:grpSpPr>
        <p:pic>
          <p:nvPicPr>
            <p:cNvPr id="12" name="Picture 1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rot="19710977">
              <a:off x="4647176" y="3896832"/>
              <a:ext cx="1676400" cy="1138555"/>
            </a:xfrm>
            <a:prstGeom prst="rect">
              <a:avLst/>
            </a:prstGeom>
          </p:spPr>
        </p:pic>
        <p:sp>
          <p:nvSpPr>
            <p:cNvPr id="13" name="TextBox 12"/>
            <p:cNvSpPr txBox="1"/>
            <p:nvPr/>
          </p:nvSpPr>
          <p:spPr>
            <a:xfrm rot="20091507">
              <a:off x="4650767" y="4651400"/>
              <a:ext cx="2336344" cy="707886"/>
            </a:xfrm>
            <a:prstGeom prst="rect">
              <a:avLst/>
            </a:prstGeom>
            <a:solidFill>
              <a:schemeClr val="accent2">
                <a:lumMod val="20000"/>
                <a:lumOff val="80000"/>
              </a:schemeClr>
            </a:solidFill>
          </p:spPr>
          <p:txBody>
            <a:bodyPr wrap="square" rtlCol="0">
              <a:spAutoFit/>
            </a:bodyPr>
            <a:lstStyle/>
            <a:p>
              <a:r>
                <a:rPr lang="en-US" sz="2000" dirty="0" smtClean="0">
                  <a:solidFill>
                    <a:schemeClr val="bg1">
                      <a:lumMod val="50000"/>
                    </a:schemeClr>
                  </a:solidFill>
                  <a:latin typeface="Britannic Bold" panose="020B0903060703020204" pitchFamily="34" charset="0"/>
                </a:rPr>
                <a:t>Who are the project members?</a:t>
              </a:r>
              <a:endParaRPr lang="en-US" sz="2000" dirty="0">
                <a:solidFill>
                  <a:schemeClr val="bg1">
                    <a:lumMod val="50000"/>
                  </a:schemeClr>
                </a:solidFill>
                <a:latin typeface="Britannic Bold" panose="020B0903060703020204" pitchFamily="34" charset="0"/>
              </a:endParaRPr>
            </a:p>
          </p:txBody>
        </p:sp>
      </p:grpSp>
      <p:sp>
        <p:nvSpPr>
          <p:cNvPr id="15" name="TextBox 14"/>
          <p:cNvSpPr txBox="1"/>
          <p:nvPr/>
        </p:nvSpPr>
        <p:spPr>
          <a:xfrm rot="2219824">
            <a:off x="1475827" y="2044089"/>
            <a:ext cx="4137671" cy="584775"/>
          </a:xfrm>
          <a:prstGeom prst="rect">
            <a:avLst/>
          </a:prstGeom>
          <a:solidFill>
            <a:schemeClr val="accent6">
              <a:lumMod val="40000"/>
              <a:lumOff val="60000"/>
            </a:schemeClr>
          </a:solidFill>
        </p:spPr>
        <p:txBody>
          <a:bodyPr wrap="none" rtlCol="0">
            <a:spAutoFit/>
          </a:bodyPr>
          <a:lstStyle/>
          <a:p>
            <a:r>
              <a:rPr lang="en-US" sz="3200" dirty="0" smtClean="0">
                <a:solidFill>
                  <a:schemeClr val="accent2">
                    <a:lumMod val="60000"/>
                    <a:lumOff val="40000"/>
                  </a:schemeClr>
                </a:solidFill>
                <a:latin typeface="Algerian" panose="04020705040A02060702" pitchFamily="82" charset="0"/>
              </a:rPr>
              <a:t>Is there a budget?</a:t>
            </a:r>
            <a:endParaRPr lang="en-US" sz="3200" dirty="0">
              <a:solidFill>
                <a:schemeClr val="accent2">
                  <a:lumMod val="60000"/>
                  <a:lumOff val="40000"/>
                </a:schemeClr>
              </a:solidFill>
              <a:latin typeface="Algerian" panose="04020705040A02060702" pitchFamily="82" charset="0"/>
            </a:endParaRPr>
          </a:p>
        </p:txBody>
      </p:sp>
      <p:sp>
        <p:nvSpPr>
          <p:cNvPr id="16" name="Oval 15"/>
          <p:cNvSpPr/>
          <p:nvPr/>
        </p:nvSpPr>
        <p:spPr>
          <a:xfrm>
            <a:off x="1296430" y="5208633"/>
            <a:ext cx="1727826" cy="749881"/>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0000"/>
                </a:solidFill>
              </a:rPr>
              <a:t>Project End date?</a:t>
            </a:r>
            <a:endParaRPr lang="en-US" dirty="0">
              <a:solidFill>
                <a:srgbClr val="FF0000"/>
              </a:solidFill>
            </a:endParaRPr>
          </a:p>
        </p:txBody>
      </p:sp>
      <p:sp>
        <p:nvSpPr>
          <p:cNvPr id="17" name="Right Arrow 16"/>
          <p:cNvSpPr/>
          <p:nvPr/>
        </p:nvSpPr>
        <p:spPr>
          <a:xfrm rot="2622078">
            <a:off x="9616733" y="2407580"/>
            <a:ext cx="2719971" cy="1295415"/>
          </a:xfrm>
          <a:prstGeom prst="rightArrow">
            <a:avLst/>
          </a:prstGeom>
          <a:ln>
            <a:noFill/>
          </a:ln>
          <a:effectLst>
            <a:glow rad="139700">
              <a:schemeClr val="accent4">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Are the deliverables defined?</a:t>
            </a:r>
            <a:endParaRPr lang="en-US" dirty="0"/>
          </a:p>
        </p:txBody>
      </p:sp>
      <p:grpSp>
        <p:nvGrpSpPr>
          <p:cNvPr id="20" name="Group 19"/>
          <p:cNvGrpSpPr/>
          <p:nvPr/>
        </p:nvGrpSpPr>
        <p:grpSpPr>
          <a:xfrm>
            <a:off x="1995419" y="2606077"/>
            <a:ext cx="3073790" cy="1880843"/>
            <a:chOff x="4173067" y="3591905"/>
            <a:chExt cx="3073790" cy="1880843"/>
          </a:xfrm>
        </p:grpSpPr>
        <p:pic>
          <p:nvPicPr>
            <p:cNvPr id="18" name="Picture 17"/>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rot="20294246">
              <a:off x="4726644" y="3591905"/>
              <a:ext cx="1966636" cy="1880843"/>
            </a:xfrm>
            <a:prstGeom prst="rect">
              <a:avLst/>
            </a:prstGeom>
          </p:spPr>
        </p:pic>
        <p:sp>
          <p:nvSpPr>
            <p:cNvPr id="19" name="TextBox 18"/>
            <p:cNvSpPr txBox="1"/>
            <p:nvPr/>
          </p:nvSpPr>
          <p:spPr>
            <a:xfrm>
              <a:off x="4173067" y="4326402"/>
              <a:ext cx="3073790" cy="461665"/>
            </a:xfrm>
            <a:prstGeom prst="rect">
              <a:avLst/>
            </a:prstGeom>
            <a:noFill/>
          </p:spPr>
          <p:txBody>
            <a:bodyPr wrap="none" rtlCol="0">
              <a:spAutoFit/>
            </a:bodyPr>
            <a:lstStyle/>
            <a:p>
              <a:r>
                <a:rPr lang="en-US" sz="2400" b="1" dirty="0" smtClean="0">
                  <a:solidFill>
                    <a:srgbClr val="FF0000"/>
                  </a:solidFill>
                </a:rPr>
                <a:t>Governance structures</a:t>
              </a:r>
              <a:endParaRPr lang="en-US" sz="2400" b="1" dirty="0">
                <a:solidFill>
                  <a:srgbClr val="FF0000"/>
                </a:solidFill>
              </a:endParaRPr>
            </a:p>
          </p:txBody>
        </p:sp>
      </p:grpSp>
      <p:pic>
        <p:nvPicPr>
          <p:cNvPr id="24" name="Picture 2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rot="1227742">
            <a:off x="8454258" y="4856826"/>
            <a:ext cx="1529047" cy="1161915"/>
          </a:xfrm>
          <a:prstGeom prst="rect">
            <a:avLst/>
          </a:prstGeom>
        </p:spPr>
      </p:pic>
      <p:pic>
        <p:nvPicPr>
          <p:cNvPr id="25" name="Picture 24"/>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5385423" y="4823191"/>
            <a:ext cx="2572070" cy="1712999"/>
          </a:xfrm>
          <a:prstGeom prst="rect">
            <a:avLst/>
          </a:prstGeom>
        </p:spPr>
      </p:pic>
      <p:pic>
        <p:nvPicPr>
          <p:cNvPr id="26" name="Picture 25"/>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232491" y="4137107"/>
            <a:ext cx="1913748" cy="1913748"/>
          </a:xfrm>
          <a:prstGeom prst="rect">
            <a:avLst/>
          </a:prstGeom>
        </p:spPr>
      </p:pic>
      <p:pic>
        <p:nvPicPr>
          <p:cNvPr id="27" name="Picture 26"/>
          <p:cNvPicPr>
            <a:picLocks noChangeAspect="1"/>
          </p:cNvPicPr>
          <p:nvPr/>
        </p:nvPicPr>
        <p:blipFill>
          <a:blip r:embed="rId1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34428" y="2251684"/>
            <a:ext cx="2032223" cy="2032223"/>
          </a:xfrm>
          <a:prstGeom prst="rect">
            <a:avLst/>
          </a:prstGeom>
        </p:spPr>
      </p:pic>
      <p:pic>
        <p:nvPicPr>
          <p:cNvPr id="28" name="Picture 27"/>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0033602" y="4373196"/>
            <a:ext cx="1540998" cy="1540998"/>
          </a:xfrm>
          <a:prstGeom prst="rect">
            <a:avLst/>
          </a:prstGeom>
        </p:spPr>
      </p:pic>
      <p:sp>
        <p:nvSpPr>
          <p:cNvPr id="7" name="TextBox 6"/>
          <p:cNvSpPr txBox="1"/>
          <p:nvPr/>
        </p:nvSpPr>
        <p:spPr>
          <a:xfrm rot="20091507">
            <a:off x="971530" y="2035715"/>
            <a:ext cx="4237362" cy="954107"/>
          </a:xfrm>
          <a:prstGeom prst="rect">
            <a:avLst/>
          </a:prstGeom>
          <a:solidFill>
            <a:srgbClr val="FFFF00"/>
          </a:solidFill>
        </p:spPr>
        <p:txBody>
          <a:bodyPr wrap="square" rtlCol="0">
            <a:spAutoFit/>
          </a:bodyPr>
          <a:lstStyle/>
          <a:p>
            <a:r>
              <a:rPr lang="en-US" sz="2800" dirty="0" smtClean="0">
                <a:solidFill>
                  <a:srgbClr val="FF0000"/>
                </a:solidFill>
                <a:latin typeface="Britannic Bold" panose="020B0903060703020204" pitchFamily="34" charset="0"/>
              </a:rPr>
              <a:t>Do you have a steering Committee defined?</a:t>
            </a:r>
            <a:endParaRPr lang="en-US" sz="2800" dirty="0">
              <a:solidFill>
                <a:srgbClr val="FF0000"/>
              </a:solidFill>
              <a:latin typeface="Britannic Bold" panose="020B0903060703020204" pitchFamily="34" charset="0"/>
            </a:endParaRPr>
          </a:p>
        </p:txBody>
      </p:sp>
      <p:grpSp>
        <p:nvGrpSpPr>
          <p:cNvPr id="31" name="Group 30"/>
          <p:cNvGrpSpPr/>
          <p:nvPr/>
        </p:nvGrpSpPr>
        <p:grpSpPr>
          <a:xfrm>
            <a:off x="1539814" y="1968744"/>
            <a:ext cx="8363999" cy="3212044"/>
            <a:chOff x="1288562" y="6245047"/>
            <a:chExt cx="8363999" cy="3212044"/>
          </a:xfrm>
        </p:grpSpPr>
        <p:pic>
          <p:nvPicPr>
            <p:cNvPr id="29" name="Picture 28"/>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1288562" y="6248263"/>
              <a:ext cx="3994213" cy="3195370"/>
            </a:xfrm>
            <a:prstGeom prst="rect">
              <a:avLst/>
            </a:prstGeom>
          </p:spPr>
        </p:pic>
        <p:pic>
          <p:nvPicPr>
            <p:cNvPr id="30" name="Picture 29"/>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6172847" y="6245047"/>
              <a:ext cx="3479714" cy="3212044"/>
            </a:xfrm>
            <a:prstGeom prst="rect">
              <a:avLst/>
            </a:prstGeom>
          </p:spPr>
        </p:pic>
      </p:grpSp>
      <p:sp>
        <p:nvSpPr>
          <p:cNvPr id="3" name="TextBox 2"/>
          <p:cNvSpPr txBox="1"/>
          <p:nvPr/>
        </p:nvSpPr>
        <p:spPr>
          <a:xfrm rot="16200000">
            <a:off x="-779929" y="1754704"/>
            <a:ext cx="2054152" cy="523220"/>
          </a:xfrm>
          <a:prstGeom prst="rect">
            <a:avLst/>
          </a:prstGeom>
          <a:noFill/>
        </p:spPr>
        <p:txBody>
          <a:bodyPr wrap="none" rtlCol="0">
            <a:spAutoFit/>
          </a:bodyPr>
          <a:lstStyle/>
          <a:p>
            <a:r>
              <a:rPr lang="en-US" sz="2800" dirty="0" smtClean="0"/>
              <a:t>Stakeholders</a:t>
            </a:r>
            <a:endParaRPr lang="en-US" sz="2800" dirty="0"/>
          </a:p>
        </p:txBody>
      </p:sp>
      <p:sp>
        <p:nvSpPr>
          <p:cNvPr id="32" name="TextBox 31"/>
          <p:cNvSpPr txBox="1"/>
          <p:nvPr/>
        </p:nvSpPr>
        <p:spPr>
          <a:xfrm rot="16200000">
            <a:off x="10707641" y="1853902"/>
            <a:ext cx="2485617" cy="523220"/>
          </a:xfrm>
          <a:prstGeom prst="rect">
            <a:avLst/>
          </a:prstGeom>
          <a:noFill/>
        </p:spPr>
        <p:txBody>
          <a:bodyPr wrap="none" rtlCol="0">
            <a:spAutoFit/>
          </a:bodyPr>
          <a:lstStyle/>
          <a:p>
            <a:r>
              <a:rPr lang="en-US" sz="2800" dirty="0" smtClean="0"/>
              <a:t>Project Sponsor</a:t>
            </a:r>
            <a:endParaRPr lang="en-US" sz="2800" dirty="0"/>
          </a:p>
        </p:txBody>
      </p:sp>
      <p:sp>
        <p:nvSpPr>
          <p:cNvPr id="33" name="TextBox 32"/>
          <p:cNvSpPr txBox="1"/>
          <p:nvPr/>
        </p:nvSpPr>
        <p:spPr>
          <a:xfrm>
            <a:off x="9507647" y="5627662"/>
            <a:ext cx="2697470" cy="523220"/>
          </a:xfrm>
          <a:prstGeom prst="rect">
            <a:avLst/>
          </a:prstGeom>
          <a:noFill/>
        </p:spPr>
        <p:txBody>
          <a:bodyPr wrap="none" rtlCol="0">
            <a:spAutoFit/>
          </a:bodyPr>
          <a:lstStyle/>
          <a:p>
            <a:r>
              <a:rPr lang="en-US" sz="2800" dirty="0" smtClean="0"/>
              <a:t>Project Members</a:t>
            </a:r>
            <a:endParaRPr lang="en-US" sz="2800" dirty="0"/>
          </a:p>
        </p:txBody>
      </p:sp>
      <p:sp>
        <p:nvSpPr>
          <p:cNvPr id="34" name="TextBox 33"/>
          <p:cNvSpPr txBox="1"/>
          <p:nvPr/>
        </p:nvSpPr>
        <p:spPr>
          <a:xfrm>
            <a:off x="112370" y="5629802"/>
            <a:ext cx="1771895" cy="523220"/>
          </a:xfrm>
          <a:prstGeom prst="rect">
            <a:avLst/>
          </a:prstGeom>
          <a:noFill/>
        </p:spPr>
        <p:txBody>
          <a:bodyPr wrap="none" rtlCol="0">
            <a:spAutoFit/>
          </a:bodyPr>
          <a:lstStyle/>
          <a:p>
            <a:r>
              <a:rPr lang="en-US" sz="2800" dirty="0" smtClean="0"/>
              <a:t>Leadership</a:t>
            </a:r>
            <a:endParaRPr lang="en-US" sz="2800" dirty="0"/>
          </a:p>
        </p:txBody>
      </p:sp>
      <p:sp>
        <p:nvSpPr>
          <p:cNvPr id="35" name="TextBox 34"/>
          <p:cNvSpPr txBox="1"/>
          <p:nvPr/>
        </p:nvSpPr>
        <p:spPr>
          <a:xfrm>
            <a:off x="7620575" y="-16813"/>
            <a:ext cx="2355517" cy="523220"/>
          </a:xfrm>
          <a:prstGeom prst="rect">
            <a:avLst/>
          </a:prstGeom>
          <a:noFill/>
        </p:spPr>
        <p:txBody>
          <a:bodyPr wrap="none" rtlCol="0">
            <a:spAutoFit/>
          </a:bodyPr>
          <a:lstStyle/>
          <a:p>
            <a:r>
              <a:rPr lang="en-US" sz="2800" dirty="0" smtClean="0"/>
              <a:t>Scrum Masters</a:t>
            </a:r>
            <a:endParaRPr lang="en-US" sz="2800" dirty="0"/>
          </a:p>
        </p:txBody>
      </p:sp>
      <p:sp>
        <p:nvSpPr>
          <p:cNvPr id="36" name="TextBox 35"/>
          <p:cNvSpPr txBox="1"/>
          <p:nvPr/>
        </p:nvSpPr>
        <p:spPr>
          <a:xfrm>
            <a:off x="3506203" y="5650042"/>
            <a:ext cx="1866217" cy="523220"/>
          </a:xfrm>
          <a:prstGeom prst="rect">
            <a:avLst/>
          </a:prstGeom>
          <a:noFill/>
        </p:spPr>
        <p:txBody>
          <a:bodyPr wrap="none" rtlCol="0">
            <a:spAutoFit/>
          </a:bodyPr>
          <a:lstStyle/>
          <a:p>
            <a:r>
              <a:rPr lang="en-US" sz="2800" dirty="0" smtClean="0"/>
              <a:t>Agile Coash</a:t>
            </a:r>
            <a:endParaRPr lang="en-US" sz="2800" dirty="0"/>
          </a:p>
        </p:txBody>
      </p:sp>
      <p:sp>
        <p:nvSpPr>
          <p:cNvPr id="37" name="TextBox 36"/>
          <p:cNvSpPr txBox="1"/>
          <p:nvPr/>
        </p:nvSpPr>
        <p:spPr>
          <a:xfrm>
            <a:off x="6223281" y="5627662"/>
            <a:ext cx="3010311" cy="523220"/>
          </a:xfrm>
          <a:prstGeom prst="rect">
            <a:avLst/>
          </a:prstGeom>
          <a:noFill/>
        </p:spPr>
        <p:txBody>
          <a:bodyPr wrap="none" rtlCol="0">
            <a:spAutoFit/>
          </a:bodyPr>
          <a:lstStyle/>
          <a:p>
            <a:r>
              <a:rPr lang="en-US" sz="2800" dirty="0" smtClean="0"/>
              <a:t>Development Team</a:t>
            </a:r>
            <a:endParaRPr lang="en-US" sz="2800" dirty="0"/>
          </a:p>
        </p:txBody>
      </p:sp>
      <p:sp>
        <p:nvSpPr>
          <p:cNvPr id="38" name="TextBox 37"/>
          <p:cNvSpPr txBox="1"/>
          <p:nvPr/>
        </p:nvSpPr>
        <p:spPr>
          <a:xfrm>
            <a:off x="4513672" y="4097163"/>
            <a:ext cx="2850204" cy="923330"/>
          </a:xfrm>
          <a:prstGeom prst="rect">
            <a:avLst/>
          </a:prstGeom>
          <a:solidFill>
            <a:schemeClr val="accent2">
              <a:lumMod val="60000"/>
              <a:lumOff val="40000"/>
            </a:schemeClr>
          </a:solidFill>
        </p:spPr>
        <p:txBody>
          <a:bodyPr wrap="none" rtlCol="0">
            <a:spAutoFit/>
          </a:bodyPr>
          <a:lstStyle/>
          <a:p>
            <a:r>
              <a:rPr lang="en-US" dirty="0" smtClean="0"/>
              <a:t>Independent of Project Type</a:t>
            </a:r>
          </a:p>
          <a:p>
            <a:pPr marL="285750" indent="-285750">
              <a:buFont typeface="Arial" panose="020B0604020202020204" pitchFamily="34" charset="0"/>
              <a:buChar char="•"/>
            </a:pPr>
            <a:r>
              <a:rPr lang="en-US" dirty="0" smtClean="0"/>
              <a:t>SW / HW / Org. Design</a:t>
            </a:r>
          </a:p>
          <a:p>
            <a:pPr marL="285750" indent="-285750">
              <a:buFont typeface="Arial" panose="020B0604020202020204" pitchFamily="34" charset="0"/>
              <a:buChar char="•"/>
            </a:pPr>
            <a:r>
              <a:rPr lang="en-US" dirty="0" smtClean="0"/>
              <a:t>Waterfall / Agile</a:t>
            </a:r>
            <a:endParaRPr lang="en-US" dirty="0"/>
          </a:p>
        </p:txBody>
      </p:sp>
    </p:spTree>
    <p:extLst>
      <p:ext uri="{BB962C8B-B14F-4D97-AF65-F5344CB8AC3E}">
        <p14:creationId xmlns:p14="http://schemas.microsoft.com/office/powerpoint/2010/main" val="344011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1000" fill="hold"/>
                                        <p:tgtEl>
                                          <p:spTgt spid="21"/>
                                        </p:tgtEl>
                                        <p:attrNameLst>
                                          <p:attrName>ppt_x</p:attrName>
                                        </p:attrNameLst>
                                      </p:cBhvr>
                                      <p:tavLst>
                                        <p:tav tm="0">
                                          <p:val>
                                            <p:strVal val="#ppt_x"/>
                                          </p:val>
                                        </p:tav>
                                        <p:tav tm="100000">
                                          <p:val>
                                            <p:strVal val="#ppt_x"/>
                                          </p:val>
                                        </p:tav>
                                      </p:tavLst>
                                    </p:anim>
                                    <p:anim calcmode="lin" valueType="num">
                                      <p:cBhvr additive="base">
                                        <p:cTn id="8" dur="1000" fill="hold"/>
                                        <p:tgtEl>
                                          <p:spTgt spid="21"/>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2" presetClass="entr" presetSubtype="4"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1000"/>
                                        <p:tgtEl>
                                          <p:spTgt spid="6"/>
                                        </p:tgtEl>
                                      </p:cBhvr>
                                    </p:animEffect>
                                  </p:childTnLst>
                                </p:cTn>
                              </p:par>
                            </p:childTnLst>
                          </p:cTn>
                        </p:par>
                        <p:par>
                          <p:cTn id="13" fill="hold">
                            <p:stCondLst>
                              <p:cond delay="2000"/>
                            </p:stCondLst>
                            <p:childTnLst>
                              <p:par>
                                <p:cTn id="14" presetID="2" presetClass="entr" presetSubtype="4" fill="hold" grpId="0" nodeType="afterEffect">
                                  <p:stCondLst>
                                    <p:cond delay="0"/>
                                  </p:stCondLst>
                                  <p:childTnLst>
                                    <p:set>
                                      <p:cBhvr>
                                        <p:cTn id="15" dur="1" fill="hold">
                                          <p:stCondLst>
                                            <p:cond delay="0"/>
                                          </p:stCondLst>
                                        </p:cTn>
                                        <p:tgtEl>
                                          <p:spTgt spid="15"/>
                                        </p:tgtEl>
                                        <p:attrNameLst>
                                          <p:attrName>style.visibility</p:attrName>
                                        </p:attrNameLst>
                                      </p:cBhvr>
                                      <p:to>
                                        <p:strVal val="visible"/>
                                      </p:to>
                                    </p:set>
                                    <p:anim calcmode="lin" valueType="num">
                                      <p:cBhvr additive="base">
                                        <p:cTn id="16" dur="1000" fill="hold"/>
                                        <p:tgtEl>
                                          <p:spTgt spid="15"/>
                                        </p:tgtEl>
                                        <p:attrNameLst>
                                          <p:attrName>ppt_x</p:attrName>
                                        </p:attrNameLst>
                                      </p:cBhvr>
                                      <p:tavLst>
                                        <p:tav tm="0">
                                          <p:val>
                                            <p:strVal val="#ppt_x"/>
                                          </p:val>
                                        </p:tav>
                                        <p:tav tm="100000">
                                          <p:val>
                                            <p:strVal val="#ppt_x"/>
                                          </p:val>
                                        </p:tav>
                                      </p:tavLst>
                                    </p:anim>
                                    <p:anim calcmode="lin" valueType="num">
                                      <p:cBhvr additive="base">
                                        <p:cTn id="17" dur="1000" fill="hold"/>
                                        <p:tgtEl>
                                          <p:spTgt spid="15"/>
                                        </p:tgtEl>
                                        <p:attrNameLst>
                                          <p:attrName>ppt_y</p:attrName>
                                        </p:attrNameLst>
                                      </p:cBhvr>
                                      <p:tavLst>
                                        <p:tav tm="0">
                                          <p:val>
                                            <p:strVal val="1+#ppt_h/2"/>
                                          </p:val>
                                        </p:tav>
                                        <p:tav tm="100000">
                                          <p:val>
                                            <p:strVal val="#ppt_y"/>
                                          </p:val>
                                        </p:tav>
                                      </p:tavLst>
                                    </p:anim>
                                  </p:childTnLst>
                                </p:cTn>
                              </p:par>
                            </p:childTnLst>
                          </p:cTn>
                        </p:par>
                        <p:par>
                          <p:cTn id="18" fill="hold">
                            <p:stCondLst>
                              <p:cond delay="3000"/>
                            </p:stCondLst>
                            <p:childTnLst>
                              <p:par>
                                <p:cTn id="19" presetID="6" presetClass="entr" presetSubtype="16" fill="hold" nodeType="afterEffect">
                                  <p:stCondLst>
                                    <p:cond delay="0"/>
                                  </p:stCondLst>
                                  <p:childTnLst>
                                    <p:set>
                                      <p:cBhvr>
                                        <p:cTn id="20" dur="1" fill="hold">
                                          <p:stCondLst>
                                            <p:cond delay="0"/>
                                          </p:stCondLst>
                                        </p:cTn>
                                        <p:tgtEl>
                                          <p:spTgt spid="27"/>
                                        </p:tgtEl>
                                        <p:attrNameLst>
                                          <p:attrName>style.visibility</p:attrName>
                                        </p:attrNameLst>
                                      </p:cBhvr>
                                      <p:to>
                                        <p:strVal val="visible"/>
                                      </p:to>
                                    </p:set>
                                    <p:animEffect transition="in" filter="circle(in)">
                                      <p:cBhvr>
                                        <p:cTn id="21" dur="1000"/>
                                        <p:tgtEl>
                                          <p:spTgt spid="27"/>
                                        </p:tgtEl>
                                      </p:cBhvr>
                                    </p:animEffect>
                                  </p:childTnLst>
                                </p:cTn>
                              </p:par>
                            </p:childTnLst>
                          </p:cTn>
                        </p:par>
                        <p:par>
                          <p:cTn id="22" fill="hold">
                            <p:stCondLst>
                              <p:cond delay="4000"/>
                            </p:stCondLst>
                            <p:childTnLst>
                              <p:par>
                                <p:cTn id="23" presetID="16" presetClass="entr" presetSubtype="21" fill="hold" grpId="0" nodeType="after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barn(inVertical)">
                                      <p:cBhvr>
                                        <p:cTn id="25" dur="1000"/>
                                        <p:tgtEl>
                                          <p:spTgt spid="7"/>
                                        </p:tgtEl>
                                      </p:cBhvr>
                                    </p:animEffect>
                                  </p:childTnLst>
                                </p:cTn>
                              </p:par>
                            </p:childTnLst>
                          </p:cTn>
                        </p:par>
                        <p:par>
                          <p:cTn id="26" fill="hold">
                            <p:stCondLst>
                              <p:cond delay="5000"/>
                            </p:stCondLst>
                            <p:childTnLst>
                              <p:par>
                                <p:cTn id="27" presetID="2" presetClass="entr" presetSubtype="4" fill="hold" grpId="0" nodeType="afterEffect">
                                  <p:stCondLst>
                                    <p:cond delay="0"/>
                                  </p:stCondLst>
                                  <p:childTnLst>
                                    <p:set>
                                      <p:cBhvr>
                                        <p:cTn id="28" dur="1" fill="hold">
                                          <p:stCondLst>
                                            <p:cond delay="0"/>
                                          </p:stCondLst>
                                        </p:cTn>
                                        <p:tgtEl>
                                          <p:spTgt spid="16"/>
                                        </p:tgtEl>
                                        <p:attrNameLst>
                                          <p:attrName>style.visibility</p:attrName>
                                        </p:attrNameLst>
                                      </p:cBhvr>
                                      <p:to>
                                        <p:strVal val="visible"/>
                                      </p:to>
                                    </p:set>
                                    <p:anim calcmode="lin" valueType="num">
                                      <p:cBhvr additive="base">
                                        <p:cTn id="29" dur="1000" fill="hold"/>
                                        <p:tgtEl>
                                          <p:spTgt spid="16"/>
                                        </p:tgtEl>
                                        <p:attrNameLst>
                                          <p:attrName>ppt_x</p:attrName>
                                        </p:attrNameLst>
                                      </p:cBhvr>
                                      <p:tavLst>
                                        <p:tav tm="0">
                                          <p:val>
                                            <p:strVal val="#ppt_x"/>
                                          </p:val>
                                        </p:tav>
                                        <p:tav tm="100000">
                                          <p:val>
                                            <p:strVal val="#ppt_x"/>
                                          </p:val>
                                        </p:tav>
                                      </p:tavLst>
                                    </p:anim>
                                    <p:anim calcmode="lin" valueType="num">
                                      <p:cBhvr additive="base">
                                        <p:cTn id="30" dur="1000" fill="hold"/>
                                        <p:tgtEl>
                                          <p:spTgt spid="16"/>
                                        </p:tgtEl>
                                        <p:attrNameLst>
                                          <p:attrName>ppt_y</p:attrName>
                                        </p:attrNameLst>
                                      </p:cBhvr>
                                      <p:tavLst>
                                        <p:tav tm="0">
                                          <p:val>
                                            <p:strVal val="1+#ppt_h/2"/>
                                          </p:val>
                                        </p:tav>
                                        <p:tav tm="100000">
                                          <p:val>
                                            <p:strVal val="#ppt_y"/>
                                          </p:val>
                                        </p:tav>
                                      </p:tavLst>
                                    </p:anim>
                                  </p:childTnLst>
                                </p:cTn>
                              </p:par>
                            </p:childTnLst>
                          </p:cTn>
                        </p:par>
                        <p:par>
                          <p:cTn id="31" fill="hold">
                            <p:stCondLst>
                              <p:cond delay="6000"/>
                            </p:stCondLst>
                            <p:childTnLst>
                              <p:par>
                                <p:cTn id="32" presetID="10" presetClass="entr" presetSubtype="0" fill="hold" nodeType="afterEffect">
                                  <p:stCondLst>
                                    <p:cond delay="0"/>
                                  </p:stCondLst>
                                  <p:childTnLst>
                                    <p:set>
                                      <p:cBhvr>
                                        <p:cTn id="33" dur="1" fill="hold">
                                          <p:stCondLst>
                                            <p:cond delay="0"/>
                                          </p:stCondLst>
                                        </p:cTn>
                                        <p:tgtEl>
                                          <p:spTgt spid="24"/>
                                        </p:tgtEl>
                                        <p:attrNameLst>
                                          <p:attrName>style.visibility</p:attrName>
                                        </p:attrNameLst>
                                      </p:cBhvr>
                                      <p:to>
                                        <p:strVal val="visible"/>
                                      </p:to>
                                    </p:set>
                                    <p:animEffect transition="in" filter="fade">
                                      <p:cBhvr>
                                        <p:cTn id="34" dur="1000"/>
                                        <p:tgtEl>
                                          <p:spTgt spid="24"/>
                                        </p:tgtEl>
                                      </p:cBhvr>
                                    </p:animEffect>
                                  </p:childTnLst>
                                </p:cTn>
                              </p:par>
                            </p:childTnLst>
                          </p:cTn>
                        </p:par>
                        <p:par>
                          <p:cTn id="35" fill="hold">
                            <p:stCondLst>
                              <p:cond delay="7000"/>
                            </p:stCondLst>
                            <p:childTnLst>
                              <p:par>
                                <p:cTn id="36" presetID="2" presetClass="entr" presetSubtype="4" fill="hold" nodeType="afterEffect">
                                  <p:stCondLst>
                                    <p:cond delay="0"/>
                                  </p:stCondLst>
                                  <p:childTnLst>
                                    <p:set>
                                      <p:cBhvr>
                                        <p:cTn id="37" dur="1" fill="hold">
                                          <p:stCondLst>
                                            <p:cond delay="0"/>
                                          </p:stCondLst>
                                        </p:cTn>
                                        <p:tgtEl>
                                          <p:spTgt spid="20"/>
                                        </p:tgtEl>
                                        <p:attrNameLst>
                                          <p:attrName>style.visibility</p:attrName>
                                        </p:attrNameLst>
                                      </p:cBhvr>
                                      <p:to>
                                        <p:strVal val="visible"/>
                                      </p:to>
                                    </p:set>
                                    <p:anim calcmode="lin" valueType="num">
                                      <p:cBhvr additive="base">
                                        <p:cTn id="38" dur="1000" fill="hold"/>
                                        <p:tgtEl>
                                          <p:spTgt spid="20"/>
                                        </p:tgtEl>
                                        <p:attrNameLst>
                                          <p:attrName>ppt_x</p:attrName>
                                        </p:attrNameLst>
                                      </p:cBhvr>
                                      <p:tavLst>
                                        <p:tav tm="0">
                                          <p:val>
                                            <p:strVal val="#ppt_x"/>
                                          </p:val>
                                        </p:tav>
                                        <p:tav tm="100000">
                                          <p:val>
                                            <p:strVal val="#ppt_x"/>
                                          </p:val>
                                        </p:tav>
                                      </p:tavLst>
                                    </p:anim>
                                    <p:anim calcmode="lin" valueType="num">
                                      <p:cBhvr additive="base">
                                        <p:cTn id="39" dur="1000" fill="hold"/>
                                        <p:tgtEl>
                                          <p:spTgt spid="20"/>
                                        </p:tgtEl>
                                        <p:attrNameLst>
                                          <p:attrName>ppt_y</p:attrName>
                                        </p:attrNameLst>
                                      </p:cBhvr>
                                      <p:tavLst>
                                        <p:tav tm="0">
                                          <p:val>
                                            <p:strVal val="1+#ppt_h/2"/>
                                          </p:val>
                                        </p:tav>
                                        <p:tav tm="100000">
                                          <p:val>
                                            <p:strVal val="#ppt_y"/>
                                          </p:val>
                                        </p:tav>
                                      </p:tavLst>
                                    </p:anim>
                                  </p:childTnLst>
                                </p:cTn>
                              </p:par>
                            </p:childTnLst>
                          </p:cTn>
                        </p:par>
                        <p:par>
                          <p:cTn id="40" fill="hold">
                            <p:stCondLst>
                              <p:cond delay="8000"/>
                            </p:stCondLst>
                            <p:childTnLst>
                              <p:par>
                                <p:cTn id="41" presetID="42" presetClass="entr" presetSubtype="0" fill="hold" nodeType="afterEffect">
                                  <p:stCondLst>
                                    <p:cond delay="0"/>
                                  </p:stCondLst>
                                  <p:childTnLst>
                                    <p:set>
                                      <p:cBhvr>
                                        <p:cTn id="42" dur="1" fill="hold">
                                          <p:stCondLst>
                                            <p:cond delay="0"/>
                                          </p:stCondLst>
                                        </p:cTn>
                                        <p:tgtEl>
                                          <p:spTgt spid="23"/>
                                        </p:tgtEl>
                                        <p:attrNameLst>
                                          <p:attrName>style.visibility</p:attrName>
                                        </p:attrNameLst>
                                      </p:cBhvr>
                                      <p:to>
                                        <p:strVal val="visible"/>
                                      </p:to>
                                    </p:set>
                                    <p:animEffect transition="in" filter="fade">
                                      <p:cBhvr>
                                        <p:cTn id="43" dur="1000"/>
                                        <p:tgtEl>
                                          <p:spTgt spid="23"/>
                                        </p:tgtEl>
                                      </p:cBhvr>
                                    </p:animEffect>
                                    <p:anim calcmode="lin" valueType="num">
                                      <p:cBhvr>
                                        <p:cTn id="44" dur="1000" fill="hold"/>
                                        <p:tgtEl>
                                          <p:spTgt spid="23"/>
                                        </p:tgtEl>
                                        <p:attrNameLst>
                                          <p:attrName>ppt_x</p:attrName>
                                        </p:attrNameLst>
                                      </p:cBhvr>
                                      <p:tavLst>
                                        <p:tav tm="0">
                                          <p:val>
                                            <p:strVal val="#ppt_x"/>
                                          </p:val>
                                        </p:tav>
                                        <p:tav tm="100000">
                                          <p:val>
                                            <p:strVal val="#ppt_x"/>
                                          </p:val>
                                        </p:tav>
                                      </p:tavLst>
                                    </p:anim>
                                    <p:anim calcmode="lin" valueType="num">
                                      <p:cBhvr>
                                        <p:cTn id="45" dur="1000" fill="hold"/>
                                        <p:tgtEl>
                                          <p:spTgt spid="23"/>
                                        </p:tgtEl>
                                        <p:attrNameLst>
                                          <p:attrName>ppt_y</p:attrName>
                                        </p:attrNameLst>
                                      </p:cBhvr>
                                      <p:tavLst>
                                        <p:tav tm="0">
                                          <p:val>
                                            <p:strVal val="#ppt_y+.1"/>
                                          </p:val>
                                        </p:tav>
                                        <p:tav tm="100000">
                                          <p:val>
                                            <p:strVal val="#ppt_y"/>
                                          </p:val>
                                        </p:tav>
                                      </p:tavLst>
                                    </p:anim>
                                  </p:childTnLst>
                                </p:cTn>
                              </p:par>
                            </p:childTnLst>
                          </p:cTn>
                        </p:par>
                        <p:par>
                          <p:cTn id="46" fill="hold">
                            <p:stCondLst>
                              <p:cond delay="9000"/>
                            </p:stCondLst>
                            <p:childTnLst>
                              <p:par>
                                <p:cTn id="47" presetID="42" presetClass="entr" presetSubtype="0" fill="hold" nodeType="afterEffect">
                                  <p:stCondLst>
                                    <p:cond delay="0"/>
                                  </p:stCondLst>
                                  <p:childTnLst>
                                    <p:set>
                                      <p:cBhvr>
                                        <p:cTn id="48" dur="1" fill="hold">
                                          <p:stCondLst>
                                            <p:cond delay="0"/>
                                          </p:stCondLst>
                                        </p:cTn>
                                        <p:tgtEl>
                                          <p:spTgt spid="8"/>
                                        </p:tgtEl>
                                        <p:attrNameLst>
                                          <p:attrName>style.visibility</p:attrName>
                                        </p:attrNameLst>
                                      </p:cBhvr>
                                      <p:to>
                                        <p:strVal val="visible"/>
                                      </p:to>
                                    </p:set>
                                    <p:animEffect transition="in" filter="fade">
                                      <p:cBhvr>
                                        <p:cTn id="49" dur="1000"/>
                                        <p:tgtEl>
                                          <p:spTgt spid="8"/>
                                        </p:tgtEl>
                                      </p:cBhvr>
                                    </p:animEffect>
                                    <p:anim calcmode="lin" valueType="num">
                                      <p:cBhvr>
                                        <p:cTn id="50" dur="1000" fill="hold"/>
                                        <p:tgtEl>
                                          <p:spTgt spid="8"/>
                                        </p:tgtEl>
                                        <p:attrNameLst>
                                          <p:attrName>ppt_x</p:attrName>
                                        </p:attrNameLst>
                                      </p:cBhvr>
                                      <p:tavLst>
                                        <p:tav tm="0">
                                          <p:val>
                                            <p:strVal val="#ppt_x"/>
                                          </p:val>
                                        </p:tav>
                                        <p:tav tm="100000">
                                          <p:val>
                                            <p:strVal val="#ppt_x"/>
                                          </p:val>
                                        </p:tav>
                                      </p:tavLst>
                                    </p:anim>
                                    <p:anim calcmode="lin" valueType="num">
                                      <p:cBhvr>
                                        <p:cTn id="51" dur="1000" fill="hold"/>
                                        <p:tgtEl>
                                          <p:spTgt spid="8"/>
                                        </p:tgtEl>
                                        <p:attrNameLst>
                                          <p:attrName>ppt_y</p:attrName>
                                        </p:attrNameLst>
                                      </p:cBhvr>
                                      <p:tavLst>
                                        <p:tav tm="0">
                                          <p:val>
                                            <p:strVal val="#ppt_y+.1"/>
                                          </p:val>
                                        </p:tav>
                                        <p:tav tm="100000">
                                          <p:val>
                                            <p:strVal val="#ppt_y"/>
                                          </p:val>
                                        </p:tav>
                                      </p:tavLst>
                                    </p:anim>
                                  </p:childTnLst>
                                </p:cTn>
                              </p:par>
                            </p:childTnLst>
                          </p:cTn>
                        </p:par>
                        <p:par>
                          <p:cTn id="52" fill="hold">
                            <p:stCondLst>
                              <p:cond delay="10000"/>
                            </p:stCondLst>
                            <p:childTnLst>
                              <p:par>
                                <p:cTn id="53" presetID="2" presetClass="entr" presetSubtype="4" fill="hold" nodeType="afterEffect">
                                  <p:stCondLst>
                                    <p:cond delay="0"/>
                                  </p:stCondLst>
                                  <p:childTnLst>
                                    <p:set>
                                      <p:cBhvr>
                                        <p:cTn id="54" dur="1" fill="hold">
                                          <p:stCondLst>
                                            <p:cond delay="0"/>
                                          </p:stCondLst>
                                        </p:cTn>
                                        <p:tgtEl>
                                          <p:spTgt spid="11"/>
                                        </p:tgtEl>
                                        <p:attrNameLst>
                                          <p:attrName>style.visibility</p:attrName>
                                        </p:attrNameLst>
                                      </p:cBhvr>
                                      <p:to>
                                        <p:strVal val="visible"/>
                                      </p:to>
                                    </p:set>
                                    <p:anim calcmode="lin" valueType="num">
                                      <p:cBhvr additive="base">
                                        <p:cTn id="55" dur="1000" fill="hold"/>
                                        <p:tgtEl>
                                          <p:spTgt spid="11"/>
                                        </p:tgtEl>
                                        <p:attrNameLst>
                                          <p:attrName>ppt_x</p:attrName>
                                        </p:attrNameLst>
                                      </p:cBhvr>
                                      <p:tavLst>
                                        <p:tav tm="0">
                                          <p:val>
                                            <p:strVal val="#ppt_x"/>
                                          </p:val>
                                        </p:tav>
                                        <p:tav tm="100000">
                                          <p:val>
                                            <p:strVal val="#ppt_x"/>
                                          </p:val>
                                        </p:tav>
                                      </p:tavLst>
                                    </p:anim>
                                    <p:anim calcmode="lin" valueType="num">
                                      <p:cBhvr additive="base">
                                        <p:cTn id="56" dur="1000" fill="hold"/>
                                        <p:tgtEl>
                                          <p:spTgt spid="11"/>
                                        </p:tgtEl>
                                        <p:attrNameLst>
                                          <p:attrName>ppt_y</p:attrName>
                                        </p:attrNameLst>
                                      </p:cBhvr>
                                      <p:tavLst>
                                        <p:tav tm="0">
                                          <p:val>
                                            <p:strVal val="1+#ppt_h/2"/>
                                          </p:val>
                                        </p:tav>
                                        <p:tav tm="100000">
                                          <p:val>
                                            <p:strVal val="#ppt_y"/>
                                          </p:val>
                                        </p:tav>
                                      </p:tavLst>
                                    </p:anim>
                                  </p:childTnLst>
                                </p:cTn>
                              </p:par>
                            </p:childTnLst>
                          </p:cTn>
                        </p:par>
                        <p:par>
                          <p:cTn id="57" fill="hold">
                            <p:stCondLst>
                              <p:cond delay="11000"/>
                            </p:stCondLst>
                            <p:childTnLst>
                              <p:par>
                                <p:cTn id="58" presetID="22" presetClass="entr" presetSubtype="4" fill="hold" nodeType="afterEffect">
                                  <p:stCondLst>
                                    <p:cond delay="0"/>
                                  </p:stCondLst>
                                  <p:childTnLst>
                                    <p:set>
                                      <p:cBhvr>
                                        <p:cTn id="59" dur="1" fill="hold">
                                          <p:stCondLst>
                                            <p:cond delay="0"/>
                                          </p:stCondLst>
                                        </p:cTn>
                                        <p:tgtEl>
                                          <p:spTgt spid="25"/>
                                        </p:tgtEl>
                                        <p:attrNameLst>
                                          <p:attrName>style.visibility</p:attrName>
                                        </p:attrNameLst>
                                      </p:cBhvr>
                                      <p:to>
                                        <p:strVal val="visible"/>
                                      </p:to>
                                    </p:set>
                                    <p:animEffect transition="in" filter="wipe(down)">
                                      <p:cBhvr>
                                        <p:cTn id="60" dur="1000"/>
                                        <p:tgtEl>
                                          <p:spTgt spid="25"/>
                                        </p:tgtEl>
                                      </p:cBhvr>
                                    </p:animEffect>
                                  </p:childTnLst>
                                </p:cTn>
                              </p:par>
                            </p:childTnLst>
                          </p:cTn>
                        </p:par>
                        <p:par>
                          <p:cTn id="61" fill="hold">
                            <p:stCondLst>
                              <p:cond delay="12000"/>
                            </p:stCondLst>
                            <p:childTnLst>
                              <p:par>
                                <p:cTn id="62" presetID="2" presetClass="entr" presetSubtype="4" fill="hold" nodeType="afterEffect">
                                  <p:stCondLst>
                                    <p:cond delay="0"/>
                                  </p:stCondLst>
                                  <p:childTnLst>
                                    <p:set>
                                      <p:cBhvr>
                                        <p:cTn id="63" dur="1" fill="hold">
                                          <p:stCondLst>
                                            <p:cond delay="0"/>
                                          </p:stCondLst>
                                        </p:cTn>
                                        <p:tgtEl>
                                          <p:spTgt spid="22"/>
                                        </p:tgtEl>
                                        <p:attrNameLst>
                                          <p:attrName>style.visibility</p:attrName>
                                        </p:attrNameLst>
                                      </p:cBhvr>
                                      <p:to>
                                        <p:strVal val="visible"/>
                                      </p:to>
                                    </p:set>
                                    <p:anim calcmode="lin" valueType="num">
                                      <p:cBhvr additive="base">
                                        <p:cTn id="64" dur="1000" fill="hold"/>
                                        <p:tgtEl>
                                          <p:spTgt spid="22"/>
                                        </p:tgtEl>
                                        <p:attrNameLst>
                                          <p:attrName>ppt_x</p:attrName>
                                        </p:attrNameLst>
                                      </p:cBhvr>
                                      <p:tavLst>
                                        <p:tav tm="0">
                                          <p:val>
                                            <p:strVal val="#ppt_x"/>
                                          </p:val>
                                        </p:tav>
                                        <p:tav tm="100000">
                                          <p:val>
                                            <p:strVal val="#ppt_x"/>
                                          </p:val>
                                        </p:tav>
                                      </p:tavLst>
                                    </p:anim>
                                    <p:anim calcmode="lin" valueType="num">
                                      <p:cBhvr additive="base">
                                        <p:cTn id="65" dur="1000" fill="hold"/>
                                        <p:tgtEl>
                                          <p:spTgt spid="22"/>
                                        </p:tgtEl>
                                        <p:attrNameLst>
                                          <p:attrName>ppt_y</p:attrName>
                                        </p:attrNameLst>
                                      </p:cBhvr>
                                      <p:tavLst>
                                        <p:tav tm="0">
                                          <p:val>
                                            <p:strVal val="1+#ppt_h/2"/>
                                          </p:val>
                                        </p:tav>
                                        <p:tav tm="100000">
                                          <p:val>
                                            <p:strVal val="#ppt_y"/>
                                          </p:val>
                                        </p:tav>
                                      </p:tavLst>
                                    </p:anim>
                                  </p:childTnLst>
                                </p:cTn>
                              </p:par>
                            </p:childTnLst>
                          </p:cTn>
                        </p:par>
                        <p:par>
                          <p:cTn id="66" fill="hold">
                            <p:stCondLst>
                              <p:cond delay="13000"/>
                            </p:stCondLst>
                            <p:childTnLst>
                              <p:par>
                                <p:cTn id="67" presetID="53" presetClass="entr" presetSubtype="16" fill="hold" grpId="0" nodeType="afterEffect">
                                  <p:stCondLst>
                                    <p:cond delay="0"/>
                                  </p:stCondLst>
                                  <p:childTnLst>
                                    <p:set>
                                      <p:cBhvr>
                                        <p:cTn id="68" dur="1" fill="hold">
                                          <p:stCondLst>
                                            <p:cond delay="0"/>
                                          </p:stCondLst>
                                        </p:cTn>
                                        <p:tgtEl>
                                          <p:spTgt spid="5"/>
                                        </p:tgtEl>
                                        <p:attrNameLst>
                                          <p:attrName>style.visibility</p:attrName>
                                        </p:attrNameLst>
                                      </p:cBhvr>
                                      <p:to>
                                        <p:strVal val="visible"/>
                                      </p:to>
                                    </p:set>
                                    <p:anim calcmode="lin" valueType="num">
                                      <p:cBhvr>
                                        <p:cTn id="69" dur="1000" fill="hold"/>
                                        <p:tgtEl>
                                          <p:spTgt spid="5"/>
                                        </p:tgtEl>
                                        <p:attrNameLst>
                                          <p:attrName>ppt_w</p:attrName>
                                        </p:attrNameLst>
                                      </p:cBhvr>
                                      <p:tavLst>
                                        <p:tav tm="0">
                                          <p:val>
                                            <p:fltVal val="0"/>
                                          </p:val>
                                        </p:tav>
                                        <p:tav tm="100000">
                                          <p:val>
                                            <p:strVal val="#ppt_w"/>
                                          </p:val>
                                        </p:tav>
                                      </p:tavLst>
                                    </p:anim>
                                    <p:anim calcmode="lin" valueType="num">
                                      <p:cBhvr>
                                        <p:cTn id="70" dur="1000" fill="hold"/>
                                        <p:tgtEl>
                                          <p:spTgt spid="5"/>
                                        </p:tgtEl>
                                        <p:attrNameLst>
                                          <p:attrName>ppt_h</p:attrName>
                                        </p:attrNameLst>
                                      </p:cBhvr>
                                      <p:tavLst>
                                        <p:tav tm="0">
                                          <p:val>
                                            <p:fltVal val="0"/>
                                          </p:val>
                                        </p:tav>
                                        <p:tav tm="100000">
                                          <p:val>
                                            <p:strVal val="#ppt_h"/>
                                          </p:val>
                                        </p:tav>
                                      </p:tavLst>
                                    </p:anim>
                                    <p:animEffect transition="in" filter="fade">
                                      <p:cBhvr>
                                        <p:cTn id="71" dur="1000"/>
                                        <p:tgtEl>
                                          <p:spTgt spid="5"/>
                                        </p:tgtEl>
                                      </p:cBhvr>
                                    </p:animEffect>
                                  </p:childTnLst>
                                </p:cTn>
                              </p:par>
                            </p:childTnLst>
                          </p:cTn>
                        </p:par>
                        <p:par>
                          <p:cTn id="72" fill="hold">
                            <p:stCondLst>
                              <p:cond delay="14000"/>
                            </p:stCondLst>
                            <p:childTnLst>
                              <p:par>
                                <p:cTn id="73" presetID="42" presetClass="entr" presetSubtype="0" fill="hold" nodeType="afterEffect">
                                  <p:stCondLst>
                                    <p:cond delay="0"/>
                                  </p:stCondLst>
                                  <p:childTnLst>
                                    <p:set>
                                      <p:cBhvr>
                                        <p:cTn id="74" dur="1" fill="hold">
                                          <p:stCondLst>
                                            <p:cond delay="0"/>
                                          </p:stCondLst>
                                        </p:cTn>
                                        <p:tgtEl>
                                          <p:spTgt spid="26"/>
                                        </p:tgtEl>
                                        <p:attrNameLst>
                                          <p:attrName>style.visibility</p:attrName>
                                        </p:attrNameLst>
                                      </p:cBhvr>
                                      <p:to>
                                        <p:strVal val="visible"/>
                                      </p:to>
                                    </p:set>
                                    <p:animEffect transition="in" filter="fade">
                                      <p:cBhvr>
                                        <p:cTn id="75" dur="1000"/>
                                        <p:tgtEl>
                                          <p:spTgt spid="26"/>
                                        </p:tgtEl>
                                      </p:cBhvr>
                                    </p:animEffect>
                                    <p:anim calcmode="lin" valueType="num">
                                      <p:cBhvr>
                                        <p:cTn id="76" dur="1000" fill="hold"/>
                                        <p:tgtEl>
                                          <p:spTgt spid="26"/>
                                        </p:tgtEl>
                                        <p:attrNameLst>
                                          <p:attrName>ppt_x</p:attrName>
                                        </p:attrNameLst>
                                      </p:cBhvr>
                                      <p:tavLst>
                                        <p:tav tm="0">
                                          <p:val>
                                            <p:strVal val="#ppt_x"/>
                                          </p:val>
                                        </p:tav>
                                        <p:tav tm="100000">
                                          <p:val>
                                            <p:strVal val="#ppt_x"/>
                                          </p:val>
                                        </p:tav>
                                      </p:tavLst>
                                    </p:anim>
                                    <p:anim calcmode="lin" valueType="num">
                                      <p:cBhvr>
                                        <p:cTn id="77" dur="1000" fill="hold"/>
                                        <p:tgtEl>
                                          <p:spTgt spid="26"/>
                                        </p:tgtEl>
                                        <p:attrNameLst>
                                          <p:attrName>ppt_y</p:attrName>
                                        </p:attrNameLst>
                                      </p:cBhvr>
                                      <p:tavLst>
                                        <p:tav tm="0">
                                          <p:val>
                                            <p:strVal val="#ppt_y+.1"/>
                                          </p:val>
                                        </p:tav>
                                        <p:tav tm="100000">
                                          <p:val>
                                            <p:strVal val="#ppt_y"/>
                                          </p:val>
                                        </p:tav>
                                      </p:tavLst>
                                    </p:anim>
                                  </p:childTnLst>
                                </p:cTn>
                              </p:par>
                            </p:childTnLst>
                          </p:cTn>
                        </p:par>
                        <p:par>
                          <p:cTn id="78" fill="hold">
                            <p:stCondLst>
                              <p:cond delay="15000"/>
                            </p:stCondLst>
                            <p:childTnLst>
                              <p:par>
                                <p:cTn id="79" presetID="45" presetClass="entr" presetSubtype="0" fill="hold" grpId="0" nodeType="afterEffect">
                                  <p:stCondLst>
                                    <p:cond delay="0"/>
                                  </p:stCondLst>
                                  <p:childTnLst>
                                    <p:set>
                                      <p:cBhvr>
                                        <p:cTn id="80" dur="1" fill="hold">
                                          <p:stCondLst>
                                            <p:cond delay="0"/>
                                          </p:stCondLst>
                                        </p:cTn>
                                        <p:tgtEl>
                                          <p:spTgt spid="17"/>
                                        </p:tgtEl>
                                        <p:attrNameLst>
                                          <p:attrName>style.visibility</p:attrName>
                                        </p:attrNameLst>
                                      </p:cBhvr>
                                      <p:to>
                                        <p:strVal val="visible"/>
                                      </p:to>
                                    </p:set>
                                    <p:animEffect transition="in" filter="fade">
                                      <p:cBhvr>
                                        <p:cTn id="81" dur="1000"/>
                                        <p:tgtEl>
                                          <p:spTgt spid="17"/>
                                        </p:tgtEl>
                                      </p:cBhvr>
                                    </p:animEffect>
                                    <p:anim calcmode="lin" valueType="num">
                                      <p:cBhvr>
                                        <p:cTn id="82" dur="1000" fill="hold"/>
                                        <p:tgtEl>
                                          <p:spTgt spid="17"/>
                                        </p:tgtEl>
                                        <p:attrNameLst>
                                          <p:attrName>ppt_w</p:attrName>
                                        </p:attrNameLst>
                                      </p:cBhvr>
                                      <p:tavLst>
                                        <p:tav tm="0" fmla="#ppt_w*sin(2.5*pi*$)">
                                          <p:val>
                                            <p:fltVal val="0"/>
                                          </p:val>
                                        </p:tav>
                                        <p:tav tm="100000">
                                          <p:val>
                                            <p:fltVal val="1"/>
                                          </p:val>
                                        </p:tav>
                                      </p:tavLst>
                                    </p:anim>
                                    <p:anim calcmode="lin" valueType="num">
                                      <p:cBhvr>
                                        <p:cTn id="83" dur="1000" fill="hold"/>
                                        <p:tgtEl>
                                          <p:spTgt spid="17"/>
                                        </p:tgtEl>
                                        <p:attrNameLst>
                                          <p:attrName>ppt_h</p:attrName>
                                        </p:attrNameLst>
                                      </p:cBhvr>
                                      <p:tavLst>
                                        <p:tav tm="0">
                                          <p:val>
                                            <p:strVal val="#ppt_h"/>
                                          </p:val>
                                        </p:tav>
                                        <p:tav tm="100000">
                                          <p:val>
                                            <p:strVal val="#ppt_h"/>
                                          </p:val>
                                        </p:tav>
                                      </p:tavLst>
                                    </p:anim>
                                  </p:childTnLst>
                                </p:cTn>
                              </p:par>
                            </p:childTnLst>
                          </p:cTn>
                        </p:par>
                        <p:par>
                          <p:cTn id="84" fill="hold">
                            <p:stCondLst>
                              <p:cond delay="16000"/>
                            </p:stCondLst>
                            <p:childTnLst>
                              <p:par>
                                <p:cTn id="85" presetID="42" presetClass="entr" presetSubtype="0" fill="hold" nodeType="afterEffect">
                                  <p:stCondLst>
                                    <p:cond delay="0"/>
                                  </p:stCondLst>
                                  <p:childTnLst>
                                    <p:set>
                                      <p:cBhvr>
                                        <p:cTn id="86" dur="1" fill="hold">
                                          <p:stCondLst>
                                            <p:cond delay="0"/>
                                          </p:stCondLst>
                                        </p:cTn>
                                        <p:tgtEl>
                                          <p:spTgt spid="28"/>
                                        </p:tgtEl>
                                        <p:attrNameLst>
                                          <p:attrName>style.visibility</p:attrName>
                                        </p:attrNameLst>
                                      </p:cBhvr>
                                      <p:to>
                                        <p:strVal val="visible"/>
                                      </p:to>
                                    </p:set>
                                    <p:animEffect transition="in" filter="fade">
                                      <p:cBhvr>
                                        <p:cTn id="87" dur="1000"/>
                                        <p:tgtEl>
                                          <p:spTgt spid="28"/>
                                        </p:tgtEl>
                                      </p:cBhvr>
                                    </p:animEffect>
                                    <p:anim calcmode="lin" valueType="num">
                                      <p:cBhvr>
                                        <p:cTn id="88" dur="1000" fill="hold"/>
                                        <p:tgtEl>
                                          <p:spTgt spid="28"/>
                                        </p:tgtEl>
                                        <p:attrNameLst>
                                          <p:attrName>ppt_x</p:attrName>
                                        </p:attrNameLst>
                                      </p:cBhvr>
                                      <p:tavLst>
                                        <p:tav tm="0">
                                          <p:val>
                                            <p:strVal val="#ppt_x"/>
                                          </p:val>
                                        </p:tav>
                                        <p:tav tm="100000">
                                          <p:val>
                                            <p:strVal val="#ppt_x"/>
                                          </p:val>
                                        </p:tav>
                                      </p:tavLst>
                                    </p:anim>
                                    <p:anim calcmode="lin" valueType="num">
                                      <p:cBhvr>
                                        <p:cTn id="89" dur="1000" fill="hold"/>
                                        <p:tgtEl>
                                          <p:spTgt spid="28"/>
                                        </p:tgtEl>
                                        <p:attrNameLst>
                                          <p:attrName>ppt_y</p:attrName>
                                        </p:attrNameLst>
                                      </p:cBhvr>
                                      <p:tavLst>
                                        <p:tav tm="0">
                                          <p:val>
                                            <p:strVal val="#ppt_y+.1"/>
                                          </p:val>
                                        </p:tav>
                                        <p:tav tm="100000">
                                          <p:val>
                                            <p:strVal val="#ppt_y"/>
                                          </p:val>
                                        </p:tav>
                                      </p:tavLst>
                                    </p:anim>
                                  </p:childTnLst>
                                </p:cTn>
                              </p:par>
                            </p:childTnLst>
                          </p:cTn>
                        </p:par>
                        <p:par>
                          <p:cTn id="90" fill="hold">
                            <p:stCondLst>
                              <p:cond delay="17000"/>
                            </p:stCondLst>
                            <p:childTnLst>
                              <p:par>
                                <p:cTn id="91" presetID="31" presetClass="entr" presetSubtype="0" fill="hold" grpId="0" nodeType="afterEffect">
                                  <p:stCondLst>
                                    <p:cond delay="0"/>
                                  </p:stCondLst>
                                  <p:childTnLst>
                                    <p:set>
                                      <p:cBhvr>
                                        <p:cTn id="92" dur="1" fill="hold">
                                          <p:stCondLst>
                                            <p:cond delay="0"/>
                                          </p:stCondLst>
                                        </p:cTn>
                                        <p:tgtEl>
                                          <p:spTgt spid="4"/>
                                        </p:tgtEl>
                                        <p:attrNameLst>
                                          <p:attrName>style.visibility</p:attrName>
                                        </p:attrNameLst>
                                      </p:cBhvr>
                                      <p:to>
                                        <p:strVal val="visible"/>
                                      </p:to>
                                    </p:set>
                                    <p:anim calcmode="lin" valueType="num">
                                      <p:cBhvr>
                                        <p:cTn id="93" dur="1000" fill="hold"/>
                                        <p:tgtEl>
                                          <p:spTgt spid="4"/>
                                        </p:tgtEl>
                                        <p:attrNameLst>
                                          <p:attrName>ppt_w</p:attrName>
                                        </p:attrNameLst>
                                      </p:cBhvr>
                                      <p:tavLst>
                                        <p:tav tm="0">
                                          <p:val>
                                            <p:fltVal val="0"/>
                                          </p:val>
                                        </p:tav>
                                        <p:tav tm="100000">
                                          <p:val>
                                            <p:strVal val="#ppt_w"/>
                                          </p:val>
                                        </p:tav>
                                      </p:tavLst>
                                    </p:anim>
                                    <p:anim calcmode="lin" valueType="num">
                                      <p:cBhvr>
                                        <p:cTn id="94" dur="1000" fill="hold"/>
                                        <p:tgtEl>
                                          <p:spTgt spid="4"/>
                                        </p:tgtEl>
                                        <p:attrNameLst>
                                          <p:attrName>ppt_h</p:attrName>
                                        </p:attrNameLst>
                                      </p:cBhvr>
                                      <p:tavLst>
                                        <p:tav tm="0">
                                          <p:val>
                                            <p:fltVal val="0"/>
                                          </p:val>
                                        </p:tav>
                                        <p:tav tm="100000">
                                          <p:val>
                                            <p:strVal val="#ppt_h"/>
                                          </p:val>
                                        </p:tav>
                                      </p:tavLst>
                                    </p:anim>
                                    <p:anim calcmode="lin" valueType="num">
                                      <p:cBhvr>
                                        <p:cTn id="95" dur="1000" fill="hold"/>
                                        <p:tgtEl>
                                          <p:spTgt spid="4"/>
                                        </p:tgtEl>
                                        <p:attrNameLst>
                                          <p:attrName>style.rotation</p:attrName>
                                        </p:attrNameLst>
                                      </p:cBhvr>
                                      <p:tavLst>
                                        <p:tav tm="0">
                                          <p:val>
                                            <p:fltVal val="90"/>
                                          </p:val>
                                        </p:tav>
                                        <p:tav tm="100000">
                                          <p:val>
                                            <p:fltVal val="0"/>
                                          </p:val>
                                        </p:tav>
                                      </p:tavLst>
                                    </p:anim>
                                    <p:animEffect transition="in" filter="fade">
                                      <p:cBhvr>
                                        <p:cTn id="96" dur="1000"/>
                                        <p:tgtEl>
                                          <p:spTgt spid="4"/>
                                        </p:tgtEl>
                                      </p:cBhvr>
                                    </p:animEffect>
                                  </p:childTnLst>
                                </p:cTn>
                              </p:par>
                            </p:childTnLst>
                          </p:cTn>
                        </p:par>
                        <p:par>
                          <p:cTn id="97" fill="hold">
                            <p:stCondLst>
                              <p:cond delay="18000"/>
                            </p:stCondLst>
                            <p:childTnLst>
                              <p:par>
                                <p:cTn id="98" presetID="26" presetClass="entr" presetSubtype="0" fill="hold" nodeType="afterEffect">
                                  <p:stCondLst>
                                    <p:cond delay="0"/>
                                  </p:stCondLst>
                                  <p:childTnLst>
                                    <p:set>
                                      <p:cBhvr>
                                        <p:cTn id="99" dur="1" fill="hold">
                                          <p:stCondLst>
                                            <p:cond delay="0"/>
                                          </p:stCondLst>
                                        </p:cTn>
                                        <p:tgtEl>
                                          <p:spTgt spid="14"/>
                                        </p:tgtEl>
                                        <p:attrNameLst>
                                          <p:attrName>style.visibility</p:attrName>
                                        </p:attrNameLst>
                                      </p:cBhvr>
                                      <p:to>
                                        <p:strVal val="visible"/>
                                      </p:to>
                                    </p:set>
                                    <p:animEffect transition="in" filter="wipe(down)">
                                      <p:cBhvr>
                                        <p:cTn id="100" dur="290">
                                          <p:stCondLst>
                                            <p:cond delay="0"/>
                                          </p:stCondLst>
                                        </p:cTn>
                                        <p:tgtEl>
                                          <p:spTgt spid="14"/>
                                        </p:tgtEl>
                                      </p:cBhvr>
                                    </p:animEffect>
                                    <p:anim calcmode="lin" valueType="num">
                                      <p:cBhvr>
                                        <p:cTn id="101" dur="911"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102" dur="332"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103" dur="332" tmFilter="0, 0; 0.125,0.2665; 0.25,0.4; 0.375,0.465; 0.5,0.5;  0.625,0.535; 0.75,0.6; 0.875,0.7335; 1,1">
                                          <p:stCondLst>
                                            <p:cond delay="332"/>
                                          </p:stCondLst>
                                        </p:cTn>
                                        <p:tgtEl>
                                          <p:spTgt spid="14"/>
                                        </p:tgtEl>
                                        <p:attrNameLst>
                                          <p:attrName>ppt_y</p:attrName>
                                        </p:attrNameLst>
                                      </p:cBhvr>
                                      <p:tavLst>
                                        <p:tav tm="0" fmla="#ppt_y-sin(pi*$)/9">
                                          <p:val>
                                            <p:fltVal val="0"/>
                                          </p:val>
                                        </p:tav>
                                        <p:tav tm="100000">
                                          <p:val>
                                            <p:fltVal val="1"/>
                                          </p:val>
                                        </p:tav>
                                      </p:tavLst>
                                    </p:anim>
                                    <p:anim calcmode="lin" valueType="num">
                                      <p:cBhvr>
                                        <p:cTn id="104" dur="166" tmFilter="0, 0; 0.125,0.2665; 0.25,0.4; 0.375,0.465; 0.5,0.5;  0.625,0.535; 0.75,0.6; 0.875,0.7335; 1,1">
                                          <p:stCondLst>
                                            <p:cond delay="662"/>
                                          </p:stCondLst>
                                        </p:cTn>
                                        <p:tgtEl>
                                          <p:spTgt spid="14"/>
                                        </p:tgtEl>
                                        <p:attrNameLst>
                                          <p:attrName>ppt_y</p:attrName>
                                        </p:attrNameLst>
                                      </p:cBhvr>
                                      <p:tavLst>
                                        <p:tav tm="0" fmla="#ppt_y-sin(pi*$)/27">
                                          <p:val>
                                            <p:fltVal val="0"/>
                                          </p:val>
                                        </p:tav>
                                        <p:tav tm="100000">
                                          <p:val>
                                            <p:fltVal val="1"/>
                                          </p:val>
                                        </p:tav>
                                      </p:tavLst>
                                    </p:anim>
                                    <p:anim calcmode="lin" valueType="num">
                                      <p:cBhvr>
                                        <p:cTn id="105" dur="82" tmFilter="0, 0; 0.125,0.2665; 0.25,0.4; 0.375,0.465; 0.5,0.5;  0.625,0.535; 0.75,0.6; 0.875,0.7335; 1,1">
                                          <p:stCondLst>
                                            <p:cond delay="828"/>
                                          </p:stCondLst>
                                        </p:cTn>
                                        <p:tgtEl>
                                          <p:spTgt spid="14"/>
                                        </p:tgtEl>
                                        <p:attrNameLst>
                                          <p:attrName>ppt_y</p:attrName>
                                        </p:attrNameLst>
                                      </p:cBhvr>
                                      <p:tavLst>
                                        <p:tav tm="0" fmla="#ppt_y-sin(pi*$)/81">
                                          <p:val>
                                            <p:fltVal val="0"/>
                                          </p:val>
                                        </p:tav>
                                        <p:tav tm="100000">
                                          <p:val>
                                            <p:fltVal val="1"/>
                                          </p:val>
                                        </p:tav>
                                      </p:tavLst>
                                    </p:anim>
                                    <p:animScale>
                                      <p:cBhvr>
                                        <p:cTn id="106" dur="13">
                                          <p:stCondLst>
                                            <p:cond delay="325"/>
                                          </p:stCondLst>
                                        </p:cTn>
                                        <p:tgtEl>
                                          <p:spTgt spid="14"/>
                                        </p:tgtEl>
                                      </p:cBhvr>
                                      <p:to x="100000" y="60000"/>
                                    </p:animScale>
                                    <p:animScale>
                                      <p:cBhvr>
                                        <p:cTn id="107" dur="83" decel="50000">
                                          <p:stCondLst>
                                            <p:cond delay="338"/>
                                          </p:stCondLst>
                                        </p:cTn>
                                        <p:tgtEl>
                                          <p:spTgt spid="14"/>
                                        </p:tgtEl>
                                      </p:cBhvr>
                                      <p:to x="100000" y="100000"/>
                                    </p:animScale>
                                    <p:animScale>
                                      <p:cBhvr>
                                        <p:cTn id="108" dur="13">
                                          <p:stCondLst>
                                            <p:cond delay="656"/>
                                          </p:stCondLst>
                                        </p:cTn>
                                        <p:tgtEl>
                                          <p:spTgt spid="14"/>
                                        </p:tgtEl>
                                      </p:cBhvr>
                                      <p:to x="100000" y="80000"/>
                                    </p:animScale>
                                    <p:animScale>
                                      <p:cBhvr>
                                        <p:cTn id="109" dur="83" decel="50000">
                                          <p:stCondLst>
                                            <p:cond delay="669"/>
                                          </p:stCondLst>
                                        </p:cTn>
                                        <p:tgtEl>
                                          <p:spTgt spid="14"/>
                                        </p:tgtEl>
                                      </p:cBhvr>
                                      <p:to x="100000" y="100000"/>
                                    </p:animScale>
                                    <p:animScale>
                                      <p:cBhvr>
                                        <p:cTn id="110" dur="13">
                                          <p:stCondLst>
                                            <p:cond delay="821"/>
                                          </p:stCondLst>
                                        </p:cTn>
                                        <p:tgtEl>
                                          <p:spTgt spid="14"/>
                                        </p:tgtEl>
                                      </p:cBhvr>
                                      <p:to x="100000" y="90000"/>
                                    </p:animScale>
                                    <p:animScale>
                                      <p:cBhvr>
                                        <p:cTn id="111" dur="83" decel="50000">
                                          <p:stCondLst>
                                            <p:cond delay="834"/>
                                          </p:stCondLst>
                                        </p:cTn>
                                        <p:tgtEl>
                                          <p:spTgt spid="14"/>
                                        </p:tgtEl>
                                      </p:cBhvr>
                                      <p:to x="100000" y="100000"/>
                                    </p:animScale>
                                    <p:animScale>
                                      <p:cBhvr>
                                        <p:cTn id="112" dur="13">
                                          <p:stCondLst>
                                            <p:cond delay="904"/>
                                          </p:stCondLst>
                                        </p:cTn>
                                        <p:tgtEl>
                                          <p:spTgt spid="14"/>
                                        </p:tgtEl>
                                      </p:cBhvr>
                                      <p:to x="100000" y="95000"/>
                                    </p:animScale>
                                    <p:animScale>
                                      <p:cBhvr>
                                        <p:cTn id="113" dur="83" decel="50000">
                                          <p:stCondLst>
                                            <p:cond delay="917"/>
                                          </p:stCondLst>
                                        </p:cTn>
                                        <p:tgtEl>
                                          <p:spTgt spid="14"/>
                                        </p:tgtEl>
                                      </p:cBhvr>
                                      <p:to x="100000" y="100000"/>
                                    </p:animScale>
                                  </p:childTnLst>
                                </p:cTn>
                              </p:par>
                            </p:childTnLst>
                          </p:cTn>
                        </p:par>
                        <p:par>
                          <p:cTn id="114" fill="hold">
                            <p:stCondLst>
                              <p:cond delay="19000"/>
                            </p:stCondLst>
                            <p:childTnLst>
                              <p:par>
                                <p:cTn id="115" presetID="26" presetClass="entr" presetSubtype="0" fill="hold" nodeType="afterEffect">
                                  <p:stCondLst>
                                    <p:cond delay="0"/>
                                  </p:stCondLst>
                                  <p:childTnLst>
                                    <p:set>
                                      <p:cBhvr>
                                        <p:cTn id="116" dur="1" fill="hold">
                                          <p:stCondLst>
                                            <p:cond delay="0"/>
                                          </p:stCondLst>
                                        </p:cTn>
                                        <p:tgtEl>
                                          <p:spTgt spid="31"/>
                                        </p:tgtEl>
                                        <p:attrNameLst>
                                          <p:attrName>style.visibility</p:attrName>
                                        </p:attrNameLst>
                                      </p:cBhvr>
                                      <p:to>
                                        <p:strVal val="visible"/>
                                      </p:to>
                                    </p:set>
                                    <p:animEffect transition="in" filter="wipe(down)">
                                      <p:cBhvr>
                                        <p:cTn id="117" dur="580">
                                          <p:stCondLst>
                                            <p:cond delay="0"/>
                                          </p:stCondLst>
                                        </p:cTn>
                                        <p:tgtEl>
                                          <p:spTgt spid="31"/>
                                        </p:tgtEl>
                                      </p:cBhvr>
                                    </p:animEffect>
                                    <p:anim calcmode="lin" valueType="num">
                                      <p:cBhvr>
                                        <p:cTn id="118" dur="1822" tmFilter="0,0; 0.14,0.36; 0.43,0.73; 0.71,0.91; 1.0,1.0">
                                          <p:stCondLst>
                                            <p:cond delay="0"/>
                                          </p:stCondLst>
                                        </p:cTn>
                                        <p:tgtEl>
                                          <p:spTgt spid="31"/>
                                        </p:tgtEl>
                                        <p:attrNameLst>
                                          <p:attrName>ppt_x</p:attrName>
                                        </p:attrNameLst>
                                      </p:cBhvr>
                                      <p:tavLst>
                                        <p:tav tm="0">
                                          <p:val>
                                            <p:strVal val="#ppt_x-0.25"/>
                                          </p:val>
                                        </p:tav>
                                        <p:tav tm="100000">
                                          <p:val>
                                            <p:strVal val="#ppt_x"/>
                                          </p:val>
                                        </p:tav>
                                      </p:tavLst>
                                    </p:anim>
                                    <p:anim calcmode="lin" valueType="num">
                                      <p:cBhvr>
                                        <p:cTn id="119" dur="664" tmFilter="0.0,0.0; 0.25,0.07; 0.50,0.2; 0.75,0.467; 1.0,1.0">
                                          <p:stCondLst>
                                            <p:cond delay="0"/>
                                          </p:stCondLst>
                                        </p:cTn>
                                        <p:tgtEl>
                                          <p:spTgt spid="31"/>
                                        </p:tgtEl>
                                        <p:attrNameLst>
                                          <p:attrName>ppt_y</p:attrName>
                                        </p:attrNameLst>
                                      </p:cBhvr>
                                      <p:tavLst>
                                        <p:tav tm="0" fmla="#ppt_y-sin(pi*$)/3">
                                          <p:val>
                                            <p:fltVal val="0.5"/>
                                          </p:val>
                                        </p:tav>
                                        <p:tav tm="100000">
                                          <p:val>
                                            <p:fltVal val="1"/>
                                          </p:val>
                                        </p:tav>
                                      </p:tavLst>
                                    </p:anim>
                                    <p:anim calcmode="lin" valueType="num">
                                      <p:cBhvr>
                                        <p:cTn id="120" dur="664" tmFilter="0, 0; 0.125,0.2665; 0.25,0.4; 0.375,0.465; 0.5,0.5;  0.625,0.535; 0.75,0.6; 0.875,0.7335; 1,1">
                                          <p:stCondLst>
                                            <p:cond delay="664"/>
                                          </p:stCondLst>
                                        </p:cTn>
                                        <p:tgtEl>
                                          <p:spTgt spid="31"/>
                                        </p:tgtEl>
                                        <p:attrNameLst>
                                          <p:attrName>ppt_y</p:attrName>
                                        </p:attrNameLst>
                                      </p:cBhvr>
                                      <p:tavLst>
                                        <p:tav tm="0" fmla="#ppt_y-sin(pi*$)/9">
                                          <p:val>
                                            <p:fltVal val="0"/>
                                          </p:val>
                                        </p:tav>
                                        <p:tav tm="100000">
                                          <p:val>
                                            <p:fltVal val="1"/>
                                          </p:val>
                                        </p:tav>
                                      </p:tavLst>
                                    </p:anim>
                                    <p:anim calcmode="lin" valueType="num">
                                      <p:cBhvr>
                                        <p:cTn id="121" dur="332" tmFilter="0, 0; 0.125,0.2665; 0.25,0.4; 0.375,0.465; 0.5,0.5;  0.625,0.535; 0.75,0.6; 0.875,0.7335; 1,1">
                                          <p:stCondLst>
                                            <p:cond delay="1324"/>
                                          </p:stCondLst>
                                        </p:cTn>
                                        <p:tgtEl>
                                          <p:spTgt spid="31"/>
                                        </p:tgtEl>
                                        <p:attrNameLst>
                                          <p:attrName>ppt_y</p:attrName>
                                        </p:attrNameLst>
                                      </p:cBhvr>
                                      <p:tavLst>
                                        <p:tav tm="0" fmla="#ppt_y-sin(pi*$)/27">
                                          <p:val>
                                            <p:fltVal val="0"/>
                                          </p:val>
                                        </p:tav>
                                        <p:tav tm="100000">
                                          <p:val>
                                            <p:fltVal val="1"/>
                                          </p:val>
                                        </p:tav>
                                      </p:tavLst>
                                    </p:anim>
                                    <p:anim calcmode="lin" valueType="num">
                                      <p:cBhvr>
                                        <p:cTn id="122" dur="164" tmFilter="0, 0; 0.125,0.2665; 0.25,0.4; 0.375,0.465; 0.5,0.5;  0.625,0.535; 0.75,0.6; 0.875,0.7335; 1,1">
                                          <p:stCondLst>
                                            <p:cond delay="1656"/>
                                          </p:stCondLst>
                                        </p:cTn>
                                        <p:tgtEl>
                                          <p:spTgt spid="31"/>
                                        </p:tgtEl>
                                        <p:attrNameLst>
                                          <p:attrName>ppt_y</p:attrName>
                                        </p:attrNameLst>
                                      </p:cBhvr>
                                      <p:tavLst>
                                        <p:tav tm="0" fmla="#ppt_y-sin(pi*$)/81">
                                          <p:val>
                                            <p:fltVal val="0"/>
                                          </p:val>
                                        </p:tav>
                                        <p:tav tm="100000">
                                          <p:val>
                                            <p:fltVal val="1"/>
                                          </p:val>
                                        </p:tav>
                                      </p:tavLst>
                                    </p:anim>
                                    <p:animScale>
                                      <p:cBhvr>
                                        <p:cTn id="123" dur="26">
                                          <p:stCondLst>
                                            <p:cond delay="650"/>
                                          </p:stCondLst>
                                        </p:cTn>
                                        <p:tgtEl>
                                          <p:spTgt spid="31"/>
                                        </p:tgtEl>
                                      </p:cBhvr>
                                      <p:to x="100000" y="60000"/>
                                    </p:animScale>
                                    <p:animScale>
                                      <p:cBhvr>
                                        <p:cTn id="124" dur="166" decel="50000">
                                          <p:stCondLst>
                                            <p:cond delay="676"/>
                                          </p:stCondLst>
                                        </p:cTn>
                                        <p:tgtEl>
                                          <p:spTgt spid="31"/>
                                        </p:tgtEl>
                                      </p:cBhvr>
                                      <p:to x="100000" y="100000"/>
                                    </p:animScale>
                                    <p:animScale>
                                      <p:cBhvr>
                                        <p:cTn id="125" dur="26">
                                          <p:stCondLst>
                                            <p:cond delay="1312"/>
                                          </p:stCondLst>
                                        </p:cTn>
                                        <p:tgtEl>
                                          <p:spTgt spid="31"/>
                                        </p:tgtEl>
                                      </p:cBhvr>
                                      <p:to x="100000" y="80000"/>
                                    </p:animScale>
                                    <p:animScale>
                                      <p:cBhvr>
                                        <p:cTn id="126" dur="166" decel="50000">
                                          <p:stCondLst>
                                            <p:cond delay="1338"/>
                                          </p:stCondLst>
                                        </p:cTn>
                                        <p:tgtEl>
                                          <p:spTgt spid="31"/>
                                        </p:tgtEl>
                                      </p:cBhvr>
                                      <p:to x="100000" y="100000"/>
                                    </p:animScale>
                                    <p:animScale>
                                      <p:cBhvr>
                                        <p:cTn id="127" dur="26">
                                          <p:stCondLst>
                                            <p:cond delay="1642"/>
                                          </p:stCondLst>
                                        </p:cTn>
                                        <p:tgtEl>
                                          <p:spTgt spid="31"/>
                                        </p:tgtEl>
                                      </p:cBhvr>
                                      <p:to x="100000" y="90000"/>
                                    </p:animScale>
                                    <p:animScale>
                                      <p:cBhvr>
                                        <p:cTn id="128" dur="166" decel="50000">
                                          <p:stCondLst>
                                            <p:cond delay="1668"/>
                                          </p:stCondLst>
                                        </p:cTn>
                                        <p:tgtEl>
                                          <p:spTgt spid="31"/>
                                        </p:tgtEl>
                                      </p:cBhvr>
                                      <p:to x="100000" y="100000"/>
                                    </p:animScale>
                                    <p:animScale>
                                      <p:cBhvr>
                                        <p:cTn id="129" dur="26">
                                          <p:stCondLst>
                                            <p:cond delay="1808"/>
                                          </p:stCondLst>
                                        </p:cTn>
                                        <p:tgtEl>
                                          <p:spTgt spid="31"/>
                                        </p:tgtEl>
                                      </p:cBhvr>
                                      <p:to x="100000" y="95000"/>
                                    </p:animScale>
                                    <p:animScale>
                                      <p:cBhvr>
                                        <p:cTn id="130" dur="166" decel="50000">
                                          <p:stCondLst>
                                            <p:cond delay="1834"/>
                                          </p:stCondLst>
                                        </p:cTn>
                                        <p:tgtEl>
                                          <p:spTgt spid="31"/>
                                        </p:tgtEl>
                                      </p:cBhvr>
                                      <p:to x="100000" y="100000"/>
                                    </p:animScale>
                                  </p:childTnLst>
                                </p:cTn>
                              </p:par>
                            </p:childTnLst>
                          </p:cTn>
                        </p:par>
                      </p:childTnLst>
                    </p:cTn>
                  </p:par>
                  <p:par>
                    <p:cTn id="131" fill="hold">
                      <p:stCondLst>
                        <p:cond delay="indefinite"/>
                      </p:stCondLst>
                      <p:childTnLst>
                        <p:par>
                          <p:cTn id="132" fill="hold">
                            <p:stCondLst>
                              <p:cond delay="0"/>
                            </p:stCondLst>
                            <p:childTnLst>
                              <p:par>
                                <p:cTn id="133" presetID="2" presetClass="entr" presetSubtype="4" fill="hold" grpId="0" nodeType="clickEffect">
                                  <p:stCondLst>
                                    <p:cond delay="0"/>
                                  </p:stCondLst>
                                  <p:childTnLst>
                                    <p:set>
                                      <p:cBhvr>
                                        <p:cTn id="134" dur="1" fill="hold">
                                          <p:stCondLst>
                                            <p:cond delay="0"/>
                                          </p:stCondLst>
                                        </p:cTn>
                                        <p:tgtEl>
                                          <p:spTgt spid="38"/>
                                        </p:tgtEl>
                                        <p:attrNameLst>
                                          <p:attrName>style.visibility</p:attrName>
                                        </p:attrNameLst>
                                      </p:cBhvr>
                                      <p:to>
                                        <p:strVal val="visible"/>
                                      </p:to>
                                    </p:set>
                                    <p:anim calcmode="lin" valueType="num">
                                      <p:cBhvr additive="base">
                                        <p:cTn id="135" dur="500" fill="hold"/>
                                        <p:tgtEl>
                                          <p:spTgt spid="38"/>
                                        </p:tgtEl>
                                        <p:attrNameLst>
                                          <p:attrName>ppt_x</p:attrName>
                                        </p:attrNameLst>
                                      </p:cBhvr>
                                      <p:tavLst>
                                        <p:tav tm="0">
                                          <p:val>
                                            <p:strVal val="#ppt_x"/>
                                          </p:val>
                                        </p:tav>
                                        <p:tav tm="100000">
                                          <p:val>
                                            <p:strVal val="#ppt_x"/>
                                          </p:val>
                                        </p:tav>
                                      </p:tavLst>
                                    </p:anim>
                                    <p:anim calcmode="lin" valueType="num">
                                      <p:cBhvr additive="base">
                                        <p:cTn id="136" dur="500" fill="hold"/>
                                        <p:tgtEl>
                                          <p:spTgt spid="3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15" grpId="0" animBg="1"/>
      <p:bldP spid="16" grpId="0" animBg="1"/>
      <p:bldP spid="17" grpId="0" animBg="1"/>
      <p:bldP spid="7" grpId="0" animBg="1"/>
      <p:bldP spid="3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Yes, I know the feeling…</a:t>
            </a:r>
            <a:endParaRPr lang="en-US" dirty="0"/>
          </a:p>
        </p:txBody>
      </p:sp>
      <p:sp>
        <p:nvSpPr>
          <p:cNvPr id="3" name="Content Placeholder 2"/>
          <p:cNvSpPr>
            <a:spLocks noGrp="1"/>
          </p:cNvSpPr>
          <p:nvPr>
            <p:ph idx="1"/>
          </p:nvPr>
        </p:nvSpPr>
        <p:spPr/>
        <p:txBody>
          <a:bodyPr>
            <a:normAutofit/>
          </a:bodyPr>
          <a:lstStyle/>
          <a:p>
            <a:r>
              <a:rPr lang="en-US" sz="3600" dirty="0" smtClean="0"/>
              <a:t>How do I get out of this situation?</a:t>
            </a:r>
            <a:endParaRPr lang="en-US" sz="3600" dirty="0"/>
          </a:p>
        </p:txBody>
      </p:sp>
      <p:grpSp>
        <p:nvGrpSpPr>
          <p:cNvPr id="7" name="Group 6"/>
          <p:cNvGrpSpPr/>
          <p:nvPr/>
        </p:nvGrpSpPr>
        <p:grpSpPr>
          <a:xfrm>
            <a:off x="385201" y="1534646"/>
            <a:ext cx="11190068" cy="3651717"/>
            <a:chOff x="385201" y="1534646"/>
            <a:chExt cx="11190068" cy="3651717"/>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58086" y="1534646"/>
              <a:ext cx="3017183" cy="3017183"/>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5201" y="3043238"/>
              <a:ext cx="2143125" cy="2143125"/>
            </a:xfrm>
            <a:prstGeom prst="rect">
              <a:avLst/>
            </a:prstGeom>
          </p:spPr>
        </p:pic>
        <p:sp>
          <p:nvSpPr>
            <p:cNvPr id="5" name="Rectangle 4"/>
            <p:cNvSpPr/>
            <p:nvPr/>
          </p:nvSpPr>
          <p:spPr>
            <a:xfrm>
              <a:off x="2346167" y="3760857"/>
              <a:ext cx="6830781" cy="707886"/>
            </a:xfrm>
            <a:prstGeom prst="rect">
              <a:avLst/>
            </a:prstGeom>
          </p:spPr>
          <p:txBody>
            <a:bodyPr wrap="none">
              <a:spAutoFit/>
            </a:bodyPr>
            <a:lstStyle/>
            <a:p>
              <a:r>
                <a:rPr lang="en-US" sz="4000" b="1" dirty="0"/>
                <a:t>A well written Project </a:t>
              </a:r>
              <a:r>
                <a:rPr lang="en-US" sz="4000" b="1" dirty="0" smtClean="0"/>
                <a:t>Charter! </a:t>
              </a:r>
              <a:endParaRPr lang="en-US" sz="4000" dirty="0"/>
            </a:p>
          </p:txBody>
        </p:sp>
      </p:grpSp>
      <p:sp>
        <p:nvSpPr>
          <p:cNvPr id="8" name="TextBox 7"/>
          <p:cNvSpPr txBox="1"/>
          <p:nvPr/>
        </p:nvSpPr>
        <p:spPr>
          <a:xfrm>
            <a:off x="3250811" y="5278900"/>
            <a:ext cx="8309967" cy="400110"/>
          </a:xfrm>
          <a:prstGeom prst="rect">
            <a:avLst/>
          </a:prstGeom>
          <a:noFill/>
        </p:spPr>
        <p:txBody>
          <a:bodyPr wrap="none" rtlCol="0">
            <a:spAutoFit/>
          </a:bodyPr>
          <a:lstStyle/>
          <a:p>
            <a:r>
              <a:rPr lang="en-US" sz="2000" b="1" i="1" dirty="0" smtClean="0">
                <a:solidFill>
                  <a:schemeClr val="accent2">
                    <a:lumMod val="75000"/>
                  </a:schemeClr>
                </a:solidFill>
              </a:rPr>
              <a:t>Read the Project Charter, if you have additional questions I am here to help…</a:t>
            </a:r>
            <a:endParaRPr lang="en-US" sz="2000" b="1" i="1" dirty="0">
              <a:solidFill>
                <a:schemeClr val="accent2">
                  <a:lumMod val="75000"/>
                </a:schemeClr>
              </a:solidFill>
            </a:endParaRPr>
          </a:p>
        </p:txBody>
      </p:sp>
      <p:sp>
        <p:nvSpPr>
          <p:cNvPr id="9" name="TextBox 8"/>
          <p:cNvSpPr txBox="1"/>
          <p:nvPr/>
        </p:nvSpPr>
        <p:spPr>
          <a:xfrm rot="1367313">
            <a:off x="8085006" y="940279"/>
            <a:ext cx="4180760" cy="461665"/>
          </a:xfrm>
          <a:prstGeom prst="rect">
            <a:avLst/>
          </a:prstGeom>
          <a:solidFill>
            <a:srgbClr val="FFFF00"/>
          </a:solidFill>
        </p:spPr>
        <p:txBody>
          <a:bodyPr wrap="none" rtlCol="0">
            <a:spAutoFit/>
          </a:bodyPr>
          <a:lstStyle/>
          <a:p>
            <a:r>
              <a:rPr lang="en-US" sz="2400" dirty="0" smtClean="0"/>
              <a:t>Tell me about your pain points…</a:t>
            </a:r>
            <a:endParaRPr lang="en-US" sz="2400" dirty="0"/>
          </a:p>
        </p:txBody>
      </p:sp>
    </p:spTree>
    <p:extLst>
      <p:ext uri="{BB962C8B-B14F-4D97-AF65-F5344CB8AC3E}">
        <p14:creationId xmlns:p14="http://schemas.microsoft.com/office/powerpoint/2010/main" val="397447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a Project Charter Accomplish?</a:t>
            </a:r>
            <a:endParaRPr lang="en-US" dirty="0"/>
          </a:p>
        </p:txBody>
      </p:sp>
      <p:sp>
        <p:nvSpPr>
          <p:cNvPr id="3" name="Content Placeholder 2"/>
          <p:cNvSpPr>
            <a:spLocks noGrp="1"/>
          </p:cNvSpPr>
          <p:nvPr>
            <p:ph idx="1"/>
          </p:nvPr>
        </p:nvSpPr>
        <p:spPr>
          <a:xfrm>
            <a:off x="838199" y="1519518"/>
            <a:ext cx="11353801" cy="4693023"/>
          </a:xfrm>
        </p:spPr>
        <p:txBody>
          <a:bodyPr>
            <a:normAutofit fontScale="85000" lnSpcReduction="10000"/>
          </a:bodyPr>
          <a:lstStyle/>
          <a:p>
            <a:r>
              <a:rPr lang="en-US" dirty="0" smtClean="0">
                <a:solidFill>
                  <a:schemeClr val="accent1">
                    <a:lumMod val="75000"/>
                  </a:schemeClr>
                </a:solidFill>
              </a:rPr>
              <a:t>You don’t have to answer the same questions </a:t>
            </a:r>
            <a:r>
              <a:rPr lang="en-US" sz="2400" dirty="0" smtClean="0">
                <a:solidFill>
                  <a:schemeClr val="accent1">
                    <a:lumMod val="75000"/>
                  </a:schemeClr>
                </a:solidFill>
              </a:rPr>
              <a:t>over </a:t>
            </a:r>
            <a:r>
              <a:rPr lang="en-US" sz="2000" dirty="0" smtClean="0">
                <a:solidFill>
                  <a:schemeClr val="accent1">
                    <a:lumMod val="75000"/>
                  </a:schemeClr>
                </a:solidFill>
              </a:rPr>
              <a:t>and </a:t>
            </a:r>
            <a:r>
              <a:rPr lang="en-US" sz="1800" dirty="0" smtClean="0">
                <a:solidFill>
                  <a:schemeClr val="accent1">
                    <a:lumMod val="75000"/>
                  </a:schemeClr>
                </a:solidFill>
              </a:rPr>
              <a:t>over </a:t>
            </a:r>
            <a:r>
              <a:rPr lang="en-US" sz="1600" dirty="0" smtClean="0">
                <a:solidFill>
                  <a:schemeClr val="accent1">
                    <a:lumMod val="75000"/>
                  </a:schemeClr>
                </a:solidFill>
              </a:rPr>
              <a:t>and </a:t>
            </a:r>
            <a:r>
              <a:rPr lang="en-US" sz="1400" dirty="0" smtClean="0">
                <a:solidFill>
                  <a:schemeClr val="accent1">
                    <a:lumMod val="75000"/>
                  </a:schemeClr>
                </a:solidFill>
              </a:rPr>
              <a:t>over </a:t>
            </a:r>
            <a:r>
              <a:rPr lang="en-US" sz="1200" dirty="0" smtClean="0">
                <a:solidFill>
                  <a:schemeClr val="accent1">
                    <a:lumMod val="75000"/>
                  </a:schemeClr>
                </a:solidFill>
              </a:rPr>
              <a:t>and </a:t>
            </a:r>
            <a:r>
              <a:rPr lang="en-US" sz="1100" dirty="0" smtClean="0">
                <a:solidFill>
                  <a:schemeClr val="accent1">
                    <a:lumMod val="75000"/>
                  </a:schemeClr>
                </a:solidFill>
              </a:rPr>
              <a:t>over </a:t>
            </a:r>
            <a:r>
              <a:rPr lang="en-US" sz="1050" dirty="0" smtClean="0">
                <a:solidFill>
                  <a:schemeClr val="accent1">
                    <a:lumMod val="75000"/>
                  </a:schemeClr>
                </a:solidFill>
              </a:rPr>
              <a:t>and </a:t>
            </a:r>
            <a:r>
              <a:rPr lang="en-US" sz="900" dirty="0" smtClean="0">
                <a:solidFill>
                  <a:schemeClr val="accent1">
                    <a:lumMod val="75000"/>
                  </a:schemeClr>
                </a:solidFill>
              </a:rPr>
              <a:t>over </a:t>
            </a:r>
            <a:r>
              <a:rPr lang="en-US" sz="800" dirty="0" smtClean="0">
                <a:solidFill>
                  <a:schemeClr val="accent1">
                    <a:lumMod val="75000"/>
                  </a:schemeClr>
                </a:solidFill>
              </a:rPr>
              <a:t>and </a:t>
            </a:r>
            <a:r>
              <a:rPr lang="en-US" sz="500" dirty="0" smtClean="0">
                <a:solidFill>
                  <a:schemeClr val="accent1">
                    <a:lumMod val="75000"/>
                  </a:schemeClr>
                </a:solidFill>
              </a:rPr>
              <a:t>over and …</a:t>
            </a:r>
          </a:p>
          <a:p>
            <a:pPr lvl="1"/>
            <a:r>
              <a:rPr lang="en-US" sz="2000" dirty="0" smtClean="0">
                <a:solidFill>
                  <a:srgbClr val="92D050"/>
                </a:solidFill>
              </a:rPr>
              <a:t>Answer: Please read the Project Charter… (Consistent answer of the same question)</a:t>
            </a:r>
          </a:p>
          <a:p>
            <a:pPr>
              <a:lnSpc>
                <a:spcPct val="120000"/>
              </a:lnSpc>
              <a:spcBef>
                <a:spcPts val="1200"/>
              </a:spcBef>
              <a:spcAft>
                <a:spcPts val="1200"/>
              </a:spcAft>
            </a:pPr>
            <a:r>
              <a:rPr lang="en-US" sz="2000" dirty="0" smtClean="0"/>
              <a:t>Clarity of the Scope (and what is NOT included)</a:t>
            </a:r>
          </a:p>
          <a:p>
            <a:pPr>
              <a:lnSpc>
                <a:spcPct val="120000"/>
              </a:lnSpc>
              <a:spcBef>
                <a:spcPts val="1200"/>
              </a:spcBef>
              <a:spcAft>
                <a:spcPts val="1200"/>
              </a:spcAft>
            </a:pPr>
            <a:r>
              <a:rPr lang="en-US" sz="2000" dirty="0" smtClean="0"/>
              <a:t>Understanding of the Goals, Objective and Output (What does success look like?)</a:t>
            </a:r>
          </a:p>
          <a:p>
            <a:pPr>
              <a:lnSpc>
                <a:spcPct val="120000"/>
              </a:lnSpc>
              <a:spcBef>
                <a:spcPts val="1200"/>
              </a:spcBef>
              <a:spcAft>
                <a:spcPts val="1200"/>
              </a:spcAft>
            </a:pPr>
            <a:r>
              <a:rPr lang="en-US" sz="2000" dirty="0" smtClean="0"/>
              <a:t>Required Resources and Funding</a:t>
            </a:r>
          </a:p>
          <a:p>
            <a:pPr>
              <a:lnSpc>
                <a:spcPct val="120000"/>
              </a:lnSpc>
              <a:spcBef>
                <a:spcPts val="1200"/>
              </a:spcBef>
              <a:spcAft>
                <a:spcPts val="1200"/>
              </a:spcAft>
            </a:pPr>
            <a:r>
              <a:rPr lang="en-US" sz="2000" dirty="0" smtClean="0"/>
              <a:t>When the project is done (High level timeline)</a:t>
            </a:r>
          </a:p>
          <a:p>
            <a:pPr>
              <a:lnSpc>
                <a:spcPct val="120000"/>
              </a:lnSpc>
              <a:spcBef>
                <a:spcPts val="1200"/>
              </a:spcBef>
              <a:spcAft>
                <a:spcPts val="1200"/>
              </a:spcAft>
            </a:pPr>
            <a:r>
              <a:rPr lang="en-US" sz="2000" dirty="0" smtClean="0"/>
              <a:t>Who are involved (Product Sponsor, Project Members, Scrum Masters, Steering Committee, Stakeholders, Etc.)</a:t>
            </a:r>
          </a:p>
          <a:p>
            <a:pPr>
              <a:lnSpc>
                <a:spcPct val="120000"/>
              </a:lnSpc>
              <a:spcBef>
                <a:spcPts val="1200"/>
              </a:spcBef>
              <a:spcAft>
                <a:spcPts val="1200"/>
              </a:spcAft>
            </a:pPr>
            <a:r>
              <a:rPr lang="en-US" sz="2000" dirty="0" smtClean="0"/>
              <a:t>Reporting Structure, Format and Cadence</a:t>
            </a:r>
          </a:p>
          <a:p>
            <a:pPr>
              <a:lnSpc>
                <a:spcPct val="120000"/>
              </a:lnSpc>
              <a:spcBef>
                <a:spcPts val="1200"/>
              </a:spcBef>
              <a:spcAft>
                <a:spcPts val="1200"/>
              </a:spcAft>
            </a:pPr>
            <a:r>
              <a:rPr lang="en-US" sz="2000" b="1" dirty="0" smtClean="0">
                <a:solidFill>
                  <a:srgbClr val="FF0000"/>
                </a:solidFill>
              </a:rPr>
              <a:t>MINIMIZE THE UNWANTED NOICE</a:t>
            </a:r>
            <a:endParaRPr lang="en-US" sz="2000" b="1" dirty="0">
              <a:solidFill>
                <a:srgbClr val="FF0000"/>
              </a:solidFill>
            </a:endParaRPr>
          </a:p>
        </p:txBody>
      </p:sp>
    </p:spTree>
    <p:extLst>
      <p:ext uri="{BB962C8B-B14F-4D97-AF65-F5344CB8AC3E}">
        <p14:creationId xmlns:p14="http://schemas.microsoft.com/office/powerpoint/2010/main" val="285208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additive="base">
                                        <p:cTn id="2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 calcmode="lin" valueType="num">
                                      <p:cBhvr additive="base">
                                        <p:cTn id="2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7" end="7"/>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Project Charter?</a:t>
            </a:r>
            <a:endParaRPr lang="en-US" dirty="0"/>
          </a:p>
        </p:txBody>
      </p:sp>
      <p:sp>
        <p:nvSpPr>
          <p:cNvPr id="7" name="Rectangle 6"/>
          <p:cNvSpPr/>
          <p:nvPr/>
        </p:nvSpPr>
        <p:spPr>
          <a:xfrm>
            <a:off x="128329" y="1581831"/>
            <a:ext cx="6435390" cy="2031325"/>
          </a:xfrm>
          <a:prstGeom prst="rect">
            <a:avLst/>
          </a:prstGeom>
        </p:spPr>
        <p:txBody>
          <a:bodyPr wrap="square">
            <a:spAutoFit/>
          </a:bodyPr>
          <a:lstStyle/>
          <a:p>
            <a:r>
              <a:rPr lang="en-US" dirty="0">
                <a:solidFill>
                  <a:schemeClr val="accent2">
                    <a:lumMod val="50000"/>
                  </a:schemeClr>
                </a:solidFill>
                <a:latin typeface="Arial" panose="020B0604020202020204" pitchFamily="34" charset="0"/>
                <a:cs typeface="Arial" panose="020B0604020202020204" pitchFamily="34" charset="0"/>
              </a:rPr>
              <a:t>In project management, a project charter, project definition, or project statement is a statement of the scope, objectives, and participants in a project. It provides a preliminary delineation of roles and responsibilities, outlines the project objectives, identifies the main stakeholders, and defines the authority of the project manager. It serves as a reference of authority for the future of the project.</a:t>
            </a:r>
          </a:p>
        </p:txBody>
      </p:sp>
      <p:sp>
        <p:nvSpPr>
          <p:cNvPr id="8" name="Rectangle 7"/>
          <p:cNvSpPr/>
          <p:nvPr/>
        </p:nvSpPr>
        <p:spPr>
          <a:xfrm>
            <a:off x="6947644" y="3214034"/>
            <a:ext cx="4900250" cy="2031325"/>
          </a:xfrm>
          <a:prstGeom prst="rect">
            <a:avLst/>
          </a:prstGeom>
        </p:spPr>
        <p:txBody>
          <a:bodyPr wrap="square">
            <a:spAutoFit/>
          </a:bodyPr>
          <a:lstStyle/>
          <a:p>
            <a:r>
              <a:rPr lang="en-US" i="1" dirty="0">
                <a:solidFill>
                  <a:schemeClr val="tx2">
                    <a:lumMod val="75000"/>
                  </a:schemeClr>
                </a:solidFill>
                <a:latin typeface="Britannic Bold" panose="020B0903060703020204" pitchFamily="34" charset="0"/>
              </a:rPr>
              <a:t>A Project Charter, as per the PMBOK 5th Edition guide, can be defined as the document issued by the sponsor/initiator of the project that formally authorizes the existence of the project and provides the Project Manager with the authority to apply organizational resources to Project Activities.</a:t>
            </a:r>
          </a:p>
        </p:txBody>
      </p:sp>
      <p:sp>
        <p:nvSpPr>
          <p:cNvPr id="9" name="Rectangle 8"/>
          <p:cNvSpPr/>
          <p:nvPr/>
        </p:nvSpPr>
        <p:spPr>
          <a:xfrm>
            <a:off x="467719" y="4229697"/>
            <a:ext cx="6096000" cy="1323439"/>
          </a:xfrm>
          <a:prstGeom prst="rect">
            <a:avLst/>
          </a:prstGeom>
        </p:spPr>
        <p:txBody>
          <a:bodyPr>
            <a:spAutoFit/>
          </a:bodyPr>
          <a:lstStyle/>
          <a:p>
            <a:r>
              <a:rPr lang="en-US" sz="2000" dirty="0">
                <a:solidFill>
                  <a:schemeClr val="accent6">
                    <a:lumMod val="75000"/>
                  </a:schemeClr>
                </a:solidFill>
                <a:latin typeface="Baskerville Old Face" panose="02020602080505020303" pitchFamily="18" charset="0"/>
              </a:rPr>
              <a:t>According to the PMBOK Guide, “the project charter is an official document that formally authorizes a project or a phase and records the initial requirements that satisfy the stakeholders’ needs and expectations.”</a:t>
            </a:r>
          </a:p>
        </p:txBody>
      </p:sp>
      <p:grpSp>
        <p:nvGrpSpPr>
          <p:cNvPr id="15" name="Group 14"/>
          <p:cNvGrpSpPr/>
          <p:nvPr/>
        </p:nvGrpSpPr>
        <p:grpSpPr>
          <a:xfrm>
            <a:off x="7059706" y="616367"/>
            <a:ext cx="4788188" cy="2389992"/>
            <a:chOff x="7288306" y="956749"/>
            <a:chExt cx="4788188" cy="2389992"/>
          </a:xfrm>
        </p:grpSpPr>
        <p:sp>
          <p:nvSpPr>
            <p:cNvPr id="14" name="Rounded Rectangle 13"/>
            <p:cNvSpPr/>
            <p:nvPr/>
          </p:nvSpPr>
          <p:spPr>
            <a:xfrm>
              <a:off x="7288306" y="956749"/>
              <a:ext cx="4788188" cy="238999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p:cNvGrpSpPr/>
            <p:nvPr/>
          </p:nvGrpSpPr>
          <p:grpSpPr>
            <a:xfrm>
              <a:off x="7441125" y="1038417"/>
              <a:ext cx="4525198" cy="2308324"/>
              <a:chOff x="7441125" y="1038417"/>
              <a:chExt cx="4525198" cy="2308324"/>
            </a:xfrm>
          </p:grpSpPr>
          <p:grpSp>
            <p:nvGrpSpPr>
              <p:cNvPr id="11" name="Group 10"/>
              <p:cNvGrpSpPr/>
              <p:nvPr/>
            </p:nvGrpSpPr>
            <p:grpSpPr>
              <a:xfrm>
                <a:off x="10455540" y="1269958"/>
                <a:ext cx="1510783" cy="1488900"/>
                <a:chOff x="9128828" y="554970"/>
                <a:chExt cx="1510783" cy="148890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14048" y="636639"/>
                  <a:ext cx="1325563" cy="1325563"/>
                </a:xfrm>
                <a:prstGeom prst="rect">
                  <a:avLst/>
                </a:prstGeom>
              </p:spPr>
            </p:pic>
            <p:sp>
              <p:nvSpPr>
                <p:cNvPr id="5" name="TextBox 4"/>
                <p:cNvSpPr txBox="1"/>
                <p:nvPr/>
              </p:nvSpPr>
              <p:spPr>
                <a:xfrm rot="16200000">
                  <a:off x="8553655" y="1130143"/>
                  <a:ext cx="1488900" cy="338554"/>
                </a:xfrm>
                <a:prstGeom prst="rect">
                  <a:avLst/>
                </a:prstGeom>
                <a:noFill/>
              </p:spPr>
              <p:txBody>
                <a:bodyPr wrap="square" rtlCol="0">
                  <a:spAutoFit/>
                </a:bodyPr>
                <a:lstStyle/>
                <a:p>
                  <a:r>
                    <a:rPr lang="en-US" sz="1600" b="1" dirty="0" smtClean="0"/>
                    <a:t>Project Charter</a:t>
                  </a:r>
                  <a:endParaRPr lang="en-US" sz="1600" b="1" dirty="0"/>
                </a:p>
              </p:txBody>
            </p:sp>
          </p:grpSp>
          <p:sp>
            <p:nvSpPr>
              <p:cNvPr id="12" name="TextBox 11"/>
              <p:cNvSpPr txBox="1"/>
              <p:nvPr/>
            </p:nvSpPr>
            <p:spPr>
              <a:xfrm>
                <a:off x="7441125" y="1038417"/>
                <a:ext cx="2764859" cy="2308324"/>
              </a:xfrm>
              <a:prstGeom prst="rect">
                <a:avLst/>
              </a:prstGeom>
              <a:noFill/>
            </p:spPr>
            <p:txBody>
              <a:bodyPr wrap="none" rtlCol="0">
                <a:spAutoFit/>
              </a:bodyPr>
              <a:lstStyle/>
              <a:p>
                <a:pPr marL="342900" indent="-342900">
                  <a:buFont typeface="Arial" panose="020B0604020202020204" pitchFamily="34" charset="0"/>
                  <a:buChar char="•"/>
                </a:pPr>
                <a:r>
                  <a:rPr lang="en-US" dirty="0" smtClean="0"/>
                  <a:t>Scope &amp; Objectives</a:t>
                </a:r>
              </a:p>
              <a:p>
                <a:pPr marL="342900" indent="-342900">
                  <a:buFont typeface="Arial" panose="020B0604020202020204" pitchFamily="34" charset="0"/>
                  <a:buChar char="•"/>
                </a:pPr>
                <a:r>
                  <a:rPr lang="en-US" dirty="0" smtClean="0"/>
                  <a:t>Goal &amp; Output</a:t>
                </a:r>
              </a:p>
              <a:p>
                <a:pPr marL="342900" indent="-342900">
                  <a:buFont typeface="Arial" panose="020B0604020202020204" pitchFamily="34" charset="0"/>
                  <a:buChar char="•"/>
                </a:pPr>
                <a:r>
                  <a:rPr lang="en-US" dirty="0" smtClean="0"/>
                  <a:t>Timelines</a:t>
                </a:r>
              </a:p>
              <a:p>
                <a:pPr marL="342900" indent="-342900">
                  <a:buFont typeface="Arial" panose="020B0604020202020204" pitchFamily="34" charset="0"/>
                  <a:buChar char="•"/>
                </a:pPr>
                <a:r>
                  <a:rPr lang="en-US" dirty="0" smtClean="0"/>
                  <a:t>Sponsor &amp; Participants</a:t>
                </a:r>
              </a:p>
              <a:p>
                <a:pPr marL="342900" indent="-342900">
                  <a:buFont typeface="Arial" panose="020B0604020202020204" pitchFamily="34" charset="0"/>
                  <a:buChar char="•"/>
                </a:pPr>
                <a:r>
                  <a:rPr lang="en-US" dirty="0" smtClean="0"/>
                  <a:t>Key Stakeholders Needs</a:t>
                </a:r>
              </a:p>
              <a:p>
                <a:pPr marL="342900" indent="-342900">
                  <a:buFont typeface="Arial" panose="020B0604020202020204" pitchFamily="34" charset="0"/>
                  <a:buChar char="•"/>
                </a:pPr>
                <a:r>
                  <a:rPr lang="en-US" dirty="0" smtClean="0"/>
                  <a:t>Roles &amp; Responsibilities</a:t>
                </a:r>
              </a:p>
              <a:p>
                <a:pPr marL="342900" indent="-342900">
                  <a:buFont typeface="Arial" panose="020B0604020202020204" pitchFamily="34" charset="0"/>
                  <a:buChar char="•"/>
                </a:pPr>
                <a:r>
                  <a:rPr lang="en-US" dirty="0" smtClean="0"/>
                  <a:t>Resources</a:t>
                </a:r>
              </a:p>
              <a:p>
                <a:pPr marL="342900" indent="-342900">
                  <a:buFont typeface="Arial" panose="020B0604020202020204" pitchFamily="34" charset="0"/>
                  <a:buChar char="•"/>
                </a:pPr>
                <a:r>
                  <a:rPr lang="en-US" dirty="0" smtClean="0"/>
                  <a:t>Etc.</a:t>
                </a:r>
                <a:endParaRPr lang="en-US" dirty="0"/>
              </a:p>
            </p:txBody>
          </p:sp>
        </p:grpSp>
      </p:grpSp>
    </p:spTree>
    <p:extLst>
      <p:ext uri="{BB962C8B-B14F-4D97-AF65-F5344CB8AC3E}">
        <p14:creationId xmlns:p14="http://schemas.microsoft.com/office/powerpoint/2010/main" val="4074494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ppt_x"/>
                                          </p:val>
                                        </p:tav>
                                        <p:tav tm="100000">
                                          <p:val>
                                            <p:strVal val="#ppt_x"/>
                                          </p:val>
                                        </p:tav>
                                      </p:tavLst>
                                    </p:anim>
                                    <p:anim calcmode="lin" valueType="num">
                                      <p:cBhvr additive="base">
                                        <p:cTn id="13" dur="500" fill="hold"/>
                                        <p:tgtEl>
                                          <p:spTgt spid="9"/>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ppt_x"/>
                                          </p:val>
                                        </p:tav>
                                        <p:tav tm="100000">
                                          <p:val>
                                            <p:strVal val="#ppt_x"/>
                                          </p:val>
                                        </p:tav>
                                      </p:tavLst>
                                    </p:anim>
                                    <p:anim calcmode="lin" valueType="num">
                                      <p:cBhvr additive="base">
                                        <p:cTn id="1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6" presetClass="entr" presetSubtype="0" fill="hold" nodeType="click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wipe(down)">
                                      <p:cBhvr>
                                        <p:cTn id="23" dur="580">
                                          <p:stCondLst>
                                            <p:cond delay="0"/>
                                          </p:stCondLst>
                                        </p:cTn>
                                        <p:tgtEl>
                                          <p:spTgt spid="15"/>
                                        </p:tgtEl>
                                      </p:cBhvr>
                                    </p:animEffect>
                                    <p:anim calcmode="lin" valueType="num">
                                      <p:cBhvr>
                                        <p:cTn id="24" dur="1822"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15"/>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15"/>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15"/>
                                        </p:tgtEl>
                                        <p:attrNameLst>
                                          <p:attrName>ppt_y</p:attrName>
                                        </p:attrNameLst>
                                      </p:cBhvr>
                                      <p:tavLst>
                                        <p:tav tm="0" fmla="#ppt_y-sin(pi*$)/81">
                                          <p:val>
                                            <p:fltVal val="0"/>
                                          </p:val>
                                        </p:tav>
                                        <p:tav tm="100000">
                                          <p:val>
                                            <p:fltVal val="1"/>
                                          </p:val>
                                        </p:tav>
                                      </p:tavLst>
                                    </p:anim>
                                    <p:animScale>
                                      <p:cBhvr>
                                        <p:cTn id="29" dur="26">
                                          <p:stCondLst>
                                            <p:cond delay="650"/>
                                          </p:stCondLst>
                                        </p:cTn>
                                        <p:tgtEl>
                                          <p:spTgt spid="15"/>
                                        </p:tgtEl>
                                      </p:cBhvr>
                                      <p:to x="100000" y="60000"/>
                                    </p:animScale>
                                    <p:animScale>
                                      <p:cBhvr>
                                        <p:cTn id="30" dur="166" decel="50000">
                                          <p:stCondLst>
                                            <p:cond delay="676"/>
                                          </p:stCondLst>
                                        </p:cTn>
                                        <p:tgtEl>
                                          <p:spTgt spid="15"/>
                                        </p:tgtEl>
                                      </p:cBhvr>
                                      <p:to x="100000" y="100000"/>
                                    </p:animScale>
                                    <p:animScale>
                                      <p:cBhvr>
                                        <p:cTn id="31" dur="26">
                                          <p:stCondLst>
                                            <p:cond delay="1312"/>
                                          </p:stCondLst>
                                        </p:cTn>
                                        <p:tgtEl>
                                          <p:spTgt spid="15"/>
                                        </p:tgtEl>
                                      </p:cBhvr>
                                      <p:to x="100000" y="80000"/>
                                    </p:animScale>
                                    <p:animScale>
                                      <p:cBhvr>
                                        <p:cTn id="32" dur="166" decel="50000">
                                          <p:stCondLst>
                                            <p:cond delay="1338"/>
                                          </p:stCondLst>
                                        </p:cTn>
                                        <p:tgtEl>
                                          <p:spTgt spid="15"/>
                                        </p:tgtEl>
                                      </p:cBhvr>
                                      <p:to x="100000" y="100000"/>
                                    </p:animScale>
                                    <p:animScale>
                                      <p:cBhvr>
                                        <p:cTn id="33" dur="26">
                                          <p:stCondLst>
                                            <p:cond delay="1642"/>
                                          </p:stCondLst>
                                        </p:cTn>
                                        <p:tgtEl>
                                          <p:spTgt spid="15"/>
                                        </p:tgtEl>
                                      </p:cBhvr>
                                      <p:to x="100000" y="90000"/>
                                    </p:animScale>
                                    <p:animScale>
                                      <p:cBhvr>
                                        <p:cTn id="34" dur="166" decel="50000">
                                          <p:stCondLst>
                                            <p:cond delay="1668"/>
                                          </p:stCondLst>
                                        </p:cTn>
                                        <p:tgtEl>
                                          <p:spTgt spid="15"/>
                                        </p:tgtEl>
                                      </p:cBhvr>
                                      <p:to x="100000" y="100000"/>
                                    </p:animScale>
                                    <p:animScale>
                                      <p:cBhvr>
                                        <p:cTn id="35" dur="26">
                                          <p:stCondLst>
                                            <p:cond delay="1808"/>
                                          </p:stCondLst>
                                        </p:cTn>
                                        <p:tgtEl>
                                          <p:spTgt spid="15"/>
                                        </p:tgtEl>
                                      </p:cBhvr>
                                      <p:to x="100000" y="95000"/>
                                    </p:animScale>
                                    <p:animScale>
                                      <p:cBhvr>
                                        <p:cTn id="36" dur="166" decel="50000">
                                          <p:stCondLst>
                                            <p:cond delay="1834"/>
                                          </p:stCondLst>
                                        </p:cTn>
                                        <p:tgtEl>
                                          <p:spTgt spid="1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Perfect Project Charter?</a:t>
            </a:r>
            <a:endParaRPr lang="en-US" dirty="0"/>
          </a:p>
        </p:txBody>
      </p:sp>
      <p:sp>
        <p:nvSpPr>
          <p:cNvPr id="3" name="Content Placeholder 2"/>
          <p:cNvSpPr>
            <a:spLocks noGrp="1"/>
          </p:cNvSpPr>
          <p:nvPr>
            <p:ph idx="1"/>
          </p:nvPr>
        </p:nvSpPr>
        <p:spPr/>
        <p:txBody>
          <a:bodyPr/>
          <a:lstStyle/>
          <a:p>
            <a:r>
              <a:rPr lang="en-US" sz="3200" dirty="0" smtClean="0"/>
              <a:t>No such thing!</a:t>
            </a:r>
          </a:p>
          <a:p>
            <a:endParaRPr lang="en-US" dirty="0"/>
          </a:p>
          <a:p>
            <a:r>
              <a:rPr lang="en-US" dirty="0" smtClean="0"/>
              <a:t>I am sharing some of my “ready to use” templates I have used the last few years executing Global Projects with sub-projects (Work Streams)</a:t>
            </a:r>
          </a:p>
          <a:p>
            <a:endParaRPr lang="en-US" dirty="0"/>
          </a:p>
          <a:p>
            <a:r>
              <a:rPr lang="en-US" b="1" dirty="0" smtClean="0"/>
              <a:t>Use what you think is helpful </a:t>
            </a:r>
            <a:r>
              <a:rPr lang="en-US" dirty="0" smtClean="0"/>
              <a:t>and modify based on your type of project, environment, culture etc.</a:t>
            </a:r>
            <a:endParaRPr lang="en-US" dirty="0"/>
          </a:p>
        </p:txBody>
      </p:sp>
      <p:sp>
        <p:nvSpPr>
          <p:cNvPr id="4" name="TextBox 3"/>
          <p:cNvSpPr txBox="1"/>
          <p:nvPr/>
        </p:nvSpPr>
        <p:spPr>
          <a:xfrm>
            <a:off x="7131512" y="5756059"/>
            <a:ext cx="5060488" cy="369332"/>
          </a:xfrm>
          <a:prstGeom prst="rect">
            <a:avLst/>
          </a:prstGeom>
          <a:noFill/>
        </p:spPr>
        <p:txBody>
          <a:bodyPr wrap="none" rtlCol="0">
            <a:spAutoFit/>
          </a:bodyPr>
          <a:lstStyle/>
          <a:p>
            <a:r>
              <a:rPr lang="en-US" b="1" dirty="0" smtClean="0"/>
              <a:t>Templates</a:t>
            </a:r>
            <a:r>
              <a:rPr lang="en-US" dirty="0" smtClean="0"/>
              <a:t>: </a:t>
            </a:r>
            <a:r>
              <a:rPr lang="en-US" dirty="0">
                <a:hlinkClick r:id="rId2"/>
              </a:rPr>
              <a:t>http://www.tmanthey.com/speaker.html</a:t>
            </a:r>
            <a:endParaRPr lang="en-US" dirty="0"/>
          </a:p>
        </p:txBody>
      </p:sp>
    </p:spTree>
    <p:extLst>
      <p:ext uri="{BB962C8B-B14F-4D97-AF65-F5344CB8AC3E}">
        <p14:creationId xmlns:p14="http://schemas.microsoft.com/office/powerpoint/2010/main" val="3352204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Templates we will look at</a:t>
            </a:r>
            <a:endParaRPr lang="en-US" dirty="0"/>
          </a:p>
        </p:txBody>
      </p:sp>
      <p:sp>
        <p:nvSpPr>
          <p:cNvPr id="3" name="Content Placeholder 2"/>
          <p:cNvSpPr>
            <a:spLocks noGrp="1"/>
          </p:cNvSpPr>
          <p:nvPr>
            <p:ph idx="1"/>
          </p:nvPr>
        </p:nvSpPr>
        <p:spPr/>
        <p:txBody>
          <a:bodyPr>
            <a:normAutofit/>
          </a:bodyPr>
          <a:lstStyle/>
          <a:p>
            <a:r>
              <a:rPr lang="en-US" b="1" dirty="0" smtClean="0"/>
              <a:t>Project Charter – Word Document</a:t>
            </a:r>
          </a:p>
          <a:p>
            <a:pPr lvl="1">
              <a:lnSpc>
                <a:spcPct val="100000"/>
              </a:lnSpc>
              <a:spcBef>
                <a:spcPts val="600"/>
              </a:spcBef>
            </a:pPr>
            <a:r>
              <a:rPr lang="en-US" dirty="0" smtClean="0"/>
              <a:t>1-Page Work Stream (sub-project) description – PPT</a:t>
            </a:r>
          </a:p>
          <a:p>
            <a:pPr lvl="1">
              <a:lnSpc>
                <a:spcPct val="100000"/>
              </a:lnSpc>
              <a:spcBef>
                <a:spcPts val="600"/>
              </a:spcBef>
            </a:pPr>
            <a:r>
              <a:rPr lang="en-US" dirty="0" smtClean="0"/>
              <a:t>Project Plan </a:t>
            </a:r>
            <a:r>
              <a:rPr lang="en-US" dirty="0"/>
              <a:t>(</a:t>
            </a:r>
            <a:r>
              <a:rPr lang="en-US" dirty="0" smtClean="0"/>
              <a:t>Excel)</a:t>
            </a:r>
          </a:p>
          <a:p>
            <a:pPr lvl="1">
              <a:lnSpc>
                <a:spcPct val="100000"/>
              </a:lnSpc>
              <a:spcBef>
                <a:spcPts val="600"/>
              </a:spcBef>
            </a:pPr>
            <a:r>
              <a:rPr lang="en-US" dirty="0" smtClean="0"/>
              <a:t>Resource Plan </a:t>
            </a:r>
            <a:r>
              <a:rPr lang="en-US" dirty="0"/>
              <a:t>(</a:t>
            </a:r>
            <a:r>
              <a:rPr lang="en-US" dirty="0" smtClean="0"/>
              <a:t>Excel)</a:t>
            </a:r>
          </a:p>
          <a:p>
            <a:pPr lvl="1">
              <a:lnSpc>
                <a:spcPct val="100000"/>
              </a:lnSpc>
              <a:spcBef>
                <a:spcPts val="600"/>
              </a:spcBef>
            </a:pPr>
            <a:r>
              <a:rPr lang="en-US" dirty="0" smtClean="0"/>
              <a:t>Risk Register </a:t>
            </a:r>
            <a:r>
              <a:rPr lang="en-US" dirty="0"/>
              <a:t>(</a:t>
            </a:r>
            <a:r>
              <a:rPr lang="en-US" dirty="0" smtClean="0"/>
              <a:t>Excel)</a:t>
            </a:r>
          </a:p>
          <a:p>
            <a:pPr lvl="1">
              <a:lnSpc>
                <a:spcPct val="100000"/>
              </a:lnSpc>
              <a:spcBef>
                <a:spcPts val="600"/>
              </a:spcBef>
            </a:pPr>
            <a:r>
              <a:rPr lang="en-US" dirty="0" smtClean="0"/>
              <a:t>Action Points Register </a:t>
            </a:r>
            <a:r>
              <a:rPr lang="en-US" dirty="0"/>
              <a:t>(</a:t>
            </a:r>
            <a:r>
              <a:rPr lang="en-US" dirty="0" smtClean="0"/>
              <a:t>Excel)</a:t>
            </a:r>
          </a:p>
          <a:p>
            <a:pPr lvl="1">
              <a:lnSpc>
                <a:spcPct val="100000"/>
              </a:lnSpc>
              <a:spcBef>
                <a:spcPts val="600"/>
              </a:spcBef>
            </a:pPr>
            <a:r>
              <a:rPr lang="en-US" dirty="0" smtClean="0"/>
              <a:t>Work Stream / Sub-project - Weekly Report </a:t>
            </a:r>
            <a:r>
              <a:rPr lang="en-US" dirty="0"/>
              <a:t>(</a:t>
            </a:r>
            <a:r>
              <a:rPr lang="en-US" dirty="0" smtClean="0"/>
              <a:t>PPT)</a:t>
            </a:r>
          </a:p>
          <a:p>
            <a:pPr lvl="1">
              <a:lnSpc>
                <a:spcPct val="100000"/>
              </a:lnSpc>
              <a:spcBef>
                <a:spcPts val="600"/>
              </a:spcBef>
            </a:pPr>
            <a:r>
              <a:rPr lang="en-US" dirty="0" smtClean="0"/>
              <a:t>Project Weekly - Report </a:t>
            </a:r>
            <a:r>
              <a:rPr lang="en-US" dirty="0"/>
              <a:t>(</a:t>
            </a:r>
            <a:r>
              <a:rPr lang="en-US" dirty="0" smtClean="0"/>
              <a:t>PPT)</a:t>
            </a:r>
            <a:endParaRPr lang="en-US" dirty="0"/>
          </a:p>
        </p:txBody>
      </p:sp>
      <p:sp>
        <p:nvSpPr>
          <p:cNvPr id="4" name="TextBox 3"/>
          <p:cNvSpPr txBox="1"/>
          <p:nvPr/>
        </p:nvSpPr>
        <p:spPr>
          <a:xfrm>
            <a:off x="7131512" y="5756059"/>
            <a:ext cx="5060488" cy="369332"/>
          </a:xfrm>
          <a:prstGeom prst="rect">
            <a:avLst/>
          </a:prstGeom>
          <a:noFill/>
        </p:spPr>
        <p:txBody>
          <a:bodyPr wrap="none" rtlCol="0">
            <a:spAutoFit/>
          </a:bodyPr>
          <a:lstStyle/>
          <a:p>
            <a:r>
              <a:rPr lang="en-US" b="1" dirty="0" smtClean="0"/>
              <a:t>Templates</a:t>
            </a:r>
            <a:r>
              <a:rPr lang="en-US" dirty="0" smtClean="0"/>
              <a:t>: </a:t>
            </a:r>
            <a:r>
              <a:rPr lang="en-US" dirty="0">
                <a:hlinkClick r:id="rId2"/>
              </a:rPr>
              <a:t>http://www.tmanthey.com/speaker.html</a:t>
            </a:r>
            <a:endParaRPr lang="en-US" dirty="0"/>
          </a:p>
        </p:txBody>
      </p:sp>
      <p:grpSp>
        <p:nvGrpSpPr>
          <p:cNvPr id="9" name="Group 8"/>
          <p:cNvGrpSpPr/>
          <p:nvPr/>
        </p:nvGrpSpPr>
        <p:grpSpPr>
          <a:xfrm>
            <a:off x="8946973" y="392825"/>
            <a:ext cx="2720725" cy="2295825"/>
            <a:chOff x="8065827" y="3125213"/>
            <a:chExt cx="2720725" cy="2295825"/>
          </a:xfrm>
        </p:grpSpPr>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78575" y="3672322"/>
              <a:ext cx="1313699" cy="1313699"/>
            </a:xfrm>
            <a:prstGeom prst="rect">
              <a:avLst/>
            </a:prstGeom>
          </p:spPr>
        </p:pic>
        <p:sp>
          <p:nvSpPr>
            <p:cNvPr id="7" name="Right Arrow 6"/>
            <p:cNvSpPr/>
            <p:nvPr/>
          </p:nvSpPr>
          <p:spPr>
            <a:xfrm>
              <a:off x="8065827" y="3125213"/>
              <a:ext cx="1351128" cy="484632"/>
            </a:xfrm>
            <a:prstGeom prst="rightArrow">
              <a:avLst/>
            </a:prstGeom>
            <a:solidFill>
              <a:srgbClr val="FFC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2">
                      <a:lumMod val="75000"/>
                    </a:schemeClr>
                  </a:solidFill>
                </a:rPr>
                <a:t>Definition</a:t>
              </a:r>
              <a:endParaRPr lang="en-US" dirty="0">
                <a:solidFill>
                  <a:schemeClr val="tx2">
                    <a:lumMod val="75000"/>
                  </a:schemeClr>
                </a:solidFill>
              </a:endParaRPr>
            </a:p>
          </p:txBody>
        </p:sp>
        <p:sp>
          <p:nvSpPr>
            <p:cNvPr id="8" name="Right Arrow 7"/>
            <p:cNvSpPr/>
            <p:nvPr/>
          </p:nvSpPr>
          <p:spPr>
            <a:xfrm>
              <a:off x="9435424" y="4936406"/>
              <a:ext cx="1351128" cy="484632"/>
            </a:xfrm>
            <a:prstGeom prst="rightArrow">
              <a:avLst/>
            </a:prstGeom>
            <a:solidFill>
              <a:srgbClr val="00B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2">
                      <a:lumMod val="75000"/>
                    </a:schemeClr>
                  </a:solidFill>
                </a:rPr>
                <a:t>Execution</a:t>
              </a:r>
              <a:endParaRPr lang="en-US" dirty="0">
                <a:solidFill>
                  <a:schemeClr val="tx2">
                    <a:lumMod val="75000"/>
                  </a:schemeClr>
                </a:solidFill>
              </a:endParaRPr>
            </a:p>
          </p:txBody>
        </p:sp>
      </p:grpSp>
    </p:spTree>
    <p:extLst>
      <p:ext uri="{BB962C8B-B14F-4D97-AF65-F5344CB8AC3E}">
        <p14:creationId xmlns:p14="http://schemas.microsoft.com/office/powerpoint/2010/main" val="2888997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200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Charter - Template</a:t>
            </a:r>
            <a:endParaRPr lang="en-US" dirty="0"/>
          </a:p>
        </p:txBody>
      </p:sp>
      <p:sp>
        <p:nvSpPr>
          <p:cNvPr id="3" name="Content Placeholder 2"/>
          <p:cNvSpPr>
            <a:spLocks noGrp="1"/>
          </p:cNvSpPr>
          <p:nvPr>
            <p:ph idx="1"/>
          </p:nvPr>
        </p:nvSpPr>
        <p:spPr>
          <a:xfrm>
            <a:off x="838200" y="1405719"/>
            <a:ext cx="10515600" cy="4535007"/>
          </a:xfrm>
        </p:spPr>
        <p:txBody>
          <a:bodyPr>
            <a:noAutofit/>
          </a:bodyPr>
          <a:lstStyle/>
          <a:p>
            <a:pPr>
              <a:lnSpc>
                <a:spcPct val="100000"/>
              </a:lnSpc>
              <a:spcBef>
                <a:spcPts val="600"/>
              </a:spcBef>
            </a:pPr>
            <a:r>
              <a:rPr lang="en-US" sz="1600" dirty="0" smtClean="0"/>
              <a:t>Who is the Sponsor (Member of Steering Committee)</a:t>
            </a:r>
          </a:p>
          <a:p>
            <a:pPr>
              <a:lnSpc>
                <a:spcPct val="100000"/>
              </a:lnSpc>
              <a:spcBef>
                <a:spcPts val="600"/>
              </a:spcBef>
            </a:pPr>
            <a:r>
              <a:rPr lang="en-US" sz="1600" dirty="0" smtClean="0"/>
              <a:t>Introduction (What is this document about)</a:t>
            </a:r>
          </a:p>
          <a:p>
            <a:pPr>
              <a:lnSpc>
                <a:spcPct val="100000"/>
              </a:lnSpc>
              <a:spcBef>
                <a:spcPts val="600"/>
              </a:spcBef>
            </a:pPr>
            <a:r>
              <a:rPr lang="en-US" sz="1600" dirty="0" smtClean="0"/>
              <a:t>Executive Overview (goals, </a:t>
            </a:r>
            <a:r>
              <a:rPr lang="en-US" sz="1600" dirty="0"/>
              <a:t>p</a:t>
            </a:r>
            <a:r>
              <a:rPr lang="en-US" sz="1600" dirty="0" smtClean="0"/>
              <a:t>roblem statement, background and reason for the project)</a:t>
            </a:r>
          </a:p>
          <a:p>
            <a:pPr>
              <a:lnSpc>
                <a:spcPct val="100000"/>
              </a:lnSpc>
              <a:spcBef>
                <a:spcPts val="600"/>
              </a:spcBef>
            </a:pPr>
            <a:r>
              <a:rPr lang="en-US" sz="1600" dirty="0" smtClean="0"/>
              <a:t>Project Scope and Included Work Streams (short description)</a:t>
            </a:r>
          </a:p>
          <a:p>
            <a:pPr>
              <a:lnSpc>
                <a:spcPct val="100000"/>
              </a:lnSpc>
              <a:spcBef>
                <a:spcPts val="600"/>
              </a:spcBef>
            </a:pPr>
            <a:r>
              <a:rPr lang="en-US" sz="1600" dirty="0" smtClean="0"/>
              <a:t>Resource Requirements (budget, staff, skills, facilities, locations, infrastructure, other etc.)</a:t>
            </a:r>
          </a:p>
          <a:p>
            <a:pPr>
              <a:lnSpc>
                <a:spcPct val="100000"/>
              </a:lnSpc>
              <a:spcBef>
                <a:spcPts val="600"/>
              </a:spcBef>
            </a:pPr>
            <a:r>
              <a:rPr lang="en-US" sz="1600" dirty="0" smtClean="0"/>
              <a:t>Critical Success Factors (what are the must have)</a:t>
            </a:r>
          </a:p>
          <a:p>
            <a:pPr>
              <a:lnSpc>
                <a:spcPct val="100000"/>
              </a:lnSpc>
              <a:spcBef>
                <a:spcPts val="600"/>
              </a:spcBef>
            </a:pPr>
            <a:r>
              <a:rPr lang="en-US" sz="1600" dirty="0" smtClean="0"/>
              <a:t>Critical Dependencies (Internal &amp; External for each work stream)</a:t>
            </a:r>
          </a:p>
          <a:p>
            <a:pPr>
              <a:lnSpc>
                <a:spcPct val="100000"/>
              </a:lnSpc>
              <a:spcBef>
                <a:spcPts val="600"/>
              </a:spcBef>
            </a:pPr>
            <a:r>
              <a:rPr lang="en-US" sz="1600" dirty="0" smtClean="0"/>
              <a:t>Project Schedule and Timelines</a:t>
            </a:r>
          </a:p>
          <a:p>
            <a:pPr>
              <a:lnSpc>
                <a:spcPct val="100000"/>
              </a:lnSpc>
              <a:spcBef>
                <a:spcPts val="600"/>
              </a:spcBef>
            </a:pPr>
            <a:r>
              <a:rPr lang="en-US" sz="1600" dirty="0" smtClean="0"/>
              <a:t>Project Organization &amp; Governance (Roles and Responsibilities, Steering Committee, Key Stakeholders)</a:t>
            </a:r>
          </a:p>
          <a:p>
            <a:pPr>
              <a:lnSpc>
                <a:spcPct val="100000"/>
              </a:lnSpc>
              <a:spcBef>
                <a:spcPts val="600"/>
              </a:spcBef>
            </a:pPr>
            <a:r>
              <a:rPr lang="en-US" sz="1600" dirty="0" smtClean="0"/>
              <a:t>Key Risks (Risk Level 15 and higher)</a:t>
            </a:r>
            <a:endParaRPr lang="en-US" sz="1600" dirty="0"/>
          </a:p>
          <a:p>
            <a:pPr>
              <a:lnSpc>
                <a:spcPct val="100000"/>
              </a:lnSpc>
              <a:spcBef>
                <a:spcPts val="600"/>
              </a:spcBef>
            </a:pPr>
            <a:r>
              <a:rPr lang="en-US" sz="1600" dirty="0" smtClean="0"/>
              <a:t>1-Page Work Stream Descriptions</a:t>
            </a:r>
          </a:p>
          <a:p>
            <a:pPr>
              <a:lnSpc>
                <a:spcPct val="100000"/>
              </a:lnSpc>
              <a:spcBef>
                <a:spcPts val="600"/>
              </a:spcBef>
            </a:pPr>
            <a:r>
              <a:rPr lang="en-US" sz="1600" dirty="0" smtClean="0"/>
              <a:t>Weekly Report Recipients (Stakeholders)</a:t>
            </a:r>
          </a:p>
          <a:p>
            <a:pPr>
              <a:lnSpc>
                <a:spcPct val="100000"/>
              </a:lnSpc>
              <a:spcBef>
                <a:spcPts val="600"/>
              </a:spcBef>
            </a:pPr>
            <a:r>
              <a:rPr lang="en-US" sz="1600" dirty="0" smtClean="0"/>
              <a:t>Reporting Format (templates)</a:t>
            </a:r>
          </a:p>
          <a:p>
            <a:pPr>
              <a:lnSpc>
                <a:spcPct val="100000"/>
              </a:lnSpc>
              <a:spcBef>
                <a:spcPts val="600"/>
              </a:spcBef>
            </a:pPr>
            <a:r>
              <a:rPr lang="en-US" sz="1600" dirty="0" smtClean="0"/>
              <a:t>Risk Matrix definition</a:t>
            </a:r>
            <a:endParaRPr lang="en-US" sz="16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89223" y="365125"/>
            <a:ext cx="1460524" cy="1460524"/>
          </a:xfrm>
          <a:prstGeom prst="rect">
            <a:avLst/>
          </a:prstGeom>
        </p:spPr>
      </p:pic>
    </p:spTree>
    <p:extLst>
      <p:ext uri="{BB962C8B-B14F-4D97-AF65-F5344CB8AC3E}">
        <p14:creationId xmlns:p14="http://schemas.microsoft.com/office/powerpoint/2010/main" val="1439429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1-Page Work Stream Description</a:t>
            </a:r>
            <a:endParaRPr lang="en-US" dirty="0"/>
          </a:p>
        </p:txBody>
      </p:sp>
      <p:sp>
        <p:nvSpPr>
          <p:cNvPr id="3" name="Content Placeholder 2"/>
          <p:cNvSpPr>
            <a:spLocks noGrp="1"/>
          </p:cNvSpPr>
          <p:nvPr>
            <p:ph idx="1"/>
          </p:nvPr>
        </p:nvSpPr>
        <p:spPr/>
        <p:txBody>
          <a:bodyPr/>
          <a:lstStyle/>
          <a:p>
            <a:r>
              <a:rPr lang="en-US" dirty="0" smtClean="0"/>
              <a:t>Difficult to write on 1-page</a:t>
            </a:r>
          </a:p>
          <a:p>
            <a:endParaRPr lang="en-US" dirty="0" smtClean="0"/>
          </a:p>
          <a:p>
            <a:r>
              <a:rPr lang="en-US" dirty="0" smtClean="0"/>
              <a:t>If you (or the work stream lead / Sub-Project Manager) spend time creating this PPT, it will force you to really think of the scope and expected outcome!</a:t>
            </a:r>
          </a:p>
          <a:p>
            <a:endParaRPr lang="en-US" dirty="0"/>
          </a:p>
          <a:p>
            <a:r>
              <a:rPr lang="en-US" dirty="0" smtClean="0"/>
              <a:t>The template is a “Staring Point” – update template based on your needs, culture, type of project etc.</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05492" y="365125"/>
            <a:ext cx="1171575" cy="1171575"/>
          </a:xfrm>
          <a:prstGeom prst="rect">
            <a:avLst/>
          </a:prstGeom>
        </p:spPr>
      </p:pic>
    </p:spTree>
    <p:extLst>
      <p:ext uri="{BB962C8B-B14F-4D97-AF65-F5344CB8AC3E}">
        <p14:creationId xmlns:p14="http://schemas.microsoft.com/office/powerpoint/2010/main" val="30115734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2503</TotalTime>
  <Words>1529</Words>
  <Application>Microsoft Office PowerPoint</Application>
  <PresentationFormat>Widescreen</PresentationFormat>
  <Paragraphs>187</Paragraphs>
  <Slides>17</Slides>
  <Notes>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17</vt:i4>
      </vt:variant>
    </vt:vector>
  </HeadingPairs>
  <TitlesOfParts>
    <vt:vector size="27" baseType="lpstr">
      <vt:lpstr>Algerian</vt:lpstr>
      <vt:lpstr>Arial</vt:lpstr>
      <vt:lpstr>Baskerville Old Face</vt:lpstr>
      <vt:lpstr>Britannic Bold</vt:lpstr>
      <vt:lpstr>Calibri</vt:lpstr>
      <vt:lpstr>Oswald</vt:lpstr>
      <vt:lpstr>Oswald Medium</vt:lpstr>
      <vt:lpstr>Wingdings</vt:lpstr>
      <vt:lpstr>Office Theme</vt:lpstr>
      <vt:lpstr>Custom Design</vt:lpstr>
      <vt:lpstr>A well written Project Charters minimizes confusion! </vt:lpstr>
      <vt:lpstr>Have you experienced this?</vt:lpstr>
      <vt:lpstr>Yes, I know the feeling…</vt:lpstr>
      <vt:lpstr>What does a Project Charter Accomplish?</vt:lpstr>
      <vt:lpstr>What is a Project Charter?</vt:lpstr>
      <vt:lpstr>What Is The Perfect Project Charter?</vt:lpstr>
      <vt:lpstr>Templates we will look at</vt:lpstr>
      <vt:lpstr>Project Charter - Template</vt:lpstr>
      <vt:lpstr>1-Page Work Stream Description</vt:lpstr>
      <vt:lpstr>Work Stream: &lt;NAME&gt;</vt:lpstr>
      <vt:lpstr>Work Stream: ITSM Governance</vt:lpstr>
      <vt:lpstr>Resource Plan &amp; Project Plan </vt:lpstr>
      <vt:lpstr>Risk Register</vt:lpstr>
      <vt:lpstr>Action Points</vt:lpstr>
      <vt:lpstr>PowerPoint Presentation</vt:lpstr>
      <vt:lpstr>Questions?</vt:lpstr>
      <vt:lpstr>Thank You!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Christine Montoya</dc:creator>
  <cp:lastModifiedBy>Thorsten Manthey</cp:lastModifiedBy>
  <cp:revision>60</cp:revision>
  <dcterms:created xsi:type="dcterms:W3CDTF">2017-07-31T20:34:39Z</dcterms:created>
  <dcterms:modified xsi:type="dcterms:W3CDTF">2019-10-06T15:21:41Z</dcterms:modified>
</cp:coreProperties>
</file>