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7" r:id="rId5"/>
    <p:sldId id="283" r:id="rId6"/>
    <p:sldId id="309" r:id="rId7"/>
    <p:sldId id="310" r:id="rId8"/>
    <p:sldId id="311" r:id="rId9"/>
    <p:sldId id="312" r:id="rId10"/>
    <p:sldId id="313" r:id="rId11"/>
    <p:sldId id="314" r:id="rId12"/>
    <p:sldId id="296" r:id="rId13"/>
    <p:sldId id="299" r:id="rId14"/>
    <p:sldId id="300" r:id="rId15"/>
    <p:sldId id="301" r:id="rId16"/>
    <p:sldId id="302" r:id="rId17"/>
    <p:sldId id="303" r:id="rId18"/>
    <p:sldId id="304" r:id="rId19"/>
    <p:sldId id="315" r:id="rId20"/>
    <p:sldId id="308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98"/>
    <a:srgbClr val="7C3A7A"/>
    <a:srgbClr val="003A65"/>
    <a:srgbClr val="636462"/>
    <a:srgbClr val="E05439"/>
    <a:srgbClr val="5D9FCA"/>
    <a:srgbClr val="BBD236"/>
    <a:srgbClr val="006B85"/>
    <a:srgbClr val="D3562A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47"/>
  </p:normalViewPr>
  <p:slideViewPr>
    <p:cSldViewPr snapToGrid="0" snapToObjects="1"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38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094A-8326-5146-978B-D706FE0EFA5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6E04-614F-D544-9A90-FFB7E3C7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33916"/>
            <a:ext cx="8879390" cy="10351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669317"/>
            <a:ext cx="10388009" cy="497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60695" y="441110"/>
            <a:ext cx="3945491" cy="188258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of Presentation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0695" y="3275360"/>
            <a:ext cx="24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3A65"/>
                </a:solidFill>
                <a:latin typeface="Arial" charset="0"/>
                <a:ea typeface="Arial" charset="0"/>
                <a:cs typeface="Arial" charset="0"/>
              </a:rPr>
              <a:t>Prepared by: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60695" y="4957916"/>
            <a:ext cx="3509556" cy="34193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60695" y="3613303"/>
            <a:ext cx="3509556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@Twitter Handle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051" y="510712"/>
            <a:ext cx="3792279" cy="457165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720855" y="2156239"/>
            <a:ext cx="65932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i="0" kern="120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Please complete</a:t>
            </a:r>
            <a:endParaRPr lang="en-US" sz="4800" b="1" i="0" kern="1200" baseline="0" dirty="0">
              <a:solidFill>
                <a:srgbClr val="C0000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4800" b="1" i="0" kern="120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your session</a:t>
            </a:r>
            <a:r>
              <a:rPr lang="en-US" sz="4800" b="1" i="0" kern="1200" baseline="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b="1" i="0" kern="120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en-US" sz="4800" b="1" i="0" kern="1200" baseline="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b="1" i="0" kern="1200" dirty="0">
                <a:solidFill>
                  <a:srgbClr val="C00000"/>
                </a:solidFill>
                <a:effectLst/>
                <a:latin typeface="Arial" charset="0"/>
                <a:ea typeface="Arial" charset="0"/>
                <a:cs typeface="Arial" charset="0"/>
              </a:rPr>
              <a:t>in the FUSION app.</a:t>
            </a:r>
            <a:endParaRPr lang="en-US" sz="4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3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7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10754" y="6575124"/>
            <a:ext cx="489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31BF3-91C8-3746-AC62-3BA668FA564E}" type="slidenum">
              <a:rPr lang="en-US" sz="1100" b="0" i="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1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4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58678"/>
            <a:ext cx="10233803" cy="495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manthey.com/speaker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anthey.com/speaker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7421" y="441110"/>
            <a:ext cx="4326340" cy="1882581"/>
          </a:xfrm>
        </p:spPr>
        <p:txBody>
          <a:bodyPr>
            <a:normAutofit/>
          </a:bodyPr>
          <a:lstStyle/>
          <a:p>
            <a:r>
              <a:rPr lang="en-US" sz="3600" dirty="0"/>
              <a:t>Bridging the ITSM Information Gap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August 21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Thorsten Manthey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TCS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ThorstenManthey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90586" y="1524997"/>
            <a:ext cx="7755038" cy="14576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90586" y="5090149"/>
            <a:ext cx="7755038" cy="1636261"/>
            <a:chOff x="752354" y="4538132"/>
            <a:chExt cx="7755038" cy="1636261"/>
          </a:xfrm>
        </p:grpSpPr>
        <p:sp>
          <p:nvSpPr>
            <p:cNvPr id="8" name="Rectangle 7"/>
            <p:cNvSpPr/>
            <p:nvPr/>
          </p:nvSpPr>
          <p:spPr>
            <a:xfrm>
              <a:off x="752354" y="4538132"/>
              <a:ext cx="7755038" cy="1636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12" y="5215464"/>
              <a:ext cx="1414089" cy="9589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57103" y="4603800"/>
              <a:ext cx="454554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/>
                <a:t>Process Managers and Practitioners</a:t>
              </a:r>
            </a:p>
            <a:p>
              <a:pPr algn="ctr"/>
              <a:r>
                <a:rPr 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Executing the Process day-to-day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270" y="5215464"/>
              <a:ext cx="1414089" cy="9589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22" y="5215464"/>
              <a:ext cx="1414089" cy="9589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60179" y="1615562"/>
            <a:ext cx="25001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/>
              <a:t>IT Strategy &amp; Vision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3233" y="2018398"/>
            <a:ext cx="5462201" cy="885497"/>
            <a:chOff x="1397000" y="1531882"/>
            <a:chExt cx="5462201" cy="8854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" b="69387"/>
            <a:stretch/>
          </p:blipFill>
          <p:spPr>
            <a:xfrm>
              <a:off x="1397000" y="1531882"/>
              <a:ext cx="2806699" cy="88549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25" b="4039"/>
            <a:stretch/>
          </p:blipFill>
          <p:spPr>
            <a:xfrm>
              <a:off x="4052502" y="1537538"/>
              <a:ext cx="2806699" cy="86112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370577" y="3048363"/>
            <a:ext cx="6904142" cy="2020012"/>
            <a:chOff x="1232345" y="2619723"/>
            <a:chExt cx="6904142" cy="2020012"/>
          </a:xfrm>
        </p:grpSpPr>
        <p:grpSp>
          <p:nvGrpSpPr>
            <p:cNvPr id="26" name="Group 25"/>
            <p:cNvGrpSpPr/>
            <p:nvPr/>
          </p:nvGrpSpPr>
          <p:grpSpPr>
            <a:xfrm>
              <a:off x="1232345" y="2727283"/>
              <a:ext cx="3074546" cy="1760996"/>
              <a:chOff x="1232345" y="2727283"/>
              <a:chExt cx="3074546" cy="17609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2345" y="2727283"/>
                <a:ext cx="3074546" cy="17609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976323" y="2845514"/>
                <a:ext cx="1586588" cy="147732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dirty="0"/>
                  <a:t>Strategic</a:t>
                </a:r>
              </a:p>
              <a:p>
                <a:pPr algn="ctr"/>
                <a:r>
                  <a:rPr lang="en-US" sz="3200" dirty="0"/>
                  <a:t>Process</a:t>
                </a:r>
              </a:p>
              <a:p>
                <a:pPr algn="ctr"/>
                <a:r>
                  <a:rPr lang="en-US" sz="3200" dirty="0"/>
                  <a:t>Roadmap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28864" y="2619723"/>
              <a:ext cx="1377533" cy="2020012"/>
              <a:chOff x="4528864" y="2619723"/>
              <a:chExt cx="1377533" cy="2020012"/>
            </a:xfrm>
          </p:grpSpPr>
          <p:sp>
            <p:nvSpPr>
              <p:cNvPr id="24" name="Up-Down Arrow 23"/>
              <p:cNvSpPr/>
              <p:nvPr/>
            </p:nvSpPr>
            <p:spPr>
              <a:xfrm>
                <a:off x="4528864" y="2619723"/>
                <a:ext cx="1377533" cy="2020012"/>
              </a:xfrm>
              <a:prstGeom prst="upDownArrow">
                <a:avLst>
                  <a:gd name="adj1" fmla="val 53258"/>
                  <a:gd name="adj2" fmla="val 28598"/>
                </a:avLst>
              </a:prstGeom>
              <a:gradFill>
                <a:gsLst>
                  <a:gs pos="0">
                    <a:srgbClr val="00B050"/>
                  </a:gs>
                  <a:gs pos="55000">
                    <a:srgbClr val="92D050"/>
                  </a:gs>
                  <a:gs pos="100000">
                    <a:srgbClr val="00B050"/>
                  </a:gs>
                </a:gsLst>
                <a:lin ang="54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4445945" y="3362396"/>
                <a:ext cx="15433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Bridging the</a:t>
                </a:r>
              </a:p>
              <a:p>
                <a:pPr algn="ctr"/>
                <a:r>
                  <a:rPr lang="en-US" dirty="0"/>
                  <a:t>Information Gap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73926" y="2650870"/>
              <a:ext cx="1862561" cy="1837409"/>
              <a:chOff x="6273926" y="2650870"/>
              <a:chExt cx="1862561" cy="183740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926" y="2895676"/>
                <a:ext cx="1592603" cy="1592603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273926" y="2650870"/>
                <a:ext cx="1862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Process Owner</a:t>
                </a:r>
              </a:p>
            </p:txBody>
          </p:sp>
        </p:grp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76463" y="365125"/>
            <a:ext cx="11790947" cy="696507"/>
          </a:xfrm>
        </p:spPr>
        <p:txBody>
          <a:bodyPr>
            <a:normAutofit/>
          </a:bodyPr>
          <a:lstStyle/>
          <a:p>
            <a:r>
              <a:rPr lang="en-US" sz="3600" dirty="0"/>
              <a:t>Bridging the Information </a:t>
            </a:r>
            <a:r>
              <a:rPr lang="en-US" sz="3600" dirty="0" smtClean="0"/>
              <a:t>Gap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59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Develop </a:t>
            </a:r>
            <a:r>
              <a:rPr lang="en-US" dirty="0"/>
              <a:t>a Strategic Process Roadmap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95635" y="1537302"/>
            <a:ext cx="3116454" cy="2417961"/>
            <a:chOff x="2829357" y="1681679"/>
            <a:chExt cx="3116454" cy="2417961"/>
          </a:xfrm>
        </p:grpSpPr>
        <p:sp>
          <p:nvSpPr>
            <p:cNvPr id="4" name="Rounded Rectangle 3"/>
            <p:cNvSpPr/>
            <p:nvPr/>
          </p:nvSpPr>
          <p:spPr>
            <a:xfrm>
              <a:off x="3273974" y="1681679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Answer the Strategic Process Roadmap Questionnaire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495801" y="3610897"/>
              <a:ext cx="488743" cy="488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29357" y="2281656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67754" y="1532024"/>
            <a:ext cx="3060951" cy="2423239"/>
            <a:chOff x="6001475" y="1676401"/>
            <a:chExt cx="3060951" cy="2423239"/>
          </a:xfrm>
        </p:grpSpPr>
        <p:sp>
          <p:nvSpPr>
            <p:cNvPr id="8" name="Rounded Rectangle 7"/>
            <p:cNvSpPr/>
            <p:nvPr/>
          </p:nvSpPr>
          <p:spPr>
            <a:xfrm>
              <a:off x="6390589" y="1676401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Review Process Assessment findings, CSI register, Customer feedback etc.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3610897"/>
              <a:ext cx="488743" cy="488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1475" y="2281656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7854" y="1581780"/>
            <a:ext cx="2671837" cy="2373483"/>
            <a:chOff x="81575" y="1726157"/>
            <a:chExt cx="2671837" cy="2373483"/>
          </a:xfrm>
        </p:grpSpPr>
        <p:sp>
          <p:nvSpPr>
            <p:cNvPr id="12" name="Rounded Rectangle 11"/>
            <p:cNvSpPr/>
            <p:nvPr/>
          </p:nvSpPr>
          <p:spPr>
            <a:xfrm>
              <a:off x="81575" y="1726157"/>
              <a:ext cx="2671837" cy="1908017"/>
            </a:xfrm>
            <a:prstGeom prst="roundRect">
              <a:avLst/>
            </a:prstGeom>
            <a:solidFill>
              <a:srgbClr val="4066AA"/>
            </a:solidFill>
            <a:ln w="12700" cmpd="sng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Understand and Execute the Accountabilities of Process Owners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143001" y="3610897"/>
              <a:ext cx="488743" cy="488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516" y="3906642"/>
            <a:ext cx="9899922" cy="2458062"/>
            <a:chOff x="577516" y="3906642"/>
            <a:chExt cx="9899922" cy="24580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1418" y="4517470"/>
              <a:ext cx="2353277" cy="1713687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7" name="Right Brace 16"/>
            <p:cNvSpPr/>
            <p:nvPr/>
          </p:nvSpPr>
          <p:spPr>
            <a:xfrm rot="5400000">
              <a:off x="5293382" y="-444260"/>
              <a:ext cx="289797" cy="8991602"/>
            </a:xfrm>
            <a:prstGeom prst="rightBrace">
              <a:avLst>
                <a:gd name="adj1" fmla="val 50756"/>
                <a:gd name="adj2" fmla="val 47942"/>
              </a:avLst>
            </a:prstGeom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6501" y="5120189"/>
              <a:ext cx="488743" cy="488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5927" y="5102706"/>
              <a:ext cx="187006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/>
                <a:t>3-year Strategic </a:t>
              </a:r>
            </a:p>
            <a:p>
              <a:r>
                <a:rPr lang="en-US" dirty="0"/>
                <a:t>outlook plan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404" y="4999171"/>
              <a:ext cx="143932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Populate</a:t>
              </a:r>
              <a:endParaRPr lang="en-US" sz="2400" b="1" dirty="0">
                <a:solidFill>
                  <a:schemeClr val="accent5"/>
                </a:solidFill>
              </a:endParaRPr>
            </a:p>
            <a:p>
              <a:r>
                <a:rPr lang="en-US" sz="2400" b="1" dirty="0" smtClean="0">
                  <a:solidFill>
                    <a:schemeClr val="accent5"/>
                  </a:solidFill>
                </a:rPr>
                <a:t>Templates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7516" y="4324776"/>
              <a:ext cx="9899922" cy="2039928"/>
            </a:xfrm>
            <a:prstGeom prst="rect">
              <a:avLst/>
            </a:prstGeom>
            <a:noFill/>
            <a:ln w="12700" cmpd="sng">
              <a:solidFill>
                <a:schemeClr val="bg2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541" y="4525490"/>
              <a:ext cx="2355136" cy="1697646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7721" y="4539632"/>
              <a:ext cx="2314575" cy="1669362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8099749" y="5102706"/>
              <a:ext cx="198937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/>
                <a:t>12-month rolling</a:t>
              </a:r>
            </a:p>
            <a:p>
              <a:r>
                <a:rPr lang="en-US" dirty="0"/>
                <a:t>Tactical plan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94035" y="5102706"/>
              <a:ext cx="198937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Key Activities &amp; Milestones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7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1272" y="1658679"/>
            <a:ext cx="10150641" cy="2027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and Execute the Accountabilities of Process </a:t>
            </a:r>
            <a:r>
              <a:rPr lang="en-US" dirty="0" smtClean="0"/>
              <a:t>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Accountable for the strategic direction and long term goal of the </a:t>
            </a:r>
            <a:r>
              <a:rPr lang="en-US" b="1" dirty="0" smtClean="0">
                <a:solidFill>
                  <a:schemeClr val="tx2"/>
                </a:solidFill>
              </a:rPr>
              <a:t>process</a:t>
            </a:r>
          </a:p>
          <a:p>
            <a:pPr marL="625475" lvl="2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Set short term (12-month rolling) and long term (3 years) process goals</a:t>
            </a:r>
          </a:p>
          <a:p>
            <a:pPr marL="625475" lvl="2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Define current maturity baseline and future process maturity level to be reached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Accountable </a:t>
            </a:r>
            <a:r>
              <a:rPr lang="en-US" b="1" dirty="0">
                <a:solidFill>
                  <a:schemeClr val="tx2"/>
                </a:solidFill>
              </a:rPr>
              <a:t>for the overall performance and results of the process</a:t>
            </a:r>
            <a:endParaRPr lang="en-US" dirty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Responsible to define process scope and goals</a:t>
            </a:r>
            <a:endParaRPr lang="en-US" dirty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Accountable to ensure support and commitment of resources</a:t>
            </a:r>
            <a:endParaRPr lang="en-US" dirty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Assisting in assigning a Process </a:t>
            </a:r>
            <a:r>
              <a:rPr lang="en-US" b="1" dirty="0" smtClean="0">
                <a:solidFill>
                  <a:schemeClr val="tx2"/>
                </a:solidFill>
              </a:rPr>
              <a:t>Manager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79420" y="412642"/>
            <a:ext cx="630444" cy="63044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 the Strategic Process Roadmap </a:t>
            </a:r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Excel workbook consist of questions a Process Owner should ask themselves for each process they own.</a:t>
            </a:r>
          </a:p>
          <a:p>
            <a:r>
              <a:rPr lang="en-US" dirty="0" smtClean="0"/>
              <a:t>This </a:t>
            </a:r>
            <a:r>
              <a:rPr lang="en-US" dirty="0"/>
              <a:t>is only a starting point but provides great </a:t>
            </a:r>
            <a:r>
              <a:rPr lang="en-US" dirty="0" smtClean="0"/>
              <a:t>guidance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Workbook </a:t>
            </a:r>
            <a:r>
              <a:rPr lang="en-US" sz="3200" dirty="0">
                <a:solidFill>
                  <a:schemeClr val="accent5"/>
                </a:solidFill>
              </a:rPr>
              <a:t>with questions</a:t>
            </a:r>
          </a:p>
          <a:p>
            <a:pPr marL="285750" lvl="1" indent="-285750"/>
            <a:r>
              <a:rPr lang="en-US" sz="2000" dirty="0">
                <a:solidFill>
                  <a:schemeClr val="accent5"/>
                </a:solidFill>
              </a:rPr>
              <a:t>Workbook contains detailed instructions</a:t>
            </a:r>
          </a:p>
          <a:p>
            <a:pPr marL="285750" lvl="1" indent="-285750"/>
            <a:r>
              <a:rPr lang="en-US" sz="2000" dirty="0">
                <a:solidFill>
                  <a:schemeClr val="accent5"/>
                </a:solidFill>
              </a:rPr>
              <a:t>Questions in </a:t>
            </a:r>
            <a:r>
              <a:rPr lang="en-US" sz="2000" dirty="0" smtClean="0">
                <a:solidFill>
                  <a:schemeClr val="accent5"/>
                </a:solidFill>
              </a:rPr>
              <a:t>five domains</a:t>
            </a:r>
            <a:r>
              <a:rPr lang="en-US" sz="2000" dirty="0">
                <a:solidFill>
                  <a:schemeClr val="accent5"/>
                </a:solidFill>
              </a:rPr>
              <a:t>: People, Process, </a:t>
            </a:r>
            <a:r>
              <a:rPr lang="en-US" sz="2000" dirty="0" smtClean="0">
                <a:solidFill>
                  <a:schemeClr val="accent5"/>
                </a:solidFill>
              </a:rPr>
              <a:t>Technology, Governance </a:t>
            </a:r>
            <a:r>
              <a:rPr lang="en-US" sz="2000" dirty="0">
                <a:solidFill>
                  <a:schemeClr val="accent5"/>
                </a:solidFill>
              </a:rPr>
              <a:t>and Partners</a:t>
            </a:r>
          </a:p>
          <a:p>
            <a:pPr marL="285750" lvl="1" indent="-285750"/>
            <a:r>
              <a:rPr lang="en-US" sz="2000" dirty="0">
                <a:solidFill>
                  <a:schemeClr val="accent5"/>
                </a:solidFill>
              </a:rPr>
              <a:t>The Process Owner must identify process specific questions for their process</a:t>
            </a:r>
          </a:p>
          <a:p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9420" y="498364"/>
            <a:ext cx="630444" cy="63044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2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8" y="3290887"/>
            <a:ext cx="11172448" cy="30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Process </a:t>
            </a:r>
            <a:r>
              <a:rPr lang="en-US" dirty="0" smtClean="0"/>
              <a:t>Artifacts, Information &amp;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2537" cy="853407"/>
          </a:xfrm>
        </p:spPr>
        <p:txBody>
          <a:bodyPr>
            <a:normAutofit/>
          </a:bodyPr>
          <a:lstStyle/>
          <a:p>
            <a:r>
              <a:rPr lang="en-US" dirty="0"/>
              <a:t>There is usually a lot of existing information and data a Process Owner can use as input to the Strategic Process Roadmap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132" y="498364"/>
            <a:ext cx="630444" cy="63044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3</a:t>
            </a: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10216" y="4278168"/>
            <a:ext cx="2507353" cy="1635269"/>
            <a:chOff x="3598441" y="4497669"/>
            <a:chExt cx="2507353" cy="16352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442" y="4832013"/>
              <a:ext cx="2036922" cy="1300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98441" y="4497669"/>
              <a:ext cx="250735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Process Assessments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03803" y="2756403"/>
            <a:ext cx="2308325" cy="1580379"/>
            <a:chOff x="323528" y="2975904"/>
            <a:chExt cx="2308325" cy="1580379"/>
          </a:xfrm>
        </p:grpSpPr>
        <p:grpSp>
          <p:nvGrpSpPr>
            <p:cNvPr id="9" name="Group 8"/>
            <p:cNvGrpSpPr/>
            <p:nvPr/>
          </p:nvGrpSpPr>
          <p:grpSpPr>
            <a:xfrm>
              <a:off x="559822" y="3322196"/>
              <a:ext cx="1856991" cy="1234087"/>
              <a:chOff x="3321934" y="3946278"/>
              <a:chExt cx="2685327" cy="17845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1765" r="88824">
                            <a14:foregroundMark x1="33235" y1="78333" x2="33235" y2="78333"/>
                            <a14:foregroundMark x1="29118" y1="15833" x2="29118" y2="15833"/>
                            <a14:foregroundMark x1="42941" y1="22500" x2="42941" y2="22500"/>
                            <a14:foregroundMark x1="57059" y1="15000" x2="57059" y2="15000"/>
                            <a14:foregroundMark x1="75000" y1="19167" x2="75000" y2="19167"/>
                            <a14:foregroundMark x1="77059" y1="72500" x2="77059" y2="7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9" r="13275"/>
              <a:stretch/>
            </p:blipFill>
            <p:spPr>
              <a:xfrm>
                <a:off x="3321934" y="4445144"/>
                <a:ext cx="2685327" cy="1285703"/>
              </a:xfrm>
              <a:prstGeom prst="rect">
                <a:avLst/>
              </a:prstGeom>
            </p:spPr>
          </p:pic>
          <p:sp>
            <p:nvSpPr>
              <p:cNvPr id="12" name="Oval Callout 11"/>
              <p:cNvSpPr/>
              <p:nvPr/>
            </p:nvSpPr>
            <p:spPr>
              <a:xfrm>
                <a:off x="5092861" y="3993264"/>
                <a:ext cx="914400" cy="498865"/>
              </a:xfrm>
              <a:prstGeom prst="wedgeEllipseCallout">
                <a:avLst>
                  <a:gd name="adj1" fmla="val -30960"/>
                  <a:gd name="adj2" fmla="val 83282"/>
                </a:avLst>
              </a:prstGeom>
              <a:solidFill>
                <a:srgbClr val="BFD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Callout 12"/>
              <p:cNvSpPr/>
              <p:nvPr/>
            </p:nvSpPr>
            <p:spPr>
              <a:xfrm>
                <a:off x="3321934" y="3946278"/>
                <a:ext cx="914400" cy="498865"/>
              </a:xfrm>
              <a:prstGeom prst="wedgeEllipseCallout">
                <a:avLst>
                  <a:gd name="adj1" fmla="val 36129"/>
                  <a:gd name="adj2" fmla="val 7632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4308675" y="3946278"/>
                <a:ext cx="711844" cy="498865"/>
              </a:xfrm>
              <a:prstGeom prst="wedgeEllipseCallout">
                <a:avLst>
                  <a:gd name="adj1" fmla="val 357"/>
                  <a:gd name="adj2" fmla="val 87922"/>
                </a:avLst>
              </a:prstGeom>
              <a:solidFill>
                <a:srgbClr val="BDD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3528" y="2975904"/>
              <a:ext cx="23083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Customer Feedback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87209" y="2756401"/>
            <a:ext cx="1756938" cy="1637931"/>
            <a:chOff x="6806934" y="2975902"/>
            <a:chExt cx="1756938" cy="1637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34" y="3331496"/>
              <a:ext cx="1756938" cy="12823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58441" y="2975902"/>
              <a:ext cx="145392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CSI Register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9993" y="2756402"/>
            <a:ext cx="2109552" cy="1401367"/>
            <a:chOff x="3579718" y="2975903"/>
            <a:chExt cx="2109552" cy="1401367"/>
          </a:xfrm>
        </p:grpSpPr>
        <p:sp>
          <p:nvSpPr>
            <p:cNvPr id="19" name="TextBox 18"/>
            <p:cNvSpPr txBox="1"/>
            <p:nvPr/>
          </p:nvSpPr>
          <p:spPr>
            <a:xfrm>
              <a:off x="3579718" y="2975903"/>
              <a:ext cx="210955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Ongoing Initiatives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70239" y="3204065"/>
              <a:ext cx="1097398" cy="12490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27146" y="4622335"/>
            <a:ext cx="3185067" cy="1243107"/>
            <a:chOff x="346871" y="4841836"/>
            <a:chExt cx="3185067" cy="124310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2414" y1="31373" x2="72414" y2="31373"/>
                          <a14:foregroundMark x1="57143" y1="46078" x2="57143" y2="46078"/>
                          <a14:foregroundMark x1="28571" y1="66667" x2="2857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85" y="5148660"/>
              <a:ext cx="843707" cy="84702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29412" y="5253946"/>
              <a:ext cx="220252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dirty="0" smtClean="0"/>
                <a:t>IT Strategy &amp; Vision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dirty="0" smtClean="0"/>
                <a:t>Business Strategy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dirty="0" smtClean="0"/>
                <a:t>BRM feedback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6871" y="4841836"/>
              <a:ext cx="19622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Strategy &amp; Vision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1478" y="4585945"/>
            <a:ext cx="1740861" cy="1376599"/>
            <a:chOff x="6781203" y="4805446"/>
            <a:chExt cx="1740861" cy="1376599"/>
          </a:xfrm>
        </p:grpSpPr>
        <p:sp>
          <p:nvSpPr>
            <p:cNvPr id="26" name="TextBox 25"/>
            <p:cNvSpPr txBox="1"/>
            <p:nvPr/>
          </p:nvSpPr>
          <p:spPr>
            <a:xfrm>
              <a:off x="6781203" y="4805446"/>
              <a:ext cx="174086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Additional Data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7814" y1="29150" x2="17814" y2="29150"/>
                          <a14:foregroundMark x1="37247" y1="44534" x2="37247" y2="44534"/>
                          <a14:foregroundMark x1="67611" y1="49798" x2="67611" y2="49798"/>
                          <a14:foregroundMark x1="61943" y1="68826" x2="61943" y2="68826"/>
                          <a14:foregroundMark x1="64777" y1="17004" x2="64777" y2="17004"/>
                          <a14:foregroundMark x1="65587" y1="30364" x2="65587" y2="30364"/>
                          <a14:foregroundMark x1="83401" y1="14575" x2="83401" y2="14575"/>
                          <a14:foregroundMark x1="10526" y1="52632" x2="10526" y2="52632"/>
                          <a14:foregroundMark x1="20648" y1="48988" x2="20648" y2="48988"/>
                          <a14:foregroundMark x1="13360" y1="61134" x2="13360" y2="61134"/>
                          <a14:foregroundMark x1="20648" y1="61538" x2="20648" y2="61538"/>
                          <a14:foregroundMark x1="27126" y1="61943" x2="27126" y2="61943"/>
                          <a14:foregroundMark x1="34818" y1="62348" x2="34818" y2="62348"/>
                          <a14:foregroundMark x1="35628" y1="79352" x2="35628" y2="79352"/>
                          <a14:foregroundMark x1="29555" y1="78543" x2="29555" y2="78543"/>
                          <a14:foregroundMark x1="22672" y1="79757" x2="22672" y2="79757"/>
                          <a14:foregroundMark x1="15789" y1="79352" x2="15789" y2="79352"/>
                          <a14:foregroundMark x1="15385" y1="93522" x2="15385" y2="93522"/>
                          <a14:foregroundMark x1="20648" y1="92713" x2="20648" y2="92713"/>
                          <a14:foregroundMark x1="26721" y1="92713" x2="26721" y2="92713"/>
                          <a14:foregroundMark x1="31984" y1="91903" x2="31984" y2="91903"/>
                          <a14:foregroundMark x1="42105" y1="92713" x2="42105" y2="92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766" y="5156842"/>
              <a:ext cx="1025203" cy="1025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2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8193"/>
          </a:xfrm>
        </p:spPr>
        <p:txBody>
          <a:bodyPr/>
          <a:lstStyle/>
          <a:p>
            <a:r>
              <a:rPr lang="en-US" dirty="0" smtClean="0"/>
              <a:t>Populate Templates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9420" y="391629"/>
            <a:ext cx="630444" cy="63044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4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" y="1692524"/>
            <a:ext cx="5099916" cy="37138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06637" y="2519936"/>
            <a:ext cx="336515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1-page Summary, 3 year focus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02715" y="3149866"/>
            <a:ext cx="4575478" cy="3593764"/>
            <a:chOff x="2102715" y="2835535"/>
            <a:chExt cx="4575478" cy="3593764"/>
          </a:xfrm>
        </p:grpSpPr>
        <p:grpSp>
          <p:nvGrpSpPr>
            <p:cNvPr id="10" name="Group 9"/>
            <p:cNvGrpSpPr/>
            <p:nvPr/>
          </p:nvGrpSpPr>
          <p:grpSpPr>
            <a:xfrm>
              <a:off x="2102715" y="3174405"/>
              <a:ext cx="4575478" cy="3254894"/>
              <a:chOff x="1487606" y="3145380"/>
              <a:chExt cx="4575478" cy="325489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145" y="3879586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232" y="354344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606" y="3145380"/>
                <a:ext cx="3496939" cy="2520688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2102715" y="2835943"/>
              <a:ext cx="906766" cy="33508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9349" y="2835535"/>
              <a:ext cx="190305" cy="33342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458" y="3704123"/>
              <a:ext cx="2815451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1-Page Milestone Details</a:t>
              </a:r>
              <a:endParaRPr lang="en-US" sz="20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27139" y="1786653"/>
            <a:ext cx="5016042" cy="3617766"/>
            <a:chOff x="6827139" y="1472322"/>
            <a:chExt cx="5016042" cy="36177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7139" y="1472322"/>
              <a:ext cx="5016042" cy="3617766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828076" y="3186256"/>
              <a:ext cx="3308919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1-page 12 Month Rolling Plan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2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8620663" cy="1528548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658678"/>
            <a:ext cx="10720387" cy="4954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Define clear Roles and Responsibilities / Accountabilities (RACI)</a:t>
            </a:r>
          </a:p>
          <a:p>
            <a:pPr marL="463550" lvl="1" indent="-225425"/>
            <a:r>
              <a:rPr lang="en-US" sz="1800" dirty="0"/>
              <a:t>Process Managers / Platform Manager</a:t>
            </a:r>
          </a:p>
          <a:p>
            <a:pPr marL="463550" lvl="1" indent="-225425"/>
            <a:r>
              <a:rPr lang="en-US" sz="1800" dirty="0"/>
              <a:t>Process Owners / Platform Owner / Enterprise Architecture</a:t>
            </a:r>
          </a:p>
          <a:p>
            <a:pPr marL="463550" lvl="1" indent="-225425"/>
            <a:r>
              <a:rPr lang="en-US" sz="1800" dirty="0"/>
              <a:t>IT Governance Board / IT Leadership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Define </a:t>
            </a:r>
            <a:r>
              <a:rPr lang="en-US" sz="2400" b="1" dirty="0"/>
              <a:t>the ITSM Governance Framework </a:t>
            </a:r>
          </a:p>
          <a:p>
            <a:pPr marL="463550" lvl="1" indent="-225425"/>
            <a:r>
              <a:rPr lang="en-US" sz="1800" dirty="0"/>
              <a:t>Formalize Roles (empower roles, e.g. formal roles for career path)</a:t>
            </a:r>
          </a:p>
          <a:p>
            <a:pPr marL="463550" lvl="1" indent="-225425"/>
            <a:r>
              <a:rPr lang="en-US" sz="1800" dirty="0"/>
              <a:t>Set up Councils (Process Manager Council, Process Owner Council etc.)</a:t>
            </a:r>
          </a:p>
          <a:p>
            <a:pPr marL="463550" lvl="1" indent="-225425"/>
            <a:r>
              <a:rPr lang="en-US" sz="1800" dirty="0"/>
              <a:t>Define Escalations (Who do I escalate to?)</a:t>
            </a:r>
          </a:p>
          <a:p>
            <a:pPr marL="463550" lvl="1" indent="-225425"/>
            <a:r>
              <a:rPr lang="en-US" sz="1800" dirty="0"/>
              <a:t>Define Thresholds (When do I escalate?)</a:t>
            </a:r>
          </a:p>
          <a:p>
            <a:pPr marL="463550" lvl="1" indent="-225425"/>
            <a:r>
              <a:rPr lang="en-US" sz="1800" dirty="0"/>
              <a:t>Agree on Decision Rights (Who can decide? What can they decide on?)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Start </a:t>
            </a:r>
            <a:r>
              <a:rPr lang="en-US" sz="2400" b="1" dirty="0"/>
              <a:t>with a few processes and adapt… (Crawl, Walk, Run)</a:t>
            </a:r>
          </a:p>
        </p:txBody>
      </p:sp>
    </p:spTree>
    <p:extLst>
      <p:ext uri="{BB962C8B-B14F-4D97-AF65-F5344CB8AC3E}">
        <p14:creationId xmlns:p14="http://schemas.microsoft.com/office/powerpoint/2010/main" val="35696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88" y="2586038"/>
            <a:ext cx="6724096" cy="405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Thorsten Manthey</a:t>
            </a:r>
          </a:p>
          <a:p>
            <a:pPr marL="0" indent="0">
              <a:buNone/>
            </a:pPr>
            <a:r>
              <a:rPr lang="en-US" sz="1800" dirty="0" smtClean="0"/>
              <a:t>Director, TCS</a:t>
            </a:r>
          </a:p>
          <a:p>
            <a:pPr marL="0" indent="0">
              <a:buNone/>
            </a:pPr>
            <a:r>
              <a:rPr lang="en-US" sz="1800" dirty="0" smtClean="0"/>
              <a:t>Thorsten@tmanthey.com</a:t>
            </a:r>
          </a:p>
          <a:p>
            <a:pPr marL="0" indent="0">
              <a:buNone/>
            </a:pPr>
            <a:r>
              <a:rPr lang="en-US" sz="1800" dirty="0"/>
              <a:t>http://www.tmanthey.com/speaker.html</a:t>
            </a:r>
          </a:p>
        </p:txBody>
      </p:sp>
      <p:pic>
        <p:nvPicPr>
          <p:cNvPr id="4" name="Picture 3" descr="toolbox_kit_fix_1600_clr_69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4762439"/>
            <a:ext cx="1917130" cy="14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9" y="2586038"/>
            <a:ext cx="2746206" cy="27462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2428" y="2487522"/>
            <a:ext cx="857250" cy="971550"/>
            <a:chOff x="748570" y="2438829"/>
            <a:chExt cx="857250" cy="97155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2842811" y="4433826"/>
            <a:ext cx="857250" cy="971550"/>
            <a:chOff x="748570" y="2438829"/>
            <a:chExt cx="857250" cy="97155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470286" y="4665643"/>
            <a:ext cx="4537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Manager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Owner Accountabilities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Process Roadmap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download templates go to: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www.tmanthey.com/speaker.html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Information gap between IT leadership and IT </a:t>
            </a:r>
            <a:r>
              <a:rPr lang="en-US" sz="3200" dirty="0" smtClean="0"/>
              <a:t>operations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19167" y="5144557"/>
            <a:ext cx="7755038" cy="1636261"/>
            <a:chOff x="752354" y="4661508"/>
            <a:chExt cx="7755038" cy="1636261"/>
          </a:xfrm>
        </p:grpSpPr>
        <p:sp>
          <p:nvSpPr>
            <p:cNvPr id="5" name="Rectangle 4"/>
            <p:cNvSpPr/>
            <p:nvPr/>
          </p:nvSpPr>
          <p:spPr>
            <a:xfrm>
              <a:off x="752354" y="4661508"/>
              <a:ext cx="7755038" cy="1636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12" y="5338840"/>
              <a:ext cx="1414089" cy="9589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57103" y="4727176"/>
              <a:ext cx="454554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/>
                <a:t>Process Managers and Practitioners</a:t>
              </a:r>
            </a:p>
            <a:p>
              <a:pPr algn="ctr"/>
              <a:r>
                <a:rPr 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Executing the Process day-to-day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270" y="5338840"/>
              <a:ext cx="1414089" cy="9589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742" y1="45283" x2="8742" y2="45283"/>
                          <a14:foregroundMark x1="9382" y1="47484" x2="9382" y2="47484"/>
                          <a14:foregroundMark x1="11727" y1="55660" x2="11727" y2="55660"/>
                          <a14:foregroundMark x1="9808" y1="55660" x2="9808" y2="55660"/>
                          <a14:foregroundMark x1="9382" y1="58805" x2="9382" y2="58805"/>
                          <a14:foregroundMark x1="51599" y1="48742" x2="51599" y2="48742"/>
                          <a14:foregroundMark x1="51599" y1="48742" x2="51599" y2="48742"/>
                          <a14:backgroundMark x1="39446" y1="42453" x2="39446" y2="42453"/>
                          <a14:backgroundMark x1="44776" y1="37736" x2="44776" y2="37736"/>
                          <a14:backgroundMark x1="46695" y1="45912" x2="46695" y2="45912"/>
                          <a14:backgroundMark x1="55224" y1="44654" x2="55224" y2="44654"/>
                          <a14:backgroundMark x1="54371" y1="42138" x2="54371" y2="42138"/>
                          <a14:backgroundMark x1="72708" y1="38050" x2="72708" y2="38050"/>
                          <a14:backgroundMark x1="74840" y1="34906" x2="74840" y2="34906"/>
                          <a14:backgroundMark x1="83156" y1="46855" x2="83156" y2="46855"/>
                          <a14:backgroundMark x1="58422" y1="38679" x2="58422" y2="38679"/>
                          <a14:backgroundMark x1="59915" y1="44340" x2="59915" y2="44340"/>
                          <a14:backgroundMark x1="41578" y1="38365" x2="41578" y2="38365"/>
                          <a14:backgroundMark x1="51812" y1="40566" x2="51812" y2="40566"/>
                          <a14:backgroundMark x1="52878" y1="41195" x2="52878" y2="41195"/>
                          <a14:backgroundMark x1="50533" y1="40566" x2="50533" y2="40566"/>
                          <a14:backgroundMark x1="46908" y1="44654" x2="46908" y2="44654"/>
                          <a14:backgroundMark x1="47335" y1="43711" x2="47335" y2="43711"/>
                          <a14:backgroundMark x1="47974" y1="42453" x2="47974" y2="42453"/>
                          <a14:backgroundMark x1="48614" y1="41824" x2="48614" y2="41824"/>
                          <a14:backgroundMark x1="49254" y1="40881" x2="49254" y2="40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522" y="5338840"/>
              <a:ext cx="1414089" cy="95892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19167" y="1533105"/>
            <a:ext cx="7755038" cy="1457699"/>
            <a:chOff x="752354" y="1084781"/>
            <a:chExt cx="7755038" cy="1457699"/>
          </a:xfrm>
        </p:grpSpPr>
        <p:sp>
          <p:nvSpPr>
            <p:cNvPr id="11" name="Rectangle 10"/>
            <p:cNvSpPr/>
            <p:nvPr/>
          </p:nvSpPr>
          <p:spPr>
            <a:xfrm>
              <a:off x="752354" y="1084781"/>
              <a:ext cx="7755038" cy="145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21946" y="1186922"/>
              <a:ext cx="250010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/>
                <a:t>IT Strategy &amp; Vision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905000" y="1589757"/>
              <a:ext cx="5462201" cy="885497"/>
              <a:chOff x="1397000" y="1531882"/>
              <a:chExt cx="5462201" cy="88549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09" b="69387"/>
              <a:stretch/>
            </p:blipFill>
            <p:spPr>
              <a:xfrm>
                <a:off x="1397000" y="1531882"/>
                <a:ext cx="2806699" cy="88549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825" b="4039"/>
              <a:stretch/>
            </p:blipFill>
            <p:spPr>
              <a:xfrm>
                <a:off x="4052502" y="1537538"/>
                <a:ext cx="2806699" cy="86112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930742" y="1565474"/>
            <a:ext cx="7755038" cy="4828032"/>
            <a:chOff x="763929" y="1094001"/>
            <a:chExt cx="7755038" cy="4828032"/>
          </a:xfrm>
        </p:grpSpPr>
        <p:sp>
          <p:nvSpPr>
            <p:cNvPr id="17" name="Rectangle 16"/>
            <p:cNvSpPr/>
            <p:nvPr/>
          </p:nvSpPr>
          <p:spPr>
            <a:xfrm>
              <a:off x="763929" y="2554055"/>
              <a:ext cx="7755038" cy="21074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08485">
              <a:off x="2297684" y="79017"/>
              <a:ext cx="4828032" cy="685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62532" y="3190453"/>
              <a:ext cx="4866139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INFORMATION GAP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ITSM Governance?</a:t>
            </a:r>
          </a:p>
        </p:txBody>
      </p:sp>
      <p:pic>
        <p:nvPicPr>
          <p:cNvPr id="4" name="Picture 7" descr="http://t3.gstatic.com/images?q=tbn:ANd9GcSNpev5GOxI50V4xphJccUqpmvUgGh-5ZDji6WNSNLpU_JlEWvd50Q-DBVg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12" y="2694885"/>
            <a:ext cx="2065752" cy="216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t0.gstatic.com/images?q=tbn:ANd9GcQQ0Imp7Omae4M8qArvsBo5CEzLEGipAAolPqFdVTq0X7vAFgRV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6860" y="3492941"/>
            <a:ext cx="2050481" cy="282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t3.gstatic.com/images?q=tbn:ANd9GcSEIpI2B5h2SRYbZCB1dpFYnVTmqxDvjEREv0rHF9mIt1gIRY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2248" y="4637228"/>
            <a:ext cx="1039652" cy="13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://www.xconomy.com/wordpress/wp-content/images/2011/11/question-mark-stockimage.jpg?da27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5989" y="2506945"/>
            <a:ext cx="2043041" cy="177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9738347">
            <a:off x="1046497" y="4998447"/>
            <a:ext cx="85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Roles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12544">
            <a:off x="318633" y="5799777"/>
            <a:ext cx="211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Responsibilities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655829">
            <a:off x="3143047" y="5661841"/>
            <a:ext cx="216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Accountabilities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157807">
            <a:off x="2502029" y="395369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Councils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160940">
            <a:off x="3959572" y="4581152"/>
            <a:ext cx="104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Boards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734557"/>
            <a:ext cx="6248400" cy="902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2">
                  <a:lumMod val="75000"/>
                </a:schemeClr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lang="en-US" b="1" dirty="0" smtClean="0"/>
              <a:t>If you ask 10 people what ITSM Governance is, </a:t>
            </a:r>
            <a:br>
              <a:rPr lang="en-US" b="1" dirty="0" smtClean="0"/>
            </a:br>
            <a:r>
              <a:rPr lang="en-US" b="1" dirty="0" smtClean="0"/>
              <a:t>you will likely get 11 different answers…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69447" y="1471595"/>
            <a:ext cx="3657199" cy="4865188"/>
            <a:chOff x="8469447" y="1471595"/>
            <a:chExt cx="3657199" cy="48651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9447" y="4177908"/>
              <a:ext cx="3657199" cy="2158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9447" y="2636847"/>
              <a:ext cx="3371850" cy="933450"/>
            </a:xfrm>
            <a:prstGeom prst="rect">
              <a:avLst/>
            </a:prstGeom>
          </p:spPr>
        </p:pic>
        <p:sp>
          <p:nvSpPr>
            <p:cNvPr id="16" name="Multiply 15"/>
            <p:cNvSpPr/>
            <p:nvPr/>
          </p:nvSpPr>
          <p:spPr>
            <a:xfrm>
              <a:off x="8600187" y="1471595"/>
              <a:ext cx="3263954" cy="3263954"/>
            </a:xfrm>
            <a:prstGeom prst="mathMultiply">
              <a:avLst>
                <a:gd name="adj1" fmla="val 7453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72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vs.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Management </a:t>
            </a:r>
            <a:r>
              <a:rPr lang="en-US" sz="2800" b="1" i="1" dirty="0"/>
              <a:t>plans, builds, runs and monitors</a:t>
            </a:r>
            <a:r>
              <a:rPr lang="en-US" sz="2800" i="1" dirty="0"/>
              <a:t> activities in alignment with the direction set by the governance body to achieve the enterprise objectives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i="1" dirty="0"/>
              <a:t>Governance ensures that stakeholder needs, conditions and options are evaluated to determine balanced, agreed-on enterprise objectives to be achieved; </a:t>
            </a:r>
            <a:r>
              <a:rPr lang="en-US" sz="2800" b="1" i="1" dirty="0"/>
              <a:t>setting direction through prioritization and decision making</a:t>
            </a:r>
            <a:r>
              <a:rPr lang="en-US" sz="2800" i="1" dirty="0"/>
              <a:t>; </a:t>
            </a:r>
            <a:r>
              <a:rPr lang="en-US" sz="2800" b="1" i="1" dirty="0"/>
              <a:t>and monitoring performance and compliance </a:t>
            </a:r>
            <a:r>
              <a:rPr lang="en-US" sz="2800" i="1" dirty="0"/>
              <a:t>against agreed-on direction and objectives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06384" y="6444174"/>
            <a:ext cx="7485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ea typeface="Times New Roman" panose="02020603050405020304" pitchFamily="18" charset="0"/>
              </a:rPr>
              <a:t>COBIT 5: A Business Framework for the Governance and Management of Enterprise IT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74735" y="2376279"/>
            <a:ext cx="18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Management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85384" y="4425547"/>
            <a:ext cx="171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Governance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Manager vs. Process Owner</a:t>
            </a:r>
          </a:p>
        </p:txBody>
      </p:sp>
      <p:pic>
        <p:nvPicPr>
          <p:cNvPr id="4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/>
          <a:srcRect b="7272"/>
          <a:stretch>
            <a:fillRect/>
          </a:stretch>
        </p:blipFill>
        <p:spPr bwMode="auto">
          <a:xfrm>
            <a:off x="2134679" y="1930286"/>
            <a:ext cx="1148311" cy="1237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49624" y="3515083"/>
            <a:ext cx="5459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marR="825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Process Manager is concerned with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management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process </a:t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(e.g. day-to-day execution, measurements, documentation, training etc.)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8831" y="2387252"/>
            <a:ext cx="18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Management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725" y="5884529"/>
            <a:ext cx="997080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Both roles are required but can in some cases be executed by the same person.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00481" y="1759003"/>
            <a:ext cx="4912658" cy="3657155"/>
            <a:chOff x="6100481" y="1759003"/>
            <a:chExt cx="4912658" cy="3657155"/>
          </a:xfrm>
        </p:grpSpPr>
        <p:pic>
          <p:nvPicPr>
            <p:cNvPr id="5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26550" y="1930286"/>
              <a:ext cx="1017403" cy="113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00481" y="3477166"/>
              <a:ext cx="491265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8745" marR="82550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he 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Process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Owner is concerned with the 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governing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of the 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process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e.g. set direction,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prioritization, goal setting, scope, decision making etc.).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472233" y="2387252"/>
              <a:ext cx="1718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50"/>
                  </a:solidFill>
                </a:rPr>
                <a:t>Governance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3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ITSM Governance – An Actionable 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organizational structures 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that need to be put in place, the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roles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that need to be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assigned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responsibilities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accountabilities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each role, the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meetings and councils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be established to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manage escalations 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defined thresholds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order to operate and govern </a:t>
            </a:r>
            <a:r>
              <a:rPr lang="en-CA" sz="24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Processes, Technology Platforms and IT Services </a:t>
            </a:r>
            <a:r>
              <a:rPr lang="en-CA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within our IT organization. </a:t>
            </a:r>
            <a:endParaRPr lang="en-US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28" y="6087958"/>
            <a:ext cx="116500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 very “actionable” definition of ITSM Governance I have used in some organizations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96465" y="4138118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Organizational Structures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464" y="4992981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assign Roles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0631" y="4138118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Responsibilities &amp; Accountabilities are clear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0630" y="4992981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Meetings &amp; Councils to communicate and share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5443" y="4138117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Escalations and defined Thresholds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95443" y="5030447"/>
            <a:ext cx="3583866" cy="75498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clear scope (Processes, Technology &amp; Services)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6836" y="857083"/>
            <a:ext cx="6125283" cy="1248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6901669" y="833153"/>
            <a:ext cx="2375462" cy="101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b="1" dirty="0" smtClean="0">
                <a:solidFill>
                  <a:srgbClr val="00338D"/>
                </a:solidFill>
                <a:cs typeface="Arial" pitchFamily="34" charset="0"/>
              </a:rPr>
              <a:t>IT Strategy &amp; Vision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dirty="0" smtClean="0">
                <a:solidFill>
                  <a:srgbClr val="00338D"/>
                </a:solidFill>
                <a:cs typeface="Arial" pitchFamily="34" charset="0"/>
              </a:rPr>
              <a:t>Strategic Plans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dirty="0" smtClean="0">
                <a:solidFill>
                  <a:srgbClr val="00338D"/>
                </a:solidFill>
                <a:cs typeface="Arial" pitchFamily="34" charset="0"/>
              </a:rPr>
              <a:t>Business Alignment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dirty="0" smtClean="0">
                <a:solidFill>
                  <a:srgbClr val="00338D"/>
                </a:solidFill>
                <a:cs typeface="Arial" pitchFamily="34" charset="0"/>
              </a:rPr>
              <a:t>Vision &amp; Mission</a:t>
            </a:r>
            <a:endParaRPr lang="en-US" sz="1500" dirty="0">
              <a:solidFill>
                <a:srgbClr val="00338D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836" y="3980037"/>
            <a:ext cx="6125283" cy="146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54693" y="4033087"/>
            <a:ext cx="5834245" cy="685800"/>
          </a:xfrm>
          <a:prstGeom prst="roundRect">
            <a:avLst/>
          </a:prstGeom>
          <a:solidFill>
            <a:srgbClr val="00B0F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Manager and Technical Review Council (PMTRC)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836" y="5557087"/>
            <a:ext cx="6125283" cy="8061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3449614" y="5303507"/>
            <a:ext cx="625366" cy="445393"/>
          </a:xfrm>
          <a:prstGeom prst="upDownArrow">
            <a:avLst>
              <a:gd name="adj1" fmla="val 50000"/>
              <a:gd name="adj2" fmla="val 38202"/>
            </a:avLst>
          </a:prstGeom>
          <a:solidFill>
            <a:schemeClr val="accent4">
              <a:lumMod val="75000"/>
            </a:schemeClr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 cstate="print"/>
          <a:srcRect b="7272"/>
          <a:stretch>
            <a:fillRect/>
          </a:stretch>
        </p:blipFill>
        <p:spPr bwMode="auto">
          <a:xfrm>
            <a:off x="1001325" y="4795088"/>
            <a:ext cx="590346" cy="55637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2" descr="http://t3.gstatic.com/images?q=tbn:7PdjLxRBC2GR-M:http://informationage.co.nz/images/articles.png"/>
          <p:cNvPicPr>
            <a:picLocks noChangeAspect="1" noChangeArrowheads="1"/>
          </p:cNvPicPr>
          <p:nvPr/>
        </p:nvPicPr>
        <p:blipFill>
          <a:blip r:embed="rId2" cstate="print"/>
          <a:srcRect b="7272"/>
          <a:stretch>
            <a:fillRect/>
          </a:stretch>
        </p:blipFill>
        <p:spPr bwMode="auto">
          <a:xfrm>
            <a:off x="1686690" y="4795088"/>
            <a:ext cx="590346" cy="55637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332342" y="4718888"/>
            <a:ext cx="290539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Process Manager / Technology Review </a:t>
            </a:r>
            <a:r>
              <a:rPr lang="en-US" sz="1050" dirty="0"/>
              <a:t>(Operationally responsible for a consistent execution/integration)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7037" y="5633288"/>
            <a:ext cx="30260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Process Meetings for each Process</a:t>
            </a:r>
          </a:p>
          <a:p>
            <a:pPr algn="ctr"/>
            <a:r>
              <a:rPr lang="en-US" sz="1400" dirty="0"/>
              <a:t>Practitioners / Process Engineers</a:t>
            </a:r>
          </a:p>
          <a:p>
            <a:pPr algn="ctr"/>
            <a:r>
              <a:rPr lang="en-US" sz="1100" dirty="0"/>
              <a:t>(across organization / functional areas)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707"/>
          <a:stretch/>
        </p:blipFill>
        <p:spPr>
          <a:xfrm>
            <a:off x="5962798" y="4789760"/>
            <a:ext cx="577194" cy="566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707"/>
          <a:stretch/>
        </p:blipFill>
        <p:spPr>
          <a:xfrm>
            <a:off x="5248836" y="4802208"/>
            <a:ext cx="577194" cy="5661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76836" y="2256323"/>
            <a:ext cx="6125283" cy="1910281"/>
            <a:chOff x="228600" y="1860828"/>
            <a:chExt cx="6125283" cy="1910281"/>
          </a:xfrm>
        </p:grpSpPr>
        <p:sp>
          <p:nvSpPr>
            <p:cNvPr id="18" name="Rectangle 17"/>
            <p:cNvSpPr/>
            <p:nvPr/>
          </p:nvSpPr>
          <p:spPr>
            <a:xfrm>
              <a:off x="228600" y="1860828"/>
              <a:ext cx="6125283" cy="14919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3001379" y="3161509"/>
              <a:ext cx="625366" cy="609600"/>
            </a:xfrm>
            <a:prstGeom prst="upDownArrow">
              <a:avLst>
                <a:gd name="adj1" fmla="val 50000"/>
                <a:gd name="adj2" fmla="val 38202"/>
              </a:avLst>
            </a:prstGeom>
            <a:solidFill>
              <a:schemeClr val="accent4">
                <a:lumMod val="75000"/>
              </a:schemeClr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9683" y="1959114"/>
              <a:ext cx="5951019" cy="685800"/>
            </a:xfrm>
            <a:prstGeom prst="roundRect">
              <a:avLst/>
            </a:prstGeom>
            <a:solidFill>
              <a:srgbClr val="92D050"/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Owner and Architecture Council (POAC)</a:t>
              </a:r>
            </a:p>
          </p:txBody>
        </p:sp>
        <p:pic>
          <p:nvPicPr>
            <p:cNvPr id="21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64" y="2723835"/>
              <a:ext cx="621231" cy="521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2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743" y="2721114"/>
              <a:ext cx="621231" cy="521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884106" y="2644914"/>
              <a:ext cx="2970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Process Owner / Platform Architect </a:t>
              </a:r>
              <a:r>
                <a:rPr lang="en-US" sz="1100" dirty="0"/>
                <a:t>(Strategic &amp; long term goals. Strategic Roadmaps)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r="5647" b="7037"/>
            <a:stretch/>
          </p:blipFill>
          <p:spPr>
            <a:xfrm>
              <a:off x="4845179" y="2715787"/>
              <a:ext cx="598356" cy="5661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r="5647" b="7037"/>
            <a:stretch/>
          </p:blipFill>
          <p:spPr>
            <a:xfrm>
              <a:off x="5578908" y="2725451"/>
              <a:ext cx="598356" cy="5661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763967" y="937766"/>
            <a:ext cx="5924970" cy="1546438"/>
            <a:chOff x="315732" y="990600"/>
            <a:chExt cx="5924970" cy="1546438"/>
          </a:xfrm>
        </p:grpSpPr>
        <p:sp>
          <p:nvSpPr>
            <p:cNvPr id="27" name="Rounded Rectangle 26"/>
            <p:cNvSpPr/>
            <p:nvPr/>
          </p:nvSpPr>
          <p:spPr>
            <a:xfrm>
              <a:off x="315732" y="990600"/>
              <a:ext cx="5924970" cy="685800"/>
            </a:xfrm>
            <a:prstGeom prst="roundRect">
              <a:avLst/>
            </a:prstGeom>
            <a:solidFill>
              <a:srgbClr val="F38A17"/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 Governance Board (ITGB)</a:t>
              </a: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3001379" y="1989108"/>
              <a:ext cx="625366" cy="547930"/>
            </a:xfrm>
            <a:prstGeom prst="upDownArrow">
              <a:avLst>
                <a:gd name="adj1" fmla="val 50000"/>
                <a:gd name="adj2" fmla="val 38202"/>
              </a:avLst>
            </a:prstGeom>
            <a:solidFill>
              <a:schemeClr val="accent4">
                <a:lumMod val="75000"/>
              </a:schemeClr>
            </a:solidFill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742" y1="45283" x2="8742" y2="45283"/>
                        <a14:foregroundMark x1="9382" y1="47484" x2="9382" y2="47484"/>
                        <a14:foregroundMark x1="11727" y1="55660" x2="11727" y2="55660"/>
                        <a14:foregroundMark x1="9808" y1="55660" x2="9808" y2="55660"/>
                        <a14:foregroundMark x1="9382" y1="58805" x2="9382" y2="58805"/>
                        <a14:foregroundMark x1="51599" y1="48742" x2="51599" y2="48742"/>
                        <a14:foregroundMark x1="51599" y1="48742" x2="51599" y2="48742"/>
                        <a14:backgroundMark x1="39446" y1="42453" x2="39446" y2="42453"/>
                        <a14:backgroundMark x1="44776" y1="37736" x2="44776" y2="37736"/>
                        <a14:backgroundMark x1="46695" y1="45912" x2="46695" y2="45912"/>
                        <a14:backgroundMark x1="55224" y1="44654" x2="55224" y2="44654"/>
                        <a14:backgroundMark x1="54371" y1="42138" x2="54371" y2="42138"/>
                        <a14:backgroundMark x1="72708" y1="38050" x2="72708" y2="38050"/>
                        <a14:backgroundMark x1="74840" y1="34906" x2="74840" y2="34906"/>
                        <a14:backgroundMark x1="83156" y1="46855" x2="83156" y2="46855"/>
                        <a14:backgroundMark x1="58422" y1="38679" x2="58422" y2="38679"/>
                        <a14:backgroundMark x1="59915" y1="44340" x2="59915" y2="44340"/>
                        <a14:backgroundMark x1="41578" y1="38365" x2="41578" y2="38365"/>
                        <a14:backgroundMark x1="51812" y1="40566" x2="51812" y2="40566"/>
                        <a14:backgroundMark x1="52878" y1="41195" x2="52878" y2="41195"/>
                        <a14:backgroundMark x1="50533" y1="40566" x2="50533" y2="40566"/>
                        <a14:backgroundMark x1="46908" y1="44654" x2="46908" y2="44654"/>
                        <a14:backgroundMark x1="47335" y1="43711" x2="47335" y2="43711"/>
                        <a14:backgroundMark x1="47974" y1="42453" x2="47974" y2="42453"/>
                        <a14:backgroundMark x1="48614" y1="41824" x2="48614" y2="41824"/>
                        <a14:backgroundMark x1="49254" y1="40881" x2="49254" y2="4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69" y="5574674"/>
            <a:ext cx="1133562" cy="7686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742" y1="45283" x2="8742" y2="45283"/>
                        <a14:foregroundMark x1="9382" y1="47484" x2="9382" y2="47484"/>
                        <a14:foregroundMark x1="11727" y1="55660" x2="11727" y2="55660"/>
                        <a14:foregroundMark x1="9808" y1="55660" x2="9808" y2="55660"/>
                        <a14:foregroundMark x1="9382" y1="58805" x2="9382" y2="58805"/>
                        <a14:foregroundMark x1="51599" y1="48742" x2="51599" y2="48742"/>
                        <a14:foregroundMark x1="51599" y1="48742" x2="51599" y2="48742"/>
                        <a14:backgroundMark x1="39446" y1="42453" x2="39446" y2="42453"/>
                        <a14:backgroundMark x1="44776" y1="37736" x2="44776" y2="37736"/>
                        <a14:backgroundMark x1="46695" y1="45912" x2="46695" y2="45912"/>
                        <a14:backgroundMark x1="55224" y1="44654" x2="55224" y2="44654"/>
                        <a14:backgroundMark x1="54371" y1="42138" x2="54371" y2="42138"/>
                        <a14:backgroundMark x1="72708" y1="38050" x2="72708" y2="38050"/>
                        <a14:backgroundMark x1="74840" y1="34906" x2="74840" y2="34906"/>
                        <a14:backgroundMark x1="83156" y1="46855" x2="83156" y2="46855"/>
                        <a14:backgroundMark x1="58422" y1="38679" x2="58422" y2="38679"/>
                        <a14:backgroundMark x1="59915" y1="44340" x2="59915" y2="44340"/>
                        <a14:backgroundMark x1="41578" y1="38365" x2="41578" y2="38365"/>
                        <a14:backgroundMark x1="51812" y1="40566" x2="51812" y2="40566"/>
                        <a14:backgroundMark x1="52878" y1="41195" x2="52878" y2="41195"/>
                        <a14:backgroundMark x1="50533" y1="40566" x2="50533" y2="40566"/>
                        <a14:backgroundMark x1="46908" y1="44654" x2="46908" y2="44654"/>
                        <a14:backgroundMark x1="47335" y1="43711" x2="47335" y2="43711"/>
                        <a14:backgroundMark x1="47974" y1="42453" x2="47974" y2="42453"/>
                        <a14:backgroundMark x1="48614" y1="41824" x2="48614" y2="41824"/>
                        <a14:backgroundMark x1="49254" y1="40881" x2="49254" y2="4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47" y="5576035"/>
            <a:ext cx="1133562" cy="768697"/>
          </a:xfrm>
          <a:prstGeom prst="rect">
            <a:avLst/>
          </a:prstGeom>
        </p:spPr>
      </p:pic>
      <p:sp>
        <p:nvSpPr>
          <p:cNvPr id="31" name="Text Placeholder 2"/>
          <p:cNvSpPr txBox="1">
            <a:spLocks/>
          </p:cNvSpPr>
          <p:nvPr/>
        </p:nvSpPr>
        <p:spPr bwMode="gray">
          <a:xfrm>
            <a:off x="6901669" y="4798269"/>
            <a:ext cx="2471805" cy="15976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2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Wingdings" pitchFamily="2" charset="2"/>
              <a:buChar char="n"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Arial" pitchFamily="34" charset="0"/>
              <a:buChar char="–"/>
              <a:defRPr lang="en-US" sz="12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SzPct val="80000"/>
              <a:buFont typeface="Wingdings" pitchFamily="2" charset="2"/>
              <a:buChar char="n"/>
              <a:defRPr lang="en-GB" sz="12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800" dirty="0">
                <a:latin typeface="+mn-lt"/>
              </a:rPr>
              <a:t>Process Operation</a:t>
            </a:r>
            <a:endParaRPr lang="en-US" sz="1900" dirty="0">
              <a:latin typeface="+mn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Process Execution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Process Documentation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Process </a:t>
            </a:r>
            <a:r>
              <a:rPr lang="en-US" sz="1400" b="0" dirty="0" smtClean="0">
                <a:latin typeface="+mn-lt"/>
              </a:rPr>
              <a:t>Training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</a:rPr>
              <a:t>Automation </a:t>
            </a:r>
            <a:r>
              <a:rPr lang="en-US" sz="1400" b="0" dirty="0">
                <a:latin typeface="+mn-lt"/>
              </a:rPr>
              <a:t>&amp; Technology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Monitoring &amp; Reporting of KPIs and Metrics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1669" y="2211200"/>
            <a:ext cx="27131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8D"/>
                </a:solidFill>
                <a:cs typeface="Arial" pitchFamily="34" charset="0"/>
              </a:rPr>
              <a:t>Process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8D"/>
                </a:solidFill>
                <a:cs typeface="Arial" pitchFamily="34" charset="0"/>
              </a:rPr>
              <a:t>Strategic Process Roadmap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8D"/>
                </a:solidFill>
                <a:cs typeface="Arial" pitchFamily="34" charset="0"/>
              </a:rPr>
              <a:t>Strategic Platform Roadmap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8D"/>
                </a:solidFill>
                <a:cs typeface="Arial" pitchFamily="34" charset="0"/>
              </a:rPr>
              <a:t>12-month rolling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8D"/>
                </a:solidFill>
                <a:cs typeface="Arial" pitchFamily="34" charset="0"/>
              </a:rPr>
              <a:t>Set process / platform goals, scope and future </a:t>
            </a:r>
            <a:r>
              <a:rPr lang="en-US" sz="1400" dirty="0" smtClean="0">
                <a:solidFill>
                  <a:srgbClr val="00338D"/>
                </a:solidFill>
                <a:cs typeface="Arial" pitchFamily="34" charset="0"/>
              </a:rPr>
              <a:t>maturity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8D"/>
                </a:solidFill>
                <a:cs typeface="Arial" pitchFamily="34" charset="0"/>
              </a:rPr>
              <a:t>Prioritization and decisions</a:t>
            </a:r>
            <a:endParaRPr lang="en-US" sz="1400" dirty="0">
              <a:solidFill>
                <a:srgbClr val="00338D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70774" y="5146234"/>
            <a:ext cx="3009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Impacting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&gt;1 processes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Tool / Process integrations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Process Input /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Output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72224" y="3111845"/>
            <a:ext cx="29944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Funding request e.g. &gt;$1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New tools /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Tool customization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Staff changes /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Strategic process impact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77132" y="1499070"/>
            <a:ext cx="294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Threshold for escalation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New funding e.g. &gt; $25.000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New tools /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Organizational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Strategic / Roadmaps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250" y="2052085"/>
            <a:ext cx="2776337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Consolidated Strategic </a:t>
            </a:r>
            <a:r>
              <a:rPr lang="en-US" sz="1600" dirty="0" smtClean="0">
                <a:solidFill>
                  <a:schemeClr val="bg1"/>
                </a:solidFill>
              </a:rPr>
              <a:t>Roadmaps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848" y="273788"/>
            <a:ext cx="448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A65"/>
                </a:solidFill>
              </a:rPr>
              <a:t>ITSM Governance Framework</a:t>
            </a:r>
            <a:endParaRPr lang="en-US" sz="2800" dirty="0">
              <a:solidFill>
                <a:srgbClr val="00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1669" y="273788"/>
            <a:ext cx="89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Focus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06668" y="273788"/>
            <a:ext cx="330417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Thresholds for Escalation</a:t>
            </a:r>
          </a:p>
          <a:p>
            <a:r>
              <a:rPr lang="en-US" sz="1300" dirty="0" smtClean="0">
                <a:solidFill>
                  <a:schemeClr val="accent4">
                    <a:lumMod val="50000"/>
                  </a:schemeClr>
                </a:solidFill>
              </a:rPr>
              <a:t>(Examples only, organizational specific)</a:t>
            </a:r>
            <a:endParaRPr lang="en-US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9388258" y="4948522"/>
            <a:ext cx="2217180" cy="489182"/>
          </a:xfrm>
          <a:prstGeom prst="upArrow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9388258" y="2922254"/>
            <a:ext cx="2217180" cy="489182"/>
          </a:xfrm>
          <a:prstGeom prst="upArrow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067308" y="4665235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PMTRC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9388258" y="1326069"/>
            <a:ext cx="2217180" cy="489182"/>
          </a:xfrm>
          <a:prstGeom prst="upArrow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142937" y="2654343"/>
            <a:ext cx="70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POAC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87436" y="1039833"/>
            <a:ext cx="6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ITGB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80667" y="1595633"/>
            <a:ext cx="5709015" cy="469359"/>
            <a:chOff x="880667" y="1595633"/>
            <a:chExt cx="5709015" cy="46935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0" t="68825" r="2815" b="4039"/>
            <a:stretch/>
          </p:blipFill>
          <p:spPr>
            <a:xfrm>
              <a:off x="6240815" y="1695107"/>
              <a:ext cx="348867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4" t="68825" r="35116" b="4039"/>
            <a:stretch/>
          </p:blipFill>
          <p:spPr>
            <a:xfrm>
              <a:off x="5826030" y="1695107"/>
              <a:ext cx="342901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t="68825" r="66698" b="4039"/>
            <a:stretch/>
          </p:blipFill>
          <p:spPr>
            <a:xfrm>
              <a:off x="880667" y="1695107"/>
              <a:ext cx="336549" cy="347567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t="2889" r="66698" b="69205"/>
            <a:stretch/>
          </p:blipFill>
          <p:spPr>
            <a:xfrm>
              <a:off x="1280498" y="1696616"/>
              <a:ext cx="324430" cy="344549"/>
            </a:xfrm>
            <a:prstGeom prst="rect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623979" y="1595633"/>
              <a:ext cx="420205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IT and Business Leaders</a:t>
              </a:r>
            </a:p>
            <a:p>
              <a:pPr algn="ctr"/>
              <a:r>
                <a:rPr lang="en-US" sz="1050" dirty="0" smtClean="0"/>
                <a:t>(Business and IT Vision)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23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32" grpId="0"/>
      <p:bldP spid="33" grpId="0"/>
      <p:bldP spid="34" grpId="0"/>
      <p:bldP spid="35" grpId="0"/>
      <p:bldP spid="36" grpId="0" animBg="1"/>
      <p:bldP spid="40" grpId="0" animBg="1"/>
      <p:bldP spid="41" grpId="0" animBg="1"/>
      <p:bldP spid="42" grpId="0"/>
      <p:bldP spid="43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9282" y="1955809"/>
            <a:ext cx="3811304" cy="4381519"/>
          </a:xfrm>
          <a:prstGeom prst="rect">
            <a:avLst/>
          </a:prstGeom>
          <a:solidFill>
            <a:srgbClr val="CCE3F4"/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5894" y="5024371"/>
            <a:ext cx="731043" cy="898502"/>
            <a:chOff x="349729" y="5168820"/>
            <a:chExt cx="974712" cy="119858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49729" y="5168820"/>
              <a:ext cx="877243" cy="1176601"/>
              <a:chOff x="7868897" y="1649597"/>
              <a:chExt cx="1180175" cy="1584909"/>
            </a:xfrm>
          </p:grpSpPr>
          <p:pic>
            <p:nvPicPr>
              <p:cNvPr id="9" name="Picture 6" descr="http://t2.gstatic.com/images?q=tbn:6BK6iMa1J2yyQM:http://www.adcet.edu.au/Admin/UploadedFiles/Images/Photos/person%2520plugging%2520in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948" r="13997"/>
              <a:stretch>
                <a:fillRect/>
              </a:stretch>
            </p:blipFill>
            <p:spPr bwMode="auto">
              <a:xfrm>
                <a:off x="7874757" y="1649597"/>
                <a:ext cx="1174315" cy="158490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7702124" y="2309249"/>
                <a:ext cx="706098" cy="372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750" b="1" dirty="0">
                    <a:ea typeface="ヒラギノ角ゴ Pro W3" pitchFamily="1" charset="-128"/>
                  </a:rPr>
                  <a:t>SME</a:t>
                </a:r>
                <a:endParaRPr lang="en-US" sz="1050" b="1" dirty="0">
                  <a:ea typeface="ヒラギノ角ゴ Pro W3" pitchFamily="1" charset="-128"/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635978" y="5997988"/>
              <a:ext cx="688463" cy="36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John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2591379" y="4992235"/>
            <a:ext cx="921271" cy="972033"/>
            <a:chOff x="3527071" y="4176214"/>
            <a:chExt cx="1229549" cy="1297781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527071" y="4176214"/>
              <a:ext cx="1229549" cy="1283083"/>
              <a:chOff x="6888746" y="1582007"/>
              <a:chExt cx="1654752" cy="1728070"/>
            </a:xfrm>
          </p:grpSpPr>
          <p:pic>
            <p:nvPicPr>
              <p:cNvPr id="14" name="Picture 2" descr="http://t3.gstatic.com/images?q=tbn:7PdjLxRBC2GR-M:http://informationage.co.nz/images/article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7272"/>
              <a:stretch>
                <a:fillRect/>
              </a:stretch>
            </p:blipFill>
            <p:spPr bwMode="auto">
              <a:xfrm>
                <a:off x="6974207" y="1582007"/>
                <a:ext cx="1569291" cy="1693034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 rot="16200000">
                <a:off x="6218826" y="2253285"/>
                <a:ext cx="1726712" cy="3868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800" b="1" dirty="0">
                    <a:ea typeface="ヒラギノ角ゴ Pro W3" pitchFamily="1" charset="-128"/>
                    <a:cs typeface="Times New Roman" pitchFamily="18" charset="0"/>
                  </a:rPr>
                  <a:t>Config Manager</a:t>
                </a:r>
              </a:p>
            </p:txBody>
          </p:sp>
        </p:grp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3712191" y="5104264"/>
              <a:ext cx="667748" cy="369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Fred</a:t>
              </a:r>
              <a:endParaRPr lang="en-US" sz="1350" dirty="0">
                <a:solidFill>
                  <a:srgbClr val="7030A0"/>
                </a:solidFill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2191350" y="2723307"/>
            <a:ext cx="2192719" cy="1618441"/>
          </a:xfrm>
          <a:prstGeom prst="wedgeRoundRectCallout">
            <a:avLst>
              <a:gd name="adj1" fmla="val -22604"/>
              <a:gd name="adj2" fmla="val 93564"/>
              <a:gd name="adj3" fmla="val 16667"/>
            </a:avLst>
          </a:prstGeom>
          <a:solidFill>
            <a:srgbClr val="F1F8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2. John, that is a great idea but I must </a:t>
            </a:r>
            <a:r>
              <a:rPr lang="en-US" sz="1200" b="1" dirty="0">
                <a:solidFill>
                  <a:srgbClr val="FF0000"/>
                </a:solidFill>
                <a:ea typeface="ヒラギノ角ゴ Pro W3" pitchFamily="1" charset="-128"/>
              </a:rPr>
              <a:t>check with the other processes</a:t>
            </a:r>
            <a:r>
              <a:rPr lang="en-US" sz="1200" b="1" dirty="0">
                <a:ea typeface="ヒラギノ角ゴ Pro W3" pitchFamily="1" charset="-128"/>
              </a:rPr>
              <a:t> e.g. Change and the Problem process that will be affected by this change </a:t>
            </a:r>
            <a:r>
              <a:rPr lang="en-US" sz="1200" b="1" dirty="0" smtClean="0">
                <a:ea typeface="ヒラギノ角ゴ Pro W3" pitchFamily="1" charset="-128"/>
              </a:rPr>
              <a:t>/ modification of the CI attribute.</a:t>
            </a:r>
            <a:endParaRPr lang="en-US" sz="1200" b="1" dirty="0">
              <a:ea typeface="ヒラギノ角ゴ Pro W3" pitchFamily="1" charset="-12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24070" y="2342406"/>
            <a:ext cx="559623" cy="3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SME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42299" y="2347123"/>
            <a:ext cx="1617330" cy="3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Process Manager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0051" y="2028443"/>
            <a:ext cx="2544714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Process Manager and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Technology Review Council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14097" y="2723309"/>
            <a:ext cx="1974781" cy="1883385"/>
          </a:xfrm>
          <a:prstGeom prst="wedgeRoundRectCallout">
            <a:avLst>
              <a:gd name="adj1" fmla="val -8048"/>
              <a:gd name="adj2" fmla="val 76134"/>
              <a:gd name="adj3" fmla="val 16667"/>
            </a:avLst>
          </a:prstGeom>
          <a:solidFill>
            <a:srgbClr val="BFDEE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1200" b="1" dirty="0"/>
              <a:t>1. The Configuration Management process would improve if I could </a:t>
            </a:r>
            <a:r>
              <a:rPr lang="en-US" sz="1200" b="1" dirty="0" smtClean="0">
                <a:solidFill>
                  <a:srgbClr val="FF0000"/>
                </a:solidFill>
              </a:rPr>
              <a:t>modify this </a:t>
            </a:r>
            <a:r>
              <a:rPr lang="en-US" sz="1200" b="1" dirty="0">
                <a:solidFill>
                  <a:srgbClr val="FF0000"/>
                </a:solidFill>
              </a:rPr>
              <a:t>Attribute to the </a:t>
            </a:r>
            <a:r>
              <a:rPr lang="en-US" sz="1200" b="1" dirty="0" smtClean="0">
                <a:solidFill>
                  <a:srgbClr val="FF0000"/>
                </a:solidFill>
              </a:rPr>
              <a:t>ABC CI</a:t>
            </a:r>
            <a:r>
              <a:rPr lang="en-US" sz="12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1200" b="1" dirty="0"/>
              <a:t>I will ask Fred, my Process Manager, if we can do that in the tool.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97588" y="1955809"/>
            <a:ext cx="3244362" cy="4381519"/>
          </a:xfrm>
          <a:prstGeom prst="rect">
            <a:avLst/>
          </a:prstGeom>
          <a:solidFill>
            <a:srgbClr val="BDDC80"/>
          </a:solidFill>
          <a:ln w="12700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2" name="TextBox 63"/>
          <p:cNvSpPr txBox="1">
            <a:spLocks noChangeArrowheads="1"/>
          </p:cNvSpPr>
          <p:nvPr/>
        </p:nvSpPr>
        <p:spPr bwMode="auto">
          <a:xfrm>
            <a:off x="8679301" y="5266044"/>
            <a:ext cx="3241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u="sng" dirty="0"/>
              <a:t>Escalation</a:t>
            </a:r>
          </a:p>
          <a:p>
            <a:r>
              <a:rPr lang="en-US" sz="1200" b="1" dirty="0"/>
              <a:t>8. If no resolution can be found in the PMTRC or a thresholds is breached it is escalated to the Process Owner and Architecture </a:t>
            </a:r>
            <a:r>
              <a:rPr lang="en-US" sz="1200" b="1" dirty="0" smtClean="0"/>
              <a:t>Council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808697" y="6072443"/>
            <a:ext cx="1183478" cy="2461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STRATEGIC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2402" y="6044308"/>
            <a:ext cx="1008796" cy="2461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TACTICAL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257095" y="4214270"/>
            <a:ext cx="1475587" cy="1526891"/>
            <a:chOff x="457200" y="2222096"/>
            <a:chExt cx="1475971" cy="1527289"/>
          </a:xfrm>
        </p:grpSpPr>
        <p:sp>
          <p:nvSpPr>
            <p:cNvPr id="26" name="Donut 25"/>
            <p:cNvSpPr/>
            <p:nvPr/>
          </p:nvSpPr>
          <p:spPr>
            <a:xfrm>
              <a:off x="457200" y="2270490"/>
              <a:ext cx="1475971" cy="1475971"/>
            </a:xfrm>
            <a:prstGeom prst="donut">
              <a:avLst/>
            </a:prstGeom>
            <a:solidFill>
              <a:schemeClr val="tx2">
                <a:lumMod val="50000"/>
              </a:schemeClr>
            </a:solidFill>
            <a:ln w="12700" cmpd="sng"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" r="6707"/>
            <a:stretch/>
          </p:blipFill>
          <p:spPr>
            <a:xfrm>
              <a:off x="1440470" y="2355189"/>
              <a:ext cx="352964" cy="3958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1019899" y="2222096"/>
              <a:ext cx="350573" cy="37724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9" name="Picture 28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1577009" y="2802871"/>
              <a:ext cx="350573" cy="37724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0" name="Picture 29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1019899" y="3372138"/>
              <a:ext cx="350573" cy="37724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1" name="Picture 30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477993" y="2802871"/>
              <a:ext cx="350573" cy="37724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" r="6707"/>
            <a:stretch/>
          </p:blipFill>
          <p:spPr>
            <a:xfrm>
              <a:off x="1440470" y="3260252"/>
              <a:ext cx="352964" cy="3958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" r="6707"/>
            <a:stretch/>
          </p:blipFill>
          <p:spPr>
            <a:xfrm>
              <a:off x="590976" y="2334655"/>
              <a:ext cx="352964" cy="3958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" r="6707"/>
            <a:stretch/>
          </p:blipFill>
          <p:spPr>
            <a:xfrm>
              <a:off x="590976" y="3239718"/>
              <a:ext cx="352964" cy="3958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839403" y="2872319"/>
              <a:ext cx="73129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ea typeface="ヒラギノ角ゴ Pro W3" pitchFamily="1" charset="-128"/>
                </a:rPr>
                <a:t>PMTRC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66793" y="5172041"/>
            <a:ext cx="637082" cy="674551"/>
            <a:chOff x="3705224" y="1722820"/>
            <a:chExt cx="796438" cy="843280"/>
          </a:xfrm>
        </p:grpSpPr>
        <p:pic>
          <p:nvPicPr>
            <p:cNvPr id="37" name="Picture 36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3720134" y="1722820"/>
              <a:ext cx="781528" cy="84328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3808086" y="2353588"/>
              <a:ext cx="362625" cy="2115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</a:rPr>
                <a:t>Fred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3578835" y="1874104"/>
              <a:ext cx="445159" cy="1923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500" dirty="0" smtClean="0"/>
                <a:t>Configuration Management</a:t>
              </a:r>
              <a:endParaRPr lang="en-US" sz="5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68570" y="4433672"/>
            <a:ext cx="640173" cy="674550"/>
            <a:chOff x="3705186" y="819151"/>
            <a:chExt cx="800303" cy="843280"/>
          </a:xfrm>
        </p:grpSpPr>
        <p:pic>
          <p:nvPicPr>
            <p:cNvPr id="41" name="Picture 40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3723961" y="819151"/>
              <a:ext cx="781528" cy="84328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914" y="1449919"/>
              <a:ext cx="354611" cy="2115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Paul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3362596" y="1192658"/>
              <a:ext cx="781346" cy="96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/>
                <a:t>Problem Management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43339" y="4064161"/>
            <a:ext cx="640174" cy="674550"/>
            <a:chOff x="4589519" y="822085"/>
            <a:chExt cx="800304" cy="843280"/>
          </a:xfrm>
        </p:grpSpPr>
        <p:pic>
          <p:nvPicPr>
            <p:cNvPr id="45" name="Picture 44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4608295" y="822085"/>
              <a:ext cx="781528" cy="84328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4696249" y="1452855"/>
              <a:ext cx="402694" cy="2115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Erica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255944" y="1195592"/>
              <a:ext cx="763316" cy="96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/>
                <a:t>Change Management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46161" y="4468328"/>
            <a:ext cx="640179" cy="674551"/>
            <a:chOff x="3705177" y="819151"/>
            <a:chExt cx="800312" cy="843280"/>
          </a:xfrm>
        </p:grpSpPr>
        <p:pic>
          <p:nvPicPr>
            <p:cNvPr id="49" name="Picture 48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 cstate="print"/>
            <a:srcRect b="7272"/>
            <a:stretch>
              <a:fillRect/>
            </a:stretch>
          </p:blipFill>
          <p:spPr bwMode="auto">
            <a:xfrm>
              <a:off x="3723961" y="819151"/>
              <a:ext cx="781528" cy="84328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3811914" y="1449918"/>
              <a:ext cx="422729" cy="2115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Carla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3371516" y="1192644"/>
              <a:ext cx="763514" cy="961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 smtClean="0"/>
                <a:t>Incident Management</a:t>
              </a:r>
              <a:endParaRPr lang="en-US" sz="5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02590" y="5217562"/>
            <a:ext cx="599767" cy="679534"/>
            <a:chOff x="1249552" y="1261258"/>
            <a:chExt cx="599923" cy="67971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" r="6707"/>
            <a:stretch/>
          </p:blipFill>
          <p:spPr>
            <a:xfrm>
              <a:off x="1249552" y="1261258"/>
              <a:ext cx="599923" cy="672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273339" y="1771692"/>
              <a:ext cx="36227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David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614751" y="1706664"/>
              <a:ext cx="298237" cy="153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 smtClean="0"/>
                <a:t>Platform / </a:t>
              </a:r>
            </a:p>
            <a:p>
              <a:r>
                <a:rPr lang="en-US" sz="500" dirty="0" smtClean="0"/>
                <a:t>Technology</a:t>
              </a:r>
              <a:endParaRPr lang="en-US" sz="500" dirty="0"/>
            </a:p>
          </p:txBody>
        </p:sp>
      </p:grpSp>
      <p:sp>
        <p:nvSpPr>
          <p:cNvPr id="56" name="Rounded Rectangular Callout 55"/>
          <p:cNvSpPr/>
          <p:nvPr/>
        </p:nvSpPr>
        <p:spPr bwMode="auto">
          <a:xfrm>
            <a:off x="4686667" y="2571994"/>
            <a:ext cx="1201293" cy="1234489"/>
          </a:xfrm>
          <a:prstGeom prst="wedgeRoundRectCallout">
            <a:avLst>
              <a:gd name="adj1" fmla="val -4854"/>
              <a:gd name="adj2" fmla="val 126656"/>
              <a:gd name="adj3" fmla="val 16667"/>
            </a:avLst>
          </a:prstGeom>
          <a:solidFill>
            <a:srgbClr val="FAED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4. Fred, great idea! I think it will improve my process as well.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6060756" y="2560915"/>
            <a:ext cx="1939752" cy="1180917"/>
          </a:xfrm>
          <a:prstGeom prst="wedgeRoundRectCallout">
            <a:avLst>
              <a:gd name="adj1" fmla="val -40241"/>
              <a:gd name="adj2" fmla="val 87525"/>
              <a:gd name="adj3" fmla="val 16667"/>
            </a:avLst>
          </a:prstGeom>
          <a:solidFill>
            <a:srgbClr val="E5EA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5. Fred, I think this will work if we do the following changes to the CI Attribute you are proposing…</a:t>
            </a: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6817257" y="3806484"/>
            <a:ext cx="1513410" cy="916085"/>
          </a:xfrm>
          <a:prstGeom prst="wedgeRoundRectCallout">
            <a:avLst>
              <a:gd name="adj1" fmla="val -51813"/>
              <a:gd name="adj2" fmla="val 7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6. Incident Management.</a:t>
            </a:r>
          </a:p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Wait I am also impacted…</a:t>
            </a: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6778245" y="5348554"/>
            <a:ext cx="1916059" cy="917227"/>
          </a:xfrm>
          <a:prstGeom prst="wedgeRoundRectCallout">
            <a:avLst>
              <a:gd name="adj1" fmla="val -70681"/>
              <a:gd name="adj2" fmla="val -3445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7. </a:t>
            </a:r>
            <a:r>
              <a:rPr lang="en-US" sz="1200" b="1" dirty="0" smtClean="0">
                <a:ea typeface="ヒラギノ角ゴ Pro W3" pitchFamily="1" charset="-128"/>
              </a:rPr>
              <a:t>ITSM Tool</a:t>
            </a:r>
            <a:endParaRPr lang="en-US" sz="1200" b="1" dirty="0">
              <a:ea typeface="ヒラギノ角ゴ Pro W3" pitchFamily="1" charset="-128"/>
            </a:endParaRPr>
          </a:p>
          <a:p>
            <a:pPr eaLnBrk="0" hangingPunct="0">
              <a:defRPr/>
            </a:pPr>
            <a:r>
              <a:rPr lang="en-US" sz="1200" b="1" dirty="0">
                <a:ea typeface="ヒラギノ角ゴ Pro W3" pitchFamily="1" charset="-128"/>
              </a:rPr>
              <a:t>That should be a simple configuration change. No problem!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574634" y="3804955"/>
            <a:ext cx="1475587" cy="1508477"/>
            <a:chOff x="2894973" y="2327388"/>
            <a:chExt cx="1475971" cy="1508870"/>
          </a:xfrm>
          <a:solidFill>
            <a:schemeClr val="accent6">
              <a:lumMod val="75000"/>
            </a:schemeClr>
          </a:solidFill>
        </p:grpSpPr>
        <p:grpSp>
          <p:nvGrpSpPr>
            <p:cNvPr id="61" name="Group 60"/>
            <p:cNvGrpSpPr/>
            <p:nvPr/>
          </p:nvGrpSpPr>
          <p:grpSpPr>
            <a:xfrm>
              <a:off x="2894973" y="2327388"/>
              <a:ext cx="1475971" cy="1508870"/>
              <a:chOff x="2894973" y="2327388"/>
              <a:chExt cx="1475971" cy="1508870"/>
            </a:xfrm>
            <a:grpFill/>
          </p:grpSpPr>
          <p:sp>
            <p:nvSpPr>
              <p:cNvPr id="63" name="Donut 62"/>
              <p:cNvSpPr/>
              <p:nvPr/>
            </p:nvSpPr>
            <p:spPr>
              <a:xfrm>
                <a:off x="2894973" y="2329557"/>
                <a:ext cx="1475971" cy="1475971"/>
              </a:xfrm>
              <a:prstGeom prst="donut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bg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4" name="Picture 2" descr="http://t0.gstatic.com/images?q=tbn:zM9Q9pB8sKu97M:http://website.iiita.ac.in/summerschool/Images/Resource%2520pers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65301" y="2327388"/>
                <a:ext cx="335313" cy="40133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9" r="5647" b="7037"/>
              <a:stretch/>
            </p:blipFill>
            <p:spPr>
              <a:xfrm>
                <a:off x="3881543" y="3321661"/>
                <a:ext cx="335313" cy="39308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9" r="5647" b="7037"/>
              <a:stretch/>
            </p:blipFill>
            <p:spPr>
              <a:xfrm>
                <a:off x="3881544" y="2407261"/>
                <a:ext cx="335313" cy="39308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67" name="Picture 2" descr="http://t0.gstatic.com/images?q=tbn:zM9Q9pB8sKu97M:http://website.iiita.ac.in/summerschool/Images/Resource%2520pers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00588" y="2867622"/>
                <a:ext cx="335313" cy="40133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9" r="5647" b="7037"/>
              <a:stretch/>
            </p:blipFill>
            <p:spPr>
              <a:xfrm>
                <a:off x="3028122" y="3321660"/>
                <a:ext cx="335313" cy="39308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9" r="5647" b="7037"/>
              <a:stretch/>
            </p:blipFill>
            <p:spPr>
              <a:xfrm>
                <a:off x="3028123" y="2407261"/>
                <a:ext cx="335313" cy="39308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70" name="Picture 2" descr="http://t0.gstatic.com/images?q=tbn:zM9Q9pB8sKu97M:http://website.iiita.ac.in/summerschool/Images/Resource%2520pers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9520" y="2869181"/>
                <a:ext cx="335313" cy="40133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pic>
            <p:nvPicPr>
              <p:cNvPr id="71" name="Picture 2" descr="http://t0.gstatic.com/images?q=tbn:zM9Q9pB8sKu97M:http://website.iiita.ac.in/summerschool/Images/Resource%2520pers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65301" y="3434924"/>
                <a:ext cx="335313" cy="40133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</p:grpSp>
        <p:sp>
          <p:nvSpPr>
            <p:cNvPr id="62" name="TextBox 61"/>
            <p:cNvSpPr txBox="1"/>
            <p:nvPr/>
          </p:nvSpPr>
          <p:spPr bwMode="auto">
            <a:xfrm>
              <a:off x="3328297" y="2930021"/>
              <a:ext cx="62068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ea typeface="ヒラギノ角ゴ Pro W3" pitchFamily="1" charset="-128"/>
                </a:rPr>
                <a:t>POAC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764414" y="2901593"/>
            <a:ext cx="2874938" cy="1961260"/>
            <a:chOff x="6242300" y="1683279"/>
            <a:chExt cx="2875687" cy="1961771"/>
          </a:xfrm>
        </p:grpSpPr>
        <p:grpSp>
          <p:nvGrpSpPr>
            <p:cNvPr id="73" name="Group 72"/>
            <p:cNvGrpSpPr/>
            <p:nvPr/>
          </p:nvGrpSpPr>
          <p:grpSpPr>
            <a:xfrm>
              <a:off x="7974372" y="2927694"/>
              <a:ext cx="596661" cy="717356"/>
              <a:chOff x="2621189" y="1424151"/>
              <a:chExt cx="596661" cy="717356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9" r="5647" b="7037"/>
              <a:stretch/>
            </p:blipFill>
            <p:spPr>
              <a:xfrm>
                <a:off x="2621189" y="1437981"/>
                <a:ext cx="596661" cy="6994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1" name="TextBox 80"/>
              <p:cNvSpPr txBox="1"/>
              <p:nvPr/>
            </p:nvSpPr>
            <p:spPr>
              <a:xfrm rot="16200000">
                <a:off x="2799170" y="1725356"/>
                <a:ext cx="710131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00" dirty="0"/>
                  <a:t>Platform Architect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641899" y="1972230"/>
                <a:ext cx="30617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75000"/>
                      </a:schemeClr>
                    </a:solidFill>
                  </a:rPr>
                  <a:t>Jean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007678" y="2922300"/>
              <a:ext cx="599383" cy="718107"/>
              <a:chOff x="1722643" y="1083636"/>
              <a:chExt cx="599383" cy="718107"/>
            </a:xfrm>
          </p:grpSpPr>
          <p:pic>
            <p:nvPicPr>
              <p:cNvPr id="77" name="Picture 2" descr="http://t0.gstatic.com/images?q=tbn:zM9Q9pB8sKu97M:http://website.iiita.ac.in/summerschool/Images/Resource%2520pers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25365" y="1083636"/>
                <a:ext cx="596661" cy="71414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78" name="TextBox 77"/>
              <p:cNvSpPr txBox="1"/>
              <p:nvPr/>
            </p:nvSpPr>
            <p:spPr>
              <a:xfrm rot="16200000">
                <a:off x="1469528" y="1386662"/>
                <a:ext cx="613951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00" dirty="0"/>
                  <a:t>Process Owner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815484" y="1632466"/>
                <a:ext cx="3125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75000"/>
                      </a:schemeClr>
                    </a:solidFill>
                  </a:rPr>
                  <a:t>Mary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5" name="Rounded Rectangular Callout 74"/>
            <p:cNvSpPr/>
            <p:nvPr/>
          </p:nvSpPr>
          <p:spPr bwMode="auto">
            <a:xfrm>
              <a:off x="6242300" y="1683279"/>
              <a:ext cx="1413380" cy="859255"/>
            </a:xfrm>
            <a:prstGeom prst="wedgeRoundRectCallout">
              <a:avLst>
                <a:gd name="adj1" fmla="val 23275"/>
                <a:gd name="adj2" fmla="val 96300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1" dirty="0">
                  <a:ea typeface="ヒラギノ角ゴ Pro W3" pitchFamily="1" charset="-128"/>
                </a:rPr>
                <a:t>8. I think this is in line with the ITSM Strategy</a:t>
              </a:r>
            </a:p>
          </p:txBody>
        </p:sp>
        <p:sp>
          <p:nvSpPr>
            <p:cNvPr id="76" name="Rounded Rectangular Callout 75"/>
            <p:cNvSpPr/>
            <p:nvPr/>
          </p:nvSpPr>
          <p:spPr bwMode="auto">
            <a:xfrm>
              <a:off x="7938855" y="1684333"/>
              <a:ext cx="1179132" cy="852016"/>
            </a:xfrm>
            <a:prstGeom prst="wedgeRoundRectCallout">
              <a:avLst>
                <a:gd name="adj1" fmla="val -29204"/>
                <a:gd name="adj2" fmla="val 135114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r>
                <a:rPr lang="en-US" sz="1200" b="1" dirty="0">
                  <a:ea typeface="ヒラギノ角ゴ Pro W3" pitchFamily="1" charset="-128"/>
                </a:rPr>
                <a:t>8. Platform Strategic direction is validated</a:t>
              </a:r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8150950" y="4789327"/>
            <a:ext cx="1097673" cy="4845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bg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Escalation</a:t>
            </a:r>
          </a:p>
        </p:txBody>
      </p:sp>
      <p:sp>
        <p:nvSpPr>
          <p:cNvPr id="84" name="Rounded Rectangular Callout 83"/>
          <p:cNvSpPr/>
          <p:nvPr/>
        </p:nvSpPr>
        <p:spPr bwMode="auto">
          <a:xfrm>
            <a:off x="3506643" y="4498034"/>
            <a:ext cx="1539334" cy="1862956"/>
          </a:xfrm>
          <a:prstGeom prst="wedgeRoundRectCallout">
            <a:avLst>
              <a:gd name="adj1" fmla="val 75697"/>
              <a:gd name="adj2" fmla="val 7591"/>
              <a:gd name="adj3" fmla="val 16667"/>
            </a:avLst>
          </a:prstGeom>
          <a:solidFill>
            <a:srgbClr val="D3CF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u="sng" dirty="0">
                <a:ea typeface="ヒラギノ角ゴ Pro W3" pitchFamily="1" charset="-128"/>
              </a:rPr>
              <a:t>In the </a:t>
            </a:r>
            <a:r>
              <a:rPr lang="en-US" sz="1200" b="1" u="sng" dirty="0" smtClean="0">
                <a:ea typeface="ヒラギノ角ゴ Pro W3" pitchFamily="1" charset="-128"/>
              </a:rPr>
              <a:t>PMTRC</a:t>
            </a:r>
            <a:r>
              <a:rPr lang="en-US" sz="1200" b="1" dirty="0">
                <a:ea typeface="ヒラギノ角ゴ Pro W3" pitchFamily="1" charset="-128"/>
              </a:rPr>
              <a:t/>
            </a:r>
            <a:br>
              <a:rPr lang="en-US" sz="1200" b="1" dirty="0">
                <a:ea typeface="ヒラギノ角ゴ Pro W3" pitchFamily="1" charset="-128"/>
              </a:rPr>
            </a:br>
            <a:r>
              <a:rPr lang="en-US" sz="1200" b="1" dirty="0">
                <a:ea typeface="ヒラギノ角ゴ Pro W3" pitchFamily="1" charset="-128"/>
              </a:rPr>
              <a:t>3. Paul &amp; Erica, How would the </a:t>
            </a:r>
            <a:r>
              <a:rPr lang="en-US" sz="1200" b="1" dirty="0" smtClean="0">
                <a:ea typeface="ヒラギノ角ゴ Pro W3" pitchFamily="1" charset="-128"/>
              </a:rPr>
              <a:t>modified CI </a:t>
            </a:r>
            <a:r>
              <a:rPr lang="en-US" sz="1200" b="1" dirty="0">
                <a:ea typeface="ヒラギノ角ゴ Pro W3" pitchFamily="1" charset="-128"/>
              </a:rPr>
              <a:t>Attribute </a:t>
            </a:r>
            <a:r>
              <a:rPr lang="en-US" sz="1200" b="1" dirty="0" smtClean="0">
                <a:ea typeface="ヒラギノ角ゴ Pro W3" pitchFamily="1" charset="-128"/>
              </a:rPr>
              <a:t>affect </a:t>
            </a:r>
            <a:r>
              <a:rPr lang="en-US" sz="1200" b="1" dirty="0">
                <a:ea typeface="ヒラギノ角ゴ Pro W3" pitchFamily="1" charset="-128"/>
              </a:rPr>
              <a:t>your process?</a:t>
            </a:r>
            <a:br>
              <a:rPr lang="en-US" sz="1200" b="1" dirty="0">
                <a:ea typeface="ヒラギノ角ゴ Pro W3" pitchFamily="1" charset="-128"/>
              </a:rPr>
            </a:br>
            <a:r>
              <a:rPr lang="en-US" sz="1200" b="1" dirty="0">
                <a:ea typeface="ヒラギノ角ゴ Pro W3" pitchFamily="1" charset="-128"/>
              </a:rPr>
              <a:t>Would you be ok with this improvement?</a:t>
            </a:r>
            <a:br>
              <a:rPr lang="en-US" sz="1200" b="1" dirty="0">
                <a:ea typeface="ヒラギノ角ゴ Pro W3" pitchFamily="1" charset="-128"/>
              </a:rPr>
            </a:br>
            <a:endParaRPr lang="en-US" sz="1200" b="1" dirty="0">
              <a:ea typeface="ヒラギノ角ゴ Pro W3" pitchFamily="1" charset="-128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384428" y="192851"/>
            <a:ext cx="8247012" cy="828679"/>
          </a:xfrm>
          <a:prstGeom prst="rect">
            <a:avLst/>
          </a:prstGeom>
        </p:spPr>
        <p:txBody>
          <a:bodyPr vert="horz" lIns="89977" tIns="45708" rIns="89977" bIns="46788" rtlCol="0">
            <a:noAutofit/>
          </a:bodyPr>
          <a:lstStyle>
            <a:lvl1pPr marL="257098" indent="-257098" algn="l" defTabSz="914126" rtl="0" eaLnBrk="1" latinLnBrk="0" hangingPunct="1">
              <a:lnSpc>
                <a:spcPct val="105000"/>
              </a:lnSpc>
              <a:spcBef>
                <a:spcPts val="11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240" indent="-276142" algn="l" defTabSz="914126" rtl="0" eaLnBrk="1" latinLnBrk="0" hangingPunct="1">
              <a:lnSpc>
                <a:spcPct val="105000"/>
              </a:lnSpc>
              <a:spcBef>
                <a:spcPts val="288"/>
              </a:spcBef>
              <a:spcAft>
                <a:spcPts val="288"/>
              </a:spcAft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249" indent="-209487" algn="l" defTabSz="914126" rtl="0" eaLnBrk="1" latinLnBrk="0" hangingPunct="1">
              <a:lnSpc>
                <a:spcPct val="105000"/>
              </a:lnSpc>
              <a:spcBef>
                <a:spcPts val="163"/>
              </a:spcBef>
              <a:spcAft>
                <a:spcPts val="25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0781" indent="-228531" algn="l" defTabSz="914126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312" indent="-219009" algn="l" defTabSz="914126" rtl="0" eaLnBrk="1" latinLnBrk="0" hangingPunct="1">
              <a:lnSpc>
                <a:spcPct val="105000"/>
              </a:lnSpc>
              <a:spcBef>
                <a:spcPts val="138"/>
              </a:spcBef>
              <a:spcAft>
                <a:spcPts val="138"/>
              </a:spcAft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None/>
            </a:pPr>
            <a:r>
              <a:rPr lang="en-US" sz="2799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 </a:t>
            </a:r>
            <a:r>
              <a:rPr lang="en-US" sz="2799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 the </a:t>
            </a:r>
            <a:r>
              <a:rPr lang="en-US" sz="2799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 level within the ITSM Governance Framework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399" dirty="0"/>
              <a:t>Example: </a:t>
            </a:r>
            <a:r>
              <a:rPr lang="en-US" sz="2399" dirty="0" smtClean="0"/>
              <a:t>Modifying a </a:t>
            </a:r>
            <a:r>
              <a:rPr lang="en-US" sz="2399" dirty="0"/>
              <a:t>CI Attribute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8697588" y="319895"/>
            <a:ext cx="3241079" cy="2421385"/>
            <a:chOff x="6175459" y="914400"/>
            <a:chExt cx="3241923" cy="2422016"/>
          </a:xfrm>
        </p:grpSpPr>
        <p:grpSp>
          <p:nvGrpSpPr>
            <p:cNvPr id="87" name="Group 86"/>
            <p:cNvGrpSpPr/>
            <p:nvPr/>
          </p:nvGrpSpPr>
          <p:grpSpPr>
            <a:xfrm>
              <a:off x="6175459" y="914400"/>
              <a:ext cx="3241923" cy="2422016"/>
              <a:chOff x="6175459" y="914400"/>
              <a:chExt cx="3241923" cy="242201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175459" y="914400"/>
                <a:ext cx="3241923" cy="2422016"/>
                <a:chOff x="6175459" y="914400"/>
                <a:chExt cx="3241923" cy="2422016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6175459" y="914402"/>
                  <a:ext cx="3241923" cy="1385380"/>
                </a:xfrm>
                <a:prstGeom prst="rect">
                  <a:avLst/>
                </a:prstGeom>
                <a:solidFill>
                  <a:srgbClr val="FFC20E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3986" tIns="53986" rIns="53986" bIns="53986" rtlCol="0" anchor="ctr"/>
                <a:lstStyle/>
                <a:p>
                  <a:pPr algn="ctr"/>
                  <a:endParaRPr lang="en-US" sz="1799" dirty="0"/>
                </a:p>
              </p:txBody>
            </p:sp>
            <p:grpSp>
              <p:nvGrpSpPr>
                <p:cNvPr id="92" name="Group 65"/>
                <p:cNvGrpSpPr/>
                <p:nvPr/>
              </p:nvGrpSpPr>
              <p:grpSpPr>
                <a:xfrm>
                  <a:off x="6828343" y="914400"/>
                  <a:ext cx="1994457" cy="2422016"/>
                  <a:chOff x="7113757" y="-152313"/>
                  <a:chExt cx="2659275" cy="3229355"/>
                </a:xfrm>
              </p:grpSpPr>
              <p:pic>
                <p:nvPicPr>
                  <p:cNvPr id="93" name="Picture 2" descr="http://webmarketingsingapore.com/images/iconPerson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/>
                  <a:srcRect l="11413" t="4923" r="7864" b="7447"/>
                  <a:stretch/>
                </p:blipFill>
                <p:spPr bwMode="auto">
                  <a:xfrm>
                    <a:off x="7393549" y="264828"/>
                    <a:ext cx="1258733" cy="1132301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</p:pic>
              <p:sp>
                <p:nvSpPr>
                  <p:cNvPr id="94" name="Up Arrow 93"/>
                  <p:cNvSpPr/>
                  <p:nvPr/>
                </p:nvSpPr>
                <p:spPr bwMode="auto">
                  <a:xfrm>
                    <a:off x="8192984" y="1244687"/>
                    <a:ext cx="569109" cy="1832355"/>
                  </a:xfrm>
                  <a:prstGeom prst="upArrow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vert270" wrap="square" lIns="68562" tIns="34281" rIns="68562" bIns="34281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85594"/>
                    <a:r>
                      <a:rPr lang="en-US" sz="1200" dirty="0" smtClean="0">
                        <a:latin typeface="Arial" charset="0"/>
                        <a:ea typeface="ヒラギノ角ゴ Pro W3" pitchFamily="1" charset="-128"/>
                      </a:rPr>
                      <a:t>Escalation</a:t>
                    </a:r>
                    <a:endParaRPr lang="en-US" sz="1200" dirty="0">
                      <a:latin typeface="Arial" charset="0"/>
                      <a:ea typeface="ヒラギノ角ゴ Pro W3" pitchFamily="1" charset="-128"/>
                    </a:endParaRPr>
                  </a:p>
                </p:txBody>
              </p:sp>
              <p:sp>
                <p:nvSpPr>
                  <p:cNvPr id="95" name="Text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3757" y="-152313"/>
                    <a:ext cx="2659275" cy="410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IT Governance Board</a:t>
                    </a:r>
                  </a:p>
                </p:txBody>
              </p:sp>
            </p:grpSp>
          </p:grpSp>
          <p:sp>
            <p:nvSpPr>
              <p:cNvPr id="90" name="TextBox 89"/>
              <p:cNvSpPr txBox="1"/>
              <p:nvPr/>
            </p:nvSpPr>
            <p:spPr>
              <a:xfrm>
                <a:off x="8048402" y="1364008"/>
                <a:ext cx="1302816" cy="439814"/>
              </a:xfrm>
              <a:prstGeom prst="rect">
                <a:avLst/>
              </a:prstGeom>
              <a:noFill/>
            </p:spPr>
            <p:txBody>
              <a:bodyPr wrap="none" lIns="53986" tIns="53986" rIns="53986" bIns="53986" rtlCol="0">
                <a:noAutofit/>
              </a:bodyPr>
              <a:lstStyle/>
              <a:p>
                <a:pPr marL="171399" indent="-171399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Funding</a:t>
                </a:r>
              </a:p>
              <a:p>
                <a:pPr marL="171399" indent="-171399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Strategy Change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 bwMode="auto">
            <a:xfrm rot="16200000">
              <a:off x="6667869" y="1482591"/>
              <a:ext cx="97494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800" b="1" dirty="0">
                  <a:ea typeface="ヒラギノ角ゴ Pro W3" pitchFamily="1" charset="-128"/>
                  <a:cs typeface="Times New Roman" pitchFamily="18" charset="0"/>
                </a:rPr>
                <a:t>IT and Business</a:t>
              </a:r>
            </a:p>
            <a:p>
              <a:pPr eaLnBrk="0" hangingPunct="0">
                <a:defRPr/>
              </a:pPr>
              <a:r>
                <a:rPr lang="en-US" sz="800" b="1" dirty="0">
                  <a:ea typeface="ヒラギノ角ゴ Pro W3" pitchFamily="1" charset="-128"/>
                  <a:cs typeface="Times New Roman" pitchFamily="18" charset="0"/>
                </a:rPr>
                <a:t>Leadership</a:t>
              </a: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640895" y="1937633"/>
            <a:ext cx="1688663" cy="5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Process Owner and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Architecture Council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947725" y="957378"/>
            <a:ext cx="1848678" cy="1081511"/>
            <a:chOff x="6947725" y="1053630"/>
            <a:chExt cx="1848678" cy="1081511"/>
          </a:xfrm>
        </p:grpSpPr>
        <p:sp>
          <p:nvSpPr>
            <p:cNvPr id="98" name="TextBox 97"/>
            <p:cNvSpPr txBox="1"/>
            <p:nvPr/>
          </p:nvSpPr>
          <p:spPr bwMode="gray">
            <a:xfrm>
              <a:off x="6947725" y="1127233"/>
              <a:ext cx="1462861" cy="618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b="1" dirty="0" smtClean="0">
                  <a:solidFill>
                    <a:srgbClr val="007698"/>
                  </a:solidFill>
                </a:rPr>
                <a:t>ITSM Roadmap</a:t>
              </a:r>
            </a:p>
          </p:txBody>
        </p:sp>
        <p:sp>
          <p:nvSpPr>
            <p:cNvPr id="99" name="Left-Right Arrow 98"/>
            <p:cNvSpPr/>
            <p:nvPr/>
          </p:nvSpPr>
          <p:spPr bwMode="gray">
            <a:xfrm>
              <a:off x="8366037" y="1053630"/>
              <a:ext cx="402162" cy="484632"/>
            </a:xfrm>
            <a:prstGeom prst="leftRightArrow">
              <a:avLst>
                <a:gd name="adj1" fmla="val 50000"/>
                <a:gd name="adj2" fmla="val 333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en-US" sz="1600" dirty="0" smtClean="0"/>
            </a:p>
          </p:txBody>
        </p:sp>
        <p:sp>
          <p:nvSpPr>
            <p:cNvPr id="100" name="Left-Right Arrow 99"/>
            <p:cNvSpPr/>
            <p:nvPr/>
          </p:nvSpPr>
          <p:spPr bwMode="gray">
            <a:xfrm rot="2701957">
              <a:off x="8353006" y="1679772"/>
              <a:ext cx="402162" cy="484632"/>
            </a:xfrm>
            <a:prstGeom prst="leftRightArrow">
              <a:avLst>
                <a:gd name="adj1" fmla="val 50000"/>
                <a:gd name="adj2" fmla="val 333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en-US" sz="1600" dirty="0" smtClean="0"/>
            </a:p>
          </p:txBody>
        </p:sp>
        <p:sp>
          <p:nvSpPr>
            <p:cNvPr id="101" name="Left-Right Arrow 100"/>
            <p:cNvSpPr/>
            <p:nvPr/>
          </p:nvSpPr>
          <p:spPr bwMode="gray">
            <a:xfrm rot="16200000">
              <a:off x="7469252" y="1691744"/>
              <a:ext cx="402162" cy="484632"/>
            </a:xfrm>
            <a:prstGeom prst="leftRightArrow">
              <a:avLst>
                <a:gd name="adj1" fmla="val 50000"/>
                <a:gd name="adj2" fmla="val 333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en-US" sz="1600" dirty="0" smtClean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18122" y="1171640"/>
            <a:ext cx="1758451" cy="727965"/>
            <a:chOff x="5018122" y="1267892"/>
            <a:chExt cx="1758451" cy="727965"/>
          </a:xfrm>
        </p:grpSpPr>
        <p:grpSp>
          <p:nvGrpSpPr>
            <p:cNvPr id="103" name="Group 102"/>
            <p:cNvGrpSpPr/>
            <p:nvPr/>
          </p:nvGrpSpPr>
          <p:grpSpPr>
            <a:xfrm>
              <a:off x="5018122" y="1267892"/>
              <a:ext cx="1758451" cy="727965"/>
              <a:chOff x="5624536" y="1267328"/>
              <a:chExt cx="1758909" cy="728155"/>
            </a:xfrm>
          </p:grpSpPr>
          <p:sp>
            <p:nvSpPr>
              <p:cNvPr id="105" name="Up Arrow 104"/>
              <p:cNvSpPr/>
              <p:nvPr/>
            </p:nvSpPr>
            <p:spPr>
              <a:xfrm>
                <a:off x="5624536" y="1725399"/>
                <a:ext cx="1758909" cy="270084"/>
              </a:xfrm>
              <a:prstGeom prst="up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spcBef>
                    <a:spcPts val="400"/>
                  </a:spcBef>
                </a:pPr>
                <a:endParaRPr lang="en-US" sz="1600" dirty="0"/>
              </a:p>
            </p:txBody>
          </p:sp>
          <p:sp>
            <p:nvSpPr>
              <p:cNvPr id="106" name="Folded Corner 105"/>
              <p:cNvSpPr/>
              <p:nvPr/>
            </p:nvSpPr>
            <p:spPr>
              <a:xfrm>
                <a:off x="5799586" y="1267328"/>
                <a:ext cx="1402086" cy="347168"/>
              </a:xfrm>
              <a:prstGeom prst="foldedCorner">
                <a:avLst>
                  <a:gd name="adj" fmla="val 42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  <a:spcBef>
                    <a:spcPts val="400"/>
                  </a:spcBef>
                </a:pP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 bwMode="gray">
            <a:xfrm>
              <a:off x="5160252" y="1303883"/>
              <a:ext cx="1402885" cy="29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400"/>
                </a:spcBef>
              </a:pPr>
              <a:r>
                <a:rPr lang="en-US" sz="1400" b="1" dirty="0" smtClean="0"/>
                <a:t>Change Ticket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1" grpId="0" animBg="1"/>
      <p:bldP spid="22" grpId="0"/>
      <p:bldP spid="23" grpId="0"/>
      <p:bldP spid="24" grpId="0"/>
      <p:bldP spid="83" grpId="0" animBg="1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5" y="76369"/>
            <a:ext cx="10515600" cy="1325563"/>
          </a:xfrm>
        </p:spPr>
        <p:txBody>
          <a:bodyPr/>
          <a:lstStyle/>
          <a:p>
            <a:r>
              <a:rPr lang="en-US" dirty="0" smtClean="0"/>
              <a:t>Responsibilities &amp; Accountabilities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85" y="1489923"/>
            <a:ext cx="5479468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Process Manager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3835"/>
            <a:ext cx="6432884" cy="4328858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Responsible for planning and coordination of all tactical and operational </a:t>
            </a:r>
            <a:r>
              <a:rPr lang="en-US" sz="1600" b="1" dirty="0" smtClean="0">
                <a:solidFill>
                  <a:schemeClr val="tx2"/>
                </a:solidFill>
              </a:rPr>
              <a:t>activities 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Responsible </a:t>
            </a:r>
            <a:r>
              <a:rPr lang="en-US" sz="1600" b="1" dirty="0">
                <a:solidFill>
                  <a:schemeClr val="tx2"/>
                </a:solidFill>
              </a:rPr>
              <a:t>for the process / procedure definition, development, documentation, implementation, execution and improvement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Custodian </a:t>
            </a:r>
            <a:r>
              <a:rPr lang="en-US" sz="1600" b="1" dirty="0">
                <a:solidFill>
                  <a:schemeClr val="tx2"/>
                </a:solidFill>
              </a:rPr>
              <a:t>of process related documentation and training </a:t>
            </a:r>
            <a:r>
              <a:rPr lang="en-US" sz="1600" b="1" dirty="0" smtClean="0">
                <a:solidFill>
                  <a:schemeClr val="tx2"/>
                </a:solidFill>
              </a:rPr>
              <a:t>material</a:t>
            </a:r>
            <a:endParaRPr lang="en-US" sz="1600" b="1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Champion </a:t>
            </a:r>
            <a:r>
              <a:rPr lang="en-US" sz="1600" b="1" dirty="0">
                <a:solidFill>
                  <a:schemeClr val="tx2"/>
                </a:solidFill>
              </a:rPr>
              <a:t>for consistent processes and tool usage, and ensures standardization, integration, </a:t>
            </a:r>
            <a:r>
              <a:rPr lang="en-US" sz="1600" b="1" dirty="0" smtClean="0">
                <a:solidFill>
                  <a:schemeClr val="tx2"/>
                </a:solidFill>
              </a:rPr>
              <a:t>and consistency 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Monitors </a:t>
            </a:r>
            <a:r>
              <a:rPr lang="en-US" sz="1600" b="1" dirty="0">
                <a:solidFill>
                  <a:schemeClr val="tx2"/>
                </a:solidFill>
              </a:rPr>
              <a:t>and measures the quality and content of the delivery and output of the </a:t>
            </a:r>
            <a:r>
              <a:rPr lang="en-US" sz="1600" b="1" dirty="0" smtClean="0">
                <a:solidFill>
                  <a:schemeClr val="tx2"/>
                </a:solidFill>
              </a:rPr>
              <a:t>process</a:t>
            </a:r>
            <a:endParaRPr lang="en-CA" sz="1600" b="1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Dedicates </a:t>
            </a:r>
            <a:r>
              <a:rPr lang="en-US" sz="1600" b="1" dirty="0">
                <a:solidFill>
                  <a:schemeClr val="tx2"/>
                </a:solidFill>
              </a:rPr>
              <a:t>time to the process and develops expert process </a:t>
            </a:r>
            <a:r>
              <a:rPr lang="en-US" sz="1600" b="1" dirty="0" smtClean="0">
                <a:solidFill>
                  <a:schemeClr val="tx2"/>
                </a:solidFill>
              </a:rPr>
              <a:t>knowledge</a:t>
            </a:r>
            <a:endParaRPr lang="en-CA" sz="1600" b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8316" y="1489923"/>
            <a:ext cx="5005134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Process Owner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8316" y="2313835"/>
            <a:ext cx="5005134" cy="3684588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Accountable for the strategic direction and long term goal of the </a:t>
            </a:r>
            <a:r>
              <a:rPr lang="en-US" sz="1600" b="1" dirty="0" smtClean="0">
                <a:solidFill>
                  <a:schemeClr val="tx2"/>
                </a:solidFill>
              </a:rPr>
              <a:t>process</a:t>
            </a:r>
            <a:endParaRPr lang="en-US" sz="1600" dirty="0"/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Accountable for the overall performance and results of the </a:t>
            </a:r>
            <a:r>
              <a:rPr lang="en-US" sz="1600" b="1" dirty="0" smtClean="0">
                <a:solidFill>
                  <a:schemeClr val="tx2"/>
                </a:solidFill>
              </a:rPr>
              <a:t>process</a:t>
            </a:r>
            <a:endParaRPr lang="en-US" sz="1600" dirty="0"/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Responsible to define process scope and </a:t>
            </a:r>
            <a:r>
              <a:rPr lang="en-US" sz="1600" b="1" dirty="0" smtClean="0">
                <a:solidFill>
                  <a:schemeClr val="tx2"/>
                </a:solidFill>
              </a:rPr>
              <a:t>goals</a:t>
            </a:r>
            <a:endParaRPr lang="en-US" sz="1600" dirty="0"/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Accountable to ensure support and commitment of </a:t>
            </a:r>
            <a:r>
              <a:rPr lang="en-US" sz="1600" b="1" dirty="0" smtClean="0">
                <a:solidFill>
                  <a:schemeClr val="tx2"/>
                </a:solidFill>
              </a:rPr>
              <a:t>resources</a:t>
            </a:r>
            <a:endParaRPr lang="en-US" sz="1600" dirty="0"/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Assisting in assigning a Process </a:t>
            </a:r>
            <a:r>
              <a:rPr lang="en-US" sz="1600" b="1" dirty="0" smtClean="0">
                <a:solidFill>
                  <a:schemeClr val="tx2"/>
                </a:solidFill>
              </a:rPr>
              <a:t>Manager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38737" y="5399584"/>
            <a:ext cx="484471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Detailed Role descriptions can be downloaded from my </a:t>
            </a:r>
            <a:r>
              <a:rPr lang="en-US" i="1" dirty="0"/>
              <a:t>web page: 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www.tmanthey.com/speaker.html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96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2016" id="{9506F7B4-0EAE-7844-A434-588E9A39E8C6}" vid="{7483A78F-33D3-3841-87F8-1388C4E50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E690CC24DD441BEED766397AE5D6D" ma:contentTypeVersion="6" ma:contentTypeDescription="Create a new document." ma:contentTypeScope="" ma:versionID="32e818a2661fa10cf744566c35d34c13">
  <xsd:schema xmlns:xsd="http://www.w3.org/2001/XMLSchema" xmlns:xs="http://www.w3.org/2001/XMLSchema" xmlns:p="http://schemas.microsoft.com/office/2006/metadata/properties" xmlns:ns2="6c0b71f4-061a-4f6f-abab-a6f507c19e88" xmlns:ns3="03a67363-0174-4e84-b0b0-03441103e3b4" targetNamespace="http://schemas.microsoft.com/office/2006/metadata/properties" ma:root="true" ma:fieldsID="4753d2b89481f09dd05120d9abf643c0" ns2:_="" ns3:_="">
    <xsd:import namespace="6c0b71f4-061a-4f6f-abab-a6f507c19e88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b71f4-061a-4f6f-abab-a6f507c19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648C90-46DA-4A69-8BC4-0F6295D0C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b71f4-061a-4f6f-abab-a6f507c19e88"/>
    <ds:schemaRef ds:uri="03a67363-0174-4e84-b0b0-03441103e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AF588B-7F25-4FE2-A6E4-E2EFDF5DD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6F5F78-5293-47BC-AD0C-4DEEEF03ED4A}">
  <ds:schemaRefs>
    <ds:schemaRef ds:uri="http://schemas.microsoft.com/office/2006/metadata/properties"/>
    <ds:schemaRef ds:uri="http://www.w3.org/XML/1998/namespace"/>
    <ds:schemaRef ds:uri="6c0b71f4-061a-4f6f-abab-a6f507c19e88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3a67363-0174-4e84-b0b0-03441103e3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COL2016</Template>
  <TotalTime>277</TotalTime>
  <Words>1377</Words>
  <Application>Microsoft Office PowerPoint</Application>
  <PresentationFormat>Widescreen</PresentationFormat>
  <Paragraphs>244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ヒラギノ角ゴ Pro W3</vt:lpstr>
      <vt:lpstr>nchcmmConference</vt:lpstr>
      <vt:lpstr>PowerPoint Presentation</vt:lpstr>
      <vt:lpstr>The Information gap between IT leadership and IT operations</vt:lpstr>
      <vt:lpstr>What is ITSM Governance?</vt:lpstr>
      <vt:lpstr>Governance vs. Management</vt:lpstr>
      <vt:lpstr>Process Manager vs. Process Owner</vt:lpstr>
      <vt:lpstr>ITSM Governance – An Actionable Definition</vt:lpstr>
      <vt:lpstr>PowerPoint Presentation</vt:lpstr>
      <vt:lpstr>PowerPoint Presentation</vt:lpstr>
      <vt:lpstr>Responsibilities &amp; Accountabilities</vt:lpstr>
      <vt:lpstr>Bridging the Information Gap</vt:lpstr>
      <vt:lpstr>Steps to Develop a Strategic Process Roadmap</vt:lpstr>
      <vt:lpstr>Understand and Execute the Accountabilities of Process Owners</vt:lpstr>
      <vt:lpstr>Answer the Strategic Process Roadmap Questionnaire</vt:lpstr>
      <vt:lpstr>Review Process Artifacts, Information &amp; Data</vt:lpstr>
      <vt:lpstr>Populate Templates</vt:lpstr>
      <vt:lpstr>Lessons Learned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Thorsten Manthey</cp:lastModifiedBy>
  <cp:revision>45</cp:revision>
  <dcterms:created xsi:type="dcterms:W3CDTF">2016-02-16T15:21:13Z</dcterms:created>
  <dcterms:modified xsi:type="dcterms:W3CDTF">2018-08-21T20:43:20Z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0x010100238E690CC24DD441BEED766397AE5D6D</vt:lpwstr>
  </property>
</Properties>
</file>