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5" r:id="rId4"/>
    <p:sldId id="285" r:id="rId5"/>
    <p:sldId id="287" r:id="rId6"/>
    <p:sldId id="291" r:id="rId7"/>
    <p:sldId id="310" r:id="rId8"/>
    <p:sldId id="312" r:id="rId9"/>
    <p:sldId id="284" r:id="rId10"/>
    <p:sldId id="296" r:id="rId11"/>
    <p:sldId id="308" r:id="rId12"/>
    <p:sldId id="298" r:id="rId13"/>
    <p:sldId id="300" r:id="rId14"/>
    <p:sldId id="266" r:id="rId15"/>
    <p:sldId id="309" r:id="rId16"/>
    <p:sldId id="307" r:id="rId17"/>
    <p:sldId id="261" r:id="rId18"/>
    <p:sldId id="304" r:id="rId19"/>
    <p:sldId id="311" r:id="rId20"/>
    <p:sldId id="260"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9D9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636" autoAdjust="0"/>
  </p:normalViewPr>
  <p:slideViewPr>
    <p:cSldViewPr snapToGrid="0">
      <p:cViewPr>
        <p:scale>
          <a:sx n="90" d="100"/>
          <a:sy n="90" d="100"/>
        </p:scale>
        <p:origin x="138" y="4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8E2A5C0-DC82-4B66-B0A4-853C12BE171B}" type="datetimeFigureOut">
              <a:rPr lang="en-US" smtClean="0"/>
              <a:t>10/13/2014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062F5D6-F4E1-4930-8104-328C87C5B8E4}" type="slidenum">
              <a:rPr lang="en-US" smtClean="0"/>
              <a:t>‹#›</a:t>
            </a:fld>
            <a:endParaRPr lang="en-US"/>
          </a:p>
        </p:txBody>
      </p:sp>
    </p:spTree>
    <p:extLst>
      <p:ext uri="{BB962C8B-B14F-4D97-AF65-F5344CB8AC3E}">
        <p14:creationId xmlns:p14="http://schemas.microsoft.com/office/powerpoint/2010/main" val="345890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is about the importance of People Change Management when delivering successful projects.</a:t>
            </a:r>
          </a:p>
          <a:p>
            <a:r>
              <a:rPr lang="en-US" sz="1200" kern="1200" dirty="0" smtClean="0">
                <a:solidFill>
                  <a:schemeClr val="tx1"/>
                </a:solidFill>
                <a:effectLst/>
                <a:latin typeface="+mn-lt"/>
                <a:ea typeface="+mn-ea"/>
                <a:cs typeface="+mn-cs"/>
              </a:rPr>
              <a:t>I will provide you with multiple arguments and compelling reasons why people change management is important.</a:t>
            </a:r>
          </a:p>
          <a:p>
            <a:r>
              <a:rPr lang="en-US" sz="1200" kern="1200" dirty="0" smtClean="0">
                <a:solidFill>
                  <a:schemeClr val="tx1"/>
                </a:solidFill>
                <a:effectLst/>
                <a:latin typeface="+mn-lt"/>
                <a:ea typeface="+mn-ea"/>
                <a:cs typeface="+mn-cs"/>
              </a:rPr>
              <a:t>You will be able to use many of these slides when you go back home to justify to your leaders why a people change management program is imperative to project success.</a:t>
            </a:r>
          </a:p>
          <a:p>
            <a:r>
              <a:rPr lang="en-US" sz="1200" kern="1200" dirty="0" smtClean="0">
                <a:solidFill>
                  <a:schemeClr val="tx1"/>
                </a:solidFill>
                <a:effectLst/>
                <a:latin typeface="+mn-lt"/>
                <a:ea typeface="+mn-ea"/>
                <a:cs typeface="+mn-cs"/>
              </a:rPr>
              <a:t>People change management is not optional and this presentation will help you tell that story.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industry recognized convention is to focus on People, Process and Technology during project delivery and we are usually very good as the technology and process part but maybe not so much the people part.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Your project is represented by this bowl on top of this three legged chair.</a:t>
            </a:r>
          </a:p>
          <a:p>
            <a:r>
              <a:rPr lang="en-US" sz="1200" kern="1200" dirty="0" smtClean="0">
                <a:solidFill>
                  <a:schemeClr val="tx1"/>
                </a:solidFill>
                <a:effectLst/>
                <a:latin typeface="+mn-lt"/>
                <a:ea typeface="+mn-ea"/>
                <a:cs typeface="+mn-cs"/>
              </a:rPr>
              <a:t>Place PROJECT sign on the bowl.</a:t>
            </a:r>
          </a:p>
          <a:p>
            <a:r>
              <a:rPr lang="en-US" sz="1200" kern="1200" dirty="0" smtClean="0">
                <a:solidFill>
                  <a:schemeClr val="tx1"/>
                </a:solidFill>
                <a:effectLst/>
                <a:latin typeface="+mn-lt"/>
                <a:ea typeface="+mn-ea"/>
                <a:cs typeface="+mn-cs"/>
              </a:rPr>
              <a:t>As project manager you are always juggling many different balls at the same time.</a:t>
            </a:r>
          </a:p>
          <a:p>
            <a:r>
              <a:rPr lang="en-US" sz="1200" kern="1200" dirty="0" smtClean="0">
                <a:solidFill>
                  <a:schemeClr val="tx1"/>
                </a:solidFill>
                <a:effectLst/>
                <a:latin typeface="+mn-lt"/>
                <a:ea typeface="+mn-ea"/>
                <a:cs typeface="+mn-cs"/>
              </a:rPr>
              <a:t>Add items and balls in the bowl.</a:t>
            </a:r>
          </a:p>
          <a:p>
            <a:r>
              <a:rPr lang="en-US" sz="1200" kern="1200" dirty="0" smtClean="0">
                <a:solidFill>
                  <a:schemeClr val="tx1"/>
                </a:solidFill>
                <a:effectLst/>
                <a:latin typeface="+mn-lt"/>
                <a:ea typeface="+mn-ea"/>
                <a:cs typeface="+mn-cs"/>
              </a:rPr>
              <a:t>These balls represent deliverables, activities, budget, deadlines, milestones, project reports, project member and many more things. </a:t>
            </a:r>
          </a:p>
          <a:p>
            <a:r>
              <a:rPr lang="en-US" sz="1200" kern="1200" dirty="0" smtClean="0">
                <a:solidFill>
                  <a:schemeClr val="tx1"/>
                </a:solidFill>
                <a:effectLst/>
                <a:latin typeface="+mn-lt"/>
                <a:ea typeface="+mn-ea"/>
                <a:cs typeface="+mn-cs"/>
              </a:rPr>
              <a:t>And the three legs represent PEOPLE, PROCESS and TECHNOLOGY.</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2</a:t>
            </a:fld>
            <a:endParaRPr lang="en-US"/>
          </a:p>
        </p:txBody>
      </p:sp>
    </p:spTree>
    <p:extLst>
      <p:ext uri="{BB962C8B-B14F-4D97-AF65-F5344CB8AC3E}">
        <p14:creationId xmlns:p14="http://schemas.microsoft.com/office/powerpoint/2010/main" val="384377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CHANGE MANAGEMENT STRATEGY</a:t>
            </a:r>
          </a:p>
          <a:p>
            <a:r>
              <a:rPr lang="en-US" sz="1200" kern="1200" dirty="0" smtClean="0">
                <a:solidFill>
                  <a:schemeClr val="tx1"/>
                </a:solidFill>
                <a:effectLst/>
                <a:latin typeface="+mn-lt"/>
                <a:ea typeface="+mn-ea"/>
                <a:cs typeface="+mn-cs"/>
              </a:rPr>
              <a:t>A people change management strategy is developed to get an understanding of the change itself and how people will be impacted.</a:t>
            </a:r>
          </a:p>
          <a:p>
            <a:r>
              <a:rPr lang="en-US" sz="1200" kern="1200" dirty="0" smtClean="0">
                <a:solidFill>
                  <a:schemeClr val="tx1"/>
                </a:solidFill>
                <a:effectLst/>
                <a:latin typeface="+mn-lt"/>
                <a:ea typeface="+mn-ea"/>
                <a:cs typeface="+mn-cs"/>
              </a:rPr>
              <a:t>This is the first phase where we should ask “How much change management is needed for this specific program/project”?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Change Management strategy includes a number of sections.</a:t>
            </a:r>
          </a:p>
          <a:p>
            <a:r>
              <a:rPr lang="en-US" sz="1200" kern="1200" dirty="0" smtClean="0">
                <a:solidFill>
                  <a:schemeClr val="tx1"/>
                </a:solidFill>
                <a:effectLst/>
                <a:latin typeface="+mn-lt"/>
                <a:ea typeface="+mn-ea"/>
                <a:cs typeface="+mn-cs"/>
              </a:rPr>
              <a:t>The initial section describes the change characteristics of the program. </a:t>
            </a:r>
          </a:p>
          <a:p>
            <a:r>
              <a:rPr lang="en-US" sz="1200" kern="1200" dirty="0" smtClean="0">
                <a:solidFill>
                  <a:schemeClr val="tx1"/>
                </a:solidFill>
                <a:effectLst/>
                <a:latin typeface="+mn-lt"/>
                <a:ea typeface="+mn-ea"/>
                <a:cs typeface="+mn-cs"/>
              </a:rPr>
              <a:t>For example, the scope of the change – department, division or is it the whole company.</a:t>
            </a:r>
          </a:p>
          <a:p>
            <a:r>
              <a:rPr lang="en-US" sz="1200" kern="1200" dirty="0" smtClean="0">
                <a:solidFill>
                  <a:schemeClr val="tx1"/>
                </a:solidFill>
                <a:effectLst/>
                <a:latin typeface="+mn-lt"/>
                <a:ea typeface="+mn-ea"/>
                <a:cs typeface="+mn-cs"/>
              </a:rPr>
              <a:t>What type of change is it – Policy, process, technology, merger or acquisition.</a:t>
            </a:r>
          </a:p>
          <a:p>
            <a:r>
              <a:rPr lang="en-US" sz="1200" kern="1200" dirty="0" smtClean="0">
                <a:solidFill>
                  <a:schemeClr val="tx1"/>
                </a:solidFill>
                <a:effectLst/>
                <a:latin typeface="+mn-lt"/>
                <a:ea typeface="+mn-ea"/>
                <a:cs typeface="+mn-cs"/>
              </a:rPr>
              <a:t>The amount of change – incremental improvement or total reengineering.</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second section is to assess the organizational attributes. What kind of leadership style exist? Is there capacity for change or is the organization change saturated.</a:t>
            </a:r>
          </a:p>
          <a:p>
            <a:r>
              <a:rPr lang="en-US" sz="1200" kern="1200" dirty="0" smtClean="0">
                <a:solidFill>
                  <a:schemeClr val="tx1"/>
                </a:solidFill>
                <a:effectLst/>
                <a:latin typeface="+mn-lt"/>
                <a:ea typeface="+mn-ea"/>
                <a:cs typeface="+mn-cs"/>
              </a:rPr>
              <a:t>Is there any history of past changes and their success or failure. What is the position of middle management, are they supportive or not?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next section is all about the project organization and sponsorship. Are there multiple sponsors, who are the members of the steering committee, what project structure has been defined? Is there a program manager.</a:t>
            </a:r>
          </a:p>
          <a:p>
            <a:r>
              <a:rPr lang="en-US" sz="1200" kern="1200" dirty="0" smtClean="0">
                <a:solidFill>
                  <a:schemeClr val="tx1"/>
                </a:solidFill>
                <a:effectLst/>
                <a:latin typeface="+mn-lt"/>
                <a:ea typeface="+mn-ea"/>
                <a:cs typeface="+mn-cs"/>
              </a:rPr>
              <a:t>This is to understand the reporting structures, sponsorship and the governance of the project.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fourth section of the people change management strategy is to define the change management team and how it is related to the project organization. For example, are the change management resources full time or part time engaged on the project? Do they report to the Program manager or directly to the steering committee?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There is also a section covering a risk assessment of the change, is this s high risk change that is disruptive or a low risk change with little resistance.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last section identifies special tactics for special circumstances, which are key identified groups requiring special attention. </a:t>
            </a:r>
          </a:p>
          <a:p>
            <a:r>
              <a:rPr lang="en-US" sz="1200" kern="1200" dirty="0" smtClean="0">
                <a:solidFill>
                  <a:schemeClr val="tx1"/>
                </a:solidFill>
                <a:effectLst/>
                <a:latin typeface="+mn-lt"/>
                <a:ea typeface="+mn-ea"/>
                <a:cs typeface="+mn-cs"/>
              </a:rPr>
              <a:t>For example, is there a group that is known for resistance to changes or are the cultural differences that must be addressed for an international change effort. </a:t>
            </a:r>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11</a:t>
            </a:fld>
            <a:endParaRPr lang="en-US"/>
          </a:p>
        </p:txBody>
      </p:sp>
    </p:spTree>
    <p:extLst>
      <p:ext uri="{BB962C8B-B14F-4D97-AF65-F5344CB8AC3E}">
        <p14:creationId xmlns:p14="http://schemas.microsoft.com/office/powerpoint/2010/main" val="410189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CHANGE MANAGEMENT PLANS</a:t>
            </a:r>
          </a:p>
          <a:p>
            <a:r>
              <a:rPr lang="en-US" sz="1200" kern="1200" dirty="0" smtClean="0">
                <a:solidFill>
                  <a:schemeClr val="tx1"/>
                </a:solidFill>
                <a:effectLst/>
                <a:latin typeface="+mn-lt"/>
                <a:ea typeface="+mn-ea"/>
                <a:cs typeface="+mn-cs"/>
              </a:rPr>
              <a:t>Here is an example of a key deliverable from the second phase – Manage Change. There are many plans that should be developed in this phase and I have selected to look at the Communications &amp; Training Plan.</a:t>
            </a:r>
          </a:p>
          <a:p>
            <a:r>
              <a:rPr lang="en-US" sz="1200" kern="1200" dirty="0" smtClean="0">
                <a:solidFill>
                  <a:schemeClr val="tx1"/>
                </a:solidFill>
                <a:effectLst/>
                <a:latin typeface="+mn-lt"/>
                <a:ea typeface="+mn-ea"/>
                <a:cs typeface="+mn-cs"/>
              </a:rPr>
              <a:t>The people change management Strategy from the first stage will help identify the scope of this plan.</a:t>
            </a:r>
          </a:p>
          <a:p>
            <a:r>
              <a:rPr lang="en-US" sz="1200" kern="1200" dirty="0" smtClean="0">
                <a:solidFill>
                  <a:schemeClr val="tx1"/>
                </a:solidFill>
                <a:effectLst/>
                <a:latin typeface="+mn-lt"/>
                <a:ea typeface="+mn-ea"/>
                <a:cs typeface="+mn-cs"/>
              </a:rPr>
              <a:t>I have combined the two plans into one consolidated plan.</a:t>
            </a:r>
          </a:p>
          <a:p>
            <a:r>
              <a:rPr lang="en-US" sz="1200" kern="1200" dirty="0" smtClean="0">
                <a:solidFill>
                  <a:schemeClr val="tx1"/>
                </a:solidFill>
                <a:effectLst/>
                <a:latin typeface="+mn-lt"/>
                <a:ea typeface="+mn-ea"/>
                <a:cs typeface="+mn-cs"/>
              </a:rPr>
              <a:t>Depending on the type of change you might have to split this into two separate deliverables.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Communication and Training plan has the following topics covered: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 short description of the activity – WHAT is this all about?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How is this delivered? – HOW</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What is the purpose of this activity – WHY is this done?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WHO develops the message and WHO is the sender. It could be the communications team crafting the message that the executive sponsor will be sending.</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Date and Time for the activity – WHEN</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Is the activity repeated, what is the frequency - HOW OFTEN. This column is optional but depending on the type of project there might be many recurring activities.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What is the target audience(s) – TARGET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Additional information that needs to be captured - Notes</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12</a:t>
            </a:fld>
            <a:endParaRPr lang="en-US"/>
          </a:p>
        </p:txBody>
      </p:sp>
    </p:spTree>
    <p:extLst>
      <p:ext uri="{BB962C8B-B14F-4D97-AF65-F5344CB8AC3E}">
        <p14:creationId xmlns:p14="http://schemas.microsoft.com/office/powerpoint/2010/main" val="189812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COMMUNICATION AND TRAINING PLAN</a:t>
            </a:r>
          </a:p>
          <a:p>
            <a:r>
              <a:rPr lang="en-US" sz="1200" kern="1200" dirty="0" smtClean="0">
                <a:solidFill>
                  <a:schemeClr val="tx1"/>
                </a:solidFill>
                <a:effectLst/>
                <a:latin typeface="+mn-lt"/>
                <a:ea typeface="+mn-ea"/>
                <a:cs typeface="+mn-cs"/>
              </a:rPr>
              <a:t>Here is an extract from a Communication and Training plan implementing an IT Service Catalog.</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When creating the plan the following topics and focus should be addressed:</a:t>
            </a:r>
          </a:p>
          <a:p>
            <a:pPr lvl="0"/>
            <a:r>
              <a:rPr lang="en-US" sz="1200" kern="1200" dirty="0" smtClean="0">
                <a:solidFill>
                  <a:schemeClr val="tx1"/>
                </a:solidFill>
                <a:effectLst/>
                <a:latin typeface="+mn-lt"/>
                <a:ea typeface="+mn-ea"/>
                <a:cs typeface="+mn-cs"/>
              </a:rPr>
              <a:t>Why is this change needed?</a:t>
            </a:r>
          </a:p>
          <a:p>
            <a:pPr lvl="0"/>
            <a:r>
              <a:rPr lang="en-US" sz="1200" kern="1200" dirty="0" smtClean="0">
                <a:solidFill>
                  <a:schemeClr val="tx1"/>
                </a:solidFill>
                <a:effectLst/>
                <a:latin typeface="+mn-lt"/>
                <a:ea typeface="+mn-ea"/>
                <a:cs typeface="+mn-cs"/>
              </a:rPr>
              <a:t>Why are we changing now?</a:t>
            </a:r>
          </a:p>
          <a:p>
            <a:pPr lvl="0"/>
            <a:r>
              <a:rPr lang="en-US" sz="1200" kern="1200" dirty="0" smtClean="0">
                <a:solidFill>
                  <a:schemeClr val="tx1"/>
                </a:solidFill>
                <a:effectLst/>
                <a:latin typeface="+mn-lt"/>
                <a:ea typeface="+mn-ea"/>
                <a:cs typeface="+mn-cs"/>
              </a:rPr>
              <a:t>What will happen if we don’t change?</a:t>
            </a:r>
          </a:p>
          <a:p>
            <a:pPr lvl="0"/>
            <a:r>
              <a:rPr lang="en-US" sz="1200" kern="1200" dirty="0" smtClean="0">
                <a:solidFill>
                  <a:schemeClr val="tx1"/>
                </a:solidFill>
                <a:effectLst/>
                <a:latin typeface="+mn-lt"/>
                <a:ea typeface="+mn-ea"/>
                <a:cs typeface="+mn-cs"/>
              </a:rPr>
              <a:t>What’s in it for me (WIIFM) – why should I Embrace the change</a:t>
            </a:r>
          </a:p>
          <a:p>
            <a:pPr lvl="0"/>
            <a:r>
              <a:rPr lang="en-US" sz="1200" kern="1200" dirty="0" smtClean="0">
                <a:solidFill>
                  <a:schemeClr val="tx1"/>
                </a:solidFill>
                <a:effectLst/>
                <a:latin typeface="+mn-lt"/>
                <a:ea typeface="+mn-ea"/>
                <a:cs typeface="+mn-cs"/>
              </a:rPr>
              <a:t>How am I impacted? E.g. new process, new organization new location etc.</a:t>
            </a:r>
          </a:p>
          <a:p>
            <a:pPr lvl="0"/>
            <a:r>
              <a:rPr lang="en-US" sz="1200" kern="1200" dirty="0" smtClean="0">
                <a:solidFill>
                  <a:schemeClr val="tx1"/>
                </a:solidFill>
                <a:effectLst/>
                <a:latin typeface="+mn-lt"/>
                <a:ea typeface="+mn-ea"/>
                <a:cs typeface="+mn-cs"/>
              </a:rPr>
              <a:t>How will the change happen? E.g. gradually or big bang</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key groups you need to communicate to are usually</a:t>
            </a:r>
          </a:p>
          <a:p>
            <a:pPr lvl="0"/>
            <a:r>
              <a:rPr lang="en-US" sz="1200" kern="1200" dirty="0" smtClean="0">
                <a:solidFill>
                  <a:schemeClr val="tx1"/>
                </a:solidFill>
                <a:effectLst/>
                <a:latin typeface="+mn-lt"/>
                <a:ea typeface="+mn-ea"/>
                <a:cs typeface="+mn-cs"/>
              </a:rPr>
              <a:t>Employees</a:t>
            </a:r>
          </a:p>
          <a:p>
            <a:pPr lvl="0"/>
            <a:r>
              <a:rPr lang="en-US" sz="1200" kern="1200" dirty="0" smtClean="0">
                <a:solidFill>
                  <a:schemeClr val="tx1"/>
                </a:solidFill>
                <a:effectLst/>
                <a:latin typeface="+mn-lt"/>
                <a:ea typeface="+mn-ea"/>
                <a:cs typeface="+mn-cs"/>
              </a:rPr>
              <a:t>Managers</a:t>
            </a:r>
          </a:p>
          <a:p>
            <a:pPr lvl="0"/>
            <a:r>
              <a:rPr lang="en-US" sz="1200" kern="1200" dirty="0" smtClean="0">
                <a:solidFill>
                  <a:schemeClr val="tx1"/>
                </a:solidFill>
                <a:effectLst/>
                <a:latin typeface="+mn-lt"/>
                <a:ea typeface="+mn-ea"/>
                <a:cs typeface="+mn-cs"/>
              </a:rPr>
              <a:t>Senior leaders / sponsors</a:t>
            </a:r>
          </a:p>
          <a:p>
            <a:pPr lvl="0"/>
            <a:r>
              <a:rPr lang="en-US" sz="1200" kern="1200" dirty="0" smtClean="0">
                <a:solidFill>
                  <a:schemeClr val="tx1"/>
                </a:solidFill>
                <a:effectLst/>
                <a:latin typeface="+mn-lt"/>
                <a:ea typeface="+mn-ea"/>
                <a:cs typeface="+mn-cs"/>
              </a:rPr>
              <a:t>Any impacted group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plan becomes a permanent record of what was communicated and training provided to whom and when. I usually mark the completed lines with a different color to indicate that this has already been performed.</a:t>
            </a:r>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13</a:t>
            </a:fld>
            <a:endParaRPr lang="en-US"/>
          </a:p>
        </p:txBody>
      </p:sp>
    </p:spTree>
    <p:extLst>
      <p:ext uri="{BB962C8B-B14F-4D97-AF65-F5344CB8AC3E}">
        <p14:creationId xmlns:p14="http://schemas.microsoft.com/office/powerpoint/2010/main" val="6611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JOHN P KOTTER AND ADKAR</a:t>
            </a:r>
          </a:p>
          <a:p>
            <a:r>
              <a:rPr lang="en-US" sz="1200" kern="1200" dirty="0" smtClean="0">
                <a:solidFill>
                  <a:schemeClr val="tx1"/>
                </a:solidFill>
                <a:effectLst/>
                <a:latin typeface="+mn-lt"/>
                <a:ea typeface="+mn-ea"/>
                <a:cs typeface="+mn-cs"/>
              </a:rPr>
              <a:t>When addressing people change management I think the two most known frameworks are John P. Kotter’s 8 steps and Prosci’s ADKAR model.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the 8 steps in John P. Kotter’s framework:</a:t>
            </a:r>
          </a:p>
          <a:p>
            <a:r>
              <a:rPr lang="en-US" sz="1200" kern="1200" dirty="0" smtClean="0">
                <a:solidFill>
                  <a:schemeClr val="tx1"/>
                </a:solidFill>
                <a:effectLst/>
                <a:latin typeface="+mn-lt"/>
                <a:ea typeface="+mn-ea"/>
                <a:cs typeface="+mn-cs"/>
              </a:rPr>
              <a:t>Step 1: Create Urgency</a:t>
            </a:r>
          </a:p>
          <a:p>
            <a:r>
              <a:rPr lang="en-US" sz="1200" kern="1200" dirty="0" smtClean="0">
                <a:solidFill>
                  <a:schemeClr val="tx1"/>
                </a:solidFill>
                <a:effectLst/>
                <a:latin typeface="+mn-lt"/>
                <a:ea typeface="+mn-ea"/>
                <a:cs typeface="+mn-cs"/>
              </a:rPr>
              <a:t>Step 2: Form a Powerful Coalition</a:t>
            </a:r>
          </a:p>
          <a:p>
            <a:r>
              <a:rPr lang="en-US" sz="1200" kern="1200" dirty="0" smtClean="0">
                <a:solidFill>
                  <a:schemeClr val="tx1"/>
                </a:solidFill>
                <a:effectLst/>
                <a:latin typeface="+mn-lt"/>
                <a:ea typeface="+mn-ea"/>
                <a:cs typeface="+mn-cs"/>
              </a:rPr>
              <a:t>Step 3: Create a Vision for Change</a:t>
            </a:r>
          </a:p>
          <a:p>
            <a:r>
              <a:rPr lang="en-US" sz="1200" kern="1200" dirty="0" smtClean="0">
                <a:solidFill>
                  <a:schemeClr val="tx1"/>
                </a:solidFill>
                <a:effectLst/>
                <a:latin typeface="+mn-lt"/>
                <a:ea typeface="+mn-ea"/>
                <a:cs typeface="+mn-cs"/>
              </a:rPr>
              <a:t>Step 4: Communicate the Vision</a:t>
            </a:r>
          </a:p>
          <a:p>
            <a:r>
              <a:rPr lang="en-US" sz="1200" kern="1200" dirty="0" smtClean="0">
                <a:solidFill>
                  <a:schemeClr val="tx1"/>
                </a:solidFill>
                <a:effectLst/>
                <a:latin typeface="+mn-lt"/>
                <a:ea typeface="+mn-ea"/>
                <a:cs typeface="+mn-cs"/>
              </a:rPr>
              <a:t>Step 5: Remove Obstacles</a:t>
            </a:r>
          </a:p>
          <a:p>
            <a:r>
              <a:rPr lang="en-US" sz="1200" kern="1200" dirty="0" smtClean="0">
                <a:solidFill>
                  <a:schemeClr val="tx1"/>
                </a:solidFill>
                <a:effectLst/>
                <a:latin typeface="+mn-lt"/>
                <a:ea typeface="+mn-ea"/>
                <a:cs typeface="+mn-cs"/>
              </a:rPr>
              <a:t>Step 6: Create Short-Term Wins</a:t>
            </a:r>
          </a:p>
          <a:p>
            <a:r>
              <a:rPr lang="en-US" sz="1200" kern="1200" dirty="0" smtClean="0">
                <a:solidFill>
                  <a:schemeClr val="tx1"/>
                </a:solidFill>
                <a:effectLst/>
                <a:latin typeface="+mn-lt"/>
                <a:ea typeface="+mn-ea"/>
                <a:cs typeface="+mn-cs"/>
              </a:rPr>
              <a:t>Step 7: Build on the Change</a:t>
            </a:r>
          </a:p>
          <a:p>
            <a:r>
              <a:rPr lang="en-US" sz="1200" kern="1200" dirty="0" smtClean="0">
                <a:solidFill>
                  <a:schemeClr val="tx1"/>
                </a:solidFill>
                <a:effectLst/>
                <a:latin typeface="+mn-lt"/>
                <a:ea typeface="+mn-ea"/>
                <a:cs typeface="+mn-cs"/>
              </a:rPr>
              <a:t>Step 8: Anchor the Changes in Culture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Prosci’s ADKAR model has 5 steps</a:t>
            </a:r>
          </a:p>
          <a:p>
            <a:r>
              <a:rPr lang="en-US" sz="1200" kern="1200" dirty="0" smtClean="0">
                <a:solidFill>
                  <a:schemeClr val="tx1"/>
                </a:solidFill>
                <a:effectLst/>
                <a:latin typeface="+mn-lt"/>
                <a:ea typeface="+mn-ea"/>
                <a:cs typeface="+mn-cs"/>
              </a:rPr>
              <a:t>A: Awareness of the change</a:t>
            </a:r>
          </a:p>
          <a:p>
            <a:r>
              <a:rPr lang="en-US" sz="1200" kern="1200" dirty="0" smtClean="0">
                <a:solidFill>
                  <a:schemeClr val="tx1"/>
                </a:solidFill>
                <a:effectLst/>
                <a:latin typeface="+mn-lt"/>
                <a:ea typeface="+mn-ea"/>
                <a:cs typeface="+mn-cs"/>
              </a:rPr>
              <a:t>D: Desire to take part in the change</a:t>
            </a:r>
          </a:p>
          <a:p>
            <a:r>
              <a:rPr lang="en-US" sz="1200" kern="1200" dirty="0" smtClean="0">
                <a:solidFill>
                  <a:schemeClr val="tx1"/>
                </a:solidFill>
                <a:effectLst/>
                <a:latin typeface="+mn-lt"/>
                <a:ea typeface="+mn-ea"/>
                <a:cs typeface="+mn-cs"/>
              </a:rPr>
              <a:t>K: Knowledge of how to change</a:t>
            </a:r>
          </a:p>
          <a:p>
            <a:r>
              <a:rPr lang="en-US" sz="1200" kern="1200" dirty="0" smtClean="0">
                <a:solidFill>
                  <a:schemeClr val="tx1"/>
                </a:solidFill>
                <a:effectLst/>
                <a:latin typeface="+mn-lt"/>
                <a:ea typeface="+mn-ea"/>
                <a:cs typeface="+mn-cs"/>
              </a:rPr>
              <a:t>A: Ability to use the new processes and tool</a:t>
            </a:r>
          </a:p>
          <a:p>
            <a:r>
              <a:rPr lang="en-US" sz="1200" kern="1200" dirty="0" smtClean="0">
                <a:solidFill>
                  <a:schemeClr val="tx1"/>
                </a:solidFill>
                <a:effectLst/>
                <a:latin typeface="+mn-lt"/>
                <a:ea typeface="+mn-ea"/>
                <a:cs typeface="+mn-cs"/>
              </a:rPr>
              <a:t>R: Reinforcement of the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two model look at first very different but there are many similarities.</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14</a:t>
            </a:fld>
            <a:endParaRPr lang="en-US"/>
          </a:p>
        </p:txBody>
      </p:sp>
    </p:spTree>
    <p:extLst>
      <p:ext uri="{BB962C8B-B14F-4D97-AF65-F5344CB8AC3E}">
        <p14:creationId xmlns:p14="http://schemas.microsoft.com/office/powerpoint/2010/main" val="125689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COMPARING CHANGE FRAMEWORKS </a:t>
            </a:r>
          </a:p>
          <a:p>
            <a:r>
              <a:rPr lang="en-US" sz="1200" kern="1200" dirty="0" smtClean="0">
                <a:solidFill>
                  <a:schemeClr val="tx1"/>
                </a:solidFill>
                <a:effectLst/>
                <a:latin typeface="+mn-lt"/>
                <a:ea typeface="+mn-ea"/>
                <a:cs typeface="+mn-cs"/>
              </a:rPr>
              <a:t>The idea here is not to be technically correct when comparing these two frameworks but show form a high level perspective that the models have a lot in common.</a:t>
            </a:r>
          </a:p>
          <a:p>
            <a:r>
              <a:rPr lang="en-US" sz="1200" kern="1200" dirty="0" smtClean="0">
                <a:solidFill>
                  <a:schemeClr val="tx1"/>
                </a:solidFill>
                <a:effectLst/>
                <a:latin typeface="+mn-lt"/>
                <a:ea typeface="+mn-ea"/>
                <a:cs typeface="+mn-cs"/>
              </a:rPr>
              <a:t>You can compare any of the industry recognized frameworks and you will see that they are quite similar in many aspects but are using different words or steps.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It is imperative to tell WHY a change is happening and what will happen if we don’t change.</a:t>
            </a:r>
          </a:p>
          <a:p>
            <a:r>
              <a:rPr lang="en-US" sz="1200" kern="1200" dirty="0" smtClean="0">
                <a:solidFill>
                  <a:schemeClr val="tx1"/>
                </a:solidFill>
                <a:effectLst/>
                <a:latin typeface="+mn-lt"/>
                <a:ea typeface="+mn-ea"/>
                <a:cs typeface="+mn-cs"/>
              </a:rPr>
              <a:t>For example, a company might need to replace or upgrade their product line or they will go out of business. This creates Urgency and awareness Why the change is needed.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To paint a picture of where the organization is heading in the future is very important. A clear and compelling Vision that is communicated and understood will create Desire to help with the transition.</a:t>
            </a:r>
          </a:p>
          <a:p>
            <a:r>
              <a:rPr lang="en-US" sz="1200" kern="1200" dirty="0" smtClean="0">
                <a:solidFill>
                  <a:schemeClr val="tx1"/>
                </a:solidFill>
                <a:effectLst/>
                <a:latin typeface="+mn-lt"/>
                <a:ea typeface="+mn-ea"/>
                <a:cs typeface="+mn-cs"/>
              </a:rPr>
              <a:t>For example, a new and cool product line as a Vision will create desire to be part of the change.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It is important to enable to organization to change. Provide training for new skills and knowledge, change organizational structures or maybe redesign the bonus and incentive plans to promote the new behavior.</a:t>
            </a:r>
          </a:p>
          <a:p>
            <a:r>
              <a:rPr lang="en-US" sz="1200" kern="1200" dirty="0" smtClean="0">
                <a:solidFill>
                  <a:schemeClr val="tx1"/>
                </a:solidFill>
                <a:effectLst/>
                <a:latin typeface="+mn-lt"/>
                <a:ea typeface="+mn-ea"/>
                <a:cs typeface="+mn-cs"/>
              </a:rPr>
              <a:t>For example, train people how to be innovative or create an annual innovation award that generates a buzz, status and a monetary reward.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Change is always a risk and it is important to reinforce the change, celebrate successes and build a culture that can sustain a change.</a:t>
            </a:r>
          </a:p>
          <a:p>
            <a:r>
              <a:rPr lang="en-US" sz="1200" kern="1200" dirty="0" smtClean="0">
                <a:solidFill>
                  <a:schemeClr val="tx1"/>
                </a:solidFill>
                <a:effectLst/>
                <a:latin typeface="+mn-lt"/>
                <a:ea typeface="+mn-ea"/>
                <a:cs typeface="+mn-cs"/>
              </a:rPr>
              <a:t>For example, celebration of a new product. Highlight market research or audit new processes to stress the importance of process compliance.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As you can see the words are different in the two frameworks I have selected to compare but the frameworks are quite similar.</a:t>
            </a:r>
          </a:p>
          <a:p>
            <a:r>
              <a:rPr lang="en-US" sz="1200" kern="1200" dirty="0" smtClean="0">
                <a:solidFill>
                  <a:schemeClr val="tx1"/>
                </a:solidFill>
                <a:effectLst/>
                <a:latin typeface="+mn-lt"/>
                <a:ea typeface="+mn-ea"/>
                <a:cs typeface="+mn-cs"/>
              </a:rPr>
              <a:t>They focus on the WHY, the VISION, ENABLE the organization to change and REINFORCEMENT.</a:t>
            </a:r>
          </a:p>
        </p:txBody>
      </p:sp>
      <p:sp>
        <p:nvSpPr>
          <p:cNvPr id="4" name="Slide Number Placeholder 3"/>
          <p:cNvSpPr>
            <a:spLocks noGrp="1"/>
          </p:cNvSpPr>
          <p:nvPr>
            <p:ph type="sldNum" sz="quarter" idx="10"/>
          </p:nvPr>
        </p:nvSpPr>
        <p:spPr/>
        <p:txBody>
          <a:bodyPr/>
          <a:lstStyle/>
          <a:p>
            <a:fld id="{3062F5D6-F4E1-4930-8104-328C87C5B8E4}" type="slidenum">
              <a:rPr lang="en-US" smtClean="0"/>
              <a:t>15</a:t>
            </a:fld>
            <a:endParaRPr lang="en-US"/>
          </a:p>
        </p:txBody>
      </p:sp>
    </p:spTree>
    <p:extLst>
      <p:ext uri="{BB962C8B-B14F-4D97-AF65-F5344CB8AC3E}">
        <p14:creationId xmlns:p14="http://schemas.microsoft.com/office/powerpoint/2010/main" val="211529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2500">
                <a:solidFill>
                  <a:schemeClr val="tx1"/>
                </a:solidFill>
                <a:latin typeface="Arial" charset="0"/>
                <a:ea typeface="ＭＳ Ｐゴシック" pitchFamily="34" charset="-128"/>
              </a:defRPr>
            </a:lvl1pPr>
            <a:lvl2pPr marL="763233" indent="-293551" defTabSz="954041">
              <a:defRPr sz="2500">
                <a:solidFill>
                  <a:schemeClr val="tx1"/>
                </a:solidFill>
                <a:latin typeface="Arial" charset="0"/>
                <a:ea typeface="ＭＳ Ｐゴシック" pitchFamily="34" charset="-128"/>
              </a:defRPr>
            </a:lvl2pPr>
            <a:lvl3pPr marL="1174204" indent="-234841" defTabSz="954041">
              <a:defRPr sz="2500">
                <a:solidFill>
                  <a:schemeClr val="tx1"/>
                </a:solidFill>
                <a:latin typeface="Arial" charset="0"/>
                <a:ea typeface="ＭＳ Ｐゴシック" pitchFamily="34" charset="-128"/>
              </a:defRPr>
            </a:lvl3pPr>
            <a:lvl4pPr marL="1643885" indent="-234841" defTabSz="954041">
              <a:defRPr sz="2500">
                <a:solidFill>
                  <a:schemeClr val="tx1"/>
                </a:solidFill>
                <a:latin typeface="Arial" charset="0"/>
                <a:ea typeface="ＭＳ Ｐゴシック" pitchFamily="34" charset="-128"/>
              </a:defRPr>
            </a:lvl4pPr>
            <a:lvl5pPr marL="2113567" indent="-234841" defTabSz="954041">
              <a:defRPr sz="2500">
                <a:solidFill>
                  <a:schemeClr val="tx1"/>
                </a:solidFill>
                <a:latin typeface="Arial" charset="0"/>
                <a:ea typeface="ＭＳ Ｐゴシック" pitchFamily="34" charset="-128"/>
              </a:defRPr>
            </a:lvl5pPr>
            <a:lvl6pPr marL="2583249" indent="-234841" defTabSz="954041" eaLnBrk="0" fontAlgn="base" hangingPunct="0">
              <a:spcBef>
                <a:spcPct val="0"/>
              </a:spcBef>
              <a:spcAft>
                <a:spcPct val="0"/>
              </a:spcAft>
              <a:defRPr sz="2500">
                <a:solidFill>
                  <a:schemeClr val="tx1"/>
                </a:solidFill>
                <a:latin typeface="Arial" charset="0"/>
                <a:ea typeface="ＭＳ Ｐゴシック" pitchFamily="34" charset="-128"/>
              </a:defRPr>
            </a:lvl6pPr>
            <a:lvl7pPr marL="3052930" indent="-234841" defTabSz="954041" eaLnBrk="0" fontAlgn="base" hangingPunct="0">
              <a:spcBef>
                <a:spcPct val="0"/>
              </a:spcBef>
              <a:spcAft>
                <a:spcPct val="0"/>
              </a:spcAft>
              <a:defRPr sz="2500">
                <a:solidFill>
                  <a:schemeClr val="tx1"/>
                </a:solidFill>
                <a:latin typeface="Arial" charset="0"/>
                <a:ea typeface="ＭＳ Ｐゴシック" pitchFamily="34" charset="-128"/>
              </a:defRPr>
            </a:lvl7pPr>
            <a:lvl8pPr marL="3522612" indent="-234841" defTabSz="954041" eaLnBrk="0" fontAlgn="base" hangingPunct="0">
              <a:spcBef>
                <a:spcPct val="0"/>
              </a:spcBef>
              <a:spcAft>
                <a:spcPct val="0"/>
              </a:spcAft>
              <a:defRPr sz="2500">
                <a:solidFill>
                  <a:schemeClr val="tx1"/>
                </a:solidFill>
                <a:latin typeface="Arial" charset="0"/>
                <a:ea typeface="ＭＳ Ｐゴシック" pitchFamily="34" charset="-128"/>
              </a:defRPr>
            </a:lvl8pPr>
            <a:lvl9pPr marL="3992293" indent="-234841" defTabSz="954041" eaLnBrk="0" fontAlgn="base" hangingPunct="0">
              <a:spcBef>
                <a:spcPct val="0"/>
              </a:spcBef>
              <a:spcAft>
                <a:spcPct val="0"/>
              </a:spcAft>
              <a:defRPr sz="2500">
                <a:solidFill>
                  <a:schemeClr val="tx1"/>
                </a:solidFill>
                <a:latin typeface="Arial" charset="0"/>
                <a:ea typeface="ＭＳ Ｐゴシック" pitchFamily="34" charset="-128"/>
              </a:defRPr>
            </a:lvl9pPr>
          </a:lstStyle>
          <a:p>
            <a:fld id="{1F244D52-DA67-4C0E-AB87-FD057513D0EE}" type="slidenum">
              <a:rPr lang="en-US" altLang="en-US" sz="1200">
                <a:solidFill>
                  <a:srgbClr val="000000"/>
                </a:solidFill>
                <a:latin typeface="Times New Roman" pitchFamily="18" charset="0"/>
                <a:ea typeface="ヒラギノ角ゴ Pro W3" charset="-128"/>
              </a:rPr>
              <a:pPr/>
              <a:t>16</a:t>
            </a:fld>
            <a:endParaRPr lang="en-US" altLang="en-US" sz="1200">
              <a:solidFill>
                <a:srgbClr val="000000"/>
              </a:solidFill>
              <a:latin typeface="Times New Roman" pitchFamily="18" charset="0"/>
              <a:ea typeface="ヒラギノ角ゴ Pro W3" charset="-128"/>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THE IMPACT OF EFFECTIVE CHANGE MANAGEMENT</a:t>
            </a:r>
          </a:p>
          <a:p>
            <a:r>
              <a:rPr lang="en-US" sz="1200" kern="1200" dirty="0" smtClean="0">
                <a:solidFill>
                  <a:schemeClr val="tx1"/>
                </a:solidFill>
                <a:effectLst/>
                <a:latin typeface="+mn-lt"/>
                <a:ea typeface="+mn-ea"/>
                <a:cs typeface="+mn-cs"/>
              </a:rPr>
              <a:t>Prosci has done extensive research over the past 16 years and found some very interesting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Project with excellent change management compared with poor change management were 6 times more likely to reach their objectives.</a:t>
            </a:r>
          </a:p>
          <a:p>
            <a:r>
              <a:rPr lang="en-US" sz="1200" kern="1200" dirty="0" smtClean="0">
                <a:solidFill>
                  <a:schemeClr val="tx1"/>
                </a:solidFill>
                <a:effectLst/>
                <a:latin typeface="+mn-lt"/>
                <a:ea typeface="+mn-ea"/>
                <a:cs typeface="+mn-cs"/>
              </a:rPr>
              <a:t>95% responded that they met or exceeded project objectives with excellent change management.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Project with excellent change management compared with poor change management were 2 times more likely to stay on budget.</a:t>
            </a:r>
          </a:p>
          <a:p>
            <a:r>
              <a:rPr lang="en-US" sz="1200" kern="1200" dirty="0" smtClean="0">
                <a:solidFill>
                  <a:schemeClr val="tx1"/>
                </a:solidFill>
                <a:effectLst/>
                <a:latin typeface="+mn-lt"/>
                <a:ea typeface="+mn-ea"/>
                <a:cs typeface="+mn-cs"/>
              </a:rPr>
              <a:t>82% responded that they were on or under budget with excellent change management.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Project with a strong executive sponsor compared with little or no sponsorship were 3 times more likely to reach their objectives.</a:t>
            </a:r>
          </a:p>
          <a:p>
            <a:r>
              <a:rPr lang="en-US" sz="1200" kern="1200" dirty="0" smtClean="0">
                <a:solidFill>
                  <a:schemeClr val="tx1"/>
                </a:solidFill>
                <a:effectLst/>
                <a:latin typeface="+mn-lt"/>
                <a:ea typeface="+mn-ea"/>
                <a:cs typeface="+mn-cs"/>
              </a:rPr>
              <a:t>78% responded that they met or exceeded project objectives with a strong executive sponsor.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Project with excellent change management compared with poor change management were 4 times more likely to stay on schedule.</a:t>
            </a:r>
          </a:p>
          <a:p>
            <a:r>
              <a:rPr lang="en-US" sz="1200" kern="1200" dirty="0" smtClean="0">
                <a:solidFill>
                  <a:schemeClr val="tx1"/>
                </a:solidFill>
                <a:effectLst/>
                <a:latin typeface="+mn-lt"/>
                <a:ea typeface="+mn-ea"/>
                <a:cs typeface="+mn-cs"/>
              </a:rPr>
              <a:t>75% responded that they were on or ahead of schedule with excellent change management.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So, the big take-away is:</a:t>
            </a:r>
          </a:p>
          <a:p>
            <a:r>
              <a:rPr lang="en-US" sz="1200" kern="1200" dirty="0" smtClean="0">
                <a:solidFill>
                  <a:schemeClr val="tx1"/>
                </a:solidFill>
                <a:effectLst/>
                <a:latin typeface="+mn-lt"/>
                <a:ea typeface="+mn-ea"/>
                <a:cs typeface="+mn-cs"/>
              </a:rPr>
              <a:t>If you have a strong executive sponsor and are using a structured change management approach this significantly increase the project’s probability of success.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THE CASE FOR PEOPLE CHANGE MANAGEMENT</a:t>
            </a:r>
          </a:p>
          <a:p>
            <a:r>
              <a:rPr lang="en-US" sz="1200" kern="1200" dirty="0" smtClean="0">
                <a:solidFill>
                  <a:schemeClr val="tx1"/>
                </a:solidFill>
                <a:effectLst/>
                <a:latin typeface="+mn-lt"/>
                <a:ea typeface="+mn-ea"/>
                <a:cs typeface="+mn-cs"/>
              </a:rPr>
              <a:t>I really hope I have built a strong case for people change management and provided you with some compelling arguments why people change management is not optional.</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Changes are only successful when individuals do their jobs differently and this requires a structured approach for supporting individual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Research is showing people change management has a huge impact on project success.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u="sng" kern="1200" dirty="0" smtClean="0">
                <a:solidFill>
                  <a:schemeClr val="tx1"/>
                </a:solidFill>
                <a:effectLst/>
                <a:latin typeface="+mn-lt"/>
                <a:ea typeface="+mn-ea"/>
                <a:cs typeface="+mn-cs"/>
              </a:rPr>
              <a:t>People</a:t>
            </a:r>
            <a:r>
              <a:rPr lang="en-US" sz="1200" kern="1200" dirty="0" smtClean="0">
                <a:solidFill>
                  <a:schemeClr val="tx1"/>
                </a:solidFill>
                <a:effectLst/>
                <a:latin typeface="+mn-lt"/>
                <a:ea typeface="+mn-ea"/>
                <a:cs typeface="+mn-cs"/>
              </a:rPr>
              <a:t> enable the change, and the key drivers are:</a:t>
            </a:r>
          </a:p>
          <a:p>
            <a:pPr lvl="0"/>
            <a:r>
              <a:rPr lang="en-US" sz="1200" kern="1200" dirty="0" smtClean="0">
                <a:solidFill>
                  <a:schemeClr val="tx1"/>
                </a:solidFill>
                <a:effectLst/>
                <a:latin typeface="+mn-lt"/>
                <a:ea typeface="+mn-ea"/>
                <a:cs typeface="+mn-cs"/>
              </a:rPr>
              <a:t>Speed of Adoption (how fast) </a:t>
            </a:r>
          </a:p>
          <a:p>
            <a:pPr lvl="0"/>
            <a:r>
              <a:rPr lang="en-US" sz="1200" kern="1200" dirty="0" smtClean="0">
                <a:solidFill>
                  <a:schemeClr val="tx1"/>
                </a:solidFill>
                <a:effectLst/>
                <a:latin typeface="+mn-lt"/>
                <a:ea typeface="+mn-ea"/>
                <a:cs typeface="+mn-cs"/>
              </a:rPr>
              <a:t>Ultimate Utilization (how many); and </a:t>
            </a:r>
          </a:p>
          <a:p>
            <a:pPr lvl="0"/>
            <a:r>
              <a:rPr lang="en-US" sz="1200" kern="1200" dirty="0" smtClean="0">
                <a:solidFill>
                  <a:schemeClr val="tx1"/>
                </a:solidFill>
                <a:effectLst/>
                <a:latin typeface="+mn-lt"/>
                <a:ea typeface="+mn-ea"/>
                <a:cs typeface="+mn-cs"/>
              </a:rPr>
              <a:t>Proficiency (how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One of the greatest risks of the project is people not changing. Make sure you have a plan in place to mitigate that risk – that plan is a structured people change management framework with and Active and Visible sponsor.</a:t>
            </a:r>
          </a:p>
        </p:txBody>
      </p:sp>
      <p:sp>
        <p:nvSpPr>
          <p:cNvPr id="4" name="Slide Number Placeholder 3"/>
          <p:cNvSpPr>
            <a:spLocks noGrp="1"/>
          </p:cNvSpPr>
          <p:nvPr>
            <p:ph type="sldNum" sz="quarter" idx="10"/>
          </p:nvPr>
        </p:nvSpPr>
        <p:spPr/>
        <p:txBody>
          <a:bodyPr/>
          <a:lstStyle/>
          <a:p>
            <a:pPr>
              <a:defRPr/>
            </a:pPr>
            <a:fld id="{9F5423FC-5F8C-47B8-8D72-62BD0481D662}" type="slidenum">
              <a:rPr lang="en-US" smtClean="0"/>
              <a:pPr>
                <a:defRPr/>
              </a:pPr>
              <a:t>17</a:t>
            </a:fld>
            <a:endParaRPr lang="en-US"/>
          </a:p>
        </p:txBody>
      </p:sp>
    </p:spTree>
    <p:extLst>
      <p:ext uri="{BB962C8B-B14F-4D97-AF65-F5344CB8AC3E}">
        <p14:creationId xmlns:p14="http://schemas.microsoft.com/office/powerpoint/2010/main" val="339219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LESSONS LEARNED</a:t>
            </a:r>
          </a:p>
          <a:p>
            <a:r>
              <a:rPr lang="en-US" sz="1200" kern="1200" dirty="0" smtClean="0">
                <a:solidFill>
                  <a:schemeClr val="tx1"/>
                </a:solidFill>
                <a:effectLst/>
                <a:latin typeface="+mn-lt"/>
                <a:ea typeface="+mn-ea"/>
                <a:cs typeface="+mn-cs"/>
              </a:rPr>
              <a:t>Here are some lessons learned from the many change management program I have established and managed.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Use a Structured Change Management Approach.</a:t>
            </a:r>
          </a:p>
          <a:p>
            <a:r>
              <a:rPr lang="en-US" sz="1200" kern="1200" dirty="0" smtClean="0">
                <a:solidFill>
                  <a:schemeClr val="tx1"/>
                </a:solidFill>
                <a:effectLst/>
                <a:latin typeface="+mn-lt"/>
                <a:ea typeface="+mn-ea"/>
                <a:cs typeface="+mn-cs"/>
              </a:rPr>
              <a:t>Don’t forget to perform the preparation phase to create the people change management strategy. Most projects jump right into training without creating the Urgency, Awareness, Vision and Desire.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Make sure you have resources that are dedicated to people change management, just like you have technical and process experts on the project team, you need a people change management expert.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 Visible and Active Sponsor is the most important factor to deliver a successful project. Identify the sponsor and help them be successful.</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You can never start too early with people change management activities. Start with the preparation phase and make sure the people change strategy is a very early deliverable.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Industry research indicates that a message must be sent 5-7 times in different forms to be understood so it is almost impossible to “over communicate”</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18</a:t>
            </a:fld>
            <a:endParaRPr lang="en-US"/>
          </a:p>
        </p:txBody>
      </p:sp>
    </p:spTree>
    <p:extLst>
      <p:ext uri="{BB962C8B-B14F-4D97-AF65-F5344CB8AC3E}">
        <p14:creationId xmlns:p14="http://schemas.microsoft.com/office/powerpoint/2010/main" val="299295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BACK HOME – WHAT DO I DO NOW?</a:t>
            </a:r>
          </a:p>
          <a:p>
            <a:r>
              <a:rPr lang="en-US" sz="1200" kern="1200" dirty="0" smtClean="0">
                <a:solidFill>
                  <a:schemeClr val="tx1"/>
                </a:solidFill>
                <a:effectLst/>
                <a:latin typeface="+mn-lt"/>
                <a:ea typeface="+mn-ea"/>
                <a:cs typeface="+mn-cs"/>
              </a:rPr>
              <a:t>Ok, so you have attended this presentation and think it might be a great idea – what do you do when you get back home?</a:t>
            </a:r>
          </a:p>
          <a:p>
            <a:r>
              <a:rPr lang="en-US" sz="1200" kern="1200" dirty="0" smtClean="0">
                <a:solidFill>
                  <a:schemeClr val="tx1"/>
                </a:solidFill>
                <a:effectLst/>
                <a:latin typeface="+mn-lt"/>
                <a:ea typeface="+mn-ea"/>
                <a:cs typeface="+mn-cs"/>
              </a:rPr>
              <a:t>If there is limited people change management you need to sell this to the steering committee and line management.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sure you ask the right question during those discussions. </a:t>
            </a:r>
          </a:p>
          <a:p>
            <a:r>
              <a:rPr lang="en-US" sz="1200" b="1" kern="1200" dirty="0" smtClean="0">
                <a:solidFill>
                  <a:schemeClr val="tx1"/>
                </a:solidFill>
                <a:effectLst/>
                <a:latin typeface="+mn-lt"/>
                <a:ea typeface="+mn-ea"/>
                <a:cs typeface="+mn-cs"/>
              </a:rPr>
              <a:t>What portion of project benefits depend on people change management.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 objective is to get buy-in for a people change management program with funding and dedicated resources.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most important contributor to success is to have a Visible and Active sponsor. Identify you sponsor and help them be successful.</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Make sure you use a structured approach – people change management is much more than a communication plan.</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How much people change management is needed for your project? Assess the project and create the needed team.</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When you have selected a structured approach and assessed you project you have to start communicating to the PEOPLE that will be impacted why the change is needed and the vision.</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19</a:t>
            </a:fld>
            <a:endParaRPr lang="en-US"/>
          </a:p>
        </p:txBody>
      </p:sp>
    </p:spTree>
    <p:extLst>
      <p:ext uri="{BB962C8B-B14F-4D97-AF65-F5344CB8AC3E}">
        <p14:creationId xmlns:p14="http://schemas.microsoft.com/office/powerpoint/2010/main" val="331559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attending the presentation.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my web page and on the USBs I handed out there are a lot of helpful material.</a:t>
            </a:r>
          </a:p>
          <a:p>
            <a:r>
              <a:rPr lang="en-US" sz="1200" kern="1200" dirty="0" smtClean="0">
                <a:solidFill>
                  <a:schemeClr val="tx1"/>
                </a:solidFill>
                <a:effectLst/>
                <a:latin typeface="+mn-lt"/>
                <a:ea typeface="+mn-ea"/>
                <a:cs typeface="+mn-cs"/>
              </a:rPr>
              <a:t>You can always reach out me via my email.</a:t>
            </a:r>
          </a:p>
          <a:p>
            <a:r>
              <a:rPr lang="en-US" sz="1200" kern="1200" dirty="0" smtClean="0">
                <a:solidFill>
                  <a:schemeClr val="tx1"/>
                </a:solidFill>
                <a:effectLst/>
                <a:latin typeface="+mn-lt"/>
                <a:ea typeface="+mn-ea"/>
                <a:cs typeface="+mn-cs"/>
              </a:rPr>
              <a:t>Thank you and please remember to fill out the evaluation!</a:t>
            </a:r>
          </a:p>
        </p:txBody>
      </p:sp>
      <p:sp>
        <p:nvSpPr>
          <p:cNvPr id="4" name="Slide Number Placeholder 3"/>
          <p:cNvSpPr>
            <a:spLocks noGrp="1"/>
          </p:cNvSpPr>
          <p:nvPr>
            <p:ph type="sldNum" sz="quarter" idx="10"/>
          </p:nvPr>
        </p:nvSpPr>
        <p:spPr/>
        <p:txBody>
          <a:bodyPr/>
          <a:lstStyle/>
          <a:p>
            <a:fld id="{3062F5D6-F4E1-4930-8104-328C87C5B8E4}" type="slidenum">
              <a:rPr lang="en-US" smtClean="0"/>
              <a:t>20</a:t>
            </a:fld>
            <a:endParaRPr lang="en-US"/>
          </a:p>
        </p:txBody>
      </p:sp>
    </p:spTree>
    <p:extLst>
      <p:ext uri="{BB962C8B-B14F-4D97-AF65-F5344CB8AC3E}">
        <p14:creationId xmlns:p14="http://schemas.microsoft.com/office/powerpoint/2010/main" val="48323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PEOPLE CHANGE MANAGEMENT</a:t>
            </a:r>
          </a:p>
          <a:p>
            <a:r>
              <a:rPr lang="en-US" sz="1200" kern="1200" dirty="0" smtClean="0">
                <a:solidFill>
                  <a:schemeClr val="tx1"/>
                </a:solidFill>
                <a:effectLst/>
                <a:latin typeface="+mn-lt"/>
                <a:ea typeface="+mn-ea"/>
                <a:cs typeface="+mn-cs"/>
              </a:rPr>
              <a:t>So, why are we focusing on PEOPLE change management anyway? What are we trying to accomplish with this?</a:t>
            </a:r>
          </a:p>
          <a:p>
            <a:r>
              <a:rPr lang="en-US" sz="1200" kern="1200" dirty="0" smtClean="0">
                <a:solidFill>
                  <a:schemeClr val="tx1"/>
                </a:solidFill>
                <a:effectLst/>
                <a:latin typeface="+mn-lt"/>
                <a:ea typeface="+mn-ea"/>
                <a:cs typeface="+mn-cs"/>
              </a:rPr>
              <a:t>In short, the key reason is to </a:t>
            </a:r>
            <a:r>
              <a:rPr lang="en-US" sz="1200" b="1" kern="1200" dirty="0" smtClean="0">
                <a:solidFill>
                  <a:schemeClr val="tx1"/>
                </a:solidFill>
                <a:effectLst/>
                <a:latin typeface="+mn-lt"/>
                <a:ea typeface="+mn-ea"/>
                <a:cs typeface="+mn-cs"/>
              </a:rPr>
              <a:t>increase the probability of the project being successful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does PEOPLE change management increase the probability of project success?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people change management is identifying and mitigating resistance to the change. You can assess the organization and take action by developing the Resistance plan.</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Secondly, it will improve the speed of adoption which means how quick do people get onboard using the new processes and tools.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Thirdly, it will increase the Utilization which means how many people engage in the change.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lastly, it is optimizing the Proficiency of how well people are performing, which minimizes costly mistakes and process failures.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with less resistance to the change, quicker adoption and embracement, more people using the systems and tools better and smarter – this will substantially increase the probability of project success and expected ROI.</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3</a:t>
            </a:fld>
            <a:endParaRPr lang="en-US"/>
          </a:p>
        </p:txBody>
      </p:sp>
    </p:spTree>
    <p:extLst>
      <p:ext uri="{BB962C8B-B14F-4D97-AF65-F5344CB8AC3E}">
        <p14:creationId xmlns:p14="http://schemas.microsoft.com/office/powerpoint/2010/main" val="141633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PROCESS AND TECHNOLOGY IS NOT ENOUGH</a:t>
            </a:r>
          </a:p>
          <a:p>
            <a:r>
              <a:rPr lang="en-US" sz="1200" kern="1200" dirty="0" smtClean="0">
                <a:solidFill>
                  <a:schemeClr val="tx1"/>
                </a:solidFill>
                <a:effectLst/>
                <a:latin typeface="+mn-lt"/>
                <a:ea typeface="+mn-ea"/>
                <a:cs typeface="+mn-cs"/>
              </a:rPr>
              <a:t>When executing a project, just focusing on designing a perfect process and delivering a world class technical solution is NOT enough!</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Imagine if the people you are designing the solution for are not using the new process or not utilizing the tools correctly - nothing will really change.</a:t>
            </a:r>
          </a:p>
          <a:p>
            <a:r>
              <a:rPr lang="en-US" sz="1200" kern="1200" dirty="0" smtClean="0">
                <a:solidFill>
                  <a:schemeClr val="tx1"/>
                </a:solidFill>
                <a:effectLst/>
                <a:latin typeface="+mn-lt"/>
                <a:ea typeface="+mn-ea"/>
                <a:cs typeface="+mn-cs"/>
              </a:rPr>
              <a:t>It is ultimately the people changing the way they are working that are the key factor for a successful project.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another look at this three legged chair.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projects are usually great at delivering exceptional technical solutions with superbly designed processes. Organizations usually have droves of senior technical experts and ITIL process gurus supporting the project designing best of class processes.</a:t>
            </a:r>
          </a:p>
          <a:p>
            <a:r>
              <a:rPr lang="en-US" sz="1200" kern="1200" dirty="0" smtClean="0">
                <a:solidFill>
                  <a:schemeClr val="tx1"/>
                </a:solidFill>
                <a:effectLst/>
                <a:latin typeface="+mn-lt"/>
                <a:ea typeface="+mn-ea"/>
                <a:cs typeface="+mn-cs"/>
              </a:rPr>
              <a:t>BUT…</a:t>
            </a:r>
          </a:p>
          <a:p>
            <a:r>
              <a:rPr lang="en-US" sz="1200" kern="1200" dirty="0" smtClean="0">
                <a:solidFill>
                  <a:schemeClr val="tx1"/>
                </a:solidFill>
                <a:effectLst/>
                <a:latin typeface="+mn-lt"/>
                <a:ea typeface="+mn-ea"/>
                <a:cs typeface="+mn-cs"/>
              </a:rPr>
              <a:t>Many projects have limited or no full time engaged people change management experts.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let us take a look at what would happen to a project with limited people change management.</a:t>
            </a:r>
          </a:p>
          <a:p>
            <a:r>
              <a:rPr lang="en-US" sz="1200" kern="1200" dirty="0" smtClean="0">
                <a:solidFill>
                  <a:schemeClr val="tx1"/>
                </a:solidFill>
                <a:effectLst/>
                <a:latin typeface="+mn-lt"/>
                <a:ea typeface="+mn-ea"/>
                <a:cs typeface="+mn-cs"/>
              </a:rPr>
              <a:t>As I mentioned, this bowl on top of this three legged stool represent your project so let us simulate that limited people change management experts are part of the project team.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REMOVE PEOPLE LEG</a:t>
            </a:r>
          </a:p>
          <a:p>
            <a:r>
              <a:rPr lang="en-US" sz="1200" kern="1200" dirty="0" smtClean="0">
                <a:solidFill>
                  <a:schemeClr val="tx1"/>
                </a:solidFill>
                <a:effectLst/>
                <a:latin typeface="+mn-lt"/>
                <a:ea typeface="+mn-ea"/>
                <a:cs typeface="+mn-cs"/>
              </a:rPr>
              <a:t>I am representing this by removing the people change management leg.</a:t>
            </a:r>
          </a:p>
          <a:p>
            <a:r>
              <a:rPr lang="en-US" sz="1200" kern="1200" dirty="0" smtClean="0">
                <a:solidFill>
                  <a:schemeClr val="tx1"/>
                </a:solidFill>
                <a:effectLst/>
                <a:latin typeface="+mn-lt"/>
                <a:ea typeface="+mn-ea"/>
                <a:cs typeface="+mn-cs"/>
              </a:rPr>
              <a:t>What happened to the project?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it crashed and was not successfully delivered.</a:t>
            </a:r>
          </a:p>
          <a:p>
            <a:r>
              <a:rPr lang="en-US" sz="1200" kern="1200" dirty="0" smtClean="0">
                <a:solidFill>
                  <a:schemeClr val="tx1"/>
                </a:solidFill>
                <a:effectLst/>
                <a:latin typeface="+mn-lt"/>
                <a:ea typeface="+mn-ea"/>
                <a:cs typeface="+mn-cs"/>
              </a:rPr>
              <a:t>All your project tasks, people, deliverables, resources are no longer to be rescued as they are all over the floor.</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4</a:t>
            </a:fld>
            <a:endParaRPr lang="en-US"/>
          </a:p>
        </p:txBody>
      </p:sp>
    </p:spTree>
    <p:extLst>
      <p:ext uri="{BB962C8B-B14F-4D97-AF65-F5344CB8AC3E}">
        <p14:creationId xmlns:p14="http://schemas.microsoft.com/office/powerpoint/2010/main" val="139710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PROJECT OUTCOME</a:t>
            </a:r>
          </a:p>
          <a:p>
            <a:r>
              <a:rPr lang="en-US" sz="1200" kern="1200" dirty="0" smtClean="0">
                <a:solidFill>
                  <a:schemeClr val="tx1"/>
                </a:solidFill>
                <a:effectLst/>
                <a:latin typeface="+mn-lt"/>
                <a:ea typeface="+mn-ea"/>
                <a:cs typeface="+mn-cs"/>
              </a:rPr>
              <a:t>Let’s look at this from the Return on Investment angle for the project.</a:t>
            </a:r>
          </a:p>
          <a:p>
            <a:r>
              <a:rPr lang="en-US" sz="1200" kern="1200" dirty="0" smtClean="0">
                <a:solidFill>
                  <a:schemeClr val="tx1"/>
                </a:solidFill>
                <a:effectLst/>
                <a:latin typeface="+mn-lt"/>
                <a:ea typeface="+mn-ea"/>
                <a:cs typeface="+mn-cs"/>
              </a:rPr>
              <a:t>How much of the project ROI and outcome is dependent on People change management activities?</a:t>
            </a:r>
          </a:p>
          <a:p>
            <a:r>
              <a:rPr lang="en-US" sz="1200" kern="1200" dirty="0" smtClean="0">
                <a:solidFill>
                  <a:schemeClr val="tx1"/>
                </a:solidFill>
                <a:effectLst/>
                <a:latin typeface="+mn-lt"/>
                <a:ea typeface="+mn-ea"/>
                <a:cs typeface="+mn-cs"/>
              </a:rPr>
              <a:t>A project that is very technical in nature, for example replacing some technology components in a data center might not have a huge impact on processes or people doing their jobs differently. In this case the people change management contribution is limited with little impact on the ROI and project outcome.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Some projects have a larger dependency on people change management and how people need to change the way they work.</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But, most projects have a very large dependency on people changing the way they work and project success is dependent on people Embracing, Adopting and Using the new processes and technology.</a:t>
            </a:r>
          </a:p>
          <a:p>
            <a:r>
              <a:rPr lang="en-US" sz="1200" kern="1200" dirty="0" smtClean="0">
                <a:solidFill>
                  <a:schemeClr val="tx1"/>
                </a:solidFill>
                <a:effectLst/>
                <a:latin typeface="+mn-lt"/>
                <a:ea typeface="+mn-ea"/>
                <a:cs typeface="+mn-cs"/>
              </a:rPr>
              <a:t>So, if you think about some of the projects you have been part of or are currently managing. </a:t>
            </a:r>
          </a:p>
          <a:p>
            <a:r>
              <a:rPr lang="en-US" sz="1200" kern="1200" dirty="0" smtClean="0">
                <a:solidFill>
                  <a:schemeClr val="tx1"/>
                </a:solidFill>
                <a:effectLst/>
                <a:latin typeface="+mn-lt"/>
                <a:ea typeface="+mn-ea"/>
                <a:cs typeface="+mn-cs"/>
              </a:rPr>
              <a:t>Are people required to use newly designed processes and tools? If so, your project might be fully dependent on people changing the way they are working.</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5</a:t>
            </a:fld>
            <a:endParaRPr lang="en-US"/>
          </a:p>
        </p:txBody>
      </p:sp>
    </p:spTree>
    <p:extLst>
      <p:ext uri="{BB962C8B-B14F-4D97-AF65-F5344CB8AC3E}">
        <p14:creationId xmlns:p14="http://schemas.microsoft.com/office/powerpoint/2010/main" val="65272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NULL HYPOTHESIS</a:t>
            </a:r>
          </a:p>
          <a:p>
            <a:r>
              <a:rPr lang="en-US" sz="1200" kern="1200" dirty="0" smtClean="0">
                <a:solidFill>
                  <a:schemeClr val="tx1"/>
                </a:solidFill>
                <a:effectLst/>
                <a:latin typeface="+mn-lt"/>
                <a:ea typeface="+mn-ea"/>
                <a:cs typeface="+mn-cs"/>
              </a:rPr>
              <a:t>What would happen if we </a:t>
            </a:r>
            <a:r>
              <a:rPr lang="en-US" sz="1200" u="sng" kern="1200" dirty="0" smtClean="0">
                <a:solidFill>
                  <a:schemeClr val="tx1"/>
                </a:solidFill>
                <a:effectLst/>
                <a:latin typeface="+mn-lt"/>
                <a:ea typeface="+mn-ea"/>
                <a:cs typeface="+mn-cs"/>
              </a:rPr>
              <a:t>did not do any</a:t>
            </a:r>
            <a:r>
              <a:rPr lang="en-US" sz="1200" kern="1200" dirty="0" smtClean="0">
                <a:solidFill>
                  <a:schemeClr val="tx1"/>
                </a:solidFill>
                <a:effectLst/>
                <a:latin typeface="+mn-lt"/>
                <a:ea typeface="+mn-ea"/>
                <a:cs typeface="+mn-cs"/>
              </a:rPr>
              <a:t> people change management activities?</a:t>
            </a:r>
          </a:p>
          <a:p>
            <a:r>
              <a:rPr lang="en-US" sz="1200" kern="1200" dirty="0" smtClean="0">
                <a:solidFill>
                  <a:schemeClr val="tx1"/>
                </a:solidFill>
                <a:effectLst/>
                <a:latin typeface="+mn-lt"/>
                <a:ea typeface="+mn-ea"/>
                <a:cs typeface="+mn-cs"/>
              </a:rPr>
              <a:t>This is the Null Hypothesis of People Change Management.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Null Hypothesis asks what would the project benefits and ROI be if NO people change management activities are performed?</a:t>
            </a:r>
          </a:p>
          <a:p>
            <a:r>
              <a:rPr lang="en-US" sz="1200" kern="1200" dirty="0" smtClean="0">
                <a:solidFill>
                  <a:schemeClr val="tx1"/>
                </a:solidFill>
                <a:effectLst/>
                <a:latin typeface="+mn-lt"/>
                <a:ea typeface="+mn-ea"/>
                <a:cs typeface="+mn-cs"/>
              </a:rPr>
              <a:t>No focus on people Embracing, Adopting or Using the new processes or technology.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For a purely technical project the ROI would be quite high without any people change management activities. In this example I am estimating this to 90%.</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For a projected that is not purely a technology project the ROI might reach 50% without any people change management.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But, most projects have a significant dependency on people changing the way they work and without any people change management activities, the project will either fail or deliver limited ROI. </a:t>
            </a:r>
          </a:p>
          <a:p>
            <a:r>
              <a:rPr lang="en-US" sz="1200" kern="1200" dirty="0" smtClean="0">
                <a:solidFill>
                  <a:schemeClr val="tx1"/>
                </a:solidFill>
                <a:effectLst/>
                <a:latin typeface="+mn-lt"/>
                <a:ea typeface="+mn-ea"/>
                <a:cs typeface="+mn-cs"/>
              </a:rPr>
              <a:t>In this example you can see that the ROI is only 15% of the expected return as there is a huge dependency on people changing the way they should do their work.</a:t>
            </a:r>
          </a:p>
          <a:p>
            <a:r>
              <a:rPr lang="en-US" sz="1200" kern="1200" dirty="0" smtClean="0">
                <a:solidFill>
                  <a:schemeClr val="tx1"/>
                </a:solidFill>
                <a:effectLst/>
                <a:latin typeface="+mn-lt"/>
                <a:ea typeface="+mn-ea"/>
                <a:cs typeface="+mn-cs"/>
              </a:rPr>
              <a:t>So, for projects that have a large dependency on people changing the way they work it is imperative to perform people change management activities.</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6</a:t>
            </a:fld>
            <a:endParaRPr lang="en-US"/>
          </a:p>
        </p:txBody>
      </p:sp>
    </p:spTree>
    <p:extLst>
      <p:ext uri="{BB962C8B-B14F-4D97-AF65-F5344CB8AC3E}">
        <p14:creationId xmlns:p14="http://schemas.microsoft.com/office/powerpoint/2010/main" val="254257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CONTRIBUTION TO PROJECT ROI</a:t>
            </a:r>
          </a:p>
          <a:p>
            <a:r>
              <a:rPr lang="en-US" sz="1200" kern="1200" dirty="0" smtClean="0">
                <a:solidFill>
                  <a:schemeClr val="tx1"/>
                </a:solidFill>
                <a:effectLst/>
                <a:latin typeface="+mn-lt"/>
                <a:ea typeface="+mn-ea"/>
                <a:cs typeface="+mn-cs"/>
              </a:rPr>
              <a:t>Here is an example of a project with a large people dependency.</a:t>
            </a:r>
          </a:p>
          <a:p>
            <a:r>
              <a:rPr lang="en-US" sz="1200" kern="1200" dirty="0" smtClean="0">
                <a:solidFill>
                  <a:schemeClr val="tx1"/>
                </a:solidFill>
                <a:effectLst/>
                <a:latin typeface="+mn-lt"/>
                <a:ea typeface="+mn-ea"/>
                <a:cs typeface="+mn-cs"/>
              </a:rPr>
              <a:t>The expected ROI is $400 thousand.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With almost no people change management activities we can expect that just a few people will Embrace, Adapt and Use the new processes and tools.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change management activities might be an Email just before going live with some on-the-job training. The expected ROI would maybe be about 15% which in this example is $60 thousand or the project might not success at all.</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With some change management activities, for example having a sponsor doing a kick-off or sending key people to training would possibly generate an ROI of 35% which is about $140 thousand.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If solid change management activities are performed by using a formal and structured change management framework and some people change experts involved, visible and active sponsorship an expected ROI could be 85% or more. This would represent an ROI of $340 thousand.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So, ask yourself the question, can we afford not focusing on people change management.</a:t>
            </a:r>
          </a:p>
          <a:p>
            <a:r>
              <a:rPr lang="en-US" sz="1200" kern="1200" dirty="0" smtClean="0">
                <a:solidFill>
                  <a:schemeClr val="tx1"/>
                </a:solidFill>
                <a:effectLst/>
                <a:latin typeface="+mn-lt"/>
                <a:ea typeface="+mn-ea"/>
                <a:cs typeface="+mn-cs"/>
              </a:rPr>
              <a:t>Without people change management the risk of failing is large and the ROI will be limited.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use this example on you own project and come up with some realistic numbers that is relevant within your organization.</a:t>
            </a:r>
          </a:p>
          <a:p>
            <a:r>
              <a:rPr lang="en-US" sz="1200" kern="1200" dirty="0" smtClean="0">
                <a:solidFill>
                  <a:schemeClr val="tx1"/>
                </a:solidFill>
                <a:effectLst/>
                <a:latin typeface="+mn-lt"/>
                <a:ea typeface="+mn-ea"/>
                <a:cs typeface="+mn-cs"/>
              </a:rPr>
              <a:t>Organizations invest to develop project management experts, technical experts and process experts and we should do the same for people change management experts.  </a:t>
            </a:r>
          </a:p>
          <a:p>
            <a:r>
              <a:rPr lang="en-US" sz="1200" kern="1200" dirty="0" smtClean="0">
                <a:solidFill>
                  <a:schemeClr val="tx1"/>
                </a:solidFill>
                <a:effectLst/>
                <a:latin typeface="+mn-lt"/>
                <a:ea typeface="+mn-ea"/>
                <a:cs typeface="+mn-cs"/>
              </a:rPr>
              <a:t>Remember they three legged chair…</a:t>
            </a:r>
          </a:p>
          <a:p>
            <a:pPr>
              <a:lnSpc>
                <a:spcPct val="150000"/>
              </a:lnSpc>
            </a:pPr>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7</a:t>
            </a:fld>
            <a:endParaRPr lang="en-US"/>
          </a:p>
        </p:txBody>
      </p:sp>
    </p:spTree>
    <p:extLst>
      <p:ext uri="{BB962C8B-B14F-4D97-AF65-F5344CB8AC3E}">
        <p14:creationId xmlns:p14="http://schemas.microsoft.com/office/powerpoint/2010/main" val="306518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ASKING THE RIGHT QUESTION</a:t>
            </a:r>
          </a:p>
          <a:p>
            <a:r>
              <a:rPr lang="en-US" sz="1200" kern="1200" dirty="0" smtClean="0">
                <a:solidFill>
                  <a:schemeClr val="tx1"/>
                </a:solidFill>
                <a:effectLst/>
                <a:latin typeface="+mn-lt"/>
                <a:ea typeface="+mn-ea"/>
                <a:cs typeface="+mn-cs"/>
              </a:rPr>
              <a:t>When investing in people change management we are asking ourselves the wrong question.</a:t>
            </a:r>
          </a:p>
          <a:p>
            <a:r>
              <a:rPr lang="en-US" sz="1200" kern="1200" dirty="0" smtClean="0">
                <a:solidFill>
                  <a:schemeClr val="tx1"/>
                </a:solidFill>
                <a:effectLst/>
                <a:latin typeface="+mn-lt"/>
                <a:ea typeface="+mn-ea"/>
                <a:cs typeface="+mn-cs"/>
              </a:rPr>
              <a:t>We are asking what is the ROI of people change management but we should instead ask: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RIGHT question to as is:</a:t>
            </a:r>
          </a:p>
          <a:p>
            <a:r>
              <a:rPr lang="en-US" sz="1200" kern="1200" dirty="0" smtClean="0">
                <a:solidFill>
                  <a:schemeClr val="tx1"/>
                </a:solidFill>
                <a:effectLst/>
                <a:latin typeface="+mn-lt"/>
                <a:ea typeface="+mn-ea"/>
                <a:cs typeface="+mn-cs"/>
              </a:rPr>
              <a:t>What amount of the Project Benefits depends on employees Embracing, Accepting and Using the new tools, processes or systems?</a:t>
            </a:r>
          </a:p>
          <a:p>
            <a:r>
              <a:rPr lang="en-US" sz="1200" kern="1200" dirty="0" smtClean="0">
                <a:solidFill>
                  <a:schemeClr val="tx1"/>
                </a:solidFill>
                <a:effectLst/>
                <a:latin typeface="+mn-lt"/>
                <a:ea typeface="+mn-ea"/>
                <a:cs typeface="+mn-cs"/>
              </a:rPr>
              <a:t>It is not about the people change management program itself but rather the overall project success and the activities that contribute to deliver a successful project.</a:t>
            </a:r>
          </a:p>
          <a:p>
            <a:r>
              <a:rPr lang="en-US" sz="1200" kern="1200" dirty="0" smtClean="0">
                <a:solidFill>
                  <a:schemeClr val="tx1"/>
                </a:solidFill>
                <a:effectLst/>
                <a:latin typeface="+mn-lt"/>
                <a:ea typeface="+mn-ea"/>
                <a:cs typeface="+mn-cs"/>
              </a:rPr>
              <a:t>Many of these critical activities are people change management activities.</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8</a:t>
            </a:fld>
            <a:endParaRPr lang="en-US"/>
          </a:p>
        </p:txBody>
      </p:sp>
    </p:spTree>
    <p:extLst>
      <p:ext uri="{BB962C8B-B14F-4D97-AF65-F5344CB8AC3E}">
        <p14:creationId xmlns:p14="http://schemas.microsoft.com/office/powerpoint/2010/main" val="244515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SUCCESS VS. OBSTACLES</a:t>
            </a:r>
          </a:p>
          <a:p>
            <a:r>
              <a:rPr lang="en-US" sz="1200" kern="1200" dirty="0" smtClean="0">
                <a:solidFill>
                  <a:schemeClr val="tx1"/>
                </a:solidFill>
                <a:effectLst/>
                <a:latin typeface="+mn-lt"/>
                <a:ea typeface="+mn-ea"/>
                <a:cs typeface="+mn-cs"/>
              </a:rPr>
              <a:t>Industry research has identified the greatest contributors to project success as well as the greatest obstacles for projects to succeed.</a:t>
            </a:r>
          </a:p>
          <a:p>
            <a:r>
              <a:rPr lang="en-US" sz="1200" kern="1200" dirty="0" smtClean="0">
                <a:solidFill>
                  <a:schemeClr val="tx1"/>
                </a:solidFill>
                <a:effectLst/>
                <a:latin typeface="+mn-lt"/>
                <a:ea typeface="+mn-ea"/>
                <a:cs typeface="+mn-cs"/>
              </a:rPr>
              <a:t>The data is from research performed by Prosci®, a leader in People Change Management.</a:t>
            </a:r>
          </a:p>
          <a:p>
            <a:r>
              <a:rPr lang="en-US" sz="1200" kern="1200" dirty="0" smtClean="0">
                <a:solidFill>
                  <a:schemeClr val="tx1"/>
                </a:solidFill>
                <a:effectLst/>
                <a:latin typeface="+mn-lt"/>
                <a:ea typeface="+mn-ea"/>
                <a:cs typeface="+mn-cs"/>
              </a:rPr>
              <a:t>Prosci® has performed 8 comprehensive studies over 16 years with more than 3,400 participants.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to Audience:</a:t>
            </a:r>
            <a:r>
              <a:rPr lang="en-US" sz="1200" kern="1200" dirty="0" smtClean="0">
                <a:solidFill>
                  <a:schemeClr val="tx1"/>
                </a:solidFill>
                <a:effectLst/>
                <a:latin typeface="+mn-lt"/>
                <a:ea typeface="+mn-ea"/>
                <a:cs typeface="+mn-cs"/>
              </a:rPr>
              <a:t> What do you think are the biggest contributors and obstacles to success?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Hand out USB sticks to people that respond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every study the greatest contributor to success was by far “Active and Visible Executive Sponsorship”. It was cited three times more than any of the other contributors to success.</a:t>
            </a:r>
          </a:p>
          <a:p>
            <a:r>
              <a:rPr lang="en-US" sz="1200" kern="1200" dirty="0" smtClean="0">
                <a:solidFill>
                  <a:schemeClr val="tx1"/>
                </a:solidFill>
                <a:effectLst/>
                <a:latin typeface="+mn-lt"/>
                <a:ea typeface="+mn-ea"/>
                <a:cs typeface="+mn-cs"/>
              </a:rPr>
              <a:t>The other contributors are:</a:t>
            </a:r>
          </a:p>
          <a:p>
            <a:pPr lvl="1"/>
            <a:r>
              <a:rPr lang="en-US" sz="1200" kern="1200" dirty="0" smtClean="0">
                <a:solidFill>
                  <a:schemeClr val="tx1"/>
                </a:solidFill>
                <a:effectLst/>
                <a:latin typeface="+mn-lt"/>
                <a:ea typeface="+mn-ea"/>
                <a:cs typeface="+mn-cs"/>
              </a:rPr>
              <a:t>Structured people change management approach </a:t>
            </a:r>
          </a:p>
          <a:p>
            <a:pPr lvl="1"/>
            <a:r>
              <a:rPr lang="en-US" sz="1200" kern="1200" dirty="0" smtClean="0">
                <a:solidFill>
                  <a:schemeClr val="tx1"/>
                </a:solidFill>
                <a:effectLst/>
                <a:latin typeface="+mn-lt"/>
                <a:ea typeface="+mn-ea"/>
                <a:cs typeface="+mn-cs"/>
              </a:rPr>
              <a:t>Frequent and open communications around the need for change </a:t>
            </a:r>
          </a:p>
          <a:p>
            <a:pPr lvl="1"/>
            <a:r>
              <a:rPr lang="en-US" sz="1200" kern="1200" dirty="0" smtClean="0">
                <a:solidFill>
                  <a:schemeClr val="tx1"/>
                </a:solidFill>
                <a:effectLst/>
                <a:latin typeface="+mn-lt"/>
                <a:ea typeface="+mn-ea"/>
                <a:cs typeface="+mn-cs"/>
              </a:rPr>
              <a:t>Dedicated resources for people change management </a:t>
            </a:r>
          </a:p>
          <a:p>
            <a:pPr lvl="1"/>
            <a:r>
              <a:rPr lang="en-US" sz="1200" kern="1200" dirty="0" smtClean="0">
                <a:solidFill>
                  <a:schemeClr val="tx1"/>
                </a:solidFill>
                <a:effectLst/>
                <a:latin typeface="+mn-lt"/>
                <a:ea typeface="+mn-ea"/>
                <a:cs typeface="+mn-cs"/>
              </a:rPr>
              <a:t>Employee participation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greatest obstacles for success are:</a:t>
            </a:r>
          </a:p>
          <a:p>
            <a:pPr lvl="1"/>
            <a:r>
              <a:rPr lang="en-US" sz="1200" kern="1200" dirty="0" smtClean="0">
                <a:solidFill>
                  <a:schemeClr val="tx1"/>
                </a:solidFill>
                <a:effectLst/>
                <a:latin typeface="+mn-lt"/>
                <a:ea typeface="+mn-ea"/>
                <a:cs typeface="+mn-cs"/>
              </a:rPr>
              <a:t>Ineffective change sponsorship from senior leaders </a:t>
            </a:r>
          </a:p>
          <a:p>
            <a:pPr lvl="1"/>
            <a:r>
              <a:rPr lang="en-US" sz="1200" kern="1200" dirty="0" smtClean="0">
                <a:solidFill>
                  <a:schemeClr val="tx1"/>
                </a:solidFill>
                <a:effectLst/>
                <a:latin typeface="+mn-lt"/>
                <a:ea typeface="+mn-ea"/>
                <a:cs typeface="+mn-cs"/>
              </a:rPr>
              <a:t>Resistance to the change from employees </a:t>
            </a:r>
          </a:p>
          <a:p>
            <a:pPr lvl="1"/>
            <a:r>
              <a:rPr lang="en-US" sz="1200" kern="1200" dirty="0" smtClean="0">
                <a:solidFill>
                  <a:schemeClr val="tx1"/>
                </a:solidFill>
                <a:effectLst/>
                <a:latin typeface="+mn-lt"/>
                <a:ea typeface="+mn-ea"/>
                <a:cs typeface="+mn-cs"/>
              </a:rPr>
              <a:t>Poor support and alignment with middle management </a:t>
            </a:r>
          </a:p>
          <a:p>
            <a:pPr lvl="1"/>
            <a:r>
              <a:rPr lang="en-US" sz="1200" kern="1200" dirty="0" smtClean="0">
                <a:solidFill>
                  <a:schemeClr val="tx1"/>
                </a:solidFill>
                <a:effectLst/>
                <a:latin typeface="+mn-lt"/>
                <a:ea typeface="+mn-ea"/>
                <a:cs typeface="+mn-cs"/>
              </a:rPr>
              <a:t>Lack of change management resources and planning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interesting finding is that Active and Visible sponsorship is the number 1 contributor to success as well as the number 1 contributor to failure if Active and Visible sponsorship is not available.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about a project you are managing or part of, is the Executive sponsor Active and Visible or did they just endorse the project initially?</a:t>
            </a:r>
          </a:p>
          <a:p>
            <a:r>
              <a:rPr lang="en-US" sz="1200" kern="1200" dirty="0" smtClean="0">
                <a:solidFill>
                  <a:schemeClr val="tx1"/>
                </a:solidFill>
                <a:effectLst/>
                <a:latin typeface="+mn-lt"/>
                <a:ea typeface="+mn-ea"/>
                <a:cs typeface="+mn-cs"/>
              </a:rPr>
              <a:t>There are many ways to help the sponsor being Active and Visible by using a structured People Change management approach.</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9</a:t>
            </a:fld>
            <a:endParaRPr lang="en-US"/>
          </a:p>
        </p:txBody>
      </p:sp>
    </p:spTree>
    <p:extLst>
      <p:ext uri="{BB962C8B-B14F-4D97-AF65-F5344CB8AC3E}">
        <p14:creationId xmlns:p14="http://schemas.microsoft.com/office/powerpoint/2010/main" val="172889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STRUCTURED APPROACH</a:t>
            </a:r>
          </a:p>
          <a:p>
            <a:r>
              <a:rPr lang="en-US" sz="1200" kern="1200" dirty="0" smtClean="0">
                <a:solidFill>
                  <a:schemeClr val="tx1"/>
                </a:solidFill>
                <a:effectLst/>
                <a:latin typeface="+mn-lt"/>
                <a:ea typeface="+mn-ea"/>
                <a:cs typeface="+mn-cs"/>
              </a:rPr>
              <a:t>People Change Management requires a structured approach, just like Project Management with different phases and defined deliverables. </a:t>
            </a:r>
          </a:p>
          <a:p>
            <a:r>
              <a:rPr lang="en-US" sz="1200" kern="1200" dirty="0" smtClean="0">
                <a:solidFill>
                  <a:schemeClr val="tx1"/>
                </a:solidFill>
                <a:effectLst/>
                <a:latin typeface="+mn-lt"/>
                <a:ea typeface="+mn-ea"/>
                <a:cs typeface="+mn-cs"/>
              </a:rPr>
              <a:t>There are many industry recognized people change management frameworks out there.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 have listed the three phases from the Prosci® methodology.</a:t>
            </a:r>
          </a:p>
          <a:p>
            <a:r>
              <a:rPr lang="en-US" sz="1200" kern="1200" dirty="0" smtClean="0">
                <a:solidFill>
                  <a:schemeClr val="tx1"/>
                </a:solidFill>
                <a:effectLst/>
                <a:latin typeface="+mn-lt"/>
                <a:ea typeface="+mn-ea"/>
                <a:cs typeface="+mn-cs"/>
              </a:rPr>
              <a:t>The three phases are: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Preparing</a:t>
            </a:r>
            <a:r>
              <a:rPr lang="en-US" sz="1200" kern="1200" dirty="0" smtClean="0">
                <a:solidFill>
                  <a:schemeClr val="tx1"/>
                </a:solidFill>
                <a:effectLst/>
                <a:latin typeface="+mn-lt"/>
                <a:ea typeface="+mn-ea"/>
                <a:cs typeface="+mn-cs"/>
              </a:rPr>
              <a:t> for change, </a:t>
            </a:r>
            <a:r>
              <a:rPr lang="en-US" sz="1200" b="1" kern="1200" dirty="0" smtClean="0">
                <a:solidFill>
                  <a:schemeClr val="tx1"/>
                </a:solidFill>
                <a:effectLst/>
                <a:latin typeface="+mn-lt"/>
                <a:ea typeface="+mn-ea"/>
                <a:cs typeface="+mn-cs"/>
              </a:rPr>
              <a:t>Managing</a:t>
            </a:r>
            <a:r>
              <a:rPr lang="en-US" sz="1200" kern="1200" dirty="0" smtClean="0">
                <a:solidFill>
                  <a:schemeClr val="tx1"/>
                </a:solidFill>
                <a:effectLst/>
                <a:latin typeface="+mn-lt"/>
                <a:ea typeface="+mn-ea"/>
                <a:cs typeface="+mn-cs"/>
              </a:rPr>
              <a:t> change and </a:t>
            </a:r>
            <a:r>
              <a:rPr lang="en-US" sz="1200" b="1" kern="1200" dirty="0" smtClean="0">
                <a:solidFill>
                  <a:schemeClr val="tx1"/>
                </a:solidFill>
                <a:effectLst/>
                <a:latin typeface="+mn-lt"/>
                <a:ea typeface="+mn-ea"/>
                <a:cs typeface="+mn-cs"/>
              </a:rPr>
              <a:t>Reinforcing</a:t>
            </a:r>
            <a:r>
              <a:rPr lang="en-US" sz="1200" kern="1200" dirty="0" smtClean="0">
                <a:solidFill>
                  <a:schemeClr val="tx1"/>
                </a:solidFill>
                <a:effectLst/>
                <a:latin typeface="+mn-lt"/>
                <a:ea typeface="+mn-ea"/>
                <a:cs typeface="+mn-cs"/>
              </a:rPr>
              <a:t>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the first phase, </a:t>
            </a:r>
            <a:r>
              <a:rPr lang="en-US" sz="1200" b="1" kern="1200" dirty="0" smtClean="0">
                <a:solidFill>
                  <a:schemeClr val="tx1"/>
                </a:solidFill>
                <a:effectLst/>
                <a:latin typeface="+mn-lt"/>
                <a:ea typeface="+mn-ea"/>
                <a:cs typeface="+mn-cs"/>
              </a:rPr>
              <a:t>Preparing for change</a:t>
            </a:r>
            <a:r>
              <a:rPr lang="en-US" sz="1200" kern="1200" dirty="0" smtClean="0">
                <a:solidFill>
                  <a:schemeClr val="tx1"/>
                </a:solidFill>
                <a:effectLst/>
                <a:latin typeface="+mn-lt"/>
                <a:ea typeface="+mn-ea"/>
                <a:cs typeface="+mn-cs"/>
              </a:rPr>
              <a:t> the focuses is on “How much change management is needed for this specific program/project”?</a:t>
            </a:r>
          </a:p>
          <a:p>
            <a:r>
              <a:rPr lang="en-US" sz="1200" kern="1200" dirty="0" smtClean="0">
                <a:solidFill>
                  <a:schemeClr val="tx1"/>
                </a:solidFill>
                <a:effectLst/>
                <a:latin typeface="+mn-lt"/>
                <a:ea typeface="+mn-ea"/>
                <a:cs typeface="+mn-cs"/>
              </a:rPr>
              <a:t>Remember the technical project replacing equipment in the data center or a highly people dependent project.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second phase, </a:t>
            </a:r>
            <a:r>
              <a:rPr lang="en-US" sz="1200" b="1" kern="1200" dirty="0" smtClean="0">
                <a:solidFill>
                  <a:schemeClr val="tx1"/>
                </a:solidFill>
                <a:effectLst/>
                <a:latin typeface="+mn-lt"/>
                <a:ea typeface="+mn-ea"/>
                <a:cs typeface="+mn-cs"/>
              </a:rPr>
              <a:t>Managing change</a:t>
            </a:r>
            <a:r>
              <a:rPr lang="en-US" sz="1200" kern="1200" dirty="0" smtClean="0">
                <a:solidFill>
                  <a:schemeClr val="tx1"/>
                </a:solidFill>
                <a:effectLst/>
                <a:latin typeface="+mn-lt"/>
                <a:ea typeface="+mn-ea"/>
                <a:cs typeface="+mn-cs"/>
              </a:rPr>
              <a:t> is where many of the change management plan are developed and implemented. Plans like, communication plan, sponsor roadmap, training plan, resistance management, transition plan and so on.</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the third phase, </a:t>
            </a:r>
            <a:r>
              <a:rPr lang="en-US" sz="1200" b="1" kern="1200" dirty="0" smtClean="0">
                <a:solidFill>
                  <a:schemeClr val="tx1"/>
                </a:solidFill>
                <a:effectLst/>
                <a:latin typeface="+mn-lt"/>
                <a:ea typeface="+mn-ea"/>
                <a:cs typeface="+mn-cs"/>
              </a:rPr>
              <a:t>Reinforcing change</a:t>
            </a:r>
            <a:r>
              <a:rPr lang="en-US" sz="1200" kern="1200" dirty="0" smtClean="0">
                <a:solidFill>
                  <a:schemeClr val="tx1"/>
                </a:solidFill>
                <a:effectLst/>
                <a:latin typeface="+mn-lt"/>
                <a:ea typeface="+mn-ea"/>
                <a:cs typeface="+mn-cs"/>
              </a:rPr>
              <a:t>, project teams create specific action plans to ensure that the change is sustained. This is also where measures and mechanisms are defined to see if the change has taken hold are created.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We will look at one deliverable in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phase, which is the change management strategy</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we will also look at a deliverable in the second phase – the Communication plan.</a:t>
            </a:r>
          </a:p>
          <a:p>
            <a:endParaRPr lang="en-US" dirty="0"/>
          </a:p>
        </p:txBody>
      </p:sp>
      <p:sp>
        <p:nvSpPr>
          <p:cNvPr id="4" name="Slide Number Placeholder 3"/>
          <p:cNvSpPr>
            <a:spLocks noGrp="1"/>
          </p:cNvSpPr>
          <p:nvPr>
            <p:ph type="sldNum" sz="quarter" idx="10"/>
          </p:nvPr>
        </p:nvSpPr>
        <p:spPr/>
        <p:txBody>
          <a:bodyPr/>
          <a:lstStyle/>
          <a:p>
            <a:fld id="{3062F5D6-F4E1-4930-8104-328C87C5B8E4}" type="slidenum">
              <a:rPr lang="en-US" smtClean="0"/>
              <a:t>10</a:t>
            </a:fld>
            <a:endParaRPr lang="en-US"/>
          </a:p>
        </p:txBody>
      </p:sp>
    </p:spTree>
    <p:extLst>
      <p:ext uri="{BB962C8B-B14F-4D97-AF65-F5344CB8AC3E}">
        <p14:creationId xmlns:p14="http://schemas.microsoft.com/office/powerpoint/2010/main" val="1366900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840D1C3-BEDC-413C-930F-07B4FD5B2315}"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275958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0D1C3-BEDC-413C-930F-07B4FD5B2315}"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25742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0D1C3-BEDC-413C-930F-07B4FD5B2315}"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343213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30250"/>
          </a:xfrm>
        </p:spPr>
        <p:txBody>
          <a:bodyPr/>
          <a:lstStyle>
            <a:lvl1pPr>
              <a:defRPr>
                <a:solidFill>
                  <a:srgbClr val="005AAA"/>
                </a:solidFill>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457200" y="16002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3"/>
          </p:nvPr>
        </p:nvSpPr>
        <p:spPr>
          <a:ln/>
        </p:spPr>
        <p:txBody>
          <a:bodyPr/>
          <a:lstStyle>
            <a:lvl1pPr>
              <a:defRPr/>
            </a:lvl1pPr>
          </a:lstStyle>
          <a:p>
            <a:pPr>
              <a:defRPr/>
            </a:pPr>
            <a:fld id="{8DC42D12-F834-442F-B702-1F80F7C68715}" type="slidenum">
              <a:rPr lang="en-US"/>
              <a:pPr>
                <a:defRPr/>
              </a:pPr>
              <a:t>‹#›</a:t>
            </a:fld>
            <a:endParaRPr lang="en-US"/>
          </a:p>
        </p:txBody>
      </p:sp>
      <p:sp>
        <p:nvSpPr>
          <p:cNvPr id="7" name="Rectangle 7"/>
          <p:cNvSpPr>
            <a:spLocks noGrp="1" noChangeArrowheads="1"/>
          </p:cNvSpPr>
          <p:nvPr>
            <p:ph type="ftr" sz="quarter" idx="14"/>
          </p:nvPr>
        </p:nvSpPr>
        <p:spPr>
          <a:ln/>
        </p:spPr>
        <p:txBody>
          <a:bodyPr/>
          <a:lstStyle>
            <a:lvl1pPr>
              <a:defRPr/>
            </a:lvl1pPr>
          </a:lstStyle>
          <a:p>
            <a:pPr>
              <a:defRPr/>
            </a:pPr>
            <a:r>
              <a:rPr lang="en-US" dirty="0"/>
              <a:t>Confidential, unpublished property of Cigna. Do not duplicate or distribute. Use and distribution limited solely to authorized personnel. © </a:t>
            </a:r>
            <a:r>
              <a:rPr lang="en-US" dirty="0" smtClean="0"/>
              <a:t>2014 </a:t>
            </a:r>
            <a:r>
              <a:rPr lang="en-US" dirty="0"/>
              <a:t>Cigna  </a:t>
            </a:r>
          </a:p>
        </p:txBody>
      </p:sp>
    </p:spTree>
    <p:extLst>
      <p:ext uri="{BB962C8B-B14F-4D97-AF65-F5344CB8AC3E}">
        <p14:creationId xmlns:p14="http://schemas.microsoft.com/office/powerpoint/2010/main" val="3011060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0D1C3-BEDC-413C-930F-07B4FD5B2315}"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234591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0D1C3-BEDC-413C-930F-07B4FD5B2315}"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98808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40D1C3-BEDC-413C-930F-07B4FD5B2315}"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153068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40D1C3-BEDC-413C-930F-07B4FD5B2315}" type="datetimeFigureOut">
              <a:rPr lang="en-US" smtClean="0"/>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116943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0D1C3-BEDC-413C-930F-07B4FD5B2315}" type="datetimeFigureOut">
              <a:rPr lang="en-US" smtClean="0"/>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293170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0D1C3-BEDC-413C-930F-07B4FD5B2315}" type="datetimeFigureOut">
              <a:rPr lang="en-US" smtClean="0"/>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344625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0D1C3-BEDC-413C-930F-07B4FD5B2315}"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17663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0D1C3-BEDC-413C-930F-07B4FD5B2315}"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BC5C-6142-43FF-BE37-DD7DD8EC20A3}" type="slidenum">
              <a:rPr lang="en-US" smtClean="0"/>
              <a:t>‹#›</a:t>
            </a:fld>
            <a:endParaRPr lang="en-US"/>
          </a:p>
        </p:txBody>
      </p:sp>
    </p:spTree>
    <p:extLst>
      <p:ext uri="{BB962C8B-B14F-4D97-AF65-F5344CB8AC3E}">
        <p14:creationId xmlns:p14="http://schemas.microsoft.com/office/powerpoint/2010/main" val="7808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0D1C3-BEDC-413C-930F-07B4FD5B2315}" type="datetimeFigureOut">
              <a:rPr lang="en-US" smtClean="0"/>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BC5C-6142-43FF-BE37-DD7DD8EC20A3}" type="slidenum">
              <a:rPr lang="en-US" smtClean="0"/>
              <a:t>‹#›</a:t>
            </a:fld>
            <a:endParaRPr lang="en-US"/>
          </a:p>
        </p:txBody>
      </p:sp>
    </p:spTree>
    <p:extLst>
      <p:ext uri="{BB962C8B-B14F-4D97-AF65-F5344CB8AC3E}">
        <p14:creationId xmlns:p14="http://schemas.microsoft.com/office/powerpoint/2010/main" val="356973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7.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3.wdp"/><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People Change Management: The Keys to a Successful Project </a:t>
            </a:r>
          </a:p>
        </p:txBody>
      </p:sp>
      <p:sp>
        <p:nvSpPr>
          <p:cNvPr id="3" name="Subtitle 2"/>
          <p:cNvSpPr>
            <a:spLocks noGrp="1"/>
          </p:cNvSpPr>
          <p:nvPr>
            <p:ph type="subTitle" idx="1"/>
          </p:nvPr>
        </p:nvSpPr>
        <p:spPr/>
        <p:txBody>
          <a:bodyPr/>
          <a:lstStyle/>
          <a:p>
            <a:r>
              <a:rPr lang="en-US" dirty="0" smtClean="0"/>
              <a:t>Thorsten Manthey</a:t>
            </a:r>
          </a:p>
          <a:p>
            <a:r>
              <a:rPr lang="en-US" dirty="0" smtClean="0"/>
              <a:t>thorsten@tmanthey.com</a:t>
            </a:r>
          </a:p>
        </p:txBody>
      </p:sp>
    </p:spTree>
    <p:extLst>
      <p:ext uri="{BB962C8B-B14F-4D97-AF65-F5344CB8AC3E}">
        <p14:creationId xmlns:p14="http://schemas.microsoft.com/office/powerpoint/2010/main" val="50125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9107"/>
          </a:xfrm>
        </p:spPr>
        <p:txBody>
          <a:bodyPr/>
          <a:lstStyle/>
          <a:p>
            <a:r>
              <a:rPr lang="en-US" dirty="0" smtClean="0"/>
              <a:t>STRUCTURED APPROACH</a:t>
            </a:r>
            <a:endParaRPr lang="en-US" dirty="0"/>
          </a:p>
        </p:txBody>
      </p:sp>
      <p:sp>
        <p:nvSpPr>
          <p:cNvPr id="3" name="Content Placeholder 2"/>
          <p:cNvSpPr>
            <a:spLocks noGrp="1"/>
          </p:cNvSpPr>
          <p:nvPr>
            <p:ph idx="1"/>
          </p:nvPr>
        </p:nvSpPr>
        <p:spPr>
          <a:xfrm>
            <a:off x="457200" y="1284514"/>
            <a:ext cx="6901543" cy="4841649"/>
          </a:xfrm>
        </p:spPr>
        <p:txBody>
          <a:bodyPr/>
          <a:lstStyle/>
          <a:p>
            <a:pPr marL="0" lvl="1" indent="0">
              <a:buNone/>
            </a:pPr>
            <a:r>
              <a:rPr lang="en-US" sz="1800" b="1" dirty="0"/>
              <a:t>Phase 1 – Preparing for change</a:t>
            </a:r>
          </a:p>
          <a:p>
            <a:pPr marL="0" indent="0">
              <a:buNone/>
            </a:pPr>
            <a:r>
              <a:rPr lang="en-US" sz="1400" dirty="0"/>
              <a:t>The first phase of the Change Management process is aimed at getting ready. It answers the question: “</a:t>
            </a:r>
            <a:r>
              <a:rPr lang="en-US" sz="1400" b="1" dirty="0"/>
              <a:t>How much change management is needed for this specific program/project?</a:t>
            </a:r>
            <a:r>
              <a:rPr lang="en-US" sz="1400" dirty="0"/>
              <a:t>" The first phase provides the situational awareness that is critical for effective change management</a:t>
            </a:r>
          </a:p>
          <a:p>
            <a:pPr marL="0" indent="0">
              <a:buNone/>
            </a:pPr>
            <a:r>
              <a:rPr lang="en-US" sz="1400" dirty="0"/>
              <a:t> </a:t>
            </a:r>
          </a:p>
          <a:p>
            <a:pPr marL="0" indent="0">
              <a:buNone/>
            </a:pPr>
            <a:r>
              <a:rPr lang="en-US" sz="1800" b="1" dirty="0" smtClean="0"/>
              <a:t>Phase </a:t>
            </a:r>
            <a:r>
              <a:rPr lang="en-US" sz="1800" b="1" dirty="0"/>
              <a:t>2 – Managing change</a:t>
            </a:r>
          </a:p>
          <a:p>
            <a:pPr marL="0" indent="0">
              <a:buNone/>
            </a:pPr>
            <a:r>
              <a:rPr lang="en-US" sz="1400" dirty="0"/>
              <a:t>The second phase focuses on creating the plans that are integrated into the project activities - what people typically think of when they talk about change management. There are typically </a:t>
            </a:r>
            <a:r>
              <a:rPr lang="en-US" sz="1400" b="1" dirty="0"/>
              <a:t>six plans that should be created </a:t>
            </a:r>
            <a:r>
              <a:rPr lang="en-US" sz="1400" dirty="0"/>
              <a:t>to help individuals move through the ADKAR® Model</a:t>
            </a:r>
          </a:p>
          <a:p>
            <a:pPr marL="0" indent="0">
              <a:buNone/>
            </a:pPr>
            <a:endParaRPr lang="en-US" sz="1400" dirty="0"/>
          </a:p>
          <a:p>
            <a:pPr marL="0" indent="0">
              <a:buNone/>
            </a:pPr>
            <a:r>
              <a:rPr lang="en-US" sz="1800" b="1" dirty="0" smtClean="0"/>
              <a:t>Phase </a:t>
            </a:r>
            <a:r>
              <a:rPr lang="en-US" sz="1800" b="1" dirty="0"/>
              <a:t>3 - Reinforcing change</a:t>
            </a:r>
          </a:p>
          <a:p>
            <a:pPr marL="0" indent="0">
              <a:buNone/>
            </a:pPr>
            <a:r>
              <a:rPr lang="en-US" sz="1400" dirty="0"/>
              <a:t>The third phase helps project teams </a:t>
            </a:r>
            <a:r>
              <a:rPr lang="en-US" sz="1400" b="1" dirty="0"/>
              <a:t>create specific action </a:t>
            </a:r>
            <a:r>
              <a:rPr lang="en-US" sz="1400" dirty="0"/>
              <a:t>plans for ensuring that the change is sustained. In this phase, project teams develop </a:t>
            </a:r>
            <a:r>
              <a:rPr lang="en-US" sz="1400" b="1" dirty="0"/>
              <a:t>measures</a:t>
            </a:r>
            <a:r>
              <a:rPr lang="en-US" sz="1400" dirty="0"/>
              <a:t> and mechanisms to see if the change has taken hold, to see if employees are actually doing their jobs the new way and to celebrate success. </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484" y="1133745"/>
            <a:ext cx="1584049" cy="159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993" y="2811381"/>
            <a:ext cx="1601691" cy="124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81" l="222" r="100000"/>
                    </a14:imgEffect>
                  </a14:imgLayer>
                </a14:imgProps>
              </a:ext>
              <a:ext uri="{28A0092B-C50C-407E-A947-70E740481C1C}">
                <a14:useLocalDpi xmlns:a14="http://schemas.microsoft.com/office/drawing/2010/main" val="0"/>
              </a:ext>
            </a:extLst>
          </a:blip>
          <a:srcRect/>
          <a:stretch>
            <a:fillRect/>
          </a:stretch>
        </p:blipFill>
        <p:spPr bwMode="auto">
          <a:xfrm>
            <a:off x="7477332" y="4178389"/>
            <a:ext cx="1597677" cy="161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554686" y="3150870"/>
            <a:ext cx="1426028" cy="3499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5910590"/>
            <a:ext cx="3124200" cy="261610"/>
          </a:xfrm>
          <a:prstGeom prst="rect">
            <a:avLst/>
          </a:prstGeom>
          <a:noFill/>
        </p:spPr>
        <p:txBody>
          <a:bodyPr wrap="square" rtlCol="0">
            <a:spAutoFit/>
          </a:bodyPr>
          <a:lstStyle/>
          <a:p>
            <a:pPr algn="r"/>
            <a:r>
              <a:rPr lang="en-US" sz="1100" dirty="0" smtClean="0"/>
              <a:t>From Prosci® Inc. – Change Management Process</a:t>
            </a:r>
            <a:endParaRPr lang="en-US" sz="1100" dirty="0"/>
          </a:p>
        </p:txBody>
      </p:sp>
      <p:sp>
        <p:nvSpPr>
          <p:cNvPr id="9" name="Rounded Rectangle 8"/>
          <p:cNvSpPr/>
          <p:nvPr/>
        </p:nvSpPr>
        <p:spPr>
          <a:xfrm>
            <a:off x="7554686" y="1455420"/>
            <a:ext cx="1426028" cy="3499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10</a:t>
            </a:fld>
            <a:endParaRPr lang="en-US"/>
          </a:p>
        </p:txBody>
      </p:sp>
    </p:spTree>
    <p:extLst>
      <p:ext uri="{BB962C8B-B14F-4D97-AF65-F5344CB8AC3E}">
        <p14:creationId xmlns:p14="http://schemas.microsoft.com/office/powerpoint/2010/main" val="8490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7616420" cy="1143000"/>
          </a:xfrm>
        </p:spPr>
        <p:txBody>
          <a:bodyPr>
            <a:normAutofit/>
          </a:bodyPr>
          <a:lstStyle/>
          <a:p>
            <a:r>
              <a:rPr lang="en-US" sz="3300" dirty="0" smtClean="0"/>
              <a:t>PEOPLE CHANGE MANAGEMENT STRATEGY</a:t>
            </a:r>
            <a:endParaRPr lang="en-US" sz="3300" dirty="0"/>
          </a:p>
        </p:txBody>
      </p:sp>
      <p:sp>
        <p:nvSpPr>
          <p:cNvPr id="3" name="Content Placeholder 2"/>
          <p:cNvSpPr>
            <a:spLocks noGrp="1"/>
          </p:cNvSpPr>
          <p:nvPr>
            <p:ph idx="1"/>
          </p:nvPr>
        </p:nvSpPr>
        <p:spPr>
          <a:xfrm>
            <a:off x="314325" y="1228725"/>
            <a:ext cx="8720729" cy="5067300"/>
          </a:xfrm>
        </p:spPr>
        <p:txBody>
          <a:bodyPr>
            <a:noAutofit/>
          </a:bodyPr>
          <a:lstStyle/>
          <a:p>
            <a:pPr marL="514350" indent="-514350">
              <a:spcBef>
                <a:spcPts val="600"/>
              </a:spcBef>
              <a:spcAft>
                <a:spcPts val="600"/>
              </a:spcAft>
              <a:buFont typeface="+mj-lt"/>
              <a:buAutoNum type="arabicPeriod"/>
            </a:pPr>
            <a:r>
              <a:rPr lang="en-US" sz="1600" b="1" dirty="0"/>
              <a:t>Change </a:t>
            </a:r>
            <a:r>
              <a:rPr lang="en-US" sz="1600" b="1" dirty="0" smtClean="0"/>
              <a:t>Characteristics Assessment</a:t>
            </a:r>
            <a:r>
              <a:rPr lang="en-US" sz="1400" dirty="0"/>
              <a:t/>
            </a:r>
            <a:br>
              <a:rPr lang="en-US" sz="1400" dirty="0"/>
            </a:br>
            <a:r>
              <a:rPr lang="en-US" sz="1400" dirty="0" smtClean="0"/>
              <a:t>- What is the </a:t>
            </a:r>
            <a:r>
              <a:rPr lang="en-US" sz="1400" b="1" dirty="0" smtClean="0"/>
              <a:t>scope</a:t>
            </a:r>
            <a:r>
              <a:rPr lang="en-US" sz="1400" dirty="0" smtClean="0"/>
              <a:t> of the change (Group, department, division or whole company), # of impacted people</a:t>
            </a:r>
            <a:br>
              <a:rPr lang="en-US" sz="1400" dirty="0" smtClean="0"/>
            </a:br>
            <a:r>
              <a:rPr lang="en-US" sz="1400" dirty="0" smtClean="0"/>
              <a:t>- What </a:t>
            </a:r>
            <a:r>
              <a:rPr lang="en-US" sz="1400" b="1" dirty="0" smtClean="0"/>
              <a:t>type</a:t>
            </a:r>
            <a:r>
              <a:rPr lang="en-US" sz="1400" dirty="0" smtClean="0"/>
              <a:t> of change is it (policy, process, technology, organization, staffing, merger, acquisition etc.)</a:t>
            </a:r>
            <a:br>
              <a:rPr lang="en-US" sz="1400" dirty="0" smtClean="0"/>
            </a:br>
            <a:r>
              <a:rPr lang="en-US" sz="1400" dirty="0" smtClean="0"/>
              <a:t>- What is the </a:t>
            </a:r>
            <a:r>
              <a:rPr lang="en-US" sz="1400" b="1" dirty="0" smtClean="0"/>
              <a:t>amount</a:t>
            </a:r>
            <a:r>
              <a:rPr lang="en-US" sz="1400" dirty="0" smtClean="0"/>
              <a:t> of change (incremental improvements vs. dramatic reengineering)</a:t>
            </a:r>
          </a:p>
          <a:p>
            <a:pPr marL="514350" indent="-514350">
              <a:spcBef>
                <a:spcPts val="600"/>
              </a:spcBef>
              <a:spcAft>
                <a:spcPts val="600"/>
              </a:spcAft>
              <a:buFont typeface="+mj-lt"/>
              <a:buAutoNum type="arabicPeriod"/>
            </a:pPr>
            <a:r>
              <a:rPr lang="en-US" sz="1600" b="1" dirty="0" smtClean="0"/>
              <a:t>Organizational </a:t>
            </a:r>
            <a:r>
              <a:rPr lang="en-US" sz="1600" b="1" dirty="0"/>
              <a:t>Attributes </a:t>
            </a:r>
            <a:r>
              <a:rPr lang="en-US" sz="1600" b="1" dirty="0" smtClean="0"/>
              <a:t>Assessment</a:t>
            </a:r>
            <a:r>
              <a:rPr lang="en-US" sz="1400" dirty="0"/>
              <a:t/>
            </a:r>
            <a:br>
              <a:rPr lang="en-US" sz="1400" dirty="0"/>
            </a:br>
            <a:r>
              <a:rPr lang="en-US" sz="1400" dirty="0" smtClean="0"/>
              <a:t>- What is the </a:t>
            </a:r>
            <a:r>
              <a:rPr lang="en-US" sz="1400" b="1" dirty="0" smtClean="0"/>
              <a:t>value system </a:t>
            </a:r>
            <a:r>
              <a:rPr lang="en-US" sz="1400" dirty="0" smtClean="0"/>
              <a:t>and culture? What is the leadership style and power distribution?</a:t>
            </a:r>
            <a:br>
              <a:rPr lang="en-US" sz="1400" dirty="0" smtClean="0"/>
            </a:br>
            <a:r>
              <a:rPr lang="en-US" sz="1400" dirty="0" smtClean="0"/>
              <a:t>- </a:t>
            </a:r>
            <a:r>
              <a:rPr lang="en-US" sz="1400" b="1" dirty="0" smtClean="0"/>
              <a:t>Capacity for change</a:t>
            </a:r>
            <a:r>
              <a:rPr lang="en-US" sz="1400" dirty="0" smtClean="0"/>
              <a:t>, is the organization saturated for change or open for change? </a:t>
            </a:r>
            <a:r>
              <a:rPr lang="en-US" sz="1400" dirty="0"/>
              <a:t/>
            </a:r>
            <a:br>
              <a:rPr lang="en-US" sz="1400" dirty="0"/>
            </a:br>
            <a:r>
              <a:rPr lang="en-US" sz="1400" dirty="0" smtClean="0"/>
              <a:t>- </a:t>
            </a:r>
            <a:r>
              <a:rPr lang="en-US" sz="1400" b="1" dirty="0" smtClean="0"/>
              <a:t>Residual effects </a:t>
            </a:r>
            <a:r>
              <a:rPr lang="en-US" sz="1400" dirty="0" smtClean="0"/>
              <a:t>past changes?</a:t>
            </a:r>
            <a:br>
              <a:rPr lang="en-US" sz="1400" dirty="0" smtClean="0"/>
            </a:br>
            <a:r>
              <a:rPr lang="en-US" sz="1400" dirty="0" smtClean="0"/>
              <a:t>- </a:t>
            </a:r>
            <a:r>
              <a:rPr lang="en-US" sz="1400" b="1" dirty="0" smtClean="0"/>
              <a:t>Middle management </a:t>
            </a:r>
            <a:r>
              <a:rPr lang="en-US" sz="1400" dirty="0" smtClean="0"/>
              <a:t>position (advocates, own agenda, unpredictable or sabotage the change)</a:t>
            </a:r>
          </a:p>
          <a:p>
            <a:pPr marL="514350" indent="-514350">
              <a:spcBef>
                <a:spcPts val="600"/>
              </a:spcBef>
              <a:spcAft>
                <a:spcPts val="600"/>
              </a:spcAft>
              <a:buFont typeface="+mj-lt"/>
              <a:buAutoNum type="arabicPeriod"/>
            </a:pPr>
            <a:r>
              <a:rPr lang="en-US" sz="1600" b="1" dirty="0" smtClean="0"/>
              <a:t>Proposed </a:t>
            </a:r>
            <a:r>
              <a:rPr lang="en-US" sz="1600" b="1" dirty="0"/>
              <a:t>sponsorship </a:t>
            </a:r>
            <a:r>
              <a:rPr lang="en-US" sz="1600" b="1" dirty="0" smtClean="0"/>
              <a:t>model, project </a:t>
            </a:r>
            <a:r>
              <a:rPr lang="en-US" sz="1600" b="1" dirty="0"/>
              <a:t>t</a:t>
            </a:r>
            <a:r>
              <a:rPr lang="en-US" sz="1600" b="1" dirty="0" smtClean="0"/>
              <a:t>eam and steering </a:t>
            </a:r>
            <a:r>
              <a:rPr lang="en-US" sz="1600" b="1" dirty="0"/>
              <a:t>c</a:t>
            </a:r>
            <a:r>
              <a:rPr lang="en-US" sz="1600" b="1" dirty="0" smtClean="0"/>
              <a:t>ommittee</a:t>
            </a:r>
            <a:r>
              <a:rPr lang="en-US" sz="1400" dirty="0"/>
              <a:t/>
            </a:r>
            <a:br>
              <a:rPr lang="en-US" sz="1400" dirty="0"/>
            </a:br>
            <a:r>
              <a:rPr lang="en-US" sz="1400" dirty="0" smtClean="0"/>
              <a:t>- Single </a:t>
            </a:r>
            <a:r>
              <a:rPr lang="en-US" sz="1400" b="1" dirty="0" smtClean="0"/>
              <a:t>sponsor</a:t>
            </a:r>
            <a:r>
              <a:rPr lang="en-US" sz="1400" dirty="0" smtClean="0"/>
              <a:t>, leadership team, </a:t>
            </a:r>
            <a:r>
              <a:rPr lang="en-US" sz="1400" b="1" dirty="0" smtClean="0"/>
              <a:t>steering committee</a:t>
            </a:r>
            <a:r>
              <a:rPr lang="en-US" sz="1400" dirty="0" smtClean="0"/>
              <a:t>, executive sponsor, project sponsor</a:t>
            </a:r>
            <a:br>
              <a:rPr lang="en-US" sz="1400" dirty="0" smtClean="0"/>
            </a:br>
            <a:r>
              <a:rPr lang="en-US" sz="1400" dirty="0" smtClean="0"/>
              <a:t>- </a:t>
            </a:r>
            <a:r>
              <a:rPr lang="en-US" sz="1400" b="1" dirty="0" smtClean="0"/>
              <a:t>Project team</a:t>
            </a:r>
            <a:r>
              <a:rPr lang="en-US" sz="1400" dirty="0" smtClean="0"/>
              <a:t>, program manager, executive steering committee, operational committee</a:t>
            </a:r>
          </a:p>
          <a:p>
            <a:pPr marL="514350" indent="-514350">
              <a:spcBef>
                <a:spcPts val="600"/>
              </a:spcBef>
              <a:spcAft>
                <a:spcPts val="600"/>
              </a:spcAft>
              <a:buFont typeface="+mj-lt"/>
              <a:buAutoNum type="arabicPeriod"/>
            </a:pPr>
            <a:r>
              <a:rPr lang="en-US" sz="1600" b="1" dirty="0"/>
              <a:t>Proposed change management team</a:t>
            </a:r>
            <a:r>
              <a:rPr lang="en-US" sz="1600" dirty="0"/>
              <a:t/>
            </a:r>
            <a:br>
              <a:rPr lang="en-US" sz="1600" dirty="0"/>
            </a:br>
            <a:r>
              <a:rPr lang="en-US" sz="1400" dirty="0"/>
              <a:t>- </a:t>
            </a:r>
            <a:r>
              <a:rPr lang="en-US" sz="1400" b="1" dirty="0"/>
              <a:t>Structure</a:t>
            </a:r>
            <a:r>
              <a:rPr lang="en-US" sz="1400" dirty="0"/>
              <a:t> and size of the team (full time vs. part </a:t>
            </a:r>
            <a:r>
              <a:rPr lang="en-US" sz="1400" dirty="0" smtClean="0"/>
              <a:t>time, reporting structures)</a:t>
            </a:r>
            <a:endParaRPr lang="en-US" sz="1400" dirty="0"/>
          </a:p>
          <a:p>
            <a:pPr marL="514350" indent="-514350">
              <a:spcBef>
                <a:spcPts val="600"/>
              </a:spcBef>
              <a:spcAft>
                <a:spcPts val="600"/>
              </a:spcAft>
              <a:buFont typeface="+mj-lt"/>
              <a:buAutoNum type="arabicPeriod"/>
            </a:pPr>
            <a:r>
              <a:rPr lang="en-US" sz="1600" b="1" dirty="0" smtClean="0"/>
              <a:t>Risk assessment of the change</a:t>
            </a:r>
            <a:r>
              <a:rPr lang="en-US" sz="1400" dirty="0"/>
              <a:t/>
            </a:r>
            <a:br>
              <a:rPr lang="en-US" sz="1400" dirty="0"/>
            </a:br>
            <a:r>
              <a:rPr lang="en-US" sz="1400" dirty="0" smtClean="0"/>
              <a:t>- High </a:t>
            </a:r>
            <a:r>
              <a:rPr lang="en-US" sz="1400" b="1" dirty="0" smtClean="0"/>
              <a:t>risk</a:t>
            </a:r>
            <a:r>
              <a:rPr lang="en-US" sz="1400" dirty="0" smtClean="0"/>
              <a:t>, low risk, change resistance, large disruptive change</a:t>
            </a:r>
          </a:p>
          <a:p>
            <a:pPr marL="514350" indent="-514350">
              <a:spcBef>
                <a:spcPts val="600"/>
              </a:spcBef>
              <a:spcAft>
                <a:spcPts val="600"/>
              </a:spcAft>
              <a:buFont typeface="+mj-lt"/>
              <a:buAutoNum type="arabicPeriod"/>
            </a:pPr>
            <a:r>
              <a:rPr lang="en-US" sz="1600" b="1" dirty="0" smtClean="0"/>
              <a:t>Recommendations </a:t>
            </a:r>
            <a:r>
              <a:rPr lang="en-US" sz="1600" b="1" dirty="0"/>
              <a:t>for special </a:t>
            </a:r>
            <a:r>
              <a:rPr lang="en-US" sz="1600" b="1" dirty="0" smtClean="0"/>
              <a:t>tactics</a:t>
            </a:r>
            <a:r>
              <a:rPr lang="en-US" sz="1400" dirty="0"/>
              <a:t/>
            </a:r>
            <a:br>
              <a:rPr lang="en-US" sz="1400" dirty="0"/>
            </a:br>
            <a:r>
              <a:rPr lang="en-US" sz="1400" dirty="0" smtClean="0"/>
              <a:t>- </a:t>
            </a:r>
            <a:r>
              <a:rPr lang="en-US" sz="1400" b="1" dirty="0" smtClean="0"/>
              <a:t>Special tactics </a:t>
            </a:r>
            <a:r>
              <a:rPr lang="en-US" sz="1400" dirty="0" smtClean="0"/>
              <a:t>for special circumstances, key identified groups requiring special attention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020" y="58772"/>
            <a:ext cx="1398854" cy="140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7810499" y="342347"/>
            <a:ext cx="1224555" cy="30053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11</a:t>
            </a:fld>
            <a:endParaRPr lang="en-US"/>
          </a:p>
        </p:txBody>
      </p:sp>
    </p:spTree>
    <p:extLst>
      <p:ext uri="{BB962C8B-B14F-4D97-AF65-F5344CB8AC3E}">
        <p14:creationId xmlns:p14="http://schemas.microsoft.com/office/powerpoint/2010/main" val="238227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09654" cy="868362"/>
          </a:xfrm>
        </p:spPr>
        <p:txBody>
          <a:bodyPr>
            <a:normAutofit fontScale="90000"/>
          </a:bodyPr>
          <a:lstStyle/>
          <a:p>
            <a:pPr algn="l"/>
            <a:r>
              <a:rPr lang="en-US" dirty="0" smtClean="0"/>
              <a:t>CHANGE MANAGEMENT PLANS</a:t>
            </a:r>
            <a:endParaRPr lang="en-US" dirty="0"/>
          </a:p>
        </p:txBody>
      </p:sp>
      <p:sp>
        <p:nvSpPr>
          <p:cNvPr id="3" name="Content Placeholder 2"/>
          <p:cNvSpPr>
            <a:spLocks noGrp="1"/>
          </p:cNvSpPr>
          <p:nvPr>
            <p:ph idx="1"/>
          </p:nvPr>
        </p:nvSpPr>
        <p:spPr>
          <a:xfrm>
            <a:off x="457200" y="1304925"/>
            <a:ext cx="8229600" cy="3057525"/>
          </a:xfrm>
        </p:spPr>
        <p:txBody>
          <a:bodyPr>
            <a:normAutofit fontScale="85000" lnSpcReduction="20000"/>
          </a:bodyPr>
          <a:lstStyle/>
          <a:p>
            <a:pPr marL="0" indent="0">
              <a:buNone/>
            </a:pPr>
            <a:r>
              <a:rPr lang="en-US" sz="3800" b="1" dirty="0" smtClean="0"/>
              <a:t>Communication &amp; Training Plan</a:t>
            </a:r>
          </a:p>
          <a:p>
            <a:r>
              <a:rPr lang="en-US" sz="2400" dirty="0" smtClean="0"/>
              <a:t>Description (WHAT)</a:t>
            </a:r>
          </a:p>
          <a:p>
            <a:r>
              <a:rPr lang="en-US" sz="2400" dirty="0" smtClean="0"/>
              <a:t>Delivered mechanism (HOW)</a:t>
            </a:r>
          </a:p>
          <a:p>
            <a:r>
              <a:rPr lang="en-US" sz="2400" dirty="0"/>
              <a:t>Purpose (WHY)</a:t>
            </a:r>
          </a:p>
          <a:p>
            <a:r>
              <a:rPr lang="en-US" sz="2400" dirty="0" smtClean="0"/>
              <a:t>Developer / Sender (WHO)</a:t>
            </a:r>
          </a:p>
          <a:p>
            <a:r>
              <a:rPr lang="en-US" sz="2400" dirty="0" smtClean="0"/>
              <a:t>Date / Time (WHEN)</a:t>
            </a:r>
          </a:p>
          <a:p>
            <a:r>
              <a:rPr lang="en-US" sz="2400" dirty="0" smtClean="0"/>
              <a:t>Frequency (HOW OFTEN)</a:t>
            </a:r>
          </a:p>
          <a:p>
            <a:r>
              <a:rPr lang="en-US" sz="2400" dirty="0" smtClean="0"/>
              <a:t>Audience(s) (TARGET)</a:t>
            </a:r>
          </a:p>
          <a:p>
            <a:r>
              <a:rPr lang="en-US" sz="2400" i="1" dirty="0" smtClean="0">
                <a:solidFill>
                  <a:schemeClr val="bg1">
                    <a:lumMod val="50000"/>
                  </a:schemeClr>
                </a:solidFill>
              </a:rPr>
              <a:t>Notes</a:t>
            </a:r>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698" y="1413508"/>
            <a:ext cx="1215391" cy="1215391"/>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7819" b="96296" l="5450" r="95640">
                        <a14:foregroundMark x1="40599" y1="87243" x2="40599" y2="87243"/>
                        <a14:foregroundMark x1="46594" y1="87654" x2="46594" y2="87654"/>
                        <a14:foregroundMark x1="53951" y1="88066" x2="53951" y2="88066"/>
                        <a14:foregroundMark x1="55858" y1="87654" x2="55858" y2="87654"/>
                        <a14:foregroundMark x1="54223" y1="86420" x2="54223" y2="86420"/>
                        <a14:foregroundMark x1="55858" y1="86420" x2="55858" y2="86420"/>
                        <a14:foregroundMark x1="55313" y1="84774" x2="55313" y2="84774"/>
                        <a14:foregroundMark x1="59128" y1="84774" x2="59128" y2="84774"/>
                        <a14:foregroundMark x1="65123" y1="86831" x2="65123" y2="86831"/>
                        <a14:foregroundMark x1="70845" y1="87243" x2="70845" y2="87243"/>
                        <a14:foregroundMark x1="71662" y1="86420" x2="71662" y2="86420"/>
                        <a14:foregroundMark x1="73025" y1="87654" x2="73025" y2="87654"/>
                        <a14:foregroundMark x1="17439" y1="89712" x2="17439" y2="89712"/>
                      </a14:backgroundRemoval>
                    </a14:imgEffect>
                  </a14:imgLayer>
                </a14:imgProps>
              </a:ext>
              <a:ext uri="{28A0092B-C50C-407E-A947-70E740481C1C}">
                <a14:useLocalDpi xmlns:a14="http://schemas.microsoft.com/office/drawing/2010/main" val="0"/>
              </a:ext>
            </a:extLst>
          </a:blip>
          <a:stretch>
            <a:fillRect/>
          </a:stretch>
        </p:blipFill>
        <p:spPr>
          <a:xfrm>
            <a:off x="6944980" y="2772139"/>
            <a:ext cx="1822475" cy="1210123"/>
          </a:xfrm>
          <a:prstGeom prst="rect">
            <a:avLst/>
          </a:prstGeom>
        </p:spPr>
      </p:pic>
      <p:pic>
        <p:nvPicPr>
          <p:cNvPr id="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240" t="44532" r="8619" b="24278"/>
          <a:stretch/>
        </p:blipFill>
        <p:spPr bwMode="auto">
          <a:xfrm>
            <a:off x="114301" y="4196371"/>
            <a:ext cx="8963654" cy="1938141"/>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181475" y="2628899"/>
            <a:ext cx="2867025" cy="830997"/>
          </a:xfrm>
          <a:prstGeom prst="rect">
            <a:avLst/>
          </a:prstGeom>
        </p:spPr>
        <p:txBody>
          <a:bodyPr wrap="square">
            <a:spAutoFit/>
          </a:bodyPr>
          <a:lstStyle/>
          <a:p>
            <a:r>
              <a:rPr lang="en-US" sz="2400" i="1" dirty="0">
                <a:solidFill>
                  <a:schemeClr val="accent2">
                    <a:lumMod val="75000"/>
                  </a:schemeClr>
                </a:solidFill>
              </a:rPr>
              <a:t>Can be two separate Plans or combined</a:t>
            </a:r>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4954" y="55346"/>
            <a:ext cx="1601691" cy="124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582647" y="394835"/>
            <a:ext cx="1426028" cy="3499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1" y="4196371"/>
            <a:ext cx="1028699"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4196371"/>
            <a:ext cx="1200150"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149" y="4196371"/>
            <a:ext cx="1343025"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86175" y="4196371"/>
            <a:ext cx="909954"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632" y="4196371"/>
            <a:ext cx="742318"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14950" y="4196371"/>
            <a:ext cx="542925"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57875" y="4196371"/>
            <a:ext cx="1543050"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00925" y="4196371"/>
            <a:ext cx="1677030" cy="861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12</a:t>
            </a:fld>
            <a:endParaRPr lang="en-US"/>
          </a:p>
        </p:txBody>
      </p:sp>
    </p:spTree>
    <p:extLst>
      <p:ext uri="{BB962C8B-B14F-4D97-AF65-F5344CB8AC3E}">
        <p14:creationId xmlns:p14="http://schemas.microsoft.com/office/powerpoint/2010/main" val="37643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additive="base">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&amp; TRAINING PLAN</a:t>
            </a:r>
          </a:p>
        </p:txBody>
      </p:sp>
      <p:sp>
        <p:nvSpPr>
          <p:cNvPr id="4" name="TextBox 3"/>
          <p:cNvSpPr txBox="1"/>
          <p:nvPr/>
        </p:nvSpPr>
        <p:spPr>
          <a:xfrm>
            <a:off x="390525" y="3629025"/>
            <a:ext cx="3248390" cy="2472472"/>
          </a:xfrm>
          <a:prstGeom prst="rect">
            <a:avLst/>
          </a:prstGeom>
          <a:noFill/>
        </p:spPr>
        <p:txBody>
          <a:bodyPr wrap="none" rtlCol="0">
            <a:spAutoFit/>
          </a:bodyPr>
          <a:lstStyle/>
          <a:p>
            <a:pPr>
              <a:spcAft>
                <a:spcPts val="600"/>
              </a:spcAft>
            </a:pPr>
            <a:r>
              <a:rPr lang="en-US" sz="2000" b="1" dirty="0" smtClean="0"/>
              <a:t>Topics &amp; Focus:</a:t>
            </a:r>
          </a:p>
          <a:p>
            <a:pPr marL="285750" indent="-285750">
              <a:spcAft>
                <a:spcPts val="400"/>
              </a:spcAft>
              <a:buFont typeface="Arial" panose="020B0604020202020204" pitchFamily="34" charset="0"/>
              <a:buChar char="•"/>
            </a:pPr>
            <a:r>
              <a:rPr lang="en-US" dirty="0" smtClean="0"/>
              <a:t>Why is this change needed?</a:t>
            </a:r>
          </a:p>
          <a:p>
            <a:pPr marL="285750" indent="-285750">
              <a:spcAft>
                <a:spcPts val="400"/>
              </a:spcAft>
              <a:buFont typeface="Arial" panose="020B0604020202020204" pitchFamily="34" charset="0"/>
              <a:buChar char="•"/>
            </a:pPr>
            <a:r>
              <a:rPr lang="en-US" dirty="0" smtClean="0"/>
              <a:t>Why changing now?</a:t>
            </a:r>
          </a:p>
          <a:p>
            <a:pPr marL="285750" indent="-285750">
              <a:spcAft>
                <a:spcPts val="400"/>
              </a:spcAft>
              <a:buFont typeface="Arial" panose="020B0604020202020204" pitchFamily="34" charset="0"/>
              <a:buChar char="•"/>
            </a:pPr>
            <a:r>
              <a:rPr lang="en-US" dirty="0" smtClean="0"/>
              <a:t>What if we don’t change?</a:t>
            </a:r>
          </a:p>
          <a:p>
            <a:pPr marL="285750" indent="-285750">
              <a:spcAft>
                <a:spcPts val="400"/>
              </a:spcAft>
              <a:buFont typeface="Arial" panose="020B0604020202020204" pitchFamily="34" charset="0"/>
              <a:buChar char="•"/>
            </a:pPr>
            <a:r>
              <a:rPr lang="en-US" dirty="0" smtClean="0"/>
              <a:t>What’s in it for me (WIIFM)</a:t>
            </a:r>
          </a:p>
          <a:p>
            <a:pPr marL="285750" indent="-285750">
              <a:spcAft>
                <a:spcPts val="400"/>
              </a:spcAft>
              <a:buFont typeface="Arial" panose="020B0604020202020204" pitchFamily="34" charset="0"/>
              <a:buChar char="•"/>
            </a:pPr>
            <a:r>
              <a:rPr lang="en-US" dirty="0" smtClean="0"/>
              <a:t>How am I impacted?</a:t>
            </a:r>
          </a:p>
          <a:p>
            <a:pPr marL="285750" indent="-285750">
              <a:spcAft>
                <a:spcPts val="400"/>
              </a:spcAft>
              <a:buFont typeface="Arial" panose="020B0604020202020204" pitchFamily="34" charset="0"/>
              <a:buChar char="•"/>
            </a:pPr>
            <a:r>
              <a:rPr lang="en-US" dirty="0" smtClean="0"/>
              <a:t>How will the change happen?</a:t>
            </a:r>
            <a:endParaRPr lang="en-US" dirty="0"/>
          </a:p>
        </p:txBody>
      </p:sp>
      <p:sp>
        <p:nvSpPr>
          <p:cNvPr id="7" name="TextBox 6"/>
          <p:cNvSpPr txBox="1"/>
          <p:nvPr/>
        </p:nvSpPr>
        <p:spPr>
          <a:xfrm>
            <a:off x="5019675" y="3629025"/>
            <a:ext cx="2834494" cy="1738938"/>
          </a:xfrm>
          <a:prstGeom prst="rect">
            <a:avLst/>
          </a:prstGeom>
          <a:noFill/>
        </p:spPr>
        <p:txBody>
          <a:bodyPr wrap="none" rtlCol="0">
            <a:spAutoFit/>
          </a:bodyPr>
          <a:lstStyle/>
          <a:p>
            <a:pPr>
              <a:spcAft>
                <a:spcPts val="600"/>
              </a:spcAft>
            </a:pPr>
            <a:r>
              <a:rPr lang="en-US" sz="2000" b="1" dirty="0" smtClean="0"/>
              <a:t>Communicate to:</a:t>
            </a:r>
          </a:p>
          <a:p>
            <a:pPr marL="285750" indent="-285750">
              <a:spcAft>
                <a:spcPts val="400"/>
              </a:spcAft>
              <a:buFont typeface="Arial" panose="020B0604020202020204" pitchFamily="34" charset="0"/>
              <a:buChar char="•"/>
            </a:pPr>
            <a:r>
              <a:rPr lang="en-US" dirty="0" smtClean="0"/>
              <a:t>Employees</a:t>
            </a:r>
          </a:p>
          <a:p>
            <a:pPr marL="285750" indent="-285750">
              <a:spcAft>
                <a:spcPts val="400"/>
              </a:spcAft>
              <a:buFont typeface="Arial" panose="020B0604020202020204" pitchFamily="34" charset="0"/>
              <a:buChar char="•"/>
            </a:pPr>
            <a:r>
              <a:rPr lang="en-US" dirty="0" smtClean="0"/>
              <a:t>Managers</a:t>
            </a:r>
          </a:p>
          <a:p>
            <a:pPr marL="285750" indent="-285750">
              <a:spcAft>
                <a:spcPts val="400"/>
              </a:spcAft>
              <a:buFont typeface="Arial" panose="020B0604020202020204" pitchFamily="34" charset="0"/>
              <a:buChar char="•"/>
            </a:pPr>
            <a:r>
              <a:rPr lang="en-US" dirty="0" smtClean="0"/>
              <a:t>Senior leaders / sponsors</a:t>
            </a:r>
          </a:p>
          <a:p>
            <a:pPr marL="285750" indent="-285750">
              <a:spcAft>
                <a:spcPts val="400"/>
              </a:spcAft>
              <a:buFont typeface="Arial" panose="020B0604020202020204" pitchFamily="34" charset="0"/>
              <a:buChar char="•"/>
            </a:pPr>
            <a:r>
              <a:rPr lang="en-US" dirty="0" smtClean="0"/>
              <a:t>Any impacted group</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13" t="32000" r="4938" b="29000"/>
          <a:stretch/>
        </p:blipFill>
        <p:spPr bwMode="auto">
          <a:xfrm>
            <a:off x="114300" y="1219200"/>
            <a:ext cx="8915400" cy="222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ular Callout 2"/>
          <p:cNvSpPr/>
          <p:nvPr/>
        </p:nvSpPr>
        <p:spPr>
          <a:xfrm>
            <a:off x="5695949" y="2333625"/>
            <a:ext cx="3133726" cy="793623"/>
          </a:xfrm>
          <a:prstGeom prst="wedgeRoundRectCallout">
            <a:avLst>
              <a:gd name="adj1" fmla="val -67626"/>
              <a:gd name="adj2" fmla="val -52495"/>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This </a:t>
            </a:r>
            <a:r>
              <a:rPr lang="en-US" sz="1400" dirty="0" smtClean="0"/>
              <a:t>plan </a:t>
            </a:r>
            <a:r>
              <a:rPr lang="en-US" sz="1400" dirty="0"/>
              <a:t>becomes a permanent record of what </a:t>
            </a:r>
            <a:r>
              <a:rPr lang="en-US" sz="1400" dirty="0" smtClean="0"/>
              <a:t>was </a:t>
            </a:r>
            <a:r>
              <a:rPr lang="en-US" sz="1400" dirty="0"/>
              <a:t>communicated and training provided to whom and when.</a:t>
            </a:r>
          </a:p>
        </p:txBody>
      </p:sp>
      <p:sp>
        <p:nvSpPr>
          <p:cNvPr id="8"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13</a:t>
            </a:fld>
            <a:endParaRPr lang="en-US"/>
          </a:p>
        </p:txBody>
      </p:sp>
    </p:spTree>
    <p:extLst>
      <p:ext uri="{BB962C8B-B14F-4D97-AF65-F5344CB8AC3E}">
        <p14:creationId xmlns:p14="http://schemas.microsoft.com/office/powerpoint/2010/main" val="285201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John P Kotter &amp; ADKAR®</a:t>
            </a:r>
            <a:endParaRPr lang="en-US" dirty="0"/>
          </a:p>
        </p:txBody>
      </p:sp>
      <p:sp>
        <p:nvSpPr>
          <p:cNvPr id="3" name="Content Placeholder 2"/>
          <p:cNvSpPr>
            <a:spLocks noGrp="1"/>
          </p:cNvSpPr>
          <p:nvPr>
            <p:ph sz="half" idx="1"/>
          </p:nvPr>
        </p:nvSpPr>
        <p:spPr>
          <a:xfrm>
            <a:off x="857250" y="1600200"/>
            <a:ext cx="4067175" cy="4525963"/>
          </a:xfrm>
        </p:spPr>
        <p:txBody>
          <a:bodyPr>
            <a:normAutofit fontScale="92500"/>
          </a:bodyPr>
          <a:lstStyle/>
          <a:p>
            <a:pPr marL="0" indent="0">
              <a:buNone/>
            </a:pPr>
            <a:r>
              <a:rPr lang="en-US" sz="2800" b="1" dirty="0" smtClean="0"/>
              <a:t>John P Kotter’s 8 Steps</a:t>
            </a:r>
          </a:p>
          <a:p>
            <a:pPr marL="0" indent="0">
              <a:buNone/>
            </a:pPr>
            <a:r>
              <a:rPr lang="en-US" sz="2400" dirty="0"/>
              <a:t>Step 1: Create </a:t>
            </a:r>
            <a:r>
              <a:rPr lang="en-US" sz="2400" dirty="0" smtClean="0"/>
              <a:t>Urgency</a:t>
            </a:r>
          </a:p>
          <a:p>
            <a:pPr marL="0" indent="0">
              <a:buNone/>
            </a:pPr>
            <a:r>
              <a:rPr lang="en-US" sz="2400" dirty="0"/>
              <a:t>Step 2: Form a Powerful </a:t>
            </a:r>
            <a:r>
              <a:rPr lang="en-US" sz="2400" dirty="0" smtClean="0"/>
              <a:t>Coalition</a:t>
            </a:r>
          </a:p>
          <a:p>
            <a:pPr marL="0" indent="0">
              <a:buNone/>
            </a:pPr>
            <a:r>
              <a:rPr lang="en-US" sz="2400" dirty="0"/>
              <a:t>Step 3: Create a Vision for </a:t>
            </a:r>
            <a:r>
              <a:rPr lang="en-US" sz="2400" dirty="0" smtClean="0"/>
              <a:t>Change</a:t>
            </a:r>
          </a:p>
          <a:p>
            <a:pPr marL="0" indent="0">
              <a:buNone/>
            </a:pPr>
            <a:r>
              <a:rPr lang="en-US" sz="2400" dirty="0"/>
              <a:t>Step 4: Communicate the </a:t>
            </a:r>
            <a:r>
              <a:rPr lang="en-US" sz="2400" dirty="0" smtClean="0"/>
              <a:t>Vision</a:t>
            </a:r>
          </a:p>
          <a:p>
            <a:pPr marL="0" indent="0">
              <a:buNone/>
            </a:pPr>
            <a:r>
              <a:rPr lang="en-US" sz="2400" dirty="0"/>
              <a:t>Step 5: Remove </a:t>
            </a:r>
            <a:r>
              <a:rPr lang="en-US" sz="2400" dirty="0" smtClean="0"/>
              <a:t>Obstacles</a:t>
            </a:r>
          </a:p>
          <a:p>
            <a:pPr marL="0" indent="0">
              <a:buNone/>
            </a:pPr>
            <a:r>
              <a:rPr lang="en-US" sz="2400" dirty="0"/>
              <a:t>Step 6: Create Short-Term </a:t>
            </a:r>
            <a:r>
              <a:rPr lang="en-US" sz="2400" dirty="0" smtClean="0"/>
              <a:t>Wins</a:t>
            </a:r>
          </a:p>
          <a:p>
            <a:pPr marL="0" indent="0">
              <a:buNone/>
            </a:pPr>
            <a:r>
              <a:rPr lang="en-US" sz="2400" dirty="0"/>
              <a:t>Step 7: Build on the </a:t>
            </a:r>
            <a:r>
              <a:rPr lang="en-US" sz="2400" dirty="0" smtClean="0"/>
              <a:t>Change</a:t>
            </a:r>
          </a:p>
          <a:p>
            <a:pPr marL="0" indent="0">
              <a:buNone/>
            </a:pPr>
            <a:r>
              <a:rPr lang="en-US" sz="2400" dirty="0"/>
              <a:t>Step 8: Anchor the Changes in </a:t>
            </a:r>
            <a:r>
              <a:rPr lang="en-US" sz="2400" dirty="0" smtClean="0"/>
              <a:t>      </a:t>
            </a:r>
            <a:br>
              <a:rPr lang="en-US" sz="2400" dirty="0" smtClean="0"/>
            </a:br>
            <a:r>
              <a:rPr lang="en-US" sz="2400" dirty="0" smtClean="0"/>
              <a:t>             Culture</a:t>
            </a:r>
          </a:p>
          <a:p>
            <a:endParaRPr lang="en-US" sz="3200" dirty="0"/>
          </a:p>
        </p:txBody>
      </p:sp>
      <p:sp>
        <p:nvSpPr>
          <p:cNvPr id="4" name="Content Placeholder 3"/>
          <p:cNvSpPr>
            <a:spLocks noGrp="1"/>
          </p:cNvSpPr>
          <p:nvPr>
            <p:ph sz="half" idx="2"/>
          </p:nvPr>
        </p:nvSpPr>
        <p:spPr>
          <a:xfrm>
            <a:off x="5200650" y="1600200"/>
            <a:ext cx="3886200" cy="4525963"/>
          </a:xfrm>
        </p:spPr>
        <p:txBody>
          <a:bodyPr>
            <a:normAutofit fontScale="92500"/>
          </a:bodyPr>
          <a:lstStyle/>
          <a:p>
            <a:pPr marL="0" indent="0">
              <a:buNone/>
            </a:pPr>
            <a:r>
              <a:rPr lang="en-US" sz="2800" b="1" dirty="0" smtClean="0"/>
              <a:t>Prosci’s® ADKAR®</a:t>
            </a:r>
          </a:p>
          <a:p>
            <a:pPr marL="0" indent="0">
              <a:buNone/>
            </a:pPr>
            <a:r>
              <a:rPr lang="en-US" dirty="0" smtClean="0"/>
              <a:t>A: Awareness</a:t>
            </a:r>
          </a:p>
          <a:p>
            <a:pPr marL="0" indent="0">
              <a:buNone/>
            </a:pPr>
            <a:r>
              <a:rPr lang="en-US" dirty="0" smtClean="0"/>
              <a:t>D: Desire</a:t>
            </a:r>
          </a:p>
          <a:p>
            <a:pPr marL="0" indent="0">
              <a:buNone/>
            </a:pPr>
            <a:r>
              <a:rPr lang="en-US" dirty="0" smtClean="0"/>
              <a:t>K: Knowledge</a:t>
            </a:r>
          </a:p>
          <a:p>
            <a:pPr marL="0" indent="0">
              <a:buNone/>
            </a:pPr>
            <a:r>
              <a:rPr lang="en-US" dirty="0" smtClean="0"/>
              <a:t>A: Ability</a:t>
            </a:r>
          </a:p>
          <a:p>
            <a:pPr marL="0" indent="0">
              <a:buNone/>
            </a:pPr>
            <a:r>
              <a:rPr lang="en-US" dirty="0" smtClean="0"/>
              <a:t>R: Reinforcement</a:t>
            </a:r>
            <a:endParaRPr lang="en-US" dirty="0"/>
          </a:p>
        </p:txBody>
      </p:sp>
      <p:sp>
        <p:nvSpPr>
          <p:cNvPr id="5" name="Slide Number Placeholder 4"/>
          <p:cNvSpPr>
            <a:spLocks noGrp="1"/>
          </p:cNvSpPr>
          <p:nvPr>
            <p:ph type="sldNum" sz="quarter" idx="12"/>
          </p:nvPr>
        </p:nvSpPr>
        <p:spPr>
          <a:xfrm>
            <a:off x="6553200" y="6491026"/>
            <a:ext cx="2133600" cy="365125"/>
          </a:xfrm>
        </p:spPr>
        <p:txBody>
          <a:bodyPr/>
          <a:lstStyle/>
          <a:p>
            <a:fld id="{1A2DCB2D-F3A1-47AC-A248-15826C4C808C}" type="slidenum">
              <a:rPr lang="en-US" smtClean="0"/>
              <a:pPr/>
              <a:t>14</a:t>
            </a:fld>
            <a:endParaRPr lang="en-US" dirty="0"/>
          </a:p>
        </p:txBody>
      </p:sp>
      <p:sp>
        <p:nvSpPr>
          <p:cNvPr id="6" name="Slide Number Placeholder 3"/>
          <p:cNvSpPr txBox="1">
            <a:spLocks/>
          </p:cNvSpPr>
          <p:nvPr/>
        </p:nvSpPr>
        <p:spPr>
          <a:xfrm>
            <a:off x="8572500" y="6629400"/>
            <a:ext cx="571500" cy="228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DFB98CC-56EA-4F8E-985D-0EDE944A4368}" type="slidenum">
              <a:rPr lang="en-US" smtClean="0"/>
              <a:pPr algn="r">
                <a:defRPr/>
              </a:pPr>
              <a:t>14</a:t>
            </a:fld>
            <a:endParaRPr lang="en-US"/>
          </a:p>
        </p:txBody>
      </p:sp>
    </p:spTree>
    <p:extLst>
      <p:ext uri="{BB962C8B-B14F-4D97-AF65-F5344CB8AC3E}">
        <p14:creationId xmlns:p14="http://schemas.microsoft.com/office/powerpoint/2010/main" val="41449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additive="base">
                                        <p:cTn id="5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additive="base">
                                        <p:cTn id="5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1143000"/>
          </a:xfrm>
        </p:spPr>
        <p:txBody>
          <a:bodyPr>
            <a:normAutofit fontScale="90000"/>
          </a:bodyPr>
          <a:lstStyle/>
          <a:p>
            <a:r>
              <a:rPr lang="en-US" dirty="0" smtClean="0"/>
              <a:t>COMPARING CHANGE FRAMEWORKS</a:t>
            </a:r>
            <a:br>
              <a:rPr lang="en-US" dirty="0" smtClean="0"/>
            </a:br>
            <a:r>
              <a:rPr lang="en-US" sz="3600" i="1" dirty="0" smtClean="0"/>
              <a:t>Different but same…</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209670752"/>
              </p:ext>
            </p:extLst>
          </p:nvPr>
        </p:nvGraphicFramePr>
        <p:xfrm>
          <a:off x="228600" y="1254125"/>
          <a:ext cx="8686801" cy="457200"/>
        </p:xfrm>
        <a:graphic>
          <a:graphicData uri="http://schemas.openxmlformats.org/drawingml/2006/table">
            <a:tbl>
              <a:tblPr firstRow="1" bandRow="1">
                <a:tableStyleId>{5C22544A-7EE6-4342-B048-85BDC9FD1C3A}</a:tableStyleId>
              </a:tblPr>
              <a:tblGrid>
                <a:gridCol w="3000375"/>
                <a:gridCol w="2879066"/>
                <a:gridCol w="2807360"/>
              </a:tblGrid>
              <a:tr h="370840">
                <a:tc>
                  <a:txBody>
                    <a:bodyPr/>
                    <a:lstStyle/>
                    <a:p>
                      <a:r>
                        <a:rPr lang="en-US" sz="2400" dirty="0" smtClean="0"/>
                        <a:t>John P Kotter</a:t>
                      </a:r>
                      <a:endParaRPr lang="en-US" sz="2400" dirty="0"/>
                    </a:p>
                  </a:txBody>
                  <a:tcPr/>
                </a:tc>
                <a:tc>
                  <a:txBody>
                    <a:bodyPr/>
                    <a:lstStyle/>
                    <a:p>
                      <a:r>
                        <a:rPr lang="en-US" sz="2000" dirty="0" smtClean="0"/>
                        <a:t>Similarities</a:t>
                      </a:r>
                      <a:endParaRPr lang="en-US" sz="2000" dirty="0"/>
                    </a:p>
                  </a:txBody>
                  <a:tcPr/>
                </a:tc>
                <a:tc>
                  <a:txBody>
                    <a:bodyPr/>
                    <a:lstStyle/>
                    <a:p>
                      <a:r>
                        <a:rPr lang="en-US" sz="2400" dirty="0" smtClean="0"/>
                        <a:t>ADKAR®</a:t>
                      </a:r>
                      <a:endParaRPr lang="en-US" sz="2400" dirty="0"/>
                    </a:p>
                  </a:txBody>
                  <a:tcPr/>
                </a:tc>
              </a:tr>
            </a:tbl>
          </a:graphicData>
        </a:graphic>
      </p:graphicFrame>
      <p:sp>
        <p:nvSpPr>
          <p:cNvPr id="3" name="Rectangle 2"/>
          <p:cNvSpPr/>
          <p:nvPr/>
        </p:nvSpPr>
        <p:spPr>
          <a:xfrm>
            <a:off x="228600" y="1743760"/>
            <a:ext cx="2990850" cy="830997"/>
          </a:xfrm>
          <a:prstGeom prst="rect">
            <a:avLst/>
          </a:prstGeom>
          <a:solidFill>
            <a:schemeClr val="accent3">
              <a:lumMod val="20000"/>
              <a:lumOff val="80000"/>
            </a:schemeClr>
          </a:solidFill>
        </p:spPr>
        <p:txBody>
          <a:bodyPr wrap="square">
            <a:spAutoFit/>
          </a:bodyPr>
          <a:lstStyle/>
          <a:p>
            <a:r>
              <a:rPr lang="en-US" sz="1600" dirty="0">
                <a:solidFill>
                  <a:schemeClr val="dk1"/>
                </a:solidFill>
              </a:rPr>
              <a:t>Step 1: Create Urgency</a:t>
            </a:r>
          </a:p>
          <a:p>
            <a:r>
              <a:rPr lang="en-US" sz="1600" dirty="0">
                <a:solidFill>
                  <a:schemeClr val="dk1"/>
                </a:solidFill>
              </a:rPr>
              <a:t>Step 2: Form a Powerful </a:t>
            </a:r>
            <a:r>
              <a:rPr lang="en-US" sz="1600" dirty="0" smtClean="0">
                <a:solidFill>
                  <a:schemeClr val="dk1"/>
                </a:solidFill>
              </a:rPr>
              <a:t>Coalition</a:t>
            </a:r>
          </a:p>
          <a:p>
            <a:endParaRPr lang="en-US" sz="1600" dirty="0">
              <a:solidFill>
                <a:schemeClr val="dk1"/>
              </a:solidFill>
            </a:endParaRPr>
          </a:p>
        </p:txBody>
      </p:sp>
      <p:sp>
        <p:nvSpPr>
          <p:cNvPr id="6" name="Rectangle 5"/>
          <p:cNvSpPr/>
          <p:nvPr/>
        </p:nvSpPr>
        <p:spPr>
          <a:xfrm>
            <a:off x="6124575" y="1743760"/>
            <a:ext cx="2800350" cy="830997"/>
          </a:xfrm>
          <a:prstGeom prst="rect">
            <a:avLst/>
          </a:prstGeom>
          <a:solidFill>
            <a:schemeClr val="accent3">
              <a:lumMod val="20000"/>
              <a:lumOff val="80000"/>
            </a:schemeClr>
          </a:solidFill>
        </p:spPr>
        <p:txBody>
          <a:bodyPr wrap="square">
            <a:spAutoFit/>
          </a:bodyPr>
          <a:lstStyle/>
          <a:p>
            <a:r>
              <a:rPr lang="en-US" sz="1600" dirty="0" smtClean="0">
                <a:solidFill>
                  <a:schemeClr val="dk1"/>
                </a:solidFill>
              </a:rPr>
              <a:t>A: Awareness</a:t>
            </a:r>
          </a:p>
          <a:p>
            <a:endParaRPr lang="en-US" sz="1600" dirty="0" smtClean="0">
              <a:solidFill>
                <a:schemeClr val="dk1"/>
              </a:solidFill>
            </a:endParaRPr>
          </a:p>
          <a:p>
            <a:endParaRPr lang="en-US" sz="1600" dirty="0">
              <a:solidFill>
                <a:schemeClr val="dk1"/>
              </a:solidFill>
            </a:endParaRPr>
          </a:p>
        </p:txBody>
      </p:sp>
      <p:sp>
        <p:nvSpPr>
          <p:cNvPr id="7" name="Rectangle 6"/>
          <p:cNvSpPr/>
          <p:nvPr/>
        </p:nvSpPr>
        <p:spPr>
          <a:xfrm>
            <a:off x="3257550" y="1743760"/>
            <a:ext cx="2838450" cy="830997"/>
          </a:xfrm>
          <a:prstGeom prst="rect">
            <a:avLst/>
          </a:prstGeom>
          <a:solidFill>
            <a:schemeClr val="accent1">
              <a:lumMod val="20000"/>
              <a:lumOff val="80000"/>
            </a:schemeClr>
          </a:solidFill>
        </p:spPr>
        <p:txBody>
          <a:bodyPr wrap="square">
            <a:spAutoFit/>
          </a:bodyPr>
          <a:lstStyle/>
          <a:p>
            <a:pPr marL="114300" indent="-114300">
              <a:buFont typeface="Arial" panose="020B0604020202020204" pitchFamily="34" charset="0"/>
              <a:buChar char="•"/>
            </a:pPr>
            <a:r>
              <a:rPr lang="en-US" sz="1600" dirty="0">
                <a:solidFill>
                  <a:schemeClr val="accent6">
                    <a:lumMod val="50000"/>
                  </a:schemeClr>
                </a:solidFill>
              </a:rPr>
              <a:t>WHY is the change needed (Awareness &amp; Urgency)</a:t>
            </a:r>
          </a:p>
          <a:p>
            <a:pPr marL="114300" indent="-114300">
              <a:buFont typeface="Arial" panose="020B0604020202020204" pitchFamily="34" charset="0"/>
              <a:buChar char="•"/>
            </a:pPr>
            <a:r>
              <a:rPr lang="en-US" sz="1600" dirty="0">
                <a:solidFill>
                  <a:schemeClr val="accent6">
                    <a:lumMod val="50000"/>
                  </a:schemeClr>
                </a:solidFill>
              </a:rPr>
              <a:t>Risk if we do NOTHING</a:t>
            </a:r>
          </a:p>
        </p:txBody>
      </p:sp>
      <p:sp>
        <p:nvSpPr>
          <p:cNvPr id="8" name="Rectangle 7"/>
          <p:cNvSpPr/>
          <p:nvPr/>
        </p:nvSpPr>
        <p:spPr>
          <a:xfrm>
            <a:off x="238125" y="2639110"/>
            <a:ext cx="2990850" cy="830997"/>
          </a:xfrm>
          <a:prstGeom prst="rect">
            <a:avLst/>
          </a:prstGeom>
          <a:solidFill>
            <a:schemeClr val="accent3">
              <a:lumMod val="20000"/>
              <a:lumOff val="80000"/>
            </a:schemeClr>
          </a:solidFill>
        </p:spPr>
        <p:txBody>
          <a:bodyPr wrap="square">
            <a:spAutoFit/>
          </a:bodyPr>
          <a:lstStyle/>
          <a:p>
            <a:r>
              <a:rPr lang="en-US" sz="1600" dirty="0">
                <a:solidFill>
                  <a:schemeClr val="dk1"/>
                </a:solidFill>
              </a:rPr>
              <a:t>Step 3: Create a Vision for Change</a:t>
            </a:r>
          </a:p>
          <a:p>
            <a:r>
              <a:rPr lang="en-US" sz="1600" dirty="0">
                <a:solidFill>
                  <a:schemeClr val="dk1"/>
                </a:solidFill>
              </a:rPr>
              <a:t>Step 4: Communicate the Vision</a:t>
            </a:r>
          </a:p>
          <a:p>
            <a:endParaRPr lang="en-US" sz="1600" dirty="0">
              <a:solidFill>
                <a:schemeClr val="dk1"/>
              </a:solidFill>
            </a:endParaRPr>
          </a:p>
        </p:txBody>
      </p:sp>
      <p:sp>
        <p:nvSpPr>
          <p:cNvPr id="9" name="Rectangle 8"/>
          <p:cNvSpPr/>
          <p:nvPr/>
        </p:nvSpPr>
        <p:spPr>
          <a:xfrm>
            <a:off x="6134100" y="2639110"/>
            <a:ext cx="2800350" cy="830997"/>
          </a:xfrm>
          <a:prstGeom prst="rect">
            <a:avLst/>
          </a:prstGeom>
          <a:solidFill>
            <a:schemeClr val="accent3">
              <a:lumMod val="20000"/>
              <a:lumOff val="80000"/>
            </a:schemeClr>
          </a:solidFill>
        </p:spPr>
        <p:txBody>
          <a:bodyPr wrap="square">
            <a:spAutoFit/>
          </a:bodyPr>
          <a:lstStyle/>
          <a:p>
            <a:r>
              <a:rPr lang="en-US" sz="1600" dirty="0">
                <a:solidFill>
                  <a:schemeClr val="dk1"/>
                </a:solidFill>
              </a:rPr>
              <a:t>D: Desire</a:t>
            </a:r>
          </a:p>
          <a:p>
            <a:endParaRPr lang="en-US" sz="1600" dirty="0" smtClean="0">
              <a:solidFill>
                <a:schemeClr val="dk1"/>
              </a:solidFill>
            </a:endParaRPr>
          </a:p>
          <a:p>
            <a:endParaRPr lang="en-US" sz="1600" dirty="0">
              <a:solidFill>
                <a:schemeClr val="dk1"/>
              </a:solidFill>
            </a:endParaRPr>
          </a:p>
        </p:txBody>
      </p:sp>
      <p:sp>
        <p:nvSpPr>
          <p:cNvPr id="10" name="Rectangle 9"/>
          <p:cNvSpPr/>
          <p:nvPr/>
        </p:nvSpPr>
        <p:spPr>
          <a:xfrm>
            <a:off x="3267075" y="2639110"/>
            <a:ext cx="2838450" cy="830997"/>
          </a:xfrm>
          <a:prstGeom prst="rect">
            <a:avLst/>
          </a:prstGeom>
          <a:solidFill>
            <a:schemeClr val="accent1">
              <a:lumMod val="20000"/>
              <a:lumOff val="80000"/>
            </a:schemeClr>
          </a:solidFill>
        </p:spPr>
        <p:txBody>
          <a:bodyPr wrap="square">
            <a:spAutoFit/>
          </a:bodyPr>
          <a:lstStyle/>
          <a:p>
            <a:pPr marL="114300" indent="-114300">
              <a:buFont typeface="Arial" panose="020B0604020202020204" pitchFamily="34" charset="0"/>
              <a:buChar char="•"/>
            </a:pPr>
            <a:r>
              <a:rPr lang="en-US" sz="1600" dirty="0">
                <a:solidFill>
                  <a:schemeClr val="accent6">
                    <a:lumMod val="50000"/>
                  </a:schemeClr>
                </a:solidFill>
              </a:rPr>
              <a:t>Long term VISION (Desire to be part of the </a:t>
            </a:r>
            <a:r>
              <a:rPr lang="en-US" sz="1600" dirty="0" smtClean="0">
                <a:solidFill>
                  <a:schemeClr val="accent6">
                    <a:lumMod val="50000"/>
                  </a:schemeClr>
                </a:solidFill>
              </a:rPr>
              <a:t>change and future vision)</a:t>
            </a:r>
            <a:endParaRPr lang="en-US" sz="1600" dirty="0">
              <a:solidFill>
                <a:schemeClr val="accent6">
                  <a:lumMod val="50000"/>
                </a:schemeClr>
              </a:solidFill>
            </a:endParaRPr>
          </a:p>
        </p:txBody>
      </p:sp>
      <p:sp>
        <p:nvSpPr>
          <p:cNvPr id="11" name="Rectangle 10"/>
          <p:cNvSpPr/>
          <p:nvPr/>
        </p:nvSpPr>
        <p:spPr>
          <a:xfrm>
            <a:off x="247650" y="3534460"/>
            <a:ext cx="2990850" cy="1077218"/>
          </a:xfrm>
          <a:prstGeom prst="rect">
            <a:avLst/>
          </a:prstGeom>
          <a:solidFill>
            <a:schemeClr val="accent3">
              <a:lumMod val="20000"/>
              <a:lumOff val="80000"/>
            </a:schemeClr>
          </a:solidFill>
        </p:spPr>
        <p:txBody>
          <a:bodyPr wrap="square">
            <a:spAutoFit/>
          </a:bodyPr>
          <a:lstStyle/>
          <a:p>
            <a:pPr>
              <a:defRPr/>
            </a:pPr>
            <a:r>
              <a:rPr lang="en-US" sz="1600" dirty="0">
                <a:solidFill>
                  <a:schemeClr val="dk1"/>
                </a:solidFill>
              </a:rPr>
              <a:t>Step 5: Remove Obstacles</a:t>
            </a:r>
          </a:p>
          <a:p>
            <a:endParaRPr lang="en-US" sz="1600" dirty="0" smtClean="0">
              <a:solidFill>
                <a:schemeClr val="dk1"/>
              </a:solidFill>
            </a:endParaRPr>
          </a:p>
          <a:p>
            <a:endParaRPr lang="en-US" sz="1600" dirty="0" smtClean="0">
              <a:solidFill>
                <a:schemeClr val="dk1"/>
              </a:solidFill>
            </a:endParaRPr>
          </a:p>
          <a:p>
            <a:endParaRPr lang="en-US" sz="1600" dirty="0">
              <a:solidFill>
                <a:schemeClr val="dk1"/>
              </a:solidFill>
            </a:endParaRPr>
          </a:p>
        </p:txBody>
      </p:sp>
      <p:sp>
        <p:nvSpPr>
          <p:cNvPr id="12" name="Rectangle 11"/>
          <p:cNvSpPr/>
          <p:nvPr/>
        </p:nvSpPr>
        <p:spPr>
          <a:xfrm>
            <a:off x="6143625" y="3534460"/>
            <a:ext cx="2800350" cy="1077218"/>
          </a:xfrm>
          <a:prstGeom prst="rect">
            <a:avLst/>
          </a:prstGeom>
          <a:solidFill>
            <a:schemeClr val="accent3">
              <a:lumMod val="20000"/>
              <a:lumOff val="80000"/>
            </a:schemeClr>
          </a:solidFill>
        </p:spPr>
        <p:txBody>
          <a:bodyPr wrap="square">
            <a:spAutoFit/>
          </a:bodyPr>
          <a:lstStyle/>
          <a:p>
            <a:pPr>
              <a:defRPr/>
            </a:pPr>
            <a:r>
              <a:rPr lang="en-US" sz="1600" dirty="0">
                <a:solidFill>
                  <a:schemeClr val="dk1"/>
                </a:solidFill>
              </a:rPr>
              <a:t>K: Knowledge</a:t>
            </a:r>
          </a:p>
          <a:p>
            <a:pPr>
              <a:defRPr/>
            </a:pPr>
            <a:r>
              <a:rPr lang="en-US" sz="1600" dirty="0">
                <a:solidFill>
                  <a:schemeClr val="dk1"/>
                </a:solidFill>
              </a:rPr>
              <a:t>A: </a:t>
            </a:r>
            <a:r>
              <a:rPr lang="en-US" sz="1600" dirty="0" smtClean="0">
                <a:solidFill>
                  <a:schemeClr val="dk1"/>
                </a:solidFill>
              </a:rPr>
              <a:t>Ability</a:t>
            </a:r>
          </a:p>
          <a:p>
            <a:endParaRPr lang="en-US" sz="1600" dirty="0" smtClean="0">
              <a:solidFill>
                <a:schemeClr val="dk1"/>
              </a:solidFill>
            </a:endParaRPr>
          </a:p>
          <a:p>
            <a:endParaRPr lang="en-US" sz="1600" dirty="0">
              <a:solidFill>
                <a:schemeClr val="dk1"/>
              </a:solidFill>
            </a:endParaRPr>
          </a:p>
        </p:txBody>
      </p:sp>
      <p:sp>
        <p:nvSpPr>
          <p:cNvPr id="13" name="Rectangle 12"/>
          <p:cNvSpPr/>
          <p:nvPr/>
        </p:nvSpPr>
        <p:spPr>
          <a:xfrm>
            <a:off x="3276600" y="3534460"/>
            <a:ext cx="2838450" cy="1077218"/>
          </a:xfrm>
          <a:prstGeom prst="rect">
            <a:avLst/>
          </a:prstGeom>
          <a:solidFill>
            <a:schemeClr val="accent1">
              <a:lumMod val="20000"/>
              <a:lumOff val="80000"/>
            </a:schemeClr>
          </a:solidFill>
        </p:spPr>
        <p:txBody>
          <a:bodyPr wrap="square">
            <a:spAutoFit/>
          </a:bodyPr>
          <a:lstStyle/>
          <a:p>
            <a:pPr marL="114300" indent="-114300">
              <a:buFont typeface="Arial" panose="020B0604020202020204" pitchFamily="34" charset="0"/>
              <a:buChar char="•"/>
            </a:pPr>
            <a:r>
              <a:rPr lang="en-US" sz="1600" dirty="0">
                <a:solidFill>
                  <a:schemeClr val="accent6">
                    <a:lumMod val="50000"/>
                  </a:schemeClr>
                </a:solidFill>
              </a:rPr>
              <a:t>TRAINING (new knowledge)</a:t>
            </a:r>
          </a:p>
          <a:p>
            <a:pPr marL="114300" indent="-114300">
              <a:buFont typeface="Arial" panose="020B0604020202020204" pitchFamily="34" charset="0"/>
              <a:buChar char="•"/>
            </a:pPr>
            <a:r>
              <a:rPr lang="en-US" sz="1600" dirty="0">
                <a:solidFill>
                  <a:schemeClr val="accent6">
                    <a:lumMod val="50000"/>
                  </a:schemeClr>
                </a:solidFill>
              </a:rPr>
              <a:t>EMPOWER people to execute the new process and tools and remove </a:t>
            </a:r>
            <a:r>
              <a:rPr lang="en-US" sz="1600" dirty="0" smtClean="0">
                <a:solidFill>
                  <a:schemeClr val="accent6">
                    <a:lumMod val="50000"/>
                  </a:schemeClr>
                </a:solidFill>
              </a:rPr>
              <a:t>obstacles</a:t>
            </a:r>
            <a:endParaRPr lang="en-US" sz="1600" dirty="0">
              <a:solidFill>
                <a:schemeClr val="accent6">
                  <a:lumMod val="50000"/>
                </a:schemeClr>
              </a:solidFill>
            </a:endParaRPr>
          </a:p>
        </p:txBody>
      </p:sp>
      <p:sp>
        <p:nvSpPr>
          <p:cNvPr id="14" name="Rectangle 13"/>
          <p:cNvSpPr/>
          <p:nvPr/>
        </p:nvSpPr>
        <p:spPr>
          <a:xfrm>
            <a:off x="247650" y="4677460"/>
            <a:ext cx="2990850" cy="1077218"/>
          </a:xfrm>
          <a:prstGeom prst="rect">
            <a:avLst/>
          </a:prstGeom>
          <a:solidFill>
            <a:schemeClr val="accent3">
              <a:lumMod val="20000"/>
              <a:lumOff val="80000"/>
            </a:schemeClr>
          </a:solidFill>
        </p:spPr>
        <p:txBody>
          <a:bodyPr wrap="square">
            <a:spAutoFit/>
          </a:bodyPr>
          <a:lstStyle/>
          <a:p>
            <a:r>
              <a:rPr lang="en-US" sz="1600" dirty="0">
                <a:solidFill>
                  <a:schemeClr val="dk1"/>
                </a:solidFill>
              </a:rPr>
              <a:t>Step 6: Create Short-Term Wins</a:t>
            </a:r>
          </a:p>
          <a:p>
            <a:r>
              <a:rPr lang="en-US" sz="1600" dirty="0">
                <a:solidFill>
                  <a:schemeClr val="dk1"/>
                </a:solidFill>
              </a:rPr>
              <a:t>Step 7: Build on the Change</a:t>
            </a:r>
          </a:p>
          <a:p>
            <a:r>
              <a:rPr lang="en-US" sz="1600" dirty="0">
                <a:solidFill>
                  <a:schemeClr val="dk1"/>
                </a:solidFill>
              </a:rPr>
              <a:t>Step 8: Anchor the Changes in </a:t>
            </a:r>
            <a:r>
              <a:rPr lang="en-US" sz="1600" dirty="0" smtClean="0">
                <a:solidFill>
                  <a:schemeClr val="dk1"/>
                </a:solidFill>
              </a:rPr>
              <a:t/>
            </a:r>
            <a:br>
              <a:rPr lang="en-US" sz="1600" dirty="0" smtClean="0">
                <a:solidFill>
                  <a:schemeClr val="dk1"/>
                </a:solidFill>
              </a:rPr>
            </a:br>
            <a:r>
              <a:rPr lang="en-US" sz="1600" dirty="0" smtClean="0">
                <a:solidFill>
                  <a:schemeClr val="dk1"/>
                </a:solidFill>
              </a:rPr>
              <a:t>             Culture</a:t>
            </a:r>
            <a:endParaRPr lang="en-US" sz="1600" dirty="0">
              <a:solidFill>
                <a:schemeClr val="dk1"/>
              </a:solidFill>
            </a:endParaRPr>
          </a:p>
        </p:txBody>
      </p:sp>
      <p:sp>
        <p:nvSpPr>
          <p:cNvPr id="15" name="Rectangle 14"/>
          <p:cNvSpPr/>
          <p:nvPr/>
        </p:nvSpPr>
        <p:spPr>
          <a:xfrm>
            <a:off x="6143625" y="4677460"/>
            <a:ext cx="2800350" cy="1077218"/>
          </a:xfrm>
          <a:prstGeom prst="rect">
            <a:avLst/>
          </a:prstGeom>
          <a:solidFill>
            <a:schemeClr val="accent3">
              <a:lumMod val="20000"/>
              <a:lumOff val="80000"/>
            </a:schemeClr>
          </a:solidFill>
        </p:spPr>
        <p:txBody>
          <a:bodyPr wrap="square">
            <a:spAutoFit/>
          </a:bodyPr>
          <a:lstStyle/>
          <a:p>
            <a:pPr>
              <a:defRPr/>
            </a:pPr>
            <a:r>
              <a:rPr lang="en-US" sz="1600" dirty="0">
                <a:solidFill>
                  <a:schemeClr val="dk1"/>
                </a:solidFill>
              </a:rPr>
              <a:t>R: Reinforcement</a:t>
            </a:r>
          </a:p>
          <a:p>
            <a:endParaRPr lang="en-US" sz="1600" dirty="0" smtClean="0">
              <a:solidFill>
                <a:schemeClr val="dk1"/>
              </a:solidFill>
            </a:endParaRPr>
          </a:p>
          <a:p>
            <a:endParaRPr lang="en-US" sz="1600" dirty="0" smtClean="0">
              <a:solidFill>
                <a:schemeClr val="dk1"/>
              </a:solidFill>
            </a:endParaRPr>
          </a:p>
          <a:p>
            <a:endParaRPr lang="en-US" sz="1600" dirty="0">
              <a:solidFill>
                <a:schemeClr val="dk1"/>
              </a:solidFill>
            </a:endParaRPr>
          </a:p>
        </p:txBody>
      </p:sp>
      <p:sp>
        <p:nvSpPr>
          <p:cNvPr id="16" name="Rectangle 15"/>
          <p:cNvSpPr/>
          <p:nvPr/>
        </p:nvSpPr>
        <p:spPr>
          <a:xfrm>
            <a:off x="3276600" y="4677460"/>
            <a:ext cx="2838450" cy="1077218"/>
          </a:xfrm>
          <a:prstGeom prst="rect">
            <a:avLst/>
          </a:prstGeom>
          <a:solidFill>
            <a:schemeClr val="accent1">
              <a:lumMod val="20000"/>
              <a:lumOff val="80000"/>
            </a:schemeClr>
          </a:solidFill>
        </p:spPr>
        <p:txBody>
          <a:bodyPr wrap="square">
            <a:spAutoFit/>
          </a:bodyPr>
          <a:lstStyle/>
          <a:p>
            <a:pPr marL="114300" indent="-114300">
              <a:buFont typeface="Arial" panose="020B0604020202020204" pitchFamily="34" charset="0"/>
              <a:buChar char="•"/>
            </a:pPr>
            <a:r>
              <a:rPr lang="en-US" sz="1600" dirty="0">
                <a:solidFill>
                  <a:schemeClr val="accent6">
                    <a:lumMod val="50000"/>
                  </a:schemeClr>
                </a:solidFill>
              </a:rPr>
              <a:t>RESISTANCE Management</a:t>
            </a:r>
          </a:p>
          <a:p>
            <a:pPr marL="114300" indent="-114300">
              <a:buFont typeface="Arial" panose="020B0604020202020204" pitchFamily="34" charset="0"/>
              <a:buChar char="•"/>
            </a:pPr>
            <a:r>
              <a:rPr lang="en-US" sz="1600" dirty="0">
                <a:solidFill>
                  <a:schemeClr val="accent6">
                    <a:lumMod val="50000"/>
                  </a:schemeClr>
                </a:solidFill>
              </a:rPr>
              <a:t>CELEBRATION of “wins”</a:t>
            </a:r>
          </a:p>
          <a:p>
            <a:pPr marL="114300" indent="-114300">
              <a:buFont typeface="Arial" panose="020B0604020202020204" pitchFamily="34" charset="0"/>
              <a:buChar char="•"/>
            </a:pPr>
            <a:r>
              <a:rPr lang="en-US" sz="1600" dirty="0">
                <a:solidFill>
                  <a:schemeClr val="accent6">
                    <a:lumMod val="50000"/>
                  </a:schemeClr>
                </a:solidFill>
              </a:rPr>
              <a:t>Keep the MOMENTUM </a:t>
            </a:r>
            <a:r>
              <a:rPr lang="en-US" sz="1600" dirty="0" smtClean="0">
                <a:solidFill>
                  <a:schemeClr val="accent6">
                    <a:lumMod val="50000"/>
                  </a:schemeClr>
                </a:solidFill>
              </a:rPr>
              <a:t>going</a:t>
            </a:r>
          </a:p>
          <a:p>
            <a:endParaRPr lang="en-US" sz="1600" dirty="0">
              <a:solidFill>
                <a:schemeClr val="accent6">
                  <a:lumMod val="50000"/>
                </a:schemeClr>
              </a:solidFill>
            </a:endParaRPr>
          </a:p>
        </p:txBody>
      </p:sp>
      <p:grpSp>
        <p:nvGrpSpPr>
          <p:cNvPr id="21" name="Group 20"/>
          <p:cNvGrpSpPr/>
          <p:nvPr/>
        </p:nvGrpSpPr>
        <p:grpSpPr>
          <a:xfrm>
            <a:off x="7153275" y="1687753"/>
            <a:ext cx="1990725" cy="4008197"/>
            <a:chOff x="7153275" y="1687753"/>
            <a:chExt cx="1990725" cy="4008197"/>
          </a:xfrm>
        </p:grpSpPr>
        <p:sp>
          <p:nvSpPr>
            <p:cNvPr id="17" name="Left Arrow 16"/>
            <p:cNvSpPr/>
            <p:nvPr/>
          </p:nvSpPr>
          <p:spPr>
            <a:xfrm>
              <a:off x="7153275" y="1687753"/>
              <a:ext cx="1990725" cy="864947"/>
            </a:xfrm>
            <a:prstGeom prst="leftArrow">
              <a:avLst/>
            </a:prstGeom>
            <a:solidFill>
              <a:schemeClr val="accent6">
                <a:lumMod val="75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Change?</a:t>
              </a:r>
              <a:endParaRPr lang="en-US" dirty="0"/>
            </a:p>
          </p:txBody>
        </p:sp>
        <p:sp>
          <p:nvSpPr>
            <p:cNvPr id="18" name="Left Arrow 17"/>
            <p:cNvSpPr/>
            <p:nvPr/>
          </p:nvSpPr>
          <p:spPr>
            <a:xfrm>
              <a:off x="7153275" y="2630728"/>
              <a:ext cx="1990725" cy="864947"/>
            </a:xfrm>
            <a:prstGeom prst="leftArrow">
              <a:avLst/>
            </a:prstGeom>
            <a:solidFill>
              <a:schemeClr val="accent6">
                <a:lumMod val="75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Future State</a:t>
              </a:r>
              <a:endParaRPr lang="en-US" dirty="0"/>
            </a:p>
          </p:txBody>
        </p:sp>
        <p:sp>
          <p:nvSpPr>
            <p:cNvPr id="19" name="Left Arrow 18"/>
            <p:cNvSpPr/>
            <p:nvPr/>
          </p:nvSpPr>
          <p:spPr>
            <a:xfrm>
              <a:off x="7153275" y="3659428"/>
              <a:ext cx="1990725" cy="864947"/>
            </a:xfrm>
            <a:prstGeom prst="leftArrow">
              <a:avLst/>
            </a:prstGeom>
            <a:solidFill>
              <a:schemeClr val="accent6">
                <a:lumMod val="75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Enable Change</a:t>
              </a:r>
              <a:endParaRPr lang="en-US" dirty="0"/>
            </a:p>
          </p:txBody>
        </p:sp>
        <p:sp>
          <p:nvSpPr>
            <p:cNvPr id="20" name="Left Arrow 19"/>
            <p:cNvSpPr/>
            <p:nvPr/>
          </p:nvSpPr>
          <p:spPr>
            <a:xfrm>
              <a:off x="7153275" y="4831003"/>
              <a:ext cx="1990725" cy="864947"/>
            </a:xfrm>
            <a:prstGeom prst="leftArrow">
              <a:avLst/>
            </a:prstGeom>
            <a:solidFill>
              <a:schemeClr val="accent6">
                <a:lumMod val="75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Reinforce</a:t>
              </a:r>
              <a:endParaRPr lang="en-US" dirty="0"/>
            </a:p>
          </p:txBody>
        </p:sp>
      </p:grpSp>
      <p:sp>
        <p:nvSpPr>
          <p:cNvPr id="22"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15</a:t>
            </a:fld>
            <a:endParaRPr lang="en-US"/>
          </a:p>
        </p:txBody>
      </p:sp>
    </p:spTree>
    <p:extLst>
      <p:ext uri="{BB962C8B-B14F-4D97-AF65-F5344CB8AC3E}">
        <p14:creationId xmlns:p14="http://schemas.microsoft.com/office/powerpoint/2010/main" val="3985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2"/>
          <p:cNvSpPr txBox="1">
            <a:spLocks noChangeArrowheads="1"/>
          </p:cNvSpPr>
          <p:nvPr/>
        </p:nvSpPr>
        <p:spPr bwMode="auto">
          <a:xfrm>
            <a:off x="447675" y="5347390"/>
            <a:ext cx="8237537" cy="646331"/>
          </a:xfrm>
          <a:prstGeom prst="rect">
            <a:avLst/>
          </a:prstGeom>
          <a:solidFill>
            <a:schemeClr val="accent6">
              <a:lumMod val="75000"/>
            </a:schemeClr>
          </a:solidFill>
          <a:ln>
            <a:noFill/>
          </a:ln>
          <a:effectLst/>
          <a:scene3d>
            <a:camera prst="orthographicFront"/>
            <a:lightRig rig="threePt" dir="t"/>
          </a:scene3d>
          <a:sp3d>
            <a:bevelT/>
          </a:sp3d>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en-US" sz="1800" dirty="0">
                <a:solidFill>
                  <a:schemeClr val="bg1">
                    <a:lumMod val="95000"/>
                  </a:schemeClr>
                </a:solidFill>
                <a:ea typeface="ヒラギノ角ゴ Pro W3" charset="-128"/>
              </a:rPr>
              <a:t>Strong executive </a:t>
            </a:r>
            <a:r>
              <a:rPr lang="en-US" altLang="en-US" sz="1800" b="1" dirty="0">
                <a:solidFill>
                  <a:srgbClr val="FFFF00"/>
                </a:solidFill>
                <a:ea typeface="ヒラギノ角ゴ Pro W3" charset="-128"/>
              </a:rPr>
              <a:t>sponsorship</a:t>
            </a:r>
            <a:r>
              <a:rPr lang="en-US" altLang="en-US" sz="1800" dirty="0">
                <a:solidFill>
                  <a:srgbClr val="FFFF00"/>
                </a:solidFill>
                <a:ea typeface="ヒラギノ角ゴ Pro W3" charset="-128"/>
              </a:rPr>
              <a:t> </a:t>
            </a:r>
            <a:r>
              <a:rPr lang="en-US" altLang="en-US" sz="1800" dirty="0">
                <a:solidFill>
                  <a:schemeClr val="bg1">
                    <a:lumMod val="95000"/>
                  </a:schemeClr>
                </a:solidFill>
                <a:ea typeface="ヒラギノ角ゴ Pro W3" charset="-128"/>
              </a:rPr>
              <a:t>and a </a:t>
            </a:r>
            <a:r>
              <a:rPr lang="en-US" altLang="en-US" sz="1800" b="1" dirty="0">
                <a:solidFill>
                  <a:srgbClr val="FFFF00"/>
                </a:solidFill>
                <a:ea typeface="ヒラギノ角ゴ Pro W3" charset="-128"/>
              </a:rPr>
              <a:t>structured approach </a:t>
            </a:r>
            <a:r>
              <a:rPr lang="en-US" altLang="en-US" sz="1800" dirty="0">
                <a:solidFill>
                  <a:schemeClr val="bg1">
                    <a:lumMod val="95000"/>
                  </a:schemeClr>
                </a:solidFill>
                <a:ea typeface="ヒラギノ角ゴ Pro W3" charset="-128"/>
              </a:rPr>
              <a:t>to the people side of change will significantly </a:t>
            </a:r>
            <a:r>
              <a:rPr lang="en-US" altLang="en-US" sz="1800" b="1" dirty="0">
                <a:solidFill>
                  <a:srgbClr val="FFFF00"/>
                </a:solidFill>
                <a:ea typeface="ヒラギノ角ゴ Pro W3" charset="-128"/>
              </a:rPr>
              <a:t>increase a project’s probability of success</a:t>
            </a:r>
            <a:r>
              <a:rPr lang="en-US" altLang="en-US" sz="1800" dirty="0">
                <a:solidFill>
                  <a:schemeClr val="bg1">
                    <a:lumMod val="95000"/>
                  </a:schemeClr>
                </a:solidFill>
                <a:ea typeface="ヒラギノ角ゴ Pro W3" charset="-128"/>
              </a:rPr>
              <a:t>. </a:t>
            </a:r>
          </a:p>
        </p:txBody>
      </p:sp>
      <p:sp>
        <p:nvSpPr>
          <p:cNvPr id="93203" name="Title 1"/>
          <p:cNvSpPr txBox="1">
            <a:spLocks/>
          </p:cNvSpPr>
          <p:nvPr/>
        </p:nvSpPr>
        <p:spPr bwMode="auto">
          <a:xfrm>
            <a:off x="1" y="164124"/>
            <a:ext cx="9134474" cy="53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2000"/>
              </a:lnSpc>
              <a:defRPr/>
            </a:pPr>
            <a:r>
              <a:rPr lang="en-US" sz="3200" dirty="0" smtClean="0">
                <a:latin typeface="+mj-lt"/>
                <a:ea typeface="+mj-ea"/>
                <a:cs typeface="+mj-cs"/>
              </a:rPr>
              <a:t>THE IMPACT OF EFFECTIVE CHANGE MANAGEMENT</a:t>
            </a:r>
            <a:endParaRPr lang="en-US" sz="3200" dirty="0">
              <a:latin typeface="+mj-lt"/>
              <a:ea typeface="+mj-ea"/>
              <a:cs typeface="+mj-cs"/>
            </a:endParaRPr>
          </a:p>
        </p:txBody>
      </p:sp>
      <p:sp>
        <p:nvSpPr>
          <p:cNvPr id="25" name="TextBox 24"/>
          <p:cNvSpPr txBox="1"/>
          <p:nvPr/>
        </p:nvSpPr>
        <p:spPr>
          <a:xfrm>
            <a:off x="762000" y="5977265"/>
            <a:ext cx="3652838" cy="430887"/>
          </a:xfrm>
          <a:prstGeom prst="rect">
            <a:avLst/>
          </a:prstGeom>
          <a:noFill/>
        </p:spPr>
        <p:txBody>
          <a:bodyPr wrap="square" rtlCol="0">
            <a:spAutoFit/>
          </a:bodyPr>
          <a:lstStyle/>
          <a:p>
            <a:r>
              <a:rPr lang="en-US" sz="1100" i="1" dirty="0" smtClean="0"/>
              <a:t>Research from the Best Practices in Change Management 2014 Edition – </a:t>
            </a:r>
            <a:r>
              <a:rPr lang="en-US" sz="1100" dirty="0"/>
              <a:t>Prosci</a:t>
            </a:r>
            <a:r>
              <a:rPr lang="en-US" sz="1100" dirty="0" smtClean="0"/>
              <a:t>® </a:t>
            </a:r>
            <a:r>
              <a:rPr lang="en-US" sz="1100" i="1" dirty="0" smtClean="0"/>
              <a:t>Benchmarking Report</a:t>
            </a:r>
            <a:endParaRPr lang="en-US" sz="1100" i="1" dirty="0"/>
          </a:p>
        </p:txBody>
      </p:sp>
      <p:sp>
        <p:nvSpPr>
          <p:cNvPr id="24"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16</a:t>
            </a:fld>
            <a:endParaRPr lang="en-US"/>
          </a:p>
        </p:txBody>
      </p:sp>
      <p:grpSp>
        <p:nvGrpSpPr>
          <p:cNvPr id="7" name="Group 6"/>
          <p:cNvGrpSpPr/>
          <p:nvPr/>
        </p:nvGrpSpPr>
        <p:grpSpPr>
          <a:xfrm>
            <a:off x="533400" y="582939"/>
            <a:ext cx="4035425" cy="2198688"/>
            <a:chOff x="533400" y="582939"/>
            <a:chExt cx="4035425" cy="2198688"/>
          </a:xfrm>
        </p:grpSpPr>
        <p:grpSp>
          <p:nvGrpSpPr>
            <p:cNvPr id="10" name="Group 9"/>
            <p:cNvGrpSpPr>
              <a:grpSpLocks/>
            </p:cNvGrpSpPr>
            <p:nvPr/>
          </p:nvGrpSpPr>
          <p:grpSpPr bwMode="auto">
            <a:xfrm>
              <a:off x="533400" y="582939"/>
              <a:ext cx="4035425" cy="2198688"/>
              <a:chOff x="533400" y="1902201"/>
              <a:chExt cx="4035425" cy="2198687"/>
            </a:xfrm>
          </p:grpSpPr>
          <p:sp>
            <p:nvSpPr>
              <p:cNvPr id="23561" name="TextBox 6"/>
              <p:cNvSpPr txBox="1">
                <a:spLocks noChangeArrowheads="1"/>
              </p:cNvSpPr>
              <p:nvPr/>
            </p:nvSpPr>
            <p:spPr bwMode="auto">
              <a:xfrm>
                <a:off x="533400" y="1902201"/>
                <a:ext cx="403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a:cs typeface="Arial" charset="0"/>
                  </a:rPr>
                  <a:t>6x </a:t>
                </a:r>
                <a:r>
                  <a:rPr lang="en-US" altLang="en-US" sz="1800">
                    <a:cs typeface="Arial" charset="0"/>
                  </a:rPr>
                  <a:t>more</a:t>
                </a:r>
                <a:r>
                  <a:rPr lang="en-US" altLang="en-US" sz="1800" b="1">
                    <a:cs typeface="Arial" charset="0"/>
                  </a:rPr>
                  <a:t> </a:t>
                </a:r>
                <a:r>
                  <a:rPr lang="en-US" altLang="en-US" sz="1800">
                    <a:cs typeface="Arial" charset="0"/>
                  </a:rPr>
                  <a:t>likely to </a:t>
                </a:r>
                <a:r>
                  <a:rPr lang="en-US" altLang="en-US" sz="1800" b="1">
                    <a:cs typeface="Arial" charset="0"/>
                  </a:rPr>
                  <a:t>reach</a:t>
                </a:r>
                <a:r>
                  <a:rPr lang="en-US" altLang="en-US" sz="1800">
                    <a:cs typeface="Arial" charset="0"/>
                  </a:rPr>
                  <a:t> </a:t>
                </a:r>
                <a:r>
                  <a:rPr lang="en-US" altLang="en-US" sz="1800" b="1">
                    <a:cs typeface="Arial" charset="0"/>
                  </a:rPr>
                  <a:t>objectives</a:t>
                </a:r>
              </a:p>
            </p:txBody>
          </p:sp>
          <p:pic>
            <p:nvPicPr>
              <p:cNvPr id="3" name="Picture 2"/>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2932" b="7704"/>
              <a:stretch/>
            </p:blipFill>
            <p:spPr bwMode="auto">
              <a:xfrm>
                <a:off x="838200" y="2334376"/>
                <a:ext cx="2863616" cy="176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068638" y="3253163"/>
                <a:ext cx="741362" cy="533400"/>
              </a:xfrm>
              <a:prstGeom prst="rect">
                <a:avLst/>
              </a:prstGeom>
              <a:solidFill>
                <a:srgbClr val="FFC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solidFill>
                      <a:srgbClr val="C00000"/>
                    </a:solidFill>
                  </a:rPr>
                  <a:t>6X</a:t>
                </a:r>
              </a:p>
            </p:txBody>
          </p:sp>
        </p:grpSp>
        <p:sp>
          <p:nvSpPr>
            <p:cNvPr id="2" name="TextBox 1"/>
            <p:cNvSpPr txBox="1"/>
            <p:nvPr/>
          </p:nvSpPr>
          <p:spPr>
            <a:xfrm>
              <a:off x="3168843" y="1084781"/>
              <a:ext cx="583814" cy="369332"/>
            </a:xfrm>
            <a:prstGeom prst="rect">
              <a:avLst/>
            </a:prstGeom>
            <a:noFill/>
          </p:spPr>
          <p:txBody>
            <a:bodyPr wrap="none" rtlCol="0">
              <a:spAutoFit/>
            </a:bodyPr>
            <a:lstStyle/>
            <a:p>
              <a:r>
                <a:rPr lang="en-US" dirty="0" smtClean="0"/>
                <a:t>95%</a:t>
              </a:r>
              <a:endParaRPr lang="en-US" dirty="0"/>
            </a:p>
          </p:txBody>
        </p:sp>
      </p:grpSp>
      <p:grpSp>
        <p:nvGrpSpPr>
          <p:cNvPr id="8" name="Group 7"/>
          <p:cNvGrpSpPr/>
          <p:nvPr/>
        </p:nvGrpSpPr>
        <p:grpSpPr>
          <a:xfrm>
            <a:off x="4648200" y="606425"/>
            <a:ext cx="4037013" cy="2212975"/>
            <a:chOff x="4648200" y="606425"/>
            <a:chExt cx="4037013" cy="2212975"/>
          </a:xfrm>
        </p:grpSpPr>
        <p:grpSp>
          <p:nvGrpSpPr>
            <p:cNvPr id="11" name="Group 10"/>
            <p:cNvGrpSpPr>
              <a:grpSpLocks/>
            </p:cNvGrpSpPr>
            <p:nvPr/>
          </p:nvGrpSpPr>
          <p:grpSpPr bwMode="auto">
            <a:xfrm>
              <a:off x="4648200" y="606425"/>
              <a:ext cx="4037013" cy="2212975"/>
              <a:chOff x="4648200" y="1902200"/>
              <a:chExt cx="4037013" cy="2212600"/>
            </a:xfrm>
          </p:grpSpPr>
          <p:sp>
            <p:nvSpPr>
              <p:cNvPr id="23568" name="TextBox 11"/>
              <p:cNvSpPr txBox="1">
                <a:spLocks noChangeArrowheads="1"/>
              </p:cNvSpPr>
              <p:nvPr/>
            </p:nvSpPr>
            <p:spPr bwMode="auto">
              <a:xfrm>
                <a:off x="4648200" y="19022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altLang="en-US" sz="1800" b="1">
                    <a:cs typeface="Arial" charset="0"/>
                  </a:rPr>
                  <a:t>2x</a:t>
                </a:r>
                <a:r>
                  <a:rPr lang="en-US" altLang="en-US" sz="1800">
                    <a:cs typeface="Arial" charset="0"/>
                  </a:rPr>
                  <a:t> more likely to stay </a:t>
                </a:r>
                <a:r>
                  <a:rPr lang="en-US" altLang="en-US" sz="1800" b="1">
                    <a:cs typeface="Arial" charset="0"/>
                  </a:rPr>
                  <a:t>on budget</a:t>
                </a:r>
              </a:p>
            </p:txBody>
          </p:sp>
          <p:grpSp>
            <p:nvGrpSpPr>
              <p:cNvPr id="23569" name="Group 8"/>
              <p:cNvGrpSpPr>
                <a:grpSpLocks/>
              </p:cNvGrpSpPr>
              <p:nvPr/>
            </p:nvGrpSpPr>
            <p:grpSpPr bwMode="auto">
              <a:xfrm>
                <a:off x="5420508" y="2348288"/>
                <a:ext cx="2895623" cy="1766512"/>
                <a:chOff x="5420508" y="1843501"/>
                <a:chExt cx="2895623" cy="1766512"/>
              </a:xfrm>
            </p:grpSpPr>
            <p:pic>
              <p:nvPicPr>
                <p:cNvPr id="5" name="Picture 2"/>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1934" b="10914"/>
                <a:stretch/>
              </p:blipFill>
              <p:spPr bwMode="auto">
                <a:xfrm>
                  <a:off x="5420508" y="1843501"/>
                  <a:ext cx="2895623" cy="176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620000" y="2819572"/>
                  <a:ext cx="685800" cy="533310"/>
                </a:xfrm>
                <a:prstGeom prst="rect">
                  <a:avLst/>
                </a:prstGeom>
                <a:solidFill>
                  <a:srgbClr val="FFC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solidFill>
                        <a:srgbClr val="C00000"/>
                      </a:solidFill>
                    </a:rPr>
                    <a:t>2X</a:t>
                  </a:r>
                </a:p>
              </p:txBody>
            </p:sp>
          </p:grpSp>
        </p:grpSp>
        <p:sp>
          <p:nvSpPr>
            <p:cNvPr id="26" name="TextBox 25"/>
            <p:cNvSpPr txBox="1"/>
            <p:nvPr/>
          </p:nvSpPr>
          <p:spPr>
            <a:xfrm>
              <a:off x="7636261" y="1066739"/>
              <a:ext cx="583814" cy="369332"/>
            </a:xfrm>
            <a:prstGeom prst="rect">
              <a:avLst/>
            </a:prstGeom>
            <a:noFill/>
          </p:spPr>
          <p:txBody>
            <a:bodyPr wrap="none" rtlCol="0">
              <a:spAutoFit/>
            </a:bodyPr>
            <a:lstStyle/>
            <a:p>
              <a:r>
                <a:rPr lang="en-US" dirty="0" smtClean="0"/>
                <a:t>82%</a:t>
              </a:r>
              <a:endParaRPr lang="en-US" dirty="0"/>
            </a:p>
          </p:txBody>
        </p:sp>
      </p:grpSp>
      <p:grpSp>
        <p:nvGrpSpPr>
          <p:cNvPr id="9" name="Group 8"/>
          <p:cNvGrpSpPr/>
          <p:nvPr/>
        </p:nvGrpSpPr>
        <p:grpSpPr>
          <a:xfrm>
            <a:off x="304800" y="2919744"/>
            <a:ext cx="4256088" cy="2243138"/>
            <a:chOff x="304800" y="2919744"/>
            <a:chExt cx="4256088" cy="2243138"/>
          </a:xfrm>
        </p:grpSpPr>
        <p:grpSp>
          <p:nvGrpSpPr>
            <p:cNvPr id="13" name="Group 12"/>
            <p:cNvGrpSpPr>
              <a:grpSpLocks/>
            </p:cNvGrpSpPr>
            <p:nvPr/>
          </p:nvGrpSpPr>
          <p:grpSpPr bwMode="auto">
            <a:xfrm>
              <a:off x="304800" y="2919744"/>
              <a:ext cx="4256088" cy="2243138"/>
              <a:chOff x="304800" y="4238625"/>
              <a:chExt cx="4256087" cy="2243076"/>
            </a:xfrm>
          </p:grpSpPr>
          <p:sp>
            <p:nvSpPr>
              <p:cNvPr id="23572" name="TextBox 10"/>
              <p:cNvSpPr txBox="1">
                <a:spLocks noChangeArrowheads="1"/>
              </p:cNvSpPr>
              <p:nvPr/>
            </p:nvSpPr>
            <p:spPr bwMode="auto">
              <a:xfrm>
                <a:off x="304800" y="4238625"/>
                <a:ext cx="4256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800" dirty="0">
                    <a:cs typeface="Arial" charset="0"/>
                  </a:rPr>
                  <a:t>Strong executive sponsorship:  </a:t>
                </a:r>
              </a:p>
              <a:p>
                <a:pPr algn="ctr" eaLnBrk="1" hangingPunct="1"/>
                <a:r>
                  <a:rPr lang="en-US" altLang="en-US" sz="1800" b="1" dirty="0">
                    <a:cs typeface="Arial" charset="0"/>
                  </a:rPr>
                  <a:t>3x </a:t>
                </a:r>
                <a:r>
                  <a:rPr lang="en-US" altLang="en-US" sz="1800" dirty="0">
                    <a:cs typeface="Arial" charset="0"/>
                  </a:rPr>
                  <a:t>more likely to </a:t>
                </a:r>
                <a:r>
                  <a:rPr lang="en-US" altLang="en-US" sz="1800" b="1" dirty="0">
                    <a:cs typeface="Arial" charset="0"/>
                  </a:rPr>
                  <a:t>reach</a:t>
                </a:r>
                <a:r>
                  <a:rPr lang="en-US" altLang="en-US" sz="1800" dirty="0">
                    <a:cs typeface="Arial" charset="0"/>
                  </a:rPr>
                  <a:t> </a:t>
                </a:r>
                <a:r>
                  <a:rPr lang="en-US" altLang="en-US" sz="1800" b="1" dirty="0">
                    <a:cs typeface="Arial" charset="0"/>
                  </a:rPr>
                  <a:t>objectives</a:t>
                </a:r>
              </a:p>
            </p:txBody>
          </p:sp>
          <p:grpSp>
            <p:nvGrpSpPr>
              <p:cNvPr id="23573" name="Group 1"/>
              <p:cNvGrpSpPr>
                <a:grpSpLocks/>
              </p:cNvGrpSpPr>
              <p:nvPr/>
            </p:nvGrpSpPr>
            <p:grpSpPr bwMode="auto">
              <a:xfrm>
                <a:off x="762000" y="4876800"/>
                <a:ext cx="3049470" cy="1604901"/>
                <a:chOff x="74730" y="5042724"/>
                <a:chExt cx="3049470" cy="1604901"/>
              </a:xfrm>
            </p:grpSpPr>
            <p:pic>
              <p:nvPicPr>
                <p:cNvPr id="6" name="Picture 3"/>
                <p:cNvPicPr>
                  <a:picLocks noChangeAspect="1" noChangeArrowheads="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t="10834" b="6562"/>
                <a:stretch/>
              </p:blipFill>
              <p:spPr bwMode="auto">
                <a:xfrm>
                  <a:off x="74730" y="5042724"/>
                  <a:ext cx="2939816" cy="160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327392" y="5714200"/>
                  <a:ext cx="796925" cy="534973"/>
                </a:xfrm>
                <a:prstGeom prst="rect">
                  <a:avLst/>
                </a:prstGeom>
                <a:solidFill>
                  <a:srgbClr val="FFC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solidFill>
                        <a:srgbClr val="C00000"/>
                      </a:solidFill>
                    </a:rPr>
                    <a:t>3X</a:t>
                  </a:r>
                </a:p>
              </p:txBody>
            </p:sp>
          </p:grpSp>
        </p:grpSp>
        <p:sp>
          <p:nvSpPr>
            <p:cNvPr id="27" name="TextBox 26"/>
            <p:cNvSpPr txBox="1"/>
            <p:nvPr/>
          </p:nvSpPr>
          <p:spPr>
            <a:xfrm>
              <a:off x="3168843" y="3676589"/>
              <a:ext cx="583814" cy="369332"/>
            </a:xfrm>
            <a:prstGeom prst="rect">
              <a:avLst/>
            </a:prstGeom>
            <a:noFill/>
          </p:spPr>
          <p:txBody>
            <a:bodyPr wrap="none" rtlCol="0">
              <a:spAutoFit/>
            </a:bodyPr>
            <a:lstStyle/>
            <a:p>
              <a:r>
                <a:rPr lang="en-US" dirty="0" smtClean="0"/>
                <a:t>78%</a:t>
              </a:r>
              <a:endParaRPr lang="en-US" dirty="0"/>
            </a:p>
          </p:txBody>
        </p:sp>
      </p:grpSp>
      <p:grpSp>
        <p:nvGrpSpPr>
          <p:cNvPr id="15" name="Group 14"/>
          <p:cNvGrpSpPr/>
          <p:nvPr/>
        </p:nvGrpSpPr>
        <p:grpSpPr>
          <a:xfrm>
            <a:off x="5029200" y="3124201"/>
            <a:ext cx="4105275" cy="2195512"/>
            <a:chOff x="5029200" y="3124201"/>
            <a:chExt cx="4105275" cy="2195512"/>
          </a:xfrm>
        </p:grpSpPr>
        <p:grpSp>
          <p:nvGrpSpPr>
            <p:cNvPr id="12" name="Group 11"/>
            <p:cNvGrpSpPr>
              <a:grpSpLocks/>
            </p:cNvGrpSpPr>
            <p:nvPr/>
          </p:nvGrpSpPr>
          <p:grpSpPr bwMode="auto">
            <a:xfrm>
              <a:off x="5029200" y="3124201"/>
              <a:ext cx="4105275" cy="2195512"/>
              <a:chOff x="5029200" y="4419601"/>
              <a:chExt cx="4104491" cy="2196275"/>
            </a:xfrm>
          </p:grpSpPr>
          <p:sp>
            <p:nvSpPr>
              <p:cNvPr id="23564" name="TextBox 9"/>
              <p:cNvSpPr txBox="1">
                <a:spLocks noChangeArrowheads="1"/>
              </p:cNvSpPr>
              <p:nvPr/>
            </p:nvSpPr>
            <p:spPr bwMode="auto">
              <a:xfrm>
                <a:off x="5029200" y="4419601"/>
                <a:ext cx="4104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800" b="1">
                    <a:cs typeface="Arial" charset="0"/>
                  </a:rPr>
                  <a:t>4x</a:t>
                </a:r>
                <a:r>
                  <a:rPr lang="en-US" altLang="en-US" sz="1800">
                    <a:cs typeface="Arial" charset="0"/>
                  </a:rPr>
                  <a:t> more likely to stay </a:t>
                </a:r>
                <a:r>
                  <a:rPr lang="en-US" altLang="en-US" sz="1800" b="1">
                    <a:cs typeface="Arial" charset="0"/>
                  </a:rPr>
                  <a:t>on schedule</a:t>
                </a:r>
              </a:p>
            </p:txBody>
          </p:sp>
          <p:grpSp>
            <p:nvGrpSpPr>
              <p:cNvPr id="23565" name="Group 7"/>
              <p:cNvGrpSpPr>
                <a:grpSpLocks/>
              </p:cNvGrpSpPr>
              <p:nvPr/>
            </p:nvGrpSpPr>
            <p:grpSpPr bwMode="auto">
              <a:xfrm>
                <a:off x="5334000" y="4800600"/>
                <a:ext cx="3021113" cy="1815276"/>
                <a:chOff x="5780867" y="4949825"/>
                <a:chExt cx="3021113" cy="1815274"/>
              </a:xfrm>
            </p:grpSpPr>
            <p:pic>
              <p:nvPicPr>
                <p:cNvPr id="4" name="Picture 2"/>
                <p:cNvPicPr>
                  <a:picLocks noChangeAspect="1" noChangeArrowheads="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t="12265"/>
                <a:stretch/>
              </p:blipFill>
              <p:spPr bwMode="auto">
                <a:xfrm>
                  <a:off x="5780867" y="4949825"/>
                  <a:ext cx="3021113" cy="1815274"/>
                </a:xfrm>
                <a:prstGeom prst="rect">
                  <a:avLst/>
                </a:prstGeom>
                <a:solidFill>
                  <a:schemeClr val="bg1"/>
                </a:solidFill>
                <a:ln>
                  <a:noFill/>
                </a:ln>
                <a:effectLst/>
                <a:extLst/>
              </p:spPr>
            </p:pic>
            <p:sp>
              <p:nvSpPr>
                <p:cNvPr id="14" name="Rectangle 13"/>
                <p:cNvSpPr/>
                <p:nvPr/>
              </p:nvSpPr>
              <p:spPr>
                <a:xfrm>
                  <a:off x="8023520" y="5791630"/>
                  <a:ext cx="738046" cy="533585"/>
                </a:xfrm>
                <a:prstGeom prst="rect">
                  <a:avLst/>
                </a:prstGeom>
                <a:solidFill>
                  <a:srgbClr val="FFC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solidFill>
                        <a:srgbClr val="C00000"/>
                      </a:solidFill>
                    </a:rPr>
                    <a:t>4X</a:t>
                  </a:r>
                </a:p>
              </p:txBody>
            </p:sp>
          </p:grpSp>
        </p:grpSp>
        <p:sp>
          <p:nvSpPr>
            <p:cNvPr id="28" name="TextBox 27"/>
            <p:cNvSpPr txBox="1"/>
            <p:nvPr/>
          </p:nvSpPr>
          <p:spPr>
            <a:xfrm>
              <a:off x="7636261" y="3566093"/>
              <a:ext cx="583814" cy="369332"/>
            </a:xfrm>
            <a:prstGeom prst="rect">
              <a:avLst/>
            </a:prstGeom>
            <a:noFill/>
          </p:spPr>
          <p:txBody>
            <a:bodyPr wrap="none" rtlCol="0">
              <a:spAutoFit/>
            </a:bodyPr>
            <a:lstStyle/>
            <a:p>
              <a:r>
                <a:rPr lang="en-US" dirty="0" smtClean="0"/>
                <a:t>75%</a:t>
              </a:r>
              <a:endParaRPr lang="en-US" dirty="0"/>
            </a:p>
          </p:txBody>
        </p:sp>
      </p:grpSp>
    </p:spTree>
    <p:extLst>
      <p:ext uri="{BB962C8B-B14F-4D97-AF65-F5344CB8AC3E}">
        <p14:creationId xmlns:p14="http://schemas.microsoft.com/office/powerpoint/2010/main" val="398512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4"/>
                                        </p:tgtEl>
                                        <p:attrNameLst>
                                          <p:attrName>style.visibility</p:attrName>
                                        </p:attrNameLst>
                                      </p:cBhvr>
                                      <p:to>
                                        <p:strVal val="visible"/>
                                      </p:to>
                                    </p:set>
                                    <p:anim calcmode="lin" valueType="num">
                                      <p:cBhvr additive="base">
                                        <p:cTn id="31" dur="500" fill="hold"/>
                                        <p:tgtEl>
                                          <p:spTgt spid="23554"/>
                                        </p:tgtEl>
                                        <p:attrNameLst>
                                          <p:attrName>ppt_x</p:attrName>
                                        </p:attrNameLst>
                                      </p:cBhvr>
                                      <p:tavLst>
                                        <p:tav tm="0">
                                          <p:val>
                                            <p:strVal val="#ppt_x"/>
                                          </p:val>
                                        </p:tav>
                                        <p:tav tm="100000">
                                          <p:val>
                                            <p:strVal val="#ppt_x"/>
                                          </p:val>
                                        </p:tav>
                                      </p:tavLst>
                                    </p:anim>
                                    <p:anim calcmode="lin" valueType="num">
                                      <p:cBhvr additive="base">
                                        <p:cTn id="3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1"/>
                </a:solidFill>
              </a:rPr>
              <a:t>THE CASE FOR PEOPLE CHANGE MANAGEMENT</a:t>
            </a:r>
          </a:p>
        </p:txBody>
      </p:sp>
      <p:sp>
        <p:nvSpPr>
          <p:cNvPr id="3" name="Text Placeholder 2"/>
          <p:cNvSpPr>
            <a:spLocks noGrp="1"/>
          </p:cNvSpPr>
          <p:nvPr>
            <p:ph type="body" sz="quarter" idx="12"/>
          </p:nvPr>
        </p:nvSpPr>
        <p:spPr>
          <a:xfrm>
            <a:off x="457200" y="2105024"/>
            <a:ext cx="7162800" cy="4333875"/>
          </a:xfrm>
        </p:spPr>
        <p:txBody>
          <a:bodyPr>
            <a:normAutofit fontScale="92500" lnSpcReduction="10000"/>
          </a:bodyPr>
          <a:lstStyle/>
          <a:p>
            <a:pPr>
              <a:spcBef>
                <a:spcPts val="0"/>
              </a:spcBef>
              <a:spcAft>
                <a:spcPts val="2000"/>
              </a:spcAft>
              <a:buClr>
                <a:schemeClr val="accent3">
                  <a:lumMod val="75000"/>
                </a:schemeClr>
              </a:buClr>
              <a:buSzPct val="100000"/>
              <a:buFont typeface="Wingdings" panose="05000000000000000000" pitchFamily="2" charset="2"/>
              <a:buChar char="ü"/>
            </a:pPr>
            <a:r>
              <a:rPr lang="en-US" sz="2000" dirty="0"/>
              <a:t>Changes are only successful when </a:t>
            </a:r>
            <a:r>
              <a:rPr lang="en-US" sz="2000" b="1" dirty="0"/>
              <a:t>individuals do their jobs differently</a:t>
            </a:r>
            <a:r>
              <a:rPr lang="en-US" sz="2000" dirty="0"/>
              <a:t> and this requires a </a:t>
            </a:r>
            <a:r>
              <a:rPr lang="en-US" sz="2000" b="1" dirty="0"/>
              <a:t>structured approach </a:t>
            </a:r>
            <a:r>
              <a:rPr lang="en-US" sz="2000" dirty="0"/>
              <a:t>for supporting individual </a:t>
            </a:r>
            <a:r>
              <a:rPr lang="en-US" sz="2000" dirty="0" smtClean="0"/>
              <a:t>change.</a:t>
            </a:r>
            <a:endParaRPr lang="en-US" sz="2000" dirty="0"/>
          </a:p>
          <a:p>
            <a:pPr>
              <a:spcBef>
                <a:spcPts val="0"/>
              </a:spcBef>
              <a:spcAft>
                <a:spcPts val="2000"/>
              </a:spcAft>
              <a:buClr>
                <a:schemeClr val="accent3">
                  <a:lumMod val="75000"/>
                </a:schemeClr>
              </a:buClr>
              <a:buSzPct val="100000"/>
              <a:buFont typeface="Wingdings" panose="05000000000000000000" pitchFamily="2" charset="2"/>
              <a:buChar char="ü"/>
            </a:pPr>
            <a:r>
              <a:rPr lang="en-US" sz="2000" dirty="0" smtClean="0"/>
              <a:t>A </a:t>
            </a:r>
            <a:r>
              <a:rPr lang="en-US" sz="2000" dirty="0"/>
              <a:t>growing body of data shows that with more </a:t>
            </a:r>
            <a:r>
              <a:rPr lang="en-US" sz="2000" b="1" dirty="0"/>
              <a:t>effective </a:t>
            </a:r>
            <a:r>
              <a:rPr lang="en-US" sz="2000" b="1" dirty="0" smtClean="0"/>
              <a:t>people change </a:t>
            </a:r>
            <a:r>
              <a:rPr lang="en-US" sz="2000" b="1" dirty="0"/>
              <a:t>management</a:t>
            </a:r>
            <a:r>
              <a:rPr lang="en-US" sz="2000" dirty="0"/>
              <a:t>, projects are more likely to meet objectives, finish on time and finish on </a:t>
            </a:r>
            <a:r>
              <a:rPr lang="en-US" sz="2000" dirty="0" smtClean="0"/>
              <a:t>budget.</a:t>
            </a:r>
            <a:endParaRPr lang="en-US" sz="2000" dirty="0"/>
          </a:p>
          <a:p>
            <a:pPr>
              <a:spcBef>
                <a:spcPts val="0"/>
              </a:spcBef>
              <a:spcAft>
                <a:spcPts val="2000"/>
              </a:spcAft>
              <a:buClr>
                <a:schemeClr val="accent3">
                  <a:lumMod val="75000"/>
                </a:schemeClr>
              </a:buClr>
              <a:buSzPct val="100000"/>
              <a:buFont typeface="Wingdings" panose="05000000000000000000" pitchFamily="2" charset="2"/>
              <a:buChar char="ü"/>
            </a:pPr>
            <a:r>
              <a:rPr lang="en-US" sz="2000" dirty="0" smtClean="0"/>
              <a:t>Three </a:t>
            </a:r>
            <a:r>
              <a:rPr lang="en-US" sz="2000" dirty="0"/>
              <a:t>"people side" factors directly contribute to the ROI of </a:t>
            </a:r>
            <a:r>
              <a:rPr lang="en-US" sz="2000" dirty="0" smtClean="0"/>
              <a:t>project: 1</a:t>
            </a:r>
            <a:r>
              <a:rPr lang="en-US" sz="2000" dirty="0"/>
              <a:t>. Speed of </a:t>
            </a:r>
            <a:r>
              <a:rPr lang="en-US" sz="2000" b="1" dirty="0" smtClean="0"/>
              <a:t>Adoption (how fast)</a:t>
            </a:r>
            <a:r>
              <a:rPr lang="en-US" sz="2000" dirty="0" smtClean="0"/>
              <a:t> </a:t>
            </a:r>
            <a:r>
              <a:rPr lang="en-US" sz="2000" dirty="0"/>
              <a:t>2. Ultimate </a:t>
            </a:r>
            <a:r>
              <a:rPr lang="en-US" sz="2000" b="1" dirty="0" smtClean="0"/>
              <a:t>Utilization (how many)</a:t>
            </a:r>
            <a:r>
              <a:rPr lang="en-US" sz="2000" dirty="0" smtClean="0"/>
              <a:t>; </a:t>
            </a:r>
            <a:r>
              <a:rPr lang="en-US" sz="2000" dirty="0"/>
              <a:t>and </a:t>
            </a:r>
            <a:r>
              <a:rPr lang="en-US" sz="2000" dirty="0" smtClean="0"/>
              <a:t>3. </a:t>
            </a:r>
            <a:r>
              <a:rPr lang="en-US" sz="2000" b="1" dirty="0" smtClean="0"/>
              <a:t>Proficiency (how well)</a:t>
            </a:r>
            <a:r>
              <a:rPr lang="en-US" sz="2000" dirty="0" smtClean="0"/>
              <a:t>.</a:t>
            </a:r>
            <a:endParaRPr lang="en-US" sz="2000" dirty="0"/>
          </a:p>
          <a:p>
            <a:pPr>
              <a:spcBef>
                <a:spcPts val="0"/>
              </a:spcBef>
              <a:spcAft>
                <a:spcPts val="2000"/>
              </a:spcAft>
              <a:buClr>
                <a:schemeClr val="accent3">
                  <a:lumMod val="75000"/>
                </a:schemeClr>
              </a:buClr>
              <a:buSzPct val="100000"/>
              <a:buFont typeface="Wingdings" panose="05000000000000000000" pitchFamily="2" charset="2"/>
              <a:buChar char="ü"/>
            </a:pPr>
            <a:r>
              <a:rPr lang="en-US" sz="2000" dirty="0" smtClean="0"/>
              <a:t>When </a:t>
            </a:r>
            <a:r>
              <a:rPr lang="en-US" sz="2000" dirty="0"/>
              <a:t>the </a:t>
            </a:r>
            <a:r>
              <a:rPr lang="en-US" sz="2000" dirty="0" smtClean="0"/>
              <a:t>“people </a:t>
            </a:r>
            <a:r>
              <a:rPr lang="en-US" sz="2000" dirty="0"/>
              <a:t>side of </a:t>
            </a:r>
            <a:r>
              <a:rPr lang="en-US" sz="2000" dirty="0" smtClean="0"/>
              <a:t>change” </a:t>
            </a:r>
            <a:r>
              <a:rPr lang="en-US" sz="2000" dirty="0"/>
              <a:t>is not </a:t>
            </a:r>
            <a:r>
              <a:rPr lang="en-US" sz="2000" b="1" dirty="0"/>
              <a:t>managed effectively</a:t>
            </a:r>
            <a:r>
              <a:rPr lang="en-US" sz="2000" dirty="0"/>
              <a:t>, projects and initiatives experience higher costs and greater </a:t>
            </a:r>
            <a:r>
              <a:rPr lang="en-US" sz="2000" dirty="0" smtClean="0"/>
              <a:t>risks of failure or delay.</a:t>
            </a:r>
            <a:endParaRPr lang="en-US" sz="2000" dirty="0"/>
          </a:p>
          <a:p>
            <a:pPr marL="0" indent="0">
              <a:buNone/>
            </a:pPr>
            <a:endParaRPr lang="en-US" sz="1800" b="1" dirty="0"/>
          </a:p>
        </p:txBody>
      </p:sp>
      <p:sp>
        <p:nvSpPr>
          <p:cNvPr id="7" name="Rectangle 6"/>
          <p:cNvSpPr/>
          <p:nvPr/>
        </p:nvSpPr>
        <p:spPr>
          <a:xfrm>
            <a:off x="457200" y="1055018"/>
            <a:ext cx="8077200" cy="830997"/>
          </a:xfrm>
          <a:prstGeom prst="rect">
            <a:avLst/>
          </a:prstGeom>
          <a:solidFill>
            <a:schemeClr val="bg1">
              <a:lumMod val="85000"/>
            </a:schemeClr>
          </a:solidFill>
          <a:scene3d>
            <a:camera prst="orthographicFront"/>
            <a:lightRig rig="threePt" dir="t"/>
          </a:scene3d>
          <a:sp3d>
            <a:bevelT/>
          </a:sp3d>
        </p:spPr>
        <p:txBody>
          <a:bodyPr wrap="square">
            <a:spAutoFit/>
          </a:bodyPr>
          <a:lstStyle/>
          <a:p>
            <a:pPr marL="0" indent="0" algn="ctr">
              <a:buNone/>
            </a:pPr>
            <a:r>
              <a:rPr lang="en-US" sz="2400" dirty="0">
                <a:solidFill>
                  <a:schemeClr val="accent5">
                    <a:lumMod val="50000"/>
                  </a:schemeClr>
                </a:solidFill>
              </a:rPr>
              <a:t>Effective </a:t>
            </a:r>
            <a:r>
              <a:rPr lang="en-US" sz="2400" b="1" dirty="0" smtClean="0">
                <a:solidFill>
                  <a:schemeClr val="accent5">
                    <a:lumMod val="50000"/>
                  </a:schemeClr>
                </a:solidFill>
              </a:rPr>
              <a:t>people change </a:t>
            </a:r>
            <a:r>
              <a:rPr lang="en-US" sz="2400" b="1" dirty="0">
                <a:solidFill>
                  <a:schemeClr val="accent5">
                    <a:lumMod val="50000"/>
                  </a:schemeClr>
                </a:solidFill>
              </a:rPr>
              <a:t>management </a:t>
            </a:r>
            <a:r>
              <a:rPr lang="en-US" sz="2400" dirty="0">
                <a:solidFill>
                  <a:schemeClr val="accent5">
                    <a:lumMod val="50000"/>
                  </a:schemeClr>
                </a:solidFill>
              </a:rPr>
              <a:t>will improve financial performance, strategic goals and project delivery.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353" y="2962275"/>
            <a:ext cx="769984" cy="857250"/>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3401" b="100000" l="0" r="100000">
                        <a14:foregroundMark x1="40385" y1="18367" x2="40385" y2="18367"/>
                        <a14:foregroundMark x1="46154" y1="23129" x2="46154" y2="23129"/>
                        <a14:foregroundMark x1="48077" y1="29932" x2="30769" y2="23129"/>
                        <a14:foregroundMark x1="52885" y1="19728" x2="52885" y2="19728"/>
                        <a14:foregroundMark x1="55769" y1="14286" x2="55769" y2="14286"/>
                        <a14:foregroundMark x1="51923" y1="10884" x2="51923" y2="10884"/>
                        <a14:foregroundMark x1="42308" y1="8163" x2="42308" y2="8163"/>
                        <a14:foregroundMark x1="35577" y1="6122" x2="35577" y2="6122"/>
                        <a14:foregroundMark x1="37500" y1="4082" x2="37500" y2="4082"/>
                      </a14:backgroundRemoval>
                    </a14:imgEffect>
                  </a14:imgLayer>
                </a14:imgProps>
              </a:ext>
              <a:ext uri="{28A0092B-C50C-407E-A947-70E740481C1C}">
                <a14:useLocalDpi xmlns:a14="http://schemas.microsoft.com/office/drawing/2010/main" val="0"/>
              </a:ext>
            </a:extLst>
          </a:blip>
          <a:srcRect t="3097"/>
          <a:stretch/>
        </p:blipFill>
        <p:spPr>
          <a:xfrm>
            <a:off x="7796987" y="1976249"/>
            <a:ext cx="594717" cy="8145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20" y="5200650"/>
            <a:ext cx="857250" cy="714375"/>
          </a:xfrm>
          <a:prstGeom prst="rect">
            <a:avLst/>
          </a:prstGeom>
        </p:spPr>
      </p:pic>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0" b="100000" l="0" r="99219"/>
                    </a14:imgEffect>
                  </a14:imgLayer>
                </a14:imgProps>
              </a:ext>
              <a:ext uri="{28A0092B-C50C-407E-A947-70E740481C1C}">
                <a14:useLocalDpi xmlns:a14="http://schemas.microsoft.com/office/drawing/2010/main" val="0"/>
              </a:ext>
            </a:extLst>
          </a:blip>
          <a:stretch>
            <a:fillRect/>
          </a:stretch>
        </p:blipFill>
        <p:spPr>
          <a:xfrm>
            <a:off x="7854159" y="4075722"/>
            <a:ext cx="593629" cy="848704"/>
          </a:xfrm>
          <a:prstGeom prst="rect">
            <a:avLst/>
          </a:prstGeom>
        </p:spPr>
      </p:pic>
      <p:sp>
        <p:nvSpPr>
          <p:cNvPr id="11" name="TextBox 10"/>
          <p:cNvSpPr txBox="1"/>
          <p:nvPr/>
        </p:nvSpPr>
        <p:spPr>
          <a:xfrm>
            <a:off x="3124200" y="5910590"/>
            <a:ext cx="6019800" cy="261610"/>
          </a:xfrm>
          <a:prstGeom prst="rect">
            <a:avLst/>
          </a:prstGeom>
          <a:noFill/>
        </p:spPr>
        <p:txBody>
          <a:bodyPr wrap="square" rtlCol="0">
            <a:spAutoFit/>
          </a:bodyPr>
          <a:lstStyle/>
          <a:p>
            <a:r>
              <a:rPr lang="en-US" sz="1100" i="1" dirty="0" smtClean="0"/>
              <a:t>Research from the Best Practices in Change Management 2014 Edition – Prosci® Benchmarking Report</a:t>
            </a:r>
            <a:endParaRPr lang="en-US" sz="1100" i="1" dirty="0"/>
          </a:p>
        </p:txBody>
      </p:sp>
      <p:sp>
        <p:nvSpPr>
          <p:cNvPr id="15" name="Slide Number Placeholder 3"/>
          <p:cNvSpPr>
            <a:spLocks noGrp="1"/>
          </p:cNvSpPr>
          <p:nvPr>
            <p:ph type="sldNum" sz="quarter" idx="4294967295"/>
          </p:nvPr>
        </p:nvSpPr>
        <p:spPr>
          <a:xfrm>
            <a:off x="8572500" y="6629400"/>
            <a:ext cx="571500" cy="228600"/>
          </a:xfrm>
          <a:prstGeom prst="rect">
            <a:avLst/>
          </a:prstGeom>
        </p:spPr>
        <p:txBody>
          <a:bodyPr/>
          <a:lstStyle/>
          <a:p>
            <a:pPr algn="r">
              <a:defRPr/>
            </a:pPr>
            <a:fld id="{1DFB98CC-56EA-4F8E-985D-0EDE944A4368}" type="slidenum">
              <a:rPr lang="en-US" sz="1200">
                <a:solidFill>
                  <a:schemeClr val="tx1">
                    <a:tint val="75000"/>
                  </a:schemeClr>
                </a:solidFill>
              </a:rPr>
              <a:pPr algn="r">
                <a:defRPr/>
              </a:pPr>
              <a:t>17</a:t>
            </a:fld>
            <a:endParaRPr lang="en-US" sz="1200" dirty="0">
              <a:solidFill>
                <a:schemeClr val="tx1">
                  <a:tint val="75000"/>
                </a:schemeClr>
              </a:solidFill>
            </a:endParaRPr>
          </a:p>
        </p:txBody>
      </p:sp>
    </p:spTree>
    <p:extLst>
      <p:ext uri="{BB962C8B-B14F-4D97-AF65-F5344CB8AC3E}">
        <p14:creationId xmlns:p14="http://schemas.microsoft.com/office/powerpoint/2010/main" val="321894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199" y="1285875"/>
            <a:ext cx="8391525" cy="4972049"/>
          </a:xfrm>
        </p:spPr>
        <p:txBody>
          <a:bodyPr>
            <a:normAutofit fontScale="92500" lnSpcReduction="20000"/>
          </a:bodyPr>
          <a:lstStyle/>
          <a:p>
            <a:r>
              <a:rPr lang="en-US" sz="2800" dirty="0" smtClean="0"/>
              <a:t>Structured Change Management Approach &amp; Preparation</a:t>
            </a:r>
          </a:p>
          <a:p>
            <a:pPr lvl="1"/>
            <a:r>
              <a:rPr lang="en-US" sz="2000" dirty="0" smtClean="0"/>
              <a:t>Change Management Process – Three Phases (Organizational)</a:t>
            </a:r>
          </a:p>
          <a:p>
            <a:pPr lvl="1"/>
            <a:r>
              <a:rPr lang="en-US" sz="2000" dirty="0"/>
              <a:t>John P. Kotter </a:t>
            </a:r>
            <a:r>
              <a:rPr lang="en-US" sz="2000" dirty="0" smtClean="0"/>
              <a:t>– 8 Steps (Organizational</a:t>
            </a:r>
            <a:r>
              <a:rPr lang="en-US" sz="2000" dirty="0"/>
              <a:t>)</a:t>
            </a:r>
          </a:p>
          <a:p>
            <a:pPr lvl="1"/>
            <a:r>
              <a:rPr lang="en-US" sz="2000" dirty="0" smtClean="0"/>
              <a:t>ADKAR® - Embrace, Adopt &amp; Use (Individual)</a:t>
            </a:r>
          </a:p>
          <a:p>
            <a:pPr>
              <a:lnSpc>
                <a:spcPct val="120000"/>
              </a:lnSpc>
            </a:pPr>
            <a:r>
              <a:rPr lang="en-US" sz="2800" dirty="0" smtClean="0"/>
              <a:t>Dedicated Change Management Resources</a:t>
            </a:r>
          </a:p>
          <a:p>
            <a:pPr lvl="1"/>
            <a:r>
              <a:rPr lang="en-US" sz="2000" dirty="0" smtClean="0"/>
              <a:t>Driving Change management within organization / project</a:t>
            </a:r>
          </a:p>
          <a:p>
            <a:pPr>
              <a:lnSpc>
                <a:spcPct val="120000"/>
              </a:lnSpc>
            </a:pPr>
            <a:r>
              <a:rPr lang="en-US" sz="2800" dirty="0" smtClean="0"/>
              <a:t>Identify Sponsor &amp; Define Sponsor Model</a:t>
            </a:r>
          </a:p>
          <a:p>
            <a:pPr lvl="1"/>
            <a:r>
              <a:rPr lang="en-US" sz="2000" dirty="0"/>
              <a:t>Alignment of all Sponsors (Executive, Project, Technical - </a:t>
            </a:r>
            <a:r>
              <a:rPr lang="en-US" sz="2000" i="1" dirty="0"/>
              <a:t>NOT Education</a:t>
            </a:r>
            <a:r>
              <a:rPr lang="en-US" sz="2000" dirty="0"/>
              <a:t>)</a:t>
            </a:r>
          </a:p>
          <a:p>
            <a:pPr>
              <a:lnSpc>
                <a:spcPct val="120000"/>
              </a:lnSpc>
            </a:pPr>
            <a:r>
              <a:rPr lang="en-US" sz="2800" dirty="0" smtClean="0"/>
              <a:t>Start Early</a:t>
            </a:r>
          </a:p>
          <a:p>
            <a:pPr lvl="1"/>
            <a:r>
              <a:rPr lang="en-US" sz="2100" dirty="0" smtClean="0"/>
              <a:t>Project Initiation (People Change Management Strategy)</a:t>
            </a:r>
          </a:p>
          <a:p>
            <a:pPr>
              <a:lnSpc>
                <a:spcPct val="120000"/>
              </a:lnSpc>
            </a:pPr>
            <a:r>
              <a:rPr lang="en-US" sz="2800" dirty="0" smtClean="0"/>
              <a:t>Communicate Why, Communicate Vision, Communicate….</a:t>
            </a:r>
          </a:p>
          <a:p>
            <a:pPr marL="0" indent="0">
              <a:buNone/>
            </a:pPr>
            <a:endParaRPr lang="en-US" sz="2800" dirty="0" smtClean="0"/>
          </a:p>
          <a:p>
            <a:pPr>
              <a:buFont typeface="Wingdings" panose="05000000000000000000" pitchFamily="2" charset="2"/>
              <a:buChar char="Ø"/>
            </a:pPr>
            <a:r>
              <a:rPr lang="en-US" sz="2800" b="1" i="1" dirty="0" smtClean="0">
                <a:solidFill>
                  <a:srgbClr val="FF0000"/>
                </a:solidFill>
              </a:rPr>
              <a:t>Did I say </a:t>
            </a:r>
            <a:r>
              <a:rPr lang="en-US" sz="2800" b="1" i="1" u="sng" dirty="0" smtClean="0">
                <a:solidFill>
                  <a:srgbClr val="FF0000"/>
                </a:solidFill>
              </a:rPr>
              <a:t>start early</a:t>
            </a:r>
            <a:r>
              <a:rPr lang="en-US" sz="2800" b="1" i="1" dirty="0" smtClean="0">
                <a:solidFill>
                  <a:srgbClr val="FF0000"/>
                </a:solidFill>
              </a:rPr>
              <a:t> and engage </a:t>
            </a:r>
            <a:r>
              <a:rPr lang="en-US" sz="2800" b="1" i="1" u="sng" dirty="0" smtClean="0">
                <a:solidFill>
                  <a:srgbClr val="FF0000"/>
                </a:solidFill>
              </a:rPr>
              <a:t>Sponsors</a:t>
            </a:r>
            <a:r>
              <a:rPr lang="en-US" sz="2800" b="1" i="1" dirty="0" smtClean="0">
                <a:solidFill>
                  <a:srgbClr val="FF0000"/>
                </a:solidFill>
              </a:rPr>
              <a:t>!</a:t>
            </a:r>
          </a:p>
          <a:p>
            <a:endParaRPr lang="en-US" sz="2800" dirty="0" smtClean="0"/>
          </a:p>
          <a:p>
            <a:endParaRPr lang="en-US" sz="2800" dirty="0"/>
          </a:p>
        </p:txBody>
      </p:sp>
      <p:sp>
        <p:nvSpPr>
          <p:cNvPr id="4"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18</a:t>
            </a:fld>
            <a:endParaRPr lang="en-US" dirty="0"/>
          </a:p>
        </p:txBody>
      </p:sp>
    </p:spTree>
    <p:extLst>
      <p:ext uri="{BB962C8B-B14F-4D97-AF65-F5344CB8AC3E}">
        <p14:creationId xmlns:p14="http://schemas.microsoft.com/office/powerpoint/2010/main" val="29504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nodeType="afterEffect">
                                  <p:stCondLst>
                                    <p:cond delay="2000"/>
                                  </p:stCondLst>
                                  <p:childTnLst>
                                    <p:set>
                                      <p:cBhvr>
                                        <p:cTn id="59" dur="1" fill="hold">
                                          <p:stCondLst>
                                            <p:cond delay="0"/>
                                          </p:stCondLst>
                                        </p:cTn>
                                        <p:tgtEl>
                                          <p:spTgt spid="3">
                                            <p:txEl>
                                              <p:pRg st="12" end="12"/>
                                            </p:txEl>
                                          </p:spTgt>
                                        </p:tgtEl>
                                        <p:attrNameLst>
                                          <p:attrName>style.visibility</p:attrName>
                                        </p:attrNameLst>
                                      </p:cBhvr>
                                      <p:to>
                                        <p:strVal val="visible"/>
                                      </p:to>
                                    </p:set>
                                    <p:anim calcmode="lin" valueType="num">
                                      <p:cBhvr additive="base">
                                        <p:cTn id="6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8229600" cy="1143000"/>
          </a:xfrm>
        </p:spPr>
        <p:txBody>
          <a:bodyPr>
            <a:normAutofit fontScale="90000"/>
          </a:bodyPr>
          <a:lstStyle/>
          <a:p>
            <a:r>
              <a:rPr lang="en-US" dirty="0" smtClean="0"/>
              <a:t>BACK HOME – WHAT DO I DO NOW?</a:t>
            </a:r>
            <a:endParaRPr lang="en-US" dirty="0"/>
          </a:p>
        </p:txBody>
      </p:sp>
      <p:sp>
        <p:nvSpPr>
          <p:cNvPr id="3" name="Content Placeholder 2"/>
          <p:cNvSpPr>
            <a:spLocks noGrp="1"/>
          </p:cNvSpPr>
          <p:nvPr>
            <p:ph idx="1"/>
          </p:nvPr>
        </p:nvSpPr>
        <p:spPr>
          <a:xfrm>
            <a:off x="457200" y="1134632"/>
            <a:ext cx="8229600" cy="5132818"/>
          </a:xfrm>
        </p:spPr>
        <p:txBody>
          <a:bodyPr>
            <a:noAutofit/>
          </a:bodyPr>
          <a:lstStyle/>
          <a:p>
            <a:r>
              <a:rPr lang="en-US" sz="2200" dirty="0" smtClean="0"/>
              <a:t>“Sell” the value of People </a:t>
            </a:r>
            <a:r>
              <a:rPr lang="en-US" sz="2200" dirty="0"/>
              <a:t>C</a:t>
            </a:r>
            <a:r>
              <a:rPr lang="en-US" sz="2200" dirty="0" smtClean="0"/>
              <a:t>hange </a:t>
            </a:r>
            <a:r>
              <a:rPr lang="en-US" sz="2200" dirty="0"/>
              <a:t>M</a:t>
            </a:r>
            <a:r>
              <a:rPr lang="en-US" sz="2200" dirty="0" smtClean="0"/>
              <a:t>anagement</a:t>
            </a:r>
          </a:p>
          <a:p>
            <a:pPr lvl="1"/>
            <a:r>
              <a:rPr lang="en-US" sz="1600" dirty="0" smtClean="0"/>
              <a:t>Increase </a:t>
            </a:r>
            <a:r>
              <a:rPr lang="en-US" sz="1600" dirty="0"/>
              <a:t>Probability of Project </a:t>
            </a:r>
            <a:r>
              <a:rPr lang="en-US" sz="1600" dirty="0" smtClean="0"/>
              <a:t>Success</a:t>
            </a:r>
          </a:p>
          <a:p>
            <a:pPr lvl="1"/>
            <a:r>
              <a:rPr lang="en-US" sz="1600" dirty="0" smtClean="0"/>
              <a:t>Ask the RIGHT question (see slide 8)</a:t>
            </a:r>
          </a:p>
          <a:p>
            <a:pPr lvl="1"/>
            <a:r>
              <a:rPr lang="en-US" sz="1600" dirty="0" smtClean="0"/>
              <a:t>Funding for people change management / dedicated resource</a:t>
            </a:r>
            <a:endParaRPr lang="en-US" sz="1600" dirty="0"/>
          </a:p>
          <a:p>
            <a:r>
              <a:rPr lang="en-US" sz="2200" dirty="0" smtClean="0"/>
              <a:t>Identify your Executive Sponsor</a:t>
            </a:r>
          </a:p>
          <a:p>
            <a:pPr lvl="1"/>
            <a:r>
              <a:rPr lang="en-US" sz="1600" dirty="0" smtClean="0"/>
              <a:t>Help Sponsor be ACTIVE and VISIBLE</a:t>
            </a:r>
          </a:p>
          <a:p>
            <a:r>
              <a:rPr lang="en-US" sz="2200" dirty="0" smtClean="0"/>
              <a:t>Identify your Structured Approach</a:t>
            </a:r>
          </a:p>
          <a:p>
            <a:pPr lvl="1"/>
            <a:r>
              <a:rPr lang="en-US" sz="1600" dirty="0" smtClean="0"/>
              <a:t>John P. Kotter’s 8 steps</a:t>
            </a:r>
          </a:p>
          <a:p>
            <a:pPr lvl="1"/>
            <a:r>
              <a:rPr lang="en-US" sz="1600" dirty="0" smtClean="0"/>
              <a:t>Prosci ADKAR® (Prepare, Manage, Reinforce)</a:t>
            </a:r>
          </a:p>
          <a:p>
            <a:r>
              <a:rPr lang="en-US" sz="2200" dirty="0" smtClean="0"/>
              <a:t>Define Change </a:t>
            </a:r>
            <a:r>
              <a:rPr lang="en-US" sz="2200" dirty="0"/>
              <a:t>M</a:t>
            </a:r>
            <a:r>
              <a:rPr lang="en-US" sz="2200" dirty="0" smtClean="0"/>
              <a:t>anagement Strategy (Prepare)</a:t>
            </a:r>
          </a:p>
          <a:p>
            <a:pPr lvl="1"/>
            <a:r>
              <a:rPr lang="en-US" sz="1600" dirty="0" smtClean="0"/>
              <a:t>How much change management is needed</a:t>
            </a:r>
          </a:p>
          <a:p>
            <a:pPr lvl="1"/>
            <a:r>
              <a:rPr lang="en-US" sz="1600" dirty="0" smtClean="0"/>
              <a:t>Change management and Project management team</a:t>
            </a:r>
          </a:p>
          <a:p>
            <a:r>
              <a:rPr lang="en-US" sz="2200" dirty="0" smtClean="0"/>
              <a:t>Start create your Communication Plan (Execute)</a:t>
            </a:r>
          </a:p>
          <a:p>
            <a:pPr lvl="1"/>
            <a:r>
              <a:rPr lang="en-US" sz="1600" dirty="0"/>
              <a:t>Who should we communicate </a:t>
            </a:r>
            <a:r>
              <a:rPr lang="en-US" sz="1600" dirty="0" smtClean="0"/>
              <a:t>to?</a:t>
            </a:r>
            <a:endParaRPr lang="en-US" sz="1600" dirty="0"/>
          </a:p>
          <a:p>
            <a:pPr lvl="1"/>
            <a:r>
              <a:rPr lang="en-US" sz="1600" dirty="0"/>
              <a:t>What is </a:t>
            </a:r>
            <a:r>
              <a:rPr lang="en-US" sz="1600" dirty="0" smtClean="0"/>
              <a:t>the key message? (Why Change?)</a:t>
            </a:r>
            <a:endParaRPr lang="en-US" sz="1600" dirty="0"/>
          </a:p>
        </p:txBody>
      </p:sp>
      <p:sp>
        <p:nvSpPr>
          <p:cNvPr id="4" name="TextBox 3"/>
          <p:cNvSpPr txBox="1"/>
          <p:nvPr/>
        </p:nvSpPr>
        <p:spPr>
          <a:xfrm rot="16200000">
            <a:off x="6276976" y="2914651"/>
            <a:ext cx="4297715" cy="1107996"/>
          </a:xfrm>
          <a:prstGeom prst="rect">
            <a:avLst/>
          </a:prstGeom>
          <a:solidFill>
            <a:schemeClr val="tx1">
              <a:lumMod val="95000"/>
              <a:lumOff val="5000"/>
            </a:schemeClr>
          </a:solidFill>
          <a:scene3d>
            <a:camera prst="orthographicFront"/>
            <a:lightRig rig="threePt" dir="t"/>
          </a:scene3d>
          <a:sp3d>
            <a:bevelT/>
          </a:sp3d>
        </p:spPr>
        <p:txBody>
          <a:bodyPr wrap="none" rtlCol="0">
            <a:spAutoFit/>
          </a:bodyPr>
          <a:lstStyle/>
          <a:p>
            <a:r>
              <a:rPr lang="en-US" sz="6600" dirty="0" smtClean="0">
                <a:solidFill>
                  <a:srgbClr val="FFFF00"/>
                </a:solidFill>
              </a:rPr>
              <a:t>Start Today!</a:t>
            </a:r>
            <a:endParaRPr lang="en-US" sz="6600" dirty="0">
              <a:solidFill>
                <a:srgbClr val="FFFF00"/>
              </a:solidFill>
            </a:endParaRPr>
          </a:p>
        </p:txBody>
      </p:sp>
      <p:sp>
        <p:nvSpPr>
          <p:cNvPr id="5"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19</a:t>
            </a:fld>
            <a:endParaRPr lang="en-US"/>
          </a:p>
        </p:txBody>
      </p:sp>
    </p:spTree>
    <p:extLst>
      <p:ext uri="{BB962C8B-B14F-4D97-AF65-F5344CB8AC3E}">
        <p14:creationId xmlns:p14="http://schemas.microsoft.com/office/powerpoint/2010/main" val="33729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31" presetClass="entr" presetSubtype="0" fill="hold" grpId="0" nodeType="afterEffect">
                                  <p:stCondLst>
                                    <p:cond delay="100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 calcmode="lin" valueType="num">
                                      <p:cBhvr>
                                        <p:cTn id="60" dur="1000" fill="hold"/>
                                        <p:tgtEl>
                                          <p:spTgt spid="4"/>
                                        </p:tgtEl>
                                        <p:attrNameLst>
                                          <p:attrName>style.rotation</p:attrName>
                                        </p:attrNameLst>
                                      </p:cBhvr>
                                      <p:tavLst>
                                        <p:tav tm="0">
                                          <p:val>
                                            <p:fltVal val="90"/>
                                          </p:val>
                                        </p:tav>
                                        <p:tav tm="100000">
                                          <p:val>
                                            <p:fltVal val="0"/>
                                          </p:val>
                                        </p:tav>
                                      </p:tavLst>
                                    </p:anim>
                                    <p:animEffect transition="in" filter="fade">
                                      <p:cBhvr>
                                        <p:cTn id="6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56128\Pictures\Three-legged-Stool.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5" b="100000" l="4091" r="100000"/>
                    </a14:imgEffect>
                  </a14:imgLayer>
                </a14:imgProps>
              </a:ext>
              <a:ext uri="{28A0092B-C50C-407E-A947-70E740481C1C}">
                <a14:useLocalDpi xmlns:a14="http://schemas.microsoft.com/office/drawing/2010/main" val="0"/>
              </a:ext>
            </a:extLst>
          </a:blip>
          <a:srcRect/>
          <a:stretch>
            <a:fillRect/>
          </a:stretch>
        </p:blipFill>
        <p:spPr bwMode="auto">
          <a:xfrm>
            <a:off x="3335883" y="4076850"/>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accent3">
                    <a:lumMod val="75000"/>
                  </a:schemeClr>
                </a:solidFill>
              </a:rPr>
              <a:t>PEOPLE</a:t>
            </a:r>
            <a:r>
              <a:rPr lang="en-US" dirty="0" smtClean="0">
                <a:solidFill>
                  <a:schemeClr val="accent6">
                    <a:lumMod val="50000"/>
                  </a:schemeClr>
                </a:solidFill>
              </a:rPr>
              <a:t> </a:t>
            </a:r>
            <a:r>
              <a:rPr lang="en-US" dirty="0" smtClean="0"/>
              <a:t>– </a:t>
            </a:r>
            <a:r>
              <a:rPr lang="en-US" dirty="0" smtClean="0">
                <a:solidFill>
                  <a:schemeClr val="accent6">
                    <a:lumMod val="50000"/>
                  </a:schemeClr>
                </a:solidFill>
              </a:rPr>
              <a:t>PROCESS </a:t>
            </a:r>
            <a:r>
              <a:rPr lang="en-US" dirty="0" smtClean="0"/>
              <a:t>- </a:t>
            </a:r>
            <a:r>
              <a:rPr lang="en-US" dirty="0" smtClean="0">
                <a:solidFill>
                  <a:schemeClr val="tx2">
                    <a:lumMod val="75000"/>
                  </a:schemeClr>
                </a:solidFill>
              </a:rPr>
              <a:t>TECHNOLOGY</a:t>
            </a:r>
            <a:endParaRPr lang="en-US" dirty="0">
              <a:solidFill>
                <a:schemeClr val="tx2">
                  <a:lumMod val="75000"/>
                </a:schemeClr>
              </a:solidFill>
            </a:endParaRPr>
          </a:p>
        </p:txBody>
      </p:sp>
      <p:sp>
        <p:nvSpPr>
          <p:cNvPr id="3" name="Content Placeholder 2"/>
          <p:cNvSpPr>
            <a:spLocks noGrp="1"/>
          </p:cNvSpPr>
          <p:nvPr>
            <p:ph idx="1"/>
          </p:nvPr>
        </p:nvSpPr>
        <p:spPr>
          <a:xfrm>
            <a:off x="457200" y="1371600"/>
            <a:ext cx="8229600" cy="4754563"/>
          </a:xfrm>
        </p:spPr>
        <p:txBody>
          <a:bodyPr/>
          <a:lstStyle/>
          <a:p>
            <a:pPr marL="0" indent="0" algn="ctr">
              <a:buNone/>
            </a:pPr>
            <a:r>
              <a:rPr lang="en-US" sz="4400" b="1" i="1" dirty="0"/>
              <a:t>Why a three legged stool (People, Process &amp; Technology) cannot stand with only two </a:t>
            </a:r>
            <a:r>
              <a:rPr lang="en-US" sz="4400" b="1" i="1" dirty="0" smtClean="0"/>
              <a:t>legs</a:t>
            </a:r>
            <a:endParaRPr lang="en-US" sz="4400" dirty="0"/>
          </a:p>
          <a:p>
            <a:endParaRPr lang="en-US" dirty="0"/>
          </a:p>
        </p:txBody>
      </p:sp>
      <p:sp>
        <p:nvSpPr>
          <p:cNvPr id="6" name="TextBox 5"/>
          <p:cNvSpPr txBox="1"/>
          <p:nvPr/>
        </p:nvSpPr>
        <p:spPr>
          <a:xfrm>
            <a:off x="4962288" y="4867365"/>
            <a:ext cx="985013" cy="400110"/>
          </a:xfrm>
          <a:prstGeom prst="rect">
            <a:avLst/>
          </a:prstGeom>
          <a:noFill/>
        </p:spPr>
        <p:txBody>
          <a:bodyPr wrap="none" rtlCol="0">
            <a:spAutoFit/>
          </a:bodyPr>
          <a:lstStyle/>
          <a:p>
            <a:r>
              <a:rPr lang="en-US" sz="2000" b="1" dirty="0" smtClean="0">
                <a:solidFill>
                  <a:schemeClr val="accent3">
                    <a:lumMod val="75000"/>
                  </a:schemeClr>
                </a:solidFill>
              </a:rPr>
              <a:t>PEOPLE</a:t>
            </a:r>
            <a:endParaRPr lang="en-US" sz="2000" b="1" dirty="0">
              <a:solidFill>
                <a:schemeClr val="accent3">
                  <a:lumMod val="75000"/>
                </a:schemeClr>
              </a:solidFill>
            </a:endParaRPr>
          </a:p>
        </p:txBody>
      </p:sp>
      <p:sp>
        <p:nvSpPr>
          <p:cNvPr id="8" name="TextBox 7"/>
          <p:cNvSpPr txBox="1"/>
          <p:nvPr/>
        </p:nvSpPr>
        <p:spPr>
          <a:xfrm>
            <a:off x="3814503" y="5477025"/>
            <a:ext cx="1138260" cy="400110"/>
          </a:xfrm>
          <a:prstGeom prst="rect">
            <a:avLst/>
          </a:prstGeom>
          <a:noFill/>
        </p:spPr>
        <p:txBody>
          <a:bodyPr wrap="none" rtlCol="0">
            <a:spAutoFit/>
          </a:bodyPr>
          <a:lstStyle/>
          <a:p>
            <a:r>
              <a:rPr lang="en-US" sz="2000" b="1" dirty="0" smtClean="0">
                <a:solidFill>
                  <a:schemeClr val="accent6">
                    <a:lumMod val="50000"/>
                  </a:schemeClr>
                </a:solidFill>
              </a:rPr>
              <a:t>PROCESS</a:t>
            </a:r>
            <a:endParaRPr lang="en-US" sz="2000" b="1" dirty="0">
              <a:solidFill>
                <a:schemeClr val="accent6">
                  <a:lumMod val="50000"/>
                </a:schemeClr>
              </a:solidFill>
            </a:endParaRPr>
          </a:p>
        </p:txBody>
      </p:sp>
      <p:sp>
        <p:nvSpPr>
          <p:cNvPr id="9" name="TextBox 8"/>
          <p:cNvSpPr txBox="1"/>
          <p:nvPr/>
        </p:nvSpPr>
        <p:spPr>
          <a:xfrm>
            <a:off x="1943100" y="4924545"/>
            <a:ext cx="1642566" cy="400110"/>
          </a:xfrm>
          <a:prstGeom prst="rect">
            <a:avLst/>
          </a:prstGeom>
          <a:noFill/>
        </p:spPr>
        <p:txBody>
          <a:bodyPr wrap="none" rtlCol="0">
            <a:spAutoFit/>
          </a:bodyPr>
          <a:lstStyle/>
          <a:p>
            <a:r>
              <a:rPr lang="en-US" sz="2000" b="1" dirty="0" smtClean="0">
                <a:solidFill>
                  <a:schemeClr val="tx2">
                    <a:lumMod val="75000"/>
                  </a:schemeClr>
                </a:solidFill>
              </a:rPr>
              <a:t>TECHNOLOGY</a:t>
            </a:r>
            <a:endParaRPr lang="en-US" sz="2000" b="1" dirty="0">
              <a:solidFill>
                <a:schemeClr val="tx2">
                  <a:lumMod val="75000"/>
                </a:schemeClr>
              </a:solidFill>
            </a:endParaRP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96128" y="3453384"/>
            <a:ext cx="1561672" cy="1042416"/>
          </a:xfrm>
          <a:prstGeom prst="rect">
            <a:avLst/>
          </a:prstGeom>
        </p:spPr>
      </p:pic>
      <p:sp>
        <p:nvSpPr>
          <p:cNvPr id="10" name="Left Arrow 9"/>
          <p:cNvSpPr/>
          <p:nvPr/>
        </p:nvSpPr>
        <p:spPr>
          <a:xfrm>
            <a:off x="5070092" y="3352800"/>
            <a:ext cx="3007107" cy="1005840"/>
          </a:xfrm>
          <a:prstGeom prst="lef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Your Project!</a:t>
            </a:r>
            <a:endParaRPr lang="en-US" sz="2800" b="1" dirty="0"/>
          </a:p>
        </p:txBody>
      </p:sp>
      <p:sp>
        <p:nvSpPr>
          <p:cNvPr id="11"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2</a:t>
            </a:fld>
            <a:endParaRPr lang="en-US"/>
          </a:p>
        </p:txBody>
      </p:sp>
    </p:spTree>
    <p:extLst>
      <p:ext uri="{BB962C8B-B14F-4D97-AF65-F5344CB8AC3E}">
        <p14:creationId xmlns:p14="http://schemas.microsoft.com/office/powerpoint/2010/main" val="39046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4857750"/>
          </a:xfrm>
        </p:spPr>
        <p:txBody>
          <a:bodyPr>
            <a:normAutofit fontScale="90000"/>
          </a:bodyPr>
          <a:lstStyle/>
          <a:p>
            <a:r>
              <a:rPr lang="en-US" dirty="0" smtClean="0"/>
              <a:t>Thank you for attending this session. </a:t>
            </a:r>
            <a:br>
              <a:rPr lang="en-US" dirty="0" smtClean="0"/>
            </a:br>
            <a:r>
              <a:rPr lang="en-US" dirty="0"/>
              <a:t/>
            </a:r>
            <a:br>
              <a:rPr lang="en-US" dirty="0"/>
            </a:br>
            <a:r>
              <a:rPr lang="en-US" dirty="0" smtClean="0">
                <a:solidFill>
                  <a:schemeClr val="accent6">
                    <a:lumMod val="50000"/>
                  </a:schemeClr>
                </a:solidFill>
              </a:rPr>
              <a:t>Questions?</a:t>
            </a:r>
            <a:r>
              <a:rPr lang="en-US" dirty="0" smtClean="0"/>
              <a:t/>
            </a:r>
            <a:br>
              <a:rPr lang="en-US" dirty="0" smtClean="0"/>
            </a:br>
            <a:r>
              <a:rPr lang="en-US" dirty="0" smtClean="0"/>
              <a:t/>
            </a:r>
            <a:br>
              <a:rPr lang="en-US" dirty="0" smtClean="0"/>
            </a:br>
            <a:r>
              <a:rPr lang="en-US" dirty="0" smtClean="0"/>
              <a:t>Don’t forget to complete an evaluation form!</a:t>
            </a:r>
            <a:br>
              <a:rPr lang="en-US" dirty="0" smtClean="0"/>
            </a:br>
            <a:r>
              <a:rPr lang="en-US" dirty="0"/>
              <a:t/>
            </a:r>
            <a:br>
              <a:rPr lang="en-US" dirty="0"/>
            </a:br>
            <a:r>
              <a:rPr lang="en-US" sz="2400" dirty="0" smtClean="0"/>
              <a:t>thorsten@tmanthey.com</a:t>
            </a:r>
            <a:br>
              <a:rPr lang="en-US" sz="2400" dirty="0" smtClean="0"/>
            </a:br>
            <a:r>
              <a:rPr lang="en-US" sz="2400" dirty="0" smtClean="0"/>
              <a:t>www.tmanthey.com</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493" y="1979294"/>
            <a:ext cx="1278255" cy="1278255"/>
          </a:xfrm>
          <a:prstGeom prst="rect">
            <a:avLst/>
          </a:prstGeom>
        </p:spPr>
      </p:pic>
      <p:sp>
        <p:nvSpPr>
          <p:cNvPr id="4"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20</a:t>
            </a:fld>
            <a:endParaRPr lang="en-US" dirty="0"/>
          </a:p>
        </p:txBody>
      </p:sp>
    </p:spTree>
    <p:extLst>
      <p:ext uri="{BB962C8B-B14F-4D97-AF65-F5344CB8AC3E}">
        <p14:creationId xmlns:p14="http://schemas.microsoft.com/office/powerpoint/2010/main" val="11299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9" y="274638"/>
            <a:ext cx="8734425" cy="1143000"/>
          </a:xfrm>
        </p:spPr>
        <p:txBody>
          <a:bodyPr>
            <a:normAutofit fontScale="90000"/>
          </a:bodyPr>
          <a:lstStyle/>
          <a:p>
            <a:r>
              <a:rPr lang="en-US" b="1" dirty="0" smtClean="0"/>
              <a:t>WHY</a:t>
            </a:r>
            <a:r>
              <a:rPr lang="en-US" dirty="0" smtClean="0"/>
              <a:t> </a:t>
            </a:r>
            <a:r>
              <a:rPr lang="en-US" u="sng" dirty="0" smtClean="0"/>
              <a:t>PEOPLE</a:t>
            </a:r>
            <a:r>
              <a:rPr lang="en-US" dirty="0" smtClean="0"/>
              <a:t> CHANGE MANAGEMENT?</a:t>
            </a:r>
            <a:endParaRPr lang="en-US" dirty="0"/>
          </a:p>
        </p:txBody>
      </p:sp>
      <p:sp>
        <p:nvSpPr>
          <p:cNvPr id="3" name="Content Placeholder 2"/>
          <p:cNvSpPr>
            <a:spLocks noGrp="1"/>
          </p:cNvSpPr>
          <p:nvPr>
            <p:ph idx="1"/>
          </p:nvPr>
        </p:nvSpPr>
        <p:spPr>
          <a:xfrm>
            <a:off x="0" y="1457325"/>
            <a:ext cx="9143999" cy="904875"/>
          </a:xfrm>
        </p:spPr>
        <p:txBody>
          <a:bodyPr>
            <a:noAutofit/>
          </a:bodyPr>
          <a:lstStyle/>
          <a:p>
            <a:pPr marL="0" indent="0" algn="ctr">
              <a:buNone/>
            </a:pPr>
            <a:r>
              <a:rPr lang="en-US" sz="4400" dirty="0" smtClean="0">
                <a:solidFill>
                  <a:schemeClr val="accent1">
                    <a:lumMod val="75000"/>
                  </a:schemeClr>
                </a:solidFill>
              </a:rPr>
              <a:t>Increase Probability of Project Success</a:t>
            </a:r>
          </a:p>
        </p:txBody>
      </p:sp>
      <p:grpSp>
        <p:nvGrpSpPr>
          <p:cNvPr id="10" name="Group 9"/>
          <p:cNvGrpSpPr/>
          <p:nvPr/>
        </p:nvGrpSpPr>
        <p:grpSpPr>
          <a:xfrm>
            <a:off x="898539" y="2470887"/>
            <a:ext cx="802358" cy="802358"/>
            <a:chOff x="-2076450" y="1638300"/>
            <a:chExt cx="914400" cy="914400"/>
          </a:xfrm>
        </p:grpSpPr>
        <p:sp>
          <p:nvSpPr>
            <p:cNvPr id="5" name="Oval 4"/>
            <p:cNvSpPr/>
            <p:nvPr/>
          </p:nvSpPr>
          <p:spPr>
            <a:xfrm>
              <a:off x="-2076450" y="1638300"/>
              <a:ext cx="914400" cy="9144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832" y1="45078" x2="7832" y2="45078"/>
                          <a14:foregroundMark x1="20091" y1="44080" x2="20091" y2="44080"/>
                          <a14:foregroundMark x1="41090" y1="46077" x2="41090" y2="46077"/>
                        </a14:backgroundRemoval>
                      </a14:imgEffect>
                    </a14:imgLayer>
                  </a14:imgProps>
                </a:ext>
                <a:ext uri="{28A0092B-C50C-407E-A947-70E740481C1C}">
                  <a14:useLocalDpi xmlns:a14="http://schemas.microsoft.com/office/drawing/2010/main" val="0"/>
                </a:ext>
              </a:extLst>
            </a:blip>
            <a:srcRect/>
            <a:stretch>
              <a:fillRect/>
            </a:stretch>
          </p:blipFill>
          <p:spPr bwMode="auto">
            <a:xfrm>
              <a:off x="-2066925" y="1784424"/>
              <a:ext cx="805869" cy="64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897411" y="4270703"/>
            <a:ext cx="785564" cy="785564"/>
            <a:chOff x="-1998583" y="3781425"/>
            <a:chExt cx="914400" cy="914400"/>
          </a:xfrm>
        </p:grpSpPr>
        <p:sp>
          <p:nvSpPr>
            <p:cNvPr id="9" name="Oval 8"/>
            <p:cNvSpPr/>
            <p:nvPr/>
          </p:nvSpPr>
          <p:spPr>
            <a:xfrm>
              <a:off x="-1998583" y="3781425"/>
              <a:ext cx="914400" cy="914400"/>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0716" y="3895725"/>
              <a:ext cx="758666" cy="685800"/>
            </a:xfrm>
            <a:prstGeom prst="rect">
              <a:avLst/>
            </a:prstGeom>
          </p:spPr>
        </p:pic>
      </p:grpSp>
      <p:sp>
        <p:nvSpPr>
          <p:cNvPr id="8" name="Rectangle 7"/>
          <p:cNvSpPr/>
          <p:nvPr/>
        </p:nvSpPr>
        <p:spPr>
          <a:xfrm>
            <a:off x="1819275" y="2381250"/>
            <a:ext cx="7124700" cy="3508653"/>
          </a:xfrm>
          <a:prstGeom prst="rect">
            <a:avLst/>
          </a:prstGeom>
        </p:spPr>
        <p:txBody>
          <a:bodyPr wrap="square">
            <a:spAutoFit/>
          </a:bodyPr>
          <a:lstStyle/>
          <a:p>
            <a:pPr>
              <a:lnSpc>
                <a:spcPct val="150000"/>
              </a:lnSpc>
              <a:spcAft>
                <a:spcPts val="1200"/>
              </a:spcAft>
            </a:pPr>
            <a:r>
              <a:rPr lang="en-US" sz="3200" dirty="0">
                <a:solidFill>
                  <a:schemeClr val="bg2">
                    <a:lumMod val="25000"/>
                  </a:schemeClr>
                </a:solidFill>
              </a:rPr>
              <a:t>Manage employee </a:t>
            </a:r>
            <a:r>
              <a:rPr lang="en-US" sz="3200" b="1" dirty="0">
                <a:solidFill>
                  <a:schemeClr val="bg2">
                    <a:lumMod val="25000"/>
                  </a:schemeClr>
                </a:solidFill>
              </a:rPr>
              <a:t>Resistance</a:t>
            </a:r>
            <a:r>
              <a:rPr lang="en-US" sz="3200" dirty="0">
                <a:solidFill>
                  <a:schemeClr val="bg2">
                    <a:lumMod val="25000"/>
                  </a:schemeClr>
                </a:solidFill>
              </a:rPr>
              <a:t> to </a:t>
            </a:r>
            <a:r>
              <a:rPr lang="en-US" sz="3200" dirty="0" smtClean="0">
                <a:solidFill>
                  <a:schemeClr val="bg2">
                    <a:lumMod val="25000"/>
                  </a:schemeClr>
                </a:solidFill>
              </a:rPr>
              <a:t>change</a:t>
            </a:r>
          </a:p>
          <a:p>
            <a:pPr>
              <a:lnSpc>
                <a:spcPct val="150000"/>
              </a:lnSpc>
              <a:spcAft>
                <a:spcPts val="1200"/>
              </a:spcAft>
            </a:pPr>
            <a:r>
              <a:rPr lang="en-US" sz="3200" dirty="0" smtClean="0">
                <a:solidFill>
                  <a:schemeClr val="bg2">
                    <a:lumMod val="25000"/>
                  </a:schemeClr>
                </a:solidFill>
              </a:rPr>
              <a:t>Improve </a:t>
            </a:r>
            <a:r>
              <a:rPr lang="en-US" sz="3200" dirty="0">
                <a:solidFill>
                  <a:schemeClr val="bg2">
                    <a:lumMod val="25000"/>
                  </a:schemeClr>
                </a:solidFill>
              </a:rPr>
              <a:t>Speed of </a:t>
            </a:r>
            <a:r>
              <a:rPr lang="en-US" sz="3200" b="1" dirty="0">
                <a:solidFill>
                  <a:schemeClr val="bg2">
                    <a:lumMod val="25000"/>
                  </a:schemeClr>
                </a:solidFill>
              </a:rPr>
              <a:t>Adoption</a:t>
            </a:r>
            <a:r>
              <a:rPr lang="en-US" sz="3200" dirty="0">
                <a:solidFill>
                  <a:schemeClr val="bg2">
                    <a:lumMod val="25000"/>
                  </a:schemeClr>
                </a:solidFill>
              </a:rPr>
              <a:t> (how quick)</a:t>
            </a:r>
          </a:p>
          <a:p>
            <a:pPr>
              <a:lnSpc>
                <a:spcPct val="150000"/>
              </a:lnSpc>
              <a:spcAft>
                <a:spcPts val="1200"/>
              </a:spcAft>
            </a:pPr>
            <a:r>
              <a:rPr lang="en-US" sz="3200" dirty="0" smtClean="0">
                <a:solidFill>
                  <a:schemeClr val="bg2">
                    <a:lumMod val="25000"/>
                  </a:schemeClr>
                </a:solidFill>
              </a:rPr>
              <a:t>Increase </a:t>
            </a:r>
            <a:r>
              <a:rPr lang="en-US" sz="3200" b="1" dirty="0">
                <a:solidFill>
                  <a:schemeClr val="bg2">
                    <a:lumMod val="25000"/>
                  </a:schemeClr>
                </a:solidFill>
              </a:rPr>
              <a:t>Utilization</a:t>
            </a:r>
            <a:r>
              <a:rPr lang="en-US" sz="3200" dirty="0">
                <a:solidFill>
                  <a:schemeClr val="bg2">
                    <a:lumMod val="25000"/>
                  </a:schemeClr>
                </a:solidFill>
              </a:rPr>
              <a:t> (how many)</a:t>
            </a:r>
          </a:p>
          <a:p>
            <a:pPr>
              <a:lnSpc>
                <a:spcPct val="150000"/>
              </a:lnSpc>
              <a:spcAft>
                <a:spcPts val="1200"/>
              </a:spcAft>
            </a:pPr>
            <a:r>
              <a:rPr lang="en-US" sz="3200" dirty="0" smtClean="0">
                <a:solidFill>
                  <a:schemeClr val="bg2">
                    <a:lumMod val="25000"/>
                  </a:schemeClr>
                </a:solidFill>
              </a:rPr>
              <a:t>Optimize </a:t>
            </a:r>
            <a:r>
              <a:rPr lang="en-US" sz="3200" b="1" dirty="0">
                <a:solidFill>
                  <a:schemeClr val="bg2">
                    <a:lumMod val="25000"/>
                  </a:schemeClr>
                </a:solidFill>
              </a:rPr>
              <a:t>Proficiency</a:t>
            </a:r>
            <a:r>
              <a:rPr lang="en-US" sz="3200" dirty="0">
                <a:solidFill>
                  <a:schemeClr val="bg2">
                    <a:lumMod val="25000"/>
                  </a:schemeClr>
                </a:solidFill>
              </a:rPr>
              <a:t> (how well</a:t>
            </a:r>
            <a:r>
              <a:rPr lang="en-US" sz="3200" dirty="0" smtClean="0">
                <a:solidFill>
                  <a:schemeClr val="bg2">
                    <a:lumMod val="25000"/>
                  </a:schemeClr>
                </a:solidFill>
              </a:rPr>
              <a:t>)</a:t>
            </a:r>
            <a:endParaRPr lang="en-US" sz="3200" dirty="0">
              <a:solidFill>
                <a:schemeClr val="bg2">
                  <a:lumMod val="25000"/>
                </a:schemeClr>
              </a:solidFill>
            </a:endParaRPr>
          </a:p>
        </p:txBody>
      </p:sp>
      <p:grpSp>
        <p:nvGrpSpPr>
          <p:cNvPr id="14" name="Group 13"/>
          <p:cNvGrpSpPr/>
          <p:nvPr/>
        </p:nvGrpSpPr>
        <p:grpSpPr>
          <a:xfrm>
            <a:off x="828991" y="5139633"/>
            <a:ext cx="922405" cy="922405"/>
            <a:chOff x="1025665" y="5479673"/>
            <a:chExt cx="653044" cy="653044"/>
          </a:xfrm>
        </p:grpSpPr>
        <p:sp>
          <p:nvSpPr>
            <p:cNvPr id="15" name="Oval 14"/>
            <p:cNvSpPr/>
            <p:nvPr/>
          </p:nvSpPr>
          <p:spPr>
            <a:xfrm>
              <a:off x="1074022" y="5492212"/>
              <a:ext cx="556163" cy="556163"/>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0" b="99556" l="0" r="100000">
                          <a14:foregroundMark x1="66667" y1="6222" x2="66667" y2="6222"/>
                        </a14:backgroundRemoval>
                      </a14:imgEffect>
                    </a14:imgLayer>
                  </a14:imgProps>
                </a:ext>
                <a:ext uri="{28A0092B-C50C-407E-A947-70E740481C1C}">
                  <a14:useLocalDpi xmlns:a14="http://schemas.microsoft.com/office/drawing/2010/main" val="0"/>
                </a:ext>
              </a:extLst>
            </a:blip>
            <a:stretch>
              <a:fillRect/>
            </a:stretch>
          </p:blipFill>
          <p:spPr>
            <a:xfrm>
              <a:off x="1025665" y="5479673"/>
              <a:ext cx="653044" cy="653044"/>
            </a:xfrm>
            <a:prstGeom prst="rect">
              <a:avLst/>
            </a:prstGeom>
          </p:spPr>
        </p:pic>
      </p:grpSp>
      <p:grpSp>
        <p:nvGrpSpPr>
          <p:cNvPr id="16" name="Group 15"/>
          <p:cNvGrpSpPr/>
          <p:nvPr/>
        </p:nvGrpSpPr>
        <p:grpSpPr>
          <a:xfrm>
            <a:off x="693087" y="3346469"/>
            <a:ext cx="1194213" cy="895659"/>
            <a:chOff x="53369" y="4227623"/>
            <a:chExt cx="845478" cy="634108"/>
          </a:xfrm>
        </p:grpSpPr>
        <p:sp>
          <p:nvSpPr>
            <p:cNvPr id="17" name="Oval 16"/>
            <p:cNvSpPr/>
            <p:nvPr/>
          </p:nvSpPr>
          <p:spPr>
            <a:xfrm>
              <a:off x="195718" y="4266596"/>
              <a:ext cx="556163" cy="556163"/>
            </a:xfrm>
            <a:prstGeom prst="ellipse">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backgroundRemoval t="0" b="99138" l="1290" r="98710">
                          <a14:foregroundMark x1="27000" y1="26667" x2="27000" y2="26667"/>
                          <a14:foregroundMark x1="30750" y1="23000" x2="30750" y2="23000"/>
                          <a14:foregroundMark x1="24000" y1="29667" x2="24000" y2="29667"/>
                          <a14:foregroundMark x1="27250" y1="23000" x2="27250" y2="23000"/>
                          <a14:foregroundMark x1="29750" y1="20333" x2="29750" y2="20333"/>
                          <a14:foregroundMark x1="36750" y1="18000" x2="36750" y2="18000"/>
                          <a14:foregroundMark x1="39750" y1="14333" x2="39750" y2="14333"/>
                          <a14:foregroundMark x1="44000" y1="14000" x2="44000" y2="14000"/>
                          <a14:foregroundMark x1="49250" y1="12000" x2="49250" y2="12000"/>
                          <a14:foregroundMark x1="54250" y1="13333" x2="54250" y2="13333"/>
                          <a14:foregroundMark x1="60000" y1="14667" x2="60000" y2="14667"/>
                          <a14:foregroundMark x1="63750" y1="17000" x2="63750" y2="17000"/>
                          <a14:foregroundMark x1="68000" y1="20000" x2="68000" y2="20000"/>
                          <a14:foregroundMark x1="71250" y1="22667" x2="71250" y2="22667"/>
                          <a14:foregroundMark x1="72906" y1="21711" x2="72906" y2="21711"/>
                          <a14:foregroundMark x1="70936" y1="18421" x2="70936" y2="18421"/>
                          <a14:foregroundMark x1="30049" y1="17763" x2="30049" y2="17763"/>
                          <a14:foregroundMark x1="26601" y1="20395" x2="26601" y2="20395"/>
                          <a14:backgroundMark x1="62562" y1="5921" x2="62562" y2="5921"/>
                          <a14:backgroundMark x1="55665" y1="4605" x2="55665" y2="4605"/>
                        </a14:backgroundRemoval>
                      </a14:imgEffect>
                    </a14:imgLayer>
                  </a14:imgProps>
                </a:ext>
                <a:ext uri="{28A0092B-C50C-407E-A947-70E740481C1C}">
                  <a14:useLocalDpi xmlns:a14="http://schemas.microsoft.com/office/drawing/2010/main" val="0"/>
                </a:ext>
              </a:extLst>
            </a:blip>
            <a:stretch>
              <a:fillRect/>
            </a:stretch>
          </p:blipFill>
          <p:spPr>
            <a:xfrm>
              <a:off x="53369" y="4227623"/>
              <a:ext cx="845478" cy="634108"/>
            </a:xfrm>
            <a:prstGeom prst="rect">
              <a:avLst/>
            </a:prstGeom>
          </p:spPr>
        </p:pic>
      </p:grpSp>
      <p:sp>
        <p:nvSpPr>
          <p:cNvPr id="18" name="TextBox 17"/>
          <p:cNvSpPr txBox="1"/>
          <p:nvPr/>
        </p:nvSpPr>
        <p:spPr>
          <a:xfrm>
            <a:off x="3124200" y="5910590"/>
            <a:ext cx="6019800" cy="261610"/>
          </a:xfrm>
          <a:prstGeom prst="rect">
            <a:avLst/>
          </a:prstGeom>
          <a:noFill/>
        </p:spPr>
        <p:txBody>
          <a:bodyPr wrap="square" rtlCol="0">
            <a:spAutoFit/>
          </a:bodyPr>
          <a:lstStyle/>
          <a:p>
            <a:r>
              <a:rPr lang="en-US" sz="1100" i="1" dirty="0" smtClean="0"/>
              <a:t>Research from the Best Practices in Change Management 2014 Edition – </a:t>
            </a:r>
            <a:r>
              <a:rPr lang="en-US" sz="1100" dirty="0"/>
              <a:t>Prosci</a:t>
            </a:r>
            <a:r>
              <a:rPr lang="en-US" sz="1100" dirty="0" smtClean="0"/>
              <a:t>® </a:t>
            </a:r>
            <a:r>
              <a:rPr lang="en-US" sz="1100" i="1" dirty="0" smtClean="0"/>
              <a:t>Benchmarking Report</a:t>
            </a:r>
            <a:endParaRPr lang="en-US" sz="1100" i="1" dirty="0"/>
          </a:p>
        </p:txBody>
      </p:sp>
      <p:sp>
        <p:nvSpPr>
          <p:cNvPr id="19"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3</a:t>
            </a:fld>
            <a:endParaRPr lang="en-US"/>
          </a:p>
        </p:txBody>
      </p:sp>
    </p:spTree>
    <p:extLst>
      <p:ext uri="{BB962C8B-B14F-4D97-AF65-F5344CB8AC3E}">
        <p14:creationId xmlns:p14="http://schemas.microsoft.com/office/powerpoint/2010/main" val="42327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 calcmode="lin" valueType="num">
                                      <p:cBhvr additive="base">
                                        <p:cTn id="3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 calcmode="lin" valueType="num">
                                      <p:cBhvr additive="base">
                                        <p:cTn id="4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67750" cy="1143000"/>
          </a:xfrm>
        </p:spPr>
        <p:txBody>
          <a:bodyPr>
            <a:normAutofit/>
          </a:bodyPr>
          <a:lstStyle/>
          <a:p>
            <a:r>
              <a:rPr lang="en-US" sz="3800" dirty="0" smtClean="0"/>
              <a:t>PROCES &amp; TECHNOLOGY IS NOT ENOUGH</a:t>
            </a:r>
            <a:endParaRPr lang="en-US" sz="3800"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Perfectly Designed </a:t>
            </a:r>
            <a:r>
              <a:rPr lang="en-US" dirty="0" smtClean="0">
                <a:solidFill>
                  <a:schemeClr val="accent6">
                    <a:lumMod val="75000"/>
                  </a:schemeClr>
                </a:solidFill>
              </a:rPr>
              <a:t>Process</a:t>
            </a:r>
          </a:p>
          <a:p>
            <a:pPr marL="0" indent="0" algn="ctr">
              <a:buNone/>
            </a:pPr>
            <a:r>
              <a:rPr lang="en-US" dirty="0" smtClean="0"/>
              <a:t>+</a:t>
            </a:r>
          </a:p>
          <a:p>
            <a:pPr marL="0" indent="0" algn="ctr">
              <a:buNone/>
            </a:pPr>
            <a:r>
              <a:rPr lang="en-US" dirty="0" smtClean="0"/>
              <a:t>Perfectly Designed </a:t>
            </a:r>
            <a:r>
              <a:rPr lang="en-US" dirty="0" smtClean="0">
                <a:solidFill>
                  <a:schemeClr val="tx2">
                    <a:lumMod val="60000"/>
                    <a:lumOff val="40000"/>
                  </a:schemeClr>
                </a:solidFill>
              </a:rPr>
              <a:t>Technology</a:t>
            </a:r>
          </a:p>
          <a:p>
            <a:pPr marL="0" indent="0" algn="ctr">
              <a:buNone/>
            </a:pPr>
            <a:endParaRPr lang="en-US" dirty="0"/>
          </a:p>
          <a:p>
            <a:pPr marL="0" indent="0" algn="ctr">
              <a:buNone/>
            </a:pPr>
            <a:r>
              <a:rPr lang="en-US" dirty="0" smtClean="0"/>
              <a:t>If </a:t>
            </a:r>
            <a:r>
              <a:rPr lang="en-US" dirty="0" smtClean="0">
                <a:solidFill>
                  <a:schemeClr val="accent3">
                    <a:lumMod val="75000"/>
                  </a:schemeClr>
                </a:solidFill>
              </a:rPr>
              <a:t>PEOPLE</a:t>
            </a:r>
            <a:r>
              <a:rPr lang="en-US" dirty="0" smtClean="0"/>
              <a:t> are </a:t>
            </a:r>
            <a:r>
              <a:rPr lang="en-US" u="sng" dirty="0" smtClean="0"/>
              <a:t>not following </a:t>
            </a:r>
            <a:r>
              <a:rPr lang="en-US" dirty="0" smtClean="0"/>
              <a:t>the new process or </a:t>
            </a:r>
            <a:r>
              <a:rPr lang="en-US" u="sng" dirty="0" smtClean="0"/>
              <a:t>not using</a:t>
            </a:r>
            <a:r>
              <a:rPr lang="en-US" dirty="0" smtClean="0"/>
              <a:t> the new tool very little is changing! </a:t>
            </a:r>
          </a:p>
          <a:p>
            <a:pPr marL="0" indent="0" algn="ctr">
              <a:buNone/>
            </a:pPr>
            <a:endParaRPr lang="en-US" dirty="0"/>
          </a:p>
          <a:p>
            <a:pPr marL="0" indent="0" algn="ctr">
              <a:buNone/>
            </a:pPr>
            <a:r>
              <a:rPr lang="en-US" b="1" dirty="0" smtClean="0"/>
              <a:t>=&gt;  Project Goal/Benefits/ROI is NOT realized</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877" y="1323975"/>
            <a:ext cx="1328738" cy="8858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877" y="2492589"/>
            <a:ext cx="1335796" cy="936411"/>
          </a:xfrm>
          <a:prstGeom prst="rect">
            <a:avLst/>
          </a:prstGeom>
          <a:effectLst>
            <a:softEdge rad="3175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743200"/>
            <a:ext cx="1524000" cy="1011936"/>
          </a:xfrm>
          <a:prstGeom prst="rect">
            <a:avLst/>
          </a:prstGeom>
        </p:spPr>
      </p:pic>
      <p:sp>
        <p:nvSpPr>
          <p:cNvPr id="7"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4</a:t>
            </a:fld>
            <a:endParaRPr lang="en-US"/>
          </a:p>
        </p:txBody>
      </p:sp>
    </p:spTree>
    <p:extLst>
      <p:ext uri="{BB962C8B-B14F-4D97-AF65-F5344CB8AC3E}">
        <p14:creationId xmlns:p14="http://schemas.microsoft.com/office/powerpoint/2010/main" val="30103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3">
                                            <p:txEl>
                                              <p:pRg st="6" end="6"/>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ROI / OUTCOME</a:t>
            </a:r>
            <a:endParaRPr lang="en-US" dirty="0"/>
          </a:p>
        </p:txBody>
      </p:sp>
      <p:sp>
        <p:nvSpPr>
          <p:cNvPr id="3" name="Content Placeholder 2"/>
          <p:cNvSpPr>
            <a:spLocks noGrp="1"/>
          </p:cNvSpPr>
          <p:nvPr>
            <p:ph idx="1"/>
          </p:nvPr>
        </p:nvSpPr>
        <p:spPr>
          <a:xfrm>
            <a:off x="457200" y="1295400"/>
            <a:ext cx="8229600" cy="4678363"/>
          </a:xfrm>
        </p:spPr>
        <p:txBody>
          <a:bodyPr/>
          <a:lstStyle/>
          <a:p>
            <a:pPr marL="0" indent="0">
              <a:buNone/>
            </a:pPr>
            <a:r>
              <a:rPr lang="en-US" sz="3600" b="1" dirty="0"/>
              <a:t>People </a:t>
            </a:r>
            <a:r>
              <a:rPr lang="en-US" sz="3600" b="1" dirty="0" smtClean="0"/>
              <a:t>Dependence</a:t>
            </a:r>
            <a:endParaRPr lang="en-US" sz="2000" dirty="0"/>
          </a:p>
          <a:p>
            <a:pPr marL="0" indent="0">
              <a:buNone/>
            </a:pPr>
            <a:endParaRPr lang="en-US" dirty="0"/>
          </a:p>
        </p:txBody>
      </p:sp>
      <p:grpSp>
        <p:nvGrpSpPr>
          <p:cNvPr id="4" name="Group 3"/>
          <p:cNvGrpSpPr/>
          <p:nvPr/>
        </p:nvGrpSpPr>
        <p:grpSpPr>
          <a:xfrm>
            <a:off x="1490165" y="2385900"/>
            <a:ext cx="1981200" cy="3471039"/>
            <a:chOff x="533400" y="2667000"/>
            <a:chExt cx="1981200" cy="3471039"/>
          </a:xfrm>
          <a:effectLst>
            <a:outerShdw blurRad="50800" dist="38100" dir="2700000" algn="tl" rotWithShape="0">
              <a:prstClr val="black">
                <a:alpha val="40000"/>
              </a:prstClr>
            </a:outerShdw>
          </a:effectLst>
        </p:grpSpPr>
        <p:sp>
          <p:nvSpPr>
            <p:cNvPr id="5" name="Rectangle 4"/>
            <p:cNvSpPr/>
            <p:nvPr/>
          </p:nvSpPr>
          <p:spPr>
            <a:xfrm>
              <a:off x="533400" y="3559668"/>
              <a:ext cx="1981200" cy="2578371"/>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a:p>
              <a:pPr algn="ctr"/>
              <a:r>
                <a:rPr lang="en-US" sz="2000" b="1" dirty="0"/>
                <a:t>D</a:t>
              </a:r>
              <a:r>
                <a:rPr lang="en-US" sz="1800" dirty="0"/>
                <a:t>esigned</a:t>
              </a:r>
            </a:p>
            <a:p>
              <a:pPr algn="ctr"/>
              <a:r>
                <a:rPr lang="en-US" sz="2000" b="1" dirty="0"/>
                <a:t>D</a:t>
              </a:r>
              <a:r>
                <a:rPr lang="en-US" sz="1800" dirty="0"/>
                <a:t>eveloped</a:t>
              </a:r>
            </a:p>
            <a:p>
              <a:pPr algn="ctr"/>
              <a:r>
                <a:rPr lang="en-US" sz="2000" b="1" dirty="0"/>
                <a:t>D</a:t>
              </a:r>
              <a:r>
                <a:rPr lang="en-US" sz="1800" dirty="0"/>
                <a:t>elivered</a:t>
              </a:r>
            </a:p>
            <a:p>
              <a:pPr algn="ctr"/>
              <a:endParaRPr lang="en-US" sz="1800" dirty="0"/>
            </a:p>
          </p:txBody>
        </p:sp>
        <p:sp>
          <p:nvSpPr>
            <p:cNvPr id="6" name="Rectangle 5"/>
            <p:cNvSpPr/>
            <p:nvPr/>
          </p:nvSpPr>
          <p:spPr>
            <a:xfrm>
              <a:off x="533400" y="2667000"/>
              <a:ext cx="1981200" cy="892668"/>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r>
                <a:rPr lang="en-US" sz="1800" dirty="0" smtClean="0"/>
                <a:t>mbraced</a:t>
              </a:r>
              <a:endParaRPr lang="en-US" sz="1800" dirty="0"/>
            </a:p>
            <a:p>
              <a:pPr algn="ctr"/>
              <a:r>
                <a:rPr lang="en-US" sz="2000" b="1" dirty="0"/>
                <a:t>A</a:t>
              </a:r>
              <a:r>
                <a:rPr lang="en-US" sz="1800" dirty="0"/>
                <a:t>dopted</a:t>
              </a:r>
            </a:p>
            <a:p>
              <a:pPr algn="ctr"/>
              <a:r>
                <a:rPr lang="en-US" sz="2000" b="1" dirty="0"/>
                <a:t>U</a:t>
              </a:r>
              <a:r>
                <a:rPr lang="en-US" sz="1800" dirty="0"/>
                <a:t>sed</a:t>
              </a:r>
            </a:p>
          </p:txBody>
        </p:sp>
      </p:grpSp>
      <p:grpSp>
        <p:nvGrpSpPr>
          <p:cNvPr id="7" name="Group 6"/>
          <p:cNvGrpSpPr/>
          <p:nvPr/>
        </p:nvGrpSpPr>
        <p:grpSpPr>
          <a:xfrm>
            <a:off x="3928550" y="2418634"/>
            <a:ext cx="1981200" cy="3423127"/>
            <a:chOff x="3352800" y="2699734"/>
            <a:chExt cx="1981200" cy="3423127"/>
          </a:xfrm>
          <a:effectLst>
            <a:outerShdw blurRad="50800" dist="38100" dir="2700000" algn="tl" rotWithShape="0">
              <a:prstClr val="black">
                <a:alpha val="40000"/>
              </a:prstClr>
            </a:outerShdw>
          </a:effectLst>
        </p:grpSpPr>
        <p:sp>
          <p:nvSpPr>
            <p:cNvPr id="8" name="Rectangle 7"/>
            <p:cNvSpPr/>
            <p:nvPr/>
          </p:nvSpPr>
          <p:spPr>
            <a:xfrm>
              <a:off x="3352800" y="4402995"/>
              <a:ext cx="1981200" cy="1719866"/>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a:p>
              <a:pPr algn="ctr"/>
              <a:r>
                <a:rPr lang="en-US" sz="2000" b="1" dirty="0"/>
                <a:t>D</a:t>
              </a:r>
              <a:r>
                <a:rPr lang="en-US" sz="1800" dirty="0"/>
                <a:t>esigned</a:t>
              </a:r>
            </a:p>
            <a:p>
              <a:pPr algn="ctr"/>
              <a:r>
                <a:rPr lang="en-US" sz="2000" b="1" dirty="0"/>
                <a:t>D</a:t>
              </a:r>
              <a:r>
                <a:rPr lang="en-US" sz="1800" dirty="0"/>
                <a:t>eveloped</a:t>
              </a:r>
            </a:p>
            <a:p>
              <a:pPr algn="ctr"/>
              <a:r>
                <a:rPr lang="en-US" sz="2000" b="1" dirty="0"/>
                <a:t>D</a:t>
              </a:r>
              <a:r>
                <a:rPr lang="en-US" sz="1800" dirty="0"/>
                <a:t>elivered</a:t>
              </a:r>
            </a:p>
            <a:p>
              <a:pPr algn="ctr"/>
              <a:endParaRPr lang="en-US" sz="1800" dirty="0"/>
            </a:p>
          </p:txBody>
        </p:sp>
        <p:sp>
          <p:nvSpPr>
            <p:cNvPr id="9" name="Rectangle 8"/>
            <p:cNvSpPr/>
            <p:nvPr/>
          </p:nvSpPr>
          <p:spPr>
            <a:xfrm>
              <a:off x="3352800" y="2699734"/>
              <a:ext cx="1981200" cy="1719866"/>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r>
                <a:rPr lang="en-US" sz="1800" dirty="0" smtClean="0"/>
                <a:t>mbraced</a:t>
              </a:r>
              <a:endParaRPr lang="en-US" sz="1800" dirty="0"/>
            </a:p>
            <a:p>
              <a:pPr algn="ctr"/>
              <a:r>
                <a:rPr lang="en-US" sz="2000" b="1" dirty="0"/>
                <a:t>A</a:t>
              </a:r>
              <a:r>
                <a:rPr lang="en-US" sz="1800" dirty="0"/>
                <a:t>dopted</a:t>
              </a:r>
            </a:p>
            <a:p>
              <a:pPr algn="ctr"/>
              <a:r>
                <a:rPr lang="en-US" sz="2000" b="1" dirty="0"/>
                <a:t>U</a:t>
              </a:r>
              <a:r>
                <a:rPr lang="en-US" sz="1800" dirty="0"/>
                <a:t>sed</a:t>
              </a:r>
            </a:p>
          </p:txBody>
        </p:sp>
      </p:grpSp>
      <p:sp>
        <p:nvSpPr>
          <p:cNvPr id="11" name="TextBox 10"/>
          <p:cNvSpPr txBox="1"/>
          <p:nvPr/>
        </p:nvSpPr>
        <p:spPr>
          <a:xfrm rot="16200000">
            <a:off x="477192" y="4468426"/>
            <a:ext cx="2410083" cy="369332"/>
          </a:xfrm>
          <a:prstGeom prst="rect">
            <a:avLst/>
          </a:prstGeom>
          <a:noFill/>
        </p:spPr>
        <p:txBody>
          <a:bodyPr wrap="none" rtlCol="0">
            <a:spAutoFit/>
          </a:bodyPr>
          <a:lstStyle/>
          <a:p>
            <a:r>
              <a:rPr lang="en-US" dirty="0" smtClean="0">
                <a:solidFill>
                  <a:schemeClr val="bg1">
                    <a:lumMod val="85000"/>
                  </a:schemeClr>
                </a:solidFill>
              </a:rPr>
              <a:t>Technical driven project</a:t>
            </a:r>
            <a:endParaRPr lang="en-US" dirty="0">
              <a:solidFill>
                <a:schemeClr val="bg1">
                  <a:lumMod val="85000"/>
                </a:schemeClr>
              </a:solidFill>
            </a:endParaRPr>
          </a:p>
        </p:txBody>
      </p:sp>
      <p:grpSp>
        <p:nvGrpSpPr>
          <p:cNvPr id="12" name="Group 11"/>
          <p:cNvGrpSpPr/>
          <p:nvPr/>
        </p:nvGrpSpPr>
        <p:grpSpPr>
          <a:xfrm>
            <a:off x="6324600" y="2362200"/>
            <a:ext cx="1981200" cy="3482863"/>
            <a:chOff x="6172200" y="2643300"/>
            <a:chExt cx="1981200" cy="3482863"/>
          </a:xfrm>
          <a:effectLst>
            <a:outerShdw blurRad="50800" dist="38100" dir="2700000" algn="tl" rotWithShape="0">
              <a:prstClr val="black">
                <a:alpha val="40000"/>
              </a:prstClr>
            </a:outerShdw>
          </a:effectLst>
        </p:grpSpPr>
        <p:grpSp>
          <p:nvGrpSpPr>
            <p:cNvPr id="13" name="Group 12"/>
            <p:cNvGrpSpPr/>
            <p:nvPr/>
          </p:nvGrpSpPr>
          <p:grpSpPr>
            <a:xfrm>
              <a:off x="6172200" y="2643300"/>
              <a:ext cx="1981200" cy="3482863"/>
              <a:chOff x="6172200" y="2643300"/>
              <a:chExt cx="1981200" cy="3482863"/>
            </a:xfrm>
          </p:grpSpPr>
          <p:sp>
            <p:nvSpPr>
              <p:cNvPr id="15" name="Rectangle 14"/>
              <p:cNvSpPr/>
              <p:nvPr/>
            </p:nvSpPr>
            <p:spPr>
              <a:xfrm>
                <a:off x="6172200" y="5262928"/>
                <a:ext cx="1981200" cy="863235"/>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a:p>
                <a:pPr algn="ctr"/>
                <a:r>
                  <a:rPr lang="en-US" sz="2000" b="1" dirty="0"/>
                  <a:t>D</a:t>
                </a:r>
                <a:r>
                  <a:rPr lang="en-US" sz="1800" dirty="0"/>
                  <a:t>esigned</a:t>
                </a:r>
              </a:p>
              <a:p>
                <a:pPr algn="ctr"/>
                <a:r>
                  <a:rPr lang="en-US" sz="2000" b="1" dirty="0"/>
                  <a:t>D</a:t>
                </a:r>
                <a:r>
                  <a:rPr lang="en-US" sz="1800" dirty="0"/>
                  <a:t>eveloped</a:t>
                </a:r>
              </a:p>
              <a:p>
                <a:pPr algn="ctr"/>
                <a:r>
                  <a:rPr lang="en-US" sz="2000" b="1" dirty="0"/>
                  <a:t>D</a:t>
                </a:r>
                <a:r>
                  <a:rPr lang="en-US" sz="1800" dirty="0"/>
                  <a:t>elivered</a:t>
                </a:r>
              </a:p>
              <a:p>
                <a:pPr algn="ctr"/>
                <a:endParaRPr lang="en-US" sz="1800" dirty="0"/>
              </a:p>
            </p:txBody>
          </p:sp>
          <p:sp>
            <p:nvSpPr>
              <p:cNvPr id="16" name="Rectangle 15"/>
              <p:cNvSpPr/>
              <p:nvPr/>
            </p:nvSpPr>
            <p:spPr>
              <a:xfrm>
                <a:off x="6172200" y="2643300"/>
                <a:ext cx="1981200" cy="2619628"/>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r>
                  <a:rPr lang="en-US" sz="1800" dirty="0" smtClean="0"/>
                  <a:t>mbraced</a:t>
                </a:r>
                <a:endParaRPr lang="en-US" sz="1800" dirty="0"/>
              </a:p>
              <a:p>
                <a:pPr algn="ctr"/>
                <a:r>
                  <a:rPr lang="en-US" sz="2000" b="1" dirty="0"/>
                  <a:t>A</a:t>
                </a:r>
                <a:r>
                  <a:rPr lang="en-US" sz="1800" dirty="0"/>
                  <a:t>dopted</a:t>
                </a:r>
              </a:p>
              <a:p>
                <a:pPr algn="ctr"/>
                <a:r>
                  <a:rPr lang="en-US" sz="2000" b="1" dirty="0"/>
                  <a:t>U</a:t>
                </a:r>
                <a:r>
                  <a:rPr lang="en-US" sz="1800" dirty="0"/>
                  <a:t>sed</a:t>
                </a:r>
              </a:p>
            </p:txBody>
          </p:sp>
        </p:grpSp>
        <p:sp>
          <p:nvSpPr>
            <p:cNvPr id="14" name="TextBox 13"/>
            <p:cNvSpPr txBox="1"/>
            <p:nvPr/>
          </p:nvSpPr>
          <p:spPr>
            <a:xfrm rot="16200000">
              <a:off x="5280584" y="3963627"/>
              <a:ext cx="2190664" cy="369332"/>
            </a:xfrm>
            <a:prstGeom prst="rect">
              <a:avLst/>
            </a:prstGeom>
            <a:noFill/>
          </p:spPr>
          <p:txBody>
            <a:bodyPr wrap="none" rtlCol="0">
              <a:spAutoFit/>
            </a:bodyPr>
            <a:lstStyle/>
            <a:p>
              <a:r>
                <a:rPr lang="en-US" dirty="0" smtClean="0">
                  <a:solidFill>
                    <a:schemeClr val="bg1">
                      <a:lumMod val="85000"/>
                    </a:schemeClr>
                  </a:solidFill>
                </a:rPr>
                <a:t>People driven project</a:t>
              </a:r>
              <a:endParaRPr lang="en-US" dirty="0">
                <a:solidFill>
                  <a:schemeClr val="bg1">
                    <a:lumMod val="85000"/>
                  </a:schemeClr>
                </a:solidFill>
              </a:endParaRPr>
            </a:p>
          </p:txBody>
        </p:sp>
      </p:grpSp>
      <p:grpSp>
        <p:nvGrpSpPr>
          <p:cNvPr id="20" name="Group 19"/>
          <p:cNvGrpSpPr/>
          <p:nvPr/>
        </p:nvGrpSpPr>
        <p:grpSpPr>
          <a:xfrm>
            <a:off x="495299" y="2418635"/>
            <a:ext cx="790576" cy="3426428"/>
            <a:chOff x="495299" y="2418635"/>
            <a:chExt cx="790576" cy="3426428"/>
          </a:xfrm>
          <a:solidFill>
            <a:srgbClr val="FFFF00"/>
          </a:solidFill>
        </p:grpSpPr>
        <p:sp>
          <p:nvSpPr>
            <p:cNvPr id="18" name="Up Arrow 17"/>
            <p:cNvSpPr/>
            <p:nvPr/>
          </p:nvSpPr>
          <p:spPr>
            <a:xfrm>
              <a:off x="495299" y="2418635"/>
              <a:ext cx="790576" cy="3426428"/>
            </a:xfrm>
            <a:prstGeom prst="upArrow">
              <a:avLst/>
            </a:prstGeom>
            <a:grp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16200000">
              <a:off x="-464848" y="4120634"/>
              <a:ext cx="2710870" cy="369332"/>
            </a:xfrm>
            <a:prstGeom prst="rect">
              <a:avLst/>
            </a:prstGeom>
            <a:grpFill/>
          </p:spPr>
          <p:txBody>
            <a:bodyPr wrap="none">
              <a:spAutoFit/>
            </a:bodyPr>
            <a:lstStyle/>
            <a:p>
              <a:pPr algn="ctr"/>
              <a:r>
                <a:rPr lang="en-US" b="1" dirty="0"/>
                <a:t>Project Benefit Realization</a:t>
              </a:r>
            </a:p>
          </p:txBody>
        </p:sp>
      </p:grpSp>
      <p:sp>
        <p:nvSpPr>
          <p:cNvPr id="21"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5</a:t>
            </a:fld>
            <a:endParaRPr lang="en-US"/>
          </a:p>
        </p:txBody>
      </p:sp>
    </p:spTree>
    <p:extLst>
      <p:ext uri="{BB962C8B-B14F-4D97-AF65-F5344CB8AC3E}">
        <p14:creationId xmlns:p14="http://schemas.microsoft.com/office/powerpoint/2010/main" val="12994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HYPOTHESIS</a:t>
            </a:r>
            <a:endParaRPr lang="en-US" dirty="0"/>
          </a:p>
        </p:txBody>
      </p:sp>
      <p:sp>
        <p:nvSpPr>
          <p:cNvPr id="3" name="Content Placeholder 2"/>
          <p:cNvSpPr>
            <a:spLocks noGrp="1"/>
          </p:cNvSpPr>
          <p:nvPr>
            <p:ph idx="1"/>
          </p:nvPr>
        </p:nvSpPr>
        <p:spPr>
          <a:xfrm>
            <a:off x="457200" y="1371600"/>
            <a:ext cx="8442780" cy="4754563"/>
          </a:xfrm>
        </p:spPr>
        <p:txBody>
          <a:bodyPr>
            <a:normAutofit/>
          </a:bodyPr>
          <a:lstStyle/>
          <a:p>
            <a:pPr marL="0" indent="0">
              <a:buNone/>
            </a:pPr>
            <a:r>
              <a:rPr lang="en-US" sz="2400" dirty="0" smtClean="0">
                <a:solidFill>
                  <a:schemeClr val="accent3">
                    <a:lumMod val="50000"/>
                  </a:schemeClr>
                </a:solidFill>
              </a:rPr>
              <a:t>Some </a:t>
            </a:r>
            <a:r>
              <a:rPr lang="en-US" sz="2400" dirty="0">
                <a:solidFill>
                  <a:schemeClr val="accent3">
                    <a:lumMod val="50000"/>
                  </a:schemeClr>
                </a:solidFill>
              </a:rPr>
              <a:t>amount of the Project Benefits </a:t>
            </a:r>
            <a:r>
              <a:rPr lang="en-US" sz="2400" dirty="0" smtClean="0">
                <a:solidFill>
                  <a:schemeClr val="accent3">
                    <a:lumMod val="50000"/>
                  </a:schemeClr>
                </a:solidFill>
              </a:rPr>
              <a:t>/ ROI / Outcome depend </a:t>
            </a:r>
            <a:r>
              <a:rPr lang="en-US" sz="2400" dirty="0">
                <a:solidFill>
                  <a:schemeClr val="accent3">
                    <a:lumMod val="50000"/>
                  </a:schemeClr>
                </a:solidFill>
              </a:rPr>
              <a:t>on that it is </a:t>
            </a:r>
            <a:r>
              <a:rPr lang="en-US" sz="2400" b="1" dirty="0">
                <a:solidFill>
                  <a:schemeClr val="accent3">
                    <a:lumMod val="50000"/>
                  </a:schemeClr>
                </a:solidFill>
              </a:rPr>
              <a:t>E</a:t>
            </a:r>
            <a:r>
              <a:rPr lang="en-US" sz="2400" dirty="0">
                <a:solidFill>
                  <a:schemeClr val="accent3">
                    <a:lumMod val="50000"/>
                  </a:schemeClr>
                </a:solidFill>
              </a:rPr>
              <a:t>mbraced, </a:t>
            </a:r>
            <a:r>
              <a:rPr lang="en-US" sz="2400" b="1" dirty="0">
                <a:solidFill>
                  <a:schemeClr val="accent3">
                    <a:lumMod val="50000"/>
                  </a:schemeClr>
                </a:solidFill>
              </a:rPr>
              <a:t>A</a:t>
            </a:r>
            <a:r>
              <a:rPr lang="en-US" sz="2400" dirty="0">
                <a:solidFill>
                  <a:schemeClr val="accent3">
                    <a:lumMod val="50000"/>
                  </a:schemeClr>
                </a:solidFill>
              </a:rPr>
              <a:t>dopted and </a:t>
            </a:r>
            <a:r>
              <a:rPr lang="en-US" sz="2400" b="1" dirty="0">
                <a:solidFill>
                  <a:schemeClr val="accent3">
                    <a:lumMod val="50000"/>
                  </a:schemeClr>
                </a:solidFill>
              </a:rPr>
              <a:t>U</a:t>
            </a:r>
            <a:r>
              <a:rPr lang="en-US" sz="2400" dirty="0">
                <a:solidFill>
                  <a:schemeClr val="accent3">
                    <a:lumMod val="50000"/>
                  </a:schemeClr>
                </a:solidFill>
              </a:rPr>
              <a:t>sed</a:t>
            </a:r>
            <a:r>
              <a:rPr lang="en-US" sz="2400" dirty="0" smtClean="0">
                <a:solidFill>
                  <a:schemeClr val="accent3">
                    <a:lumMod val="50000"/>
                  </a:schemeClr>
                </a:solidFill>
              </a:rPr>
              <a:t>.</a:t>
            </a:r>
            <a:endParaRPr lang="en-US" sz="2000" dirty="0"/>
          </a:p>
          <a:p>
            <a:pPr marL="0" indent="0">
              <a:buNone/>
            </a:pPr>
            <a:r>
              <a:rPr lang="en-US" sz="2400" b="1" dirty="0">
                <a:solidFill>
                  <a:schemeClr val="accent3">
                    <a:lumMod val="50000"/>
                  </a:schemeClr>
                </a:solidFill>
              </a:rPr>
              <a:t>Null Hypothesis: </a:t>
            </a:r>
            <a:r>
              <a:rPr lang="en-US" sz="2400" dirty="0">
                <a:solidFill>
                  <a:schemeClr val="accent3">
                    <a:lumMod val="50000"/>
                  </a:schemeClr>
                </a:solidFill>
              </a:rPr>
              <a:t>What would the Project Benefits be </a:t>
            </a:r>
            <a:r>
              <a:rPr lang="en-US" sz="2400" dirty="0">
                <a:solidFill>
                  <a:srgbClr val="FF0000"/>
                </a:solidFill>
              </a:rPr>
              <a:t>if </a:t>
            </a:r>
            <a:r>
              <a:rPr lang="en-US" sz="2400" b="1" dirty="0" smtClean="0">
                <a:solidFill>
                  <a:schemeClr val="accent3">
                    <a:lumMod val="50000"/>
                  </a:schemeClr>
                </a:solidFill>
              </a:rPr>
              <a:t>E</a:t>
            </a:r>
            <a:r>
              <a:rPr lang="en-US" sz="2400" dirty="0" smtClean="0">
                <a:solidFill>
                  <a:schemeClr val="accent3">
                    <a:lumMod val="50000"/>
                  </a:schemeClr>
                </a:solidFill>
              </a:rPr>
              <a:t>mbracement,  </a:t>
            </a:r>
            <a:r>
              <a:rPr lang="en-US" sz="2400" b="1" dirty="0" smtClean="0">
                <a:solidFill>
                  <a:schemeClr val="accent3">
                    <a:lumMod val="50000"/>
                  </a:schemeClr>
                </a:solidFill>
              </a:rPr>
              <a:t>A</a:t>
            </a:r>
            <a:r>
              <a:rPr lang="en-US" sz="2400" dirty="0" smtClean="0">
                <a:solidFill>
                  <a:schemeClr val="accent3">
                    <a:lumMod val="50000"/>
                  </a:schemeClr>
                </a:solidFill>
              </a:rPr>
              <a:t>doption</a:t>
            </a:r>
            <a:r>
              <a:rPr lang="en-US" sz="2400" dirty="0">
                <a:solidFill>
                  <a:schemeClr val="accent3">
                    <a:lumMod val="50000"/>
                  </a:schemeClr>
                </a:solidFill>
              </a:rPr>
              <a:t>, </a:t>
            </a:r>
            <a:r>
              <a:rPr lang="en-US" sz="2400" dirty="0" smtClean="0">
                <a:solidFill>
                  <a:schemeClr val="accent3">
                    <a:lumMod val="50000"/>
                  </a:schemeClr>
                </a:solidFill>
              </a:rPr>
              <a:t>and </a:t>
            </a:r>
            <a:r>
              <a:rPr lang="en-US" sz="2400" b="1" dirty="0" smtClean="0">
                <a:solidFill>
                  <a:schemeClr val="accent3">
                    <a:lumMod val="50000"/>
                  </a:schemeClr>
                </a:solidFill>
              </a:rPr>
              <a:t>U</a:t>
            </a:r>
            <a:r>
              <a:rPr lang="en-US" sz="2400" dirty="0" smtClean="0">
                <a:solidFill>
                  <a:schemeClr val="accent3">
                    <a:lumMod val="50000"/>
                  </a:schemeClr>
                </a:solidFill>
              </a:rPr>
              <a:t>sage </a:t>
            </a:r>
            <a:r>
              <a:rPr lang="en-US" sz="2400" dirty="0">
                <a:solidFill>
                  <a:schemeClr val="accent3">
                    <a:lumMod val="50000"/>
                  </a:schemeClr>
                </a:solidFill>
              </a:rPr>
              <a:t>are </a:t>
            </a:r>
            <a:r>
              <a:rPr lang="en-US" sz="2400" dirty="0">
                <a:solidFill>
                  <a:srgbClr val="FF0000"/>
                </a:solidFill>
              </a:rPr>
              <a:t>null (0)</a:t>
            </a:r>
            <a:r>
              <a:rPr lang="en-US" sz="2400" dirty="0">
                <a:solidFill>
                  <a:schemeClr val="accent3">
                    <a:lumMod val="50000"/>
                  </a:schemeClr>
                </a:solidFill>
              </a:rPr>
              <a:t>?</a:t>
            </a:r>
          </a:p>
          <a:p>
            <a:endParaRPr lang="en-US" sz="2800" dirty="0"/>
          </a:p>
        </p:txBody>
      </p:sp>
      <p:grpSp>
        <p:nvGrpSpPr>
          <p:cNvPr id="4" name="Group 3"/>
          <p:cNvGrpSpPr/>
          <p:nvPr/>
        </p:nvGrpSpPr>
        <p:grpSpPr>
          <a:xfrm>
            <a:off x="223014" y="3504339"/>
            <a:ext cx="2777361" cy="2087563"/>
            <a:chOff x="223014" y="3943350"/>
            <a:chExt cx="2777361" cy="2087563"/>
          </a:xfrm>
        </p:grpSpPr>
        <p:grpSp>
          <p:nvGrpSpPr>
            <p:cNvPr id="5" name="Group 4"/>
            <p:cNvGrpSpPr/>
            <p:nvPr/>
          </p:nvGrpSpPr>
          <p:grpSpPr>
            <a:xfrm>
              <a:off x="223014" y="3943350"/>
              <a:ext cx="2777361" cy="2087563"/>
              <a:chOff x="575439" y="4038600"/>
              <a:chExt cx="2777361" cy="2087563"/>
            </a:xfrm>
          </p:grpSpPr>
          <p:cxnSp>
            <p:nvCxnSpPr>
              <p:cNvPr id="8" name="Straight Connector 7"/>
              <p:cNvCxnSpPr/>
              <p:nvPr/>
            </p:nvCxnSpPr>
            <p:spPr>
              <a:xfrm>
                <a:off x="1143000" y="4038600"/>
                <a:ext cx="0" cy="2087563"/>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143000" y="6125310"/>
                <a:ext cx="2209800" cy="0"/>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43000" y="5720862"/>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43000" y="5269524"/>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43000" y="4794740"/>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143000" y="4331679"/>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5439" y="5586036"/>
                <a:ext cx="579005" cy="276999"/>
              </a:xfrm>
              <a:prstGeom prst="rect">
                <a:avLst/>
              </a:prstGeom>
              <a:noFill/>
            </p:spPr>
            <p:txBody>
              <a:bodyPr wrap="none" rtlCol="0">
                <a:spAutoFit/>
              </a:bodyPr>
              <a:lstStyle/>
              <a:p>
                <a:r>
                  <a:rPr lang="en-US" sz="1200" dirty="0" smtClean="0"/>
                  <a:t>$100K</a:t>
                </a:r>
                <a:endParaRPr lang="en-US" sz="1200" dirty="0"/>
              </a:p>
            </p:txBody>
          </p:sp>
          <p:sp>
            <p:nvSpPr>
              <p:cNvPr id="15" name="TextBox 14"/>
              <p:cNvSpPr txBox="1"/>
              <p:nvPr/>
            </p:nvSpPr>
            <p:spPr>
              <a:xfrm>
                <a:off x="575439" y="5131024"/>
                <a:ext cx="579005" cy="276999"/>
              </a:xfrm>
              <a:prstGeom prst="rect">
                <a:avLst/>
              </a:prstGeom>
              <a:noFill/>
            </p:spPr>
            <p:txBody>
              <a:bodyPr wrap="none" rtlCol="0">
                <a:spAutoFit/>
              </a:bodyPr>
              <a:lstStyle/>
              <a:p>
                <a:r>
                  <a:rPr lang="en-US" sz="1200" dirty="0" smtClean="0"/>
                  <a:t>$200K</a:t>
                </a:r>
                <a:endParaRPr lang="en-US" sz="1200" dirty="0"/>
              </a:p>
            </p:txBody>
          </p:sp>
          <p:sp>
            <p:nvSpPr>
              <p:cNvPr id="16" name="TextBox 15"/>
              <p:cNvSpPr txBox="1"/>
              <p:nvPr/>
            </p:nvSpPr>
            <p:spPr>
              <a:xfrm>
                <a:off x="575439" y="4656240"/>
                <a:ext cx="579005" cy="276999"/>
              </a:xfrm>
              <a:prstGeom prst="rect">
                <a:avLst/>
              </a:prstGeom>
              <a:noFill/>
            </p:spPr>
            <p:txBody>
              <a:bodyPr wrap="none" rtlCol="0">
                <a:spAutoFit/>
              </a:bodyPr>
              <a:lstStyle/>
              <a:p>
                <a:r>
                  <a:rPr lang="en-US" sz="1200" dirty="0" smtClean="0"/>
                  <a:t>$300K</a:t>
                </a:r>
                <a:endParaRPr lang="en-US" sz="1200" dirty="0"/>
              </a:p>
            </p:txBody>
          </p:sp>
          <p:sp>
            <p:nvSpPr>
              <p:cNvPr id="17" name="TextBox 16"/>
              <p:cNvSpPr txBox="1"/>
              <p:nvPr/>
            </p:nvSpPr>
            <p:spPr>
              <a:xfrm>
                <a:off x="575439" y="4193178"/>
                <a:ext cx="579005" cy="276999"/>
              </a:xfrm>
              <a:prstGeom prst="rect">
                <a:avLst/>
              </a:prstGeom>
              <a:noFill/>
            </p:spPr>
            <p:txBody>
              <a:bodyPr wrap="none" rtlCol="0">
                <a:spAutoFit/>
              </a:bodyPr>
              <a:lstStyle/>
              <a:p>
                <a:r>
                  <a:rPr lang="en-US" sz="1200" dirty="0" smtClean="0"/>
                  <a:t>$400K</a:t>
                </a:r>
                <a:endParaRPr lang="en-US" sz="1200" dirty="0"/>
              </a:p>
            </p:txBody>
          </p:sp>
        </p:grpSp>
        <p:sp>
          <p:nvSpPr>
            <p:cNvPr id="6" name="Rectangle 5"/>
            <p:cNvSpPr/>
            <p:nvPr/>
          </p:nvSpPr>
          <p:spPr>
            <a:xfrm>
              <a:off x="922470" y="4236427"/>
              <a:ext cx="858711" cy="1793633"/>
            </a:xfrm>
            <a:prstGeom prst="rect">
              <a:avLst/>
            </a:prstGeom>
            <a:solidFill>
              <a:schemeClr val="accent4">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Expected Project</a:t>
              </a:r>
            </a:p>
            <a:p>
              <a:pPr algn="ctr"/>
              <a:r>
                <a:rPr lang="en-US" sz="1200" dirty="0">
                  <a:solidFill>
                    <a:schemeClr val="tx1"/>
                  </a:solidFill>
                </a:rPr>
                <a:t>B</a:t>
              </a:r>
              <a:r>
                <a:rPr lang="en-US" sz="1200" dirty="0" smtClean="0">
                  <a:solidFill>
                    <a:schemeClr val="tx1"/>
                  </a:solidFill>
                </a:rPr>
                <a:t>enefits</a:t>
              </a:r>
              <a:endParaRPr lang="en-US" sz="1200" dirty="0">
                <a:solidFill>
                  <a:schemeClr val="tx1"/>
                </a:solidFill>
              </a:endParaRPr>
            </a:p>
          </p:txBody>
        </p:sp>
        <p:sp>
          <p:nvSpPr>
            <p:cNvPr id="7" name="Rectangle 6"/>
            <p:cNvSpPr/>
            <p:nvPr/>
          </p:nvSpPr>
          <p:spPr>
            <a:xfrm>
              <a:off x="1895475" y="4374927"/>
              <a:ext cx="858711" cy="1655121"/>
            </a:xfrm>
            <a:prstGeom prst="rect">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Design</a:t>
              </a:r>
            </a:p>
            <a:p>
              <a:pPr algn="ctr"/>
              <a:r>
                <a:rPr lang="en-US" sz="1200" dirty="0" smtClean="0">
                  <a:solidFill>
                    <a:schemeClr val="tx1"/>
                  </a:solidFill>
                </a:rPr>
                <a:t>Developed</a:t>
              </a:r>
            </a:p>
            <a:p>
              <a:pPr algn="ctr"/>
              <a:r>
                <a:rPr lang="en-US" sz="1200" dirty="0" smtClean="0">
                  <a:solidFill>
                    <a:schemeClr val="tx1"/>
                  </a:solidFill>
                </a:rPr>
                <a:t>Delivered</a:t>
              </a:r>
              <a:endParaRPr lang="en-US" sz="1200" dirty="0">
                <a:solidFill>
                  <a:schemeClr val="tx1"/>
                </a:solidFill>
              </a:endParaRPr>
            </a:p>
          </p:txBody>
        </p:sp>
      </p:grpSp>
      <p:grpSp>
        <p:nvGrpSpPr>
          <p:cNvPr id="18" name="Group 17"/>
          <p:cNvGrpSpPr/>
          <p:nvPr/>
        </p:nvGrpSpPr>
        <p:grpSpPr>
          <a:xfrm>
            <a:off x="3707423" y="3504339"/>
            <a:ext cx="2209800" cy="2087563"/>
            <a:chOff x="3707423" y="3969714"/>
            <a:chExt cx="2209800" cy="2087563"/>
          </a:xfrm>
        </p:grpSpPr>
        <p:grpSp>
          <p:nvGrpSpPr>
            <p:cNvPr id="19" name="Group 18"/>
            <p:cNvGrpSpPr/>
            <p:nvPr/>
          </p:nvGrpSpPr>
          <p:grpSpPr>
            <a:xfrm>
              <a:off x="3707423" y="3969714"/>
              <a:ext cx="2209800" cy="2087563"/>
              <a:chOff x="1143000" y="4038600"/>
              <a:chExt cx="2209800" cy="2087563"/>
            </a:xfrm>
          </p:grpSpPr>
          <p:cxnSp>
            <p:nvCxnSpPr>
              <p:cNvPr id="23" name="Straight Connector 22"/>
              <p:cNvCxnSpPr/>
              <p:nvPr/>
            </p:nvCxnSpPr>
            <p:spPr>
              <a:xfrm>
                <a:off x="1143000" y="4038600"/>
                <a:ext cx="0" cy="2087563"/>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143000" y="6125310"/>
                <a:ext cx="2209800" cy="0"/>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20862"/>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5269524"/>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4794740"/>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4331679"/>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3856903" y="4262780"/>
              <a:ext cx="858711" cy="1793633"/>
            </a:xfrm>
            <a:prstGeom prst="rect">
              <a:avLst/>
            </a:prstGeom>
            <a:solidFill>
              <a:schemeClr val="accent4">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Expected Project</a:t>
              </a:r>
            </a:p>
            <a:p>
              <a:pPr algn="ctr"/>
              <a:r>
                <a:rPr lang="en-US" sz="1200" dirty="0">
                  <a:solidFill>
                    <a:schemeClr val="tx1"/>
                  </a:solidFill>
                </a:rPr>
                <a:t>B</a:t>
              </a:r>
              <a:r>
                <a:rPr lang="en-US" sz="1200" dirty="0" smtClean="0">
                  <a:solidFill>
                    <a:schemeClr val="tx1"/>
                  </a:solidFill>
                </a:rPr>
                <a:t>enefits</a:t>
              </a:r>
              <a:endParaRPr lang="en-US" sz="1200" dirty="0">
                <a:solidFill>
                  <a:schemeClr val="tx1"/>
                </a:solidFill>
              </a:endParaRPr>
            </a:p>
          </p:txBody>
        </p:sp>
        <p:sp>
          <p:nvSpPr>
            <p:cNvPr id="21" name="Rectangle 20"/>
            <p:cNvSpPr/>
            <p:nvPr/>
          </p:nvSpPr>
          <p:spPr>
            <a:xfrm>
              <a:off x="4868008" y="5150798"/>
              <a:ext cx="858711" cy="896805"/>
            </a:xfrm>
            <a:prstGeom prst="rect">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Design</a:t>
              </a:r>
            </a:p>
            <a:p>
              <a:pPr algn="ctr"/>
              <a:r>
                <a:rPr lang="en-US" sz="1200" dirty="0" smtClean="0">
                  <a:solidFill>
                    <a:schemeClr val="tx1"/>
                  </a:solidFill>
                </a:rPr>
                <a:t>Developed</a:t>
              </a:r>
            </a:p>
            <a:p>
              <a:pPr algn="ctr"/>
              <a:r>
                <a:rPr lang="en-US" sz="1200" dirty="0" smtClean="0">
                  <a:solidFill>
                    <a:schemeClr val="tx1"/>
                  </a:solidFill>
                </a:rPr>
                <a:t>Delivered</a:t>
              </a:r>
              <a:endParaRPr lang="en-US" sz="1200" dirty="0">
                <a:solidFill>
                  <a:schemeClr val="tx1"/>
                </a:solidFill>
              </a:endParaRPr>
            </a:p>
          </p:txBody>
        </p:sp>
        <p:sp>
          <p:nvSpPr>
            <p:cNvPr id="22" name="Rectangle 21"/>
            <p:cNvSpPr/>
            <p:nvPr/>
          </p:nvSpPr>
          <p:spPr>
            <a:xfrm>
              <a:off x="4868008" y="4259850"/>
              <a:ext cx="858711" cy="896805"/>
            </a:xfrm>
            <a:prstGeom prst="rect">
              <a:avLst/>
            </a:prstGeom>
            <a:solidFill>
              <a:srgbClr val="FF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Embraced</a:t>
              </a:r>
            </a:p>
            <a:p>
              <a:pPr algn="ctr"/>
              <a:r>
                <a:rPr lang="en-US" sz="1200" dirty="0" smtClean="0">
                  <a:solidFill>
                    <a:schemeClr val="bg1"/>
                  </a:solidFill>
                </a:rPr>
                <a:t>Adopted</a:t>
              </a:r>
            </a:p>
            <a:p>
              <a:pPr algn="ctr"/>
              <a:r>
                <a:rPr lang="en-US" sz="1200" dirty="0" smtClean="0">
                  <a:solidFill>
                    <a:schemeClr val="bg1"/>
                  </a:solidFill>
                </a:rPr>
                <a:t>Used</a:t>
              </a:r>
              <a:endParaRPr lang="en-US" sz="1200" dirty="0">
                <a:solidFill>
                  <a:schemeClr val="bg1"/>
                </a:solidFill>
              </a:endParaRPr>
            </a:p>
          </p:txBody>
        </p:sp>
      </p:grpSp>
      <p:grpSp>
        <p:nvGrpSpPr>
          <p:cNvPr id="29" name="Group 28"/>
          <p:cNvGrpSpPr/>
          <p:nvPr/>
        </p:nvGrpSpPr>
        <p:grpSpPr>
          <a:xfrm>
            <a:off x="6690180" y="3504339"/>
            <a:ext cx="2209800" cy="2087563"/>
            <a:chOff x="6690180" y="4089456"/>
            <a:chExt cx="2209800" cy="2087563"/>
          </a:xfrm>
        </p:grpSpPr>
        <p:grpSp>
          <p:nvGrpSpPr>
            <p:cNvPr id="30" name="Group 29"/>
            <p:cNvGrpSpPr/>
            <p:nvPr/>
          </p:nvGrpSpPr>
          <p:grpSpPr>
            <a:xfrm>
              <a:off x="6690180" y="4089456"/>
              <a:ext cx="2209800" cy="2087563"/>
              <a:chOff x="1143000" y="4038600"/>
              <a:chExt cx="2209800" cy="2087563"/>
            </a:xfrm>
          </p:grpSpPr>
          <p:cxnSp>
            <p:nvCxnSpPr>
              <p:cNvPr id="34" name="Straight Connector 33"/>
              <p:cNvCxnSpPr/>
              <p:nvPr/>
            </p:nvCxnSpPr>
            <p:spPr>
              <a:xfrm>
                <a:off x="1143000" y="4038600"/>
                <a:ext cx="0" cy="2087563"/>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143000" y="6125310"/>
                <a:ext cx="2209800" cy="0"/>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143000" y="5720862"/>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143000" y="5269524"/>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143000" y="4794740"/>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143000" y="4331679"/>
                <a:ext cx="2209800"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6839660" y="4382522"/>
              <a:ext cx="858711" cy="1793633"/>
            </a:xfrm>
            <a:prstGeom prst="rect">
              <a:avLst/>
            </a:prstGeom>
            <a:solidFill>
              <a:schemeClr val="accent4">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Expected Project</a:t>
              </a:r>
            </a:p>
            <a:p>
              <a:pPr algn="ctr"/>
              <a:r>
                <a:rPr lang="en-US" sz="1200" dirty="0">
                  <a:solidFill>
                    <a:schemeClr val="tx1"/>
                  </a:solidFill>
                </a:rPr>
                <a:t>B</a:t>
              </a:r>
              <a:r>
                <a:rPr lang="en-US" sz="1200" dirty="0" smtClean="0">
                  <a:solidFill>
                    <a:schemeClr val="tx1"/>
                  </a:solidFill>
                </a:rPr>
                <a:t>enefits</a:t>
              </a:r>
              <a:endParaRPr lang="en-US" sz="1200" dirty="0">
                <a:solidFill>
                  <a:schemeClr val="tx1"/>
                </a:solidFill>
              </a:endParaRPr>
            </a:p>
          </p:txBody>
        </p:sp>
        <p:sp>
          <p:nvSpPr>
            <p:cNvPr id="32" name="Rectangle 31"/>
            <p:cNvSpPr/>
            <p:nvPr/>
          </p:nvSpPr>
          <p:spPr>
            <a:xfrm>
              <a:off x="7850765" y="5980747"/>
              <a:ext cx="858711" cy="186597"/>
            </a:xfrm>
            <a:prstGeom prst="rect">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3" name="Rectangle 32"/>
            <p:cNvSpPr/>
            <p:nvPr/>
          </p:nvSpPr>
          <p:spPr>
            <a:xfrm>
              <a:off x="7850765" y="4379592"/>
              <a:ext cx="858711" cy="1601156"/>
            </a:xfrm>
            <a:prstGeom prst="rect">
              <a:avLst/>
            </a:prstGeom>
            <a:solidFill>
              <a:srgbClr val="FF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Embraced</a:t>
              </a:r>
            </a:p>
            <a:p>
              <a:pPr algn="ctr"/>
              <a:r>
                <a:rPr lang="en-US" sz="1200" dirty="0" smtClean="0">
                  <a:solidFill>
                    <a:schemeClr val="bg1"/>
                  </a:solidFill>
                </a:rPr>
                <a:t>Adopted</a:t>
              </a:r>
            </a:p>
            <a:p>
              <a:pPr algn="ctr"/>
              <a:r>
                <a:rPr lang="en-US" sz="1200" dirty="0" smtClean="0">
                  <a:solidFill>
                    <a:schemeClr val="bg1"/>
                  </a:solidFill>
                </a:rPr>
                <a:t>Used</a:t>
              </a:r>
              <a:endParaRPr lang="en-US" sz="1200" dirty="0">
                <a:solidFill>
                  <a:schemeClr val="bg1"/>
                </a:solidFill>
              </a:endParaRPr>
            </a:p>
          </p:txBody>
        </p:sp>
      </p:grpSp>
      <p:sp>
        <p:nvSpPr>
          <p:cNvPr id="40" name="TextBox 39"/>
          <p:cNvSpPr txBox="1"/>
          <p:nvPr/>
        </p:nvSpPr>
        <p:spPr>
          <a:xfrm>
            <a:off x="493057" y="3144532"/>
            <a:ext cx="595035" cy="369332"/>
          </a:xfrm>
          <a:prstGeom prst="rect">
            <a:avLst/>
          </a:prstGeom>
          <a:noFill/>
        </p:spPr>
        <p:txBody>
          <a:bodyPr wrap="none" rtlCol="0">
            <a:spAutoFit/>
          </a:bodyPr>
          <a:lstStyle/>
          <a:p>
            <a:pPr algn="ctr"/>
            <a:r>
              <a:rPr lang="en-US" sz="1800" dirty="0" smtClean="0"/>
              <a:t>ROI</a:t>
            </a:r>
            <a:endParaRPr lang="en-US" sz="1800" dirty="0"/>
          </a:p>
        </p:txBody>
      </p:sp>
      <p:sp>
        <p:nvSpPr>
          <p:cNvPr id="41" name="TextBox 40"/>
          <p:cNvSpPr txBox="1"/>
          <p:nvPr/>
        </p:nvSpPr>
        <p:spPr>
          <a:xfrm>
            <a:off x="3409905" y="3146675"/>
            <a:ext cx="595035" cy="369332"/>
          </a:xfrm>
          <a:prstGeom prst="rect">
            <a:avLst/>
          </a:prstGeom>
          <a:noFill/>
        </p:spPr>
        <p:txBody>
          <a:bodyPr wrap="none" rtlCol="0">
            <a:spAutoFit/>
          </a:bodyPr>
          <a:lstStyle/>
          <a:p>
            <a:pPr algn="ctr"/>
            <a:r>
              <a:rPr lang="en-US" sz="1800" dirty="0" smtClean="0"/>
              <a:t>ROI</a:t>
            </a:r>
            <a:endParaRPr lang="en-US" sz="1800" dirty="0"/>
          </a:p>
        </p:txBody>
      </p:sp>
      <p:sp>
        <p:nvSpPr>
          <p:cNvPr id="42" name="TextBox 41"/>
          <p:cNvSpPr txBox="1"/>
          <p:nvPr/>
        </p:nvSpPr>
        <p:spPr>
          <a:xfrm>
            <a:off x="6392662" y="3137745"/>
            <a:ext cx="595035" cy="369332"/>
          </a:xfrm>
          <a:prstGeom prst="rect">
            <a:avLst/>
          </a:prstGeom>
          <a:noFill/>
        </p:spPr>
        <p:txBody>
          <a:bodyPr wrap="none" rtlCol="0">
            <a:spAutoFit/>
          </a:bodyPr>
          <a:lstStyle/>
          <a:p>
            <a:pPr algn="ctr"/>
            <a:r>
              <a:rPr lang="en-US" sz="1800" dirty="0" smtClean="0"/>
              <a:t>ROI</a:t>
            </a:r>
            <a:endParaRPr lang="en-US" sz="1800" dirty="0"/>
          </a:p>
        </p:txBody>
      </p:sp>
      <p:sp>
        <p:nvSpPr>
          <p:cNvPr id="43" name="Rectangle 42"/>
          <p:cNvSpPr/>
          <p:nvPr/>
        </p:nvSpPr>
        <p:spPr>
          <a:xfrm>
            <a:off x="4868008" y="4694930"/>
            <a:ext cx="858711" cy="887995"/>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850765" y="5395631"/>
            <a:ext cx="858711" cy="186595"/>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3903540" y="5591902"/>
            <a:ext cx="1624163" cy="461665"/>
          </a:xfrm>
          <a:prstGeom prst="rect">
            <a:avLst/>
          </a:prstGeom>
          <a:noFill/>
        </p:spPr>
        <p:txBody>
          <a:bodyPr wrap="none" rtlCol="0">
            <a:spAutoFit/>
          </a:bodyPr>
          <a:lstStyle/>
          <a:p>
            <a:pPr algn="ctr"/>
            <a:r>
              <a:rPr lang="en-US" sz="1200" dirty="0" smtClean="0"/>
              <a:t>Overall Project</a:t>
            </a:r>
          </a:p>
          <a:p>
            <a:pPr algn="ctr"/>
            <a:r>
              <a:rPr lang="en-US" sz="1200" dirty="0" smtClean="0"/>
              <a:t>Expected ROI = 50%</a:t>
            </a:r>
            <a:endParaRPr lang="en-US" sz="1200" dirty="0"/>
          </a:p>
        </p:txBody>
      </p:sp>
      <p:sp>
        <p:nvSpPr>
          <p:cNvPr id="46" name="Rectangle 45"/>
          <p:cNvSpPr/>
          <p:nvPr/>
        </p:nvSpPr>
        <p:spPr>
          <a:xfrm>
            <a:off x="1896208" y="3794475"/>
            <a:ext cx="858711" cy="141441"/>
          </a:xfrm>
          <a:prstGeom prst="rect">
            <a:avLst/>
          </a:prstGeom>
          <a:solidFill>
            <a:srgbClr val="FF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7" name="Rectangle 46"/>
          <p:cNvSpPr/>
          <p:nvPr/>
        </p:nvSpPr>
        <p:spPr>
          <a:xfrm>
            <a:off x="1895474" y="3949828"/>
            <a:ext cx="858711" cy="163239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6965742" y="5584981"/>
            <a:ext cx="1624163" cy="461665"/>
          </a:xfrm>
          <a:prstGeom prst="rect">
            <a:avLst/>
          </a:prstGeom>
          <a:noFill/>
        </p:spPr>
        <p:txBody>
          <a:bodyPr wrap="none" rtlCol="0">
            <a:spAutoFit/>
          </a:bodyPr>
          <a:lstStyle/>
          <a:p>
            <a:pPr algn="ctr"/>
            <a:r>
              <a:rPr lang="en-US" sz="1200" dirty="0" smtClean="0"/>
              <a:t>Overall Project</a:t>
            </a:r>
          </a:p>
          <a:p>
            <a:pPr algn="ctr"/>
            <a:r>
              <a:rPr lang="en-US" sz="1200" dirty="0" smtClean="0"/>
              <a:t>Expected ROI = 15%</a:t>
            </a:r>
            <a:endParaRPr lang="en-US" sz="1200" dirty="0"/>
          </a:p>
        </p:txBody>
      </p:sp>
      <p:sp>
        <p:nvSpPr>
          <p:cNvPr id="49" name="TextBox 48"/>
          <p:cNvSpPr txBox="1"/>
          <p:nvPr/>
        </p:nvSpPr>
        <p:spPr>
          <a:xfrm>
            <a:off x="1028722" y="5591902"/>
            <a:ext cx="1624163" cy="461665"/>
          </a:xfrm>
          <a:prstGeom prst="rect">
            <a:avLst/>
          </a:prstGeom>
          <a:noFill/>
        </p:spPr>
        <p:txBody>
          <a:bodyPr wrap="none" rtlCol="0">
            <a:spAutoFit/>
          </a:bodyPr>
          <a:lstStyle/>
          <a:p>
            <a:pPr algn="ctr"/>
            <a:r>
              <a:rPr lang="en-US" sz="1200" dirty="0" smtClean="0"/>
              <a:t>Overall Project</a:t>
            </a:r>
          </a:p>
          <a:p>
            <a:pPr algn="ctr"/>
            <a:r>
              <a:rPr lang="en-US" sz="1200" dirty="0" smtClean="0"/>
              <a:t>Expected ROI = 90%</a:t>
            </a:r>
            <a:endParaRPr lang="en-US" sz="1200" dirty="0"/>
          </a:p>
        </p:txBody>
      </p:sp>
      <p:sp>
        <p:nvSpPr>
          <p:cNvPr id="50" name="TextBox 49"/>
          <p:cNvSpPr txBox="1"/>
          <p:nvPr/>
        </p:nvSpPr>
        <p:spPr>
          <a:xfrm>
            <a:off x="3147159" y="5068703"/>
            <a:ext cx="579005" cy="276999"/>
          </a:xfrm>
          <a:prstGeom prst="rect">
            <a:avLst/>
          </a:prstGeom>
          <a:noFill/>
        </p:spPr>
        <p:txBody>
          <a:bodyPr wrap="none" rtlCol="0">
            <a:spAutoFit/>
          </a:bodyPr>
          <a:lstStyle/>
          <a:p>
            <a:r>
              <a:rPr lang="en-US" sz="1200" dirty="0" smtClean="0"/>
              <a:t>$100K</a:t>
            </a:r>
            <a:endParaRPr lang="en-US" sz="1200" dirty="0"/>
          </a:p>
        </p:txBody>
      </p:sp>
      <p:sp>
        <p:nvSpPr>
          <p:cNvPr id="51" name="TextBox 50"/>
          <p:cNvSpPr txBox="1"/>
          <p:nvPr/>
        </p:nvSpPr>
        <p:spPr>
          <a:xfrm>
            <a:off x="3147159" y="4613691"/>
            <a:ext cx="579005" cy="276999"/>
          </a:xfrm>
          <a:prstGeom prst="rect">
            <a:avLst/>
          </a:prstGeom>
          <a:noFill/>
        </p:spPr>
        <p:txBody>
          <a:bodyPr wrap="none" rtlCol="0">
            <a:spAutoFit/>
          </a:bodyPr>
          <a:lstStyle/>
          <a:p>
            <a:r>
              <a:rPr lang="en-US" sz="1200" dirty="0" smtClean="0"/>
              <a:t>$200K</a:t>
            </a:r>
            <a:endParaRPr lang="en-US" sz="1200" dirty="0"/>
          </a:p>
        </p:txBody>
      </p:sp>
      <p:sp>
        <p:nvSpPr>
          <p:cNvPr id="52" name="TextBox 51"/>
          <p:cNvSpPr txBox="1"/>
          <p:nvPr/>
        </p:nvSpPr>
        <p:spPr>
          <a:xfrm>
            <a:off x="3147159" y="4138907"/>
            <a:ext cx="579005" cy="276999"/>
          </a:xfrm>
          <a:prstGeom prst="rect">
            <a:avLst/>
          </a:prstGeom>
          <a:noFill/>
        </p:spPr>
        <p:txBody>
          <a:bodyPr wrap="none" rtlCol="0">
            <a:spAutoFit/>
          </a:bodyPr>
          <a:lstStyle/>
          <a:p>
            <a:r>
              <a:rPr lang="en-US" sz="1200" dirty="0" smtClean="0"/>
              <a:t>$300K</a:t>
            </a:r>
            <a:endParaRPr lang="en-US" sz="1200" dirty="0"/>
          </a:p>
        </p:txBody>
      </p:sp>
      <p:sp>
        <p:nvSpPr>
          <p:cNvPr id="53" name="TextBox 52"/>
          <p:cNvSpPr txBox="1"/>
          <p:nvPr/>
        </p:nvSpPr>
        <p:spPr>
          <a:xfrm>
            <a:off x="3147159" y="3675845"/>
            <a:ext cx="579005" cy="276999"/>
          </a:xfrm>
          <a:prstGeom prst="rect">
            <a:avLst/>
          </a:prstGeom>
          <a:noFill/>
        </p:spPr>
        <p:txBody>
          <a:bodyPr wrap="none" rtlCol="0">
            <a:spAutoFit/>
          </a:bodyPr>
          <a:lstStyle/>
          <a:p>
            <a:r>
              <a:rPr lang="en-US" sz="1200" dirty="0" smtClean="0"/>
              <a:t>$400K</a:t>
            </a:r>
            <a:endParaRPr lang="en-US" sz="1200" dirty="0"/>
          </a:p>
        </p:txBody>
      </p:sp>
      <p:sp>
        <p:nvSpPr>
          <p:cNvPr id="54" name="TextBox 53"/>
          <p:cNvSpPr txBox="1"/>
          <p:nvPr/>
        </p:nvSpPr>
        <p:spPr>
          <a:xfrm>
            <a:off x="6126352" y="5077164"/>
            <a:ext cx="579005" cy="276999"/>
          </a:xfrm>
          <a:prstGeom prst="rect">
            <a:avLst/>
          </a:prstGeom>
          <a:noFill/>
        </p:spPr>
        <p:txBody>
          <a:bodyPr wrap="none" rtlCol="0">
            <a:spAutoFit/>
          </a:bodyPr>
          <a:lstStyle/>
          <a:p>
            <a:r>
              <a:rPr lang="en-US" sz="1200" dirty="0" smtClean="0"/>
              <a:t>$100K</a:t>
            </a:r>
            <a:endParaRPr lang="en-US" sz="1200" dirty="0"/>
          </a:p>
        </p:txBody>
      </p:sp>
      <p:sp>
        <p:nvSpPr>
          <p:cNvPr id="55" name="TextBox 54"/>
          <p:cNvSpPr txBox="1"/>
          <p:nvPr/>
        </p:nvSpPr>
        <p:spPr>
          <a:xfrm>
            <a:off x="6126352" y="4622152"/>
            <a:ext cx="579005" cy="276999"/>
          </a:xfrm>
          <a:prstGeom prst="rect">
            <a:avLst/>
          </a:prstGeom>
          <a:noFill/>
        </p:spPr>
        <p:txBody>
          <a:bodyPr wrap="none" rtlCol="0">
            <a:spAutoFit/>
          </a:bodyPr>
          <a:lstStyle/>
          <a:p>
            <a:r>
              <a:rPr lang="en-US" sz="1200" dirty="0" smtClean="0"/>
              <a:t>$200K</a:t>
            </a:r>
            <a:endParaRPr lang="en-US" sz="1200" dirty="0"/>
          </a:p>
        </p:txBody>
      </p:sp>
      <p:sp>
        <p:nvSpPr>
          <p:cNvPr id="56" name="TextBox 55"/>
          <p:cNvSpPr txBox="1"/>
          <p:nvPr/>
        </p:nvSpPr>
        <p:spPr>
          <a:xfrm>
            <a:off x="6126352" y="4147368"/>
            <a:ext cx="579005" cy="276999"/>
          </a:xfrm>
          <a:prstGeom prst="rect">
            <a:avLst/>
          </a:prstGeom>
          <a:noFill/>
        </p:spPr>
        <p:txBody>
          <a:bodyPr wrap="none" rtlCol="0">
            <a:spAutoFit/>
          </a:bodyPr>
          <a:lstStyle/>
          <a:p>
            <a:r>
              <a:rPr lang="en-US" sz="1200" dirty="0" smtClean="0"/>
              <a:t>$300K</a:t>
            </a:r>
            <a:endParaRPr lang="en-US" sz="1200" dirty="0"/>
          </a:p>
        </p:txBody>
      </p:sp>
      <p:sp>
        <p:nvSpPr>
          <p:cNvPr id="57" name="TextBox 56"/>
          <p:cNvSpPr txBox="1"/>
          <p:nvPr/>
        </p:nvSpPr>
        <p:spPr>
          <a:xfrm>
            <a:off x="6126352" y="3684306"/>
            <a:ext cx="579005" cy="276999"/>
          </a:xfrm>
          <a:prstGeom prst="rect">
            <a:avLst/>
          </a:prstGeom>
          <a:noFill/>
        </p:spPr>
        <p:txBody>
          <a:bodyPr wrap="none" rtlCol="0">
            <a:spAutoFit/>
          </a:bodyPr>
          <a:lstStyle/>
          <a:p>
            <a:r>
              <a:rPr lang="en-US" sz="1200" dirty="0" smtClean="0"/>
              <a:t>$400K</a:t>
            </a:r>
            <a:endParaRPr lang="en-US" sz="1200" dirty="0"/>
          </a:p>
        </p:txBody>
      </p:sp>
      <p:sp>
        <p:nvSpPr>
          <p:cNvPr id="58" name="TextBox 57"/>
          <p:cNvSpPr txBox="1"/>
          <p:nvPr/>
        </p:nvSpPr>
        <p:spPr>
          <a:xfrm>
            <a:off x="7107819" y="2999245"/>
            <a:ext cx="1439753" cy="646331"/>
          </a:xfrm>
          <a:prstGeom prst="rect">
            <a:avLst/>
          </a:prstGeom>
          <a:solidFill>
            <a:schemeClr val="accent3">
              <a:lumMod val="50000"/>
            </a:schemeClr>
          </a:solidFill>
        </p:spPr>
        <p:txBody>
          <a:bodyPr wrap="none" rtlCol="0">
            <a:spAutoFit/>
          </a:bodyPr>
          <a:lstStyle/>
          <a:p>
            <a:pPr algn="ctr"/>
            <a:r>
              <a:rPr lang="en-US" i="1" dirty="0" smtClean="0">
                <a:solidFill>
                  <a:schemeClr val="bg1"/>
                </a:solidFill>
              </a:rPr>
              <a:t>Large People </a:t>
            </a:r>
          </a:p>
          <a:p>
            <a:pPr algn="ctr"/>
            <a:r>
              <a:rPr lang="en-US" i="1" dirty="0" smtClean="0">
                <a:solidFill>
                  <a:schemeClr val="bg1"/>
                </a:solidFill>
              </a:rPr>
              <a:t>Contribution</a:t>
            </a:r>
            <a:endParaRPr lang="en-US" i="1" dirty="0">
              <a:solidFill>
                <a:schemeClr val="bg1"/>
              </a:solidFill>
            </a:endParaRPr>
          </a:p>
        </p:txBody>
      </p:sp>
      <p:sp>
        <p:nvSpPr>
          <p:cNvPr id="61" name="TextBox 60"/>
          <p:cNvSpPr txBox="1"/>
          <p:nvPr/>
        </p:nvSpPr>
        <p:spPr>
          <a:xfrm>
            <a:off x="1088092" y="3398252"/>
            <a:ext cx="1466748" cy="338554"/>
          </a:xfrm>
          <a:prstGeom prst="rect">
            <a:avLst/>
          </a:prstGeom>
          <a:noFill/>
        </p:spPr>
        <p:txBody>
          <a:bodyPr wrap="none" rtlCol="0">
            <a:spAutoFit/>
          </a:bodyPr>
          <a:lstStyle/>
          <a:p>
            <a:r>
              <a:rPr lang="en-US" sz="1600" i="1" dirty="0" smtClean="0">
                <a:solidFill>
                  <a:schemeClr val="bg1">
                    <a:lumMod val="65000"/>
                  </a:schemeClr>
                </a:solidFill>
              </a:rPr>
              <a:t>Technical Focus</a:t>
            </a:r>
            <a:endParaRPr lang="en-US" sz="1600" i="1" dirty="0">
              <a:solidFill>
                <a:schemeClr val="bg1">
                  <a:lumMod val="65000"/>
                </a:schemeClr>
              </a:solidFill>
            </a:endParaRPr>
          </a:p>
        </p:txBody>
      </p:sp>
      <p:sp>
        <p:nvSpPr>
          <p:cNvPr id="60" name="TextBox 59"/>
          <p:cNvSpPr txBox="1"/>
          <p:nvPr/>
        </p:nvSpPr>
        <p:spPr>
          <a:xfrm>
            <a:off x="583222" y="6053567"/>
            <a:ext cx="3124200" cy="261610"/>
          </a:xfrm>
          <a:prstGeom prst="rect">
            <a:avLst/>
          </a:prstGeom>
          <a:noFill/>
        </p:spPr>
        <p:txBody>
          <a:bodyPr wrap="square" rtlCol="0">
            <a:spAutoFit/>
          </a:bodyPr>
          <a:lstStyle/>
          <a:p>
            <a:r>
              <a:rPr lang="en-US" sz="1100" dirty="0" smtClean="0"/>
              <a:t>From Prosci® Inc. – Change Management Process</a:t>
            </a:r>
            <a:endParaRPr lang="en-US" sz="1100" dirty="0"/>
          </a:p>
        </p:txBody>
      </p:sp>
      <p:sp>
        <p:nvSpPr>
          <p:cNvPr id="62"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6</a:t>
            </a:fld>
            <a:endParaRPr lang="en-US"/>
          </a:p>
        </p:txBody>
      </p:sp>
    </p:spTree>
    <p:extLst>
      <p:ext uri="{BB962C8B-B14F-4D97-AF65-F5344CB8AC3E}">
        <p14:creationId xmlns:p14="http://schemas.microsoft.com/office/powerpoint/2010/main" val="31577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ppt_x"/>
                                          </p:val>
                                        </p:tav>
                                        <p:tav tm="100000">
                                          <p:val>
                                            <p:strVal val="#ppt_x"/>
                                          </p:val>
                                        </p:tav>
                                      </p:tavLst>
                                    </p:anim>
                                    <p:anim calcmode="lin" valueType="num">
                                      <p:cBhvr additive="base">
                                        <p:cTn id="3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additive="base">
                                        <p:cTn id="89" dur="500" fill="hold"/>
                                        <p:tgtEl>
                                          <p:spTgt spid="54"/>
                                        </p:tgtEl>
                                        <p:attrNameLst>
                                          <p:attrName>ppt_x</p:attrName>
                                        </p:attrNameLst>
                                      </p:cBhvr>
                                      <p:tavLst>
                                        <p:tav tm="0">
                                          <p:val>
                                            <p:strVal val="#ppt_x"/>
                                          </p:val>
                                        </p:tav>
                                        <p:tav tm="100000">
                                          <p:val>
                                            <p:strVal val="#ppt_x"/>
                                          </p:val>
                                        </p:tav>
                                      </p:tavLst>
                                    </p:anim>
                                    <p:anim calcmode="lin" valueType="num">
                                      <p:cBhvr additive="base">
                                        <p:cTn id="90" dur="500" fill="hold"/>
                                        <p:tgtEl>
                                          <p:spTgt spid="5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additive="base">
                                        <p:cTn id="93" dur="500" fill="hold"/>
                                        <p:tgtEl>
                                          <p:spTgt spid="55"/>
                                        </p:tgtEl>
                                        <p:attrNameLst>
                                          <p:attrName>ppt_x</p:attrName>
                                        </p:attrNameLst>
                                      </p:cBhvr>
                                      <p:tavLst>
                                        <p:tav tm="0">
                                          <p:val>
                                            <p:strVal val="#ppt_x"/>
                                          </p:val>
                                        </p:tav>
                                        <p:tav tm="100000">
                                          <p:val>
                                            <p:strVal val="#ppt_x"/>
                                          </p:val>
                                        </p:tav>
                                      </p:tavLst>
                                    </p:anim>
                                    <p:anim calcmode="lin" valueType="num">
                                      <p:cBhvr additive="base">
                                        <p:cTn id="94" dur="500" fill="hold"/>
                                        <p:tgtEl>
                                          <p:spTgt spid="5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ppt_x"/>
                                          </p:val>
                                        </p:tav>
                                        <p:tav tm="100000">
                                          <p:val>
                                            <p:strVal val="#ppt_x"/>
                                          </p:val>
                                        </p:tav>
                                      </p:tavLst>
                                    </p:anim>
                                    <p:anim calcmode="lin" valueType="num">
                                      <p:cBhvr additive="base">
                                        <p:cTn id="98" dur="500" fill="hold"/>
                                        <p:tgtEl>
                                          <p:spTgt spid="5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ppt_x"/>
                                          </p:val>
                                        </p:tav>
                                        <p:tav tm="100000">
                                          <p:val>
                                            <p:strVal val="#ppt_x"/>
                                          </p:val>
                                        </p:tav>
                                      </p:tavLst>
                                    </p:anim>
                                    <p:anim calcmode="lin" valueType="num">
                                      <p:cBhvr additive="base">
                                        <p:cTn id="102" dur="500" fill="hold"/>
                                        <p:tgtEl>
                                          <p:spTgt spid="5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animBg="1"/>
      <p:bldP spid="44" grpId="0" animBg="1"/>
      <p:bldP spid="45" grpId="0"/>
      <p:bldP spid="46" grpId="0" animBg="1"/>
      <p:bldP spid="47" grpId="0" animBg="1"/>
      <p:bldP spid="48" grpId="0"/>
      <p:bldP spid="49" grpId="0"/>
      <p:bldP spid="50" grpId="0"/>
      <p:bldP spid="51" grpId="0"/>
      <p:bldP spid="52" grpId="0"/>
      <p:bldP spid="53" grpId="0"/>
      <p:bldP spid="54" grpId="0"/>
      <p:bldP spid="55" grpId="0"/>
      <p:bldP spid="56" grpId="0"/>
      <p:bldP spid="57" grpId="0"/>
      <p:bldP spid="58" grpId="0"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CONTRIBUTION TO PROJECT ROI</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Assumptions: </a:t>
            </a:r>
          </a:p>
          <a:p>
            <a:r>
              <a:rPr lang="en-US" sz="2400" dirty="0" smtClean="0"/>
              <a:t>The project has a large People Contribution</a:t>
            </a:r>
          </a:p>
          <a:p>
            <a:r>
              <a:rPr lang="en-US" sz="2400" dirty="0" smtClean="0"/>
              <a:t>Project ROI potential is $400K</a:t>
            </a:r>
            <a:endParaRPr lang="en-US" sz="2400" dirty="0"/>
          </a:p>
        </p:txBody>
      </p:sp>
      <p:graphicFrame>
        <p:nvGraphicFramePr>
          <p:cNvPr id="4" name="Content Placeholder 5"/>
          <p:cNvGraphicFramePr>
            <a:graphicFrameLocks/>
          </p:cNvGraphicFramePr>
          <p:nvPr>
            <p:extLst>
              <p:ext uri="{D42A27DB-BD31-4B8C-83A1-F6EECF244321}">
                <p14:modId xmlns:p14="http://schemas.microsoft.com/office/powerpoint/2010/main" val="89435774"/>
              </p:ext>
            </p:extLst>
          </p:nvPr>
        </p:nvGraphicFramePr>
        <p:xfrm>
          <a:off x="542925" y="3136431"/>
          <a:ext cx="4645025" cy="632248"/>
        </p:xfrm>
        <a:graphic>
          <a:graphicData uri="http://schemas.openxmlformats.org/drawingml/2006/table">
            <a:tbl>
              <a:tblPr firstRow="1" bandRow="1">
                <a:tableStyleId>{5C22544A-7EE6-4342-B048-85BDC9FD1C3A}</a:tableStyleId>
              </a:tblPr>
              <a:tblGrid>
                <a:gridCol w="2488775"/>
                <a:gridCol w="1116540"/>
                <a:gridCol w="1039710"/>
              </a:tblGrid>
              <a:tr h="632248">
                <a:tc>
                  <a:txBody>
                    <a:bodyPr/>
                    <a:lstStyle/>
                    <a:p>
                      <a:r>
                        <a:rPr lang="en-US" dirty="0" smtClean="0"/>
                        <a:t>Change Management</a:t>
                      </a:r>
                      <a:endParaRPr lang="en-US" dirty="0"/>
                    </a:p>
                  </a:txBody>
                  <a:tcPr/>
                </a:tc>
                <a:tc>
                  <a:txBody>
                    <a:bodyPr/>
                    <a:lstStyle/>
                    <a:p>
                      <a:pPr algn="ctr"/>
                      <a:r>
                        <a:rPr lang="en-US" dirty="0" smtClean="0"/>
                        <a:t>E, A &amp; U*</a:t>
                      </a:r>
                      <a:endParaRPr lang="en-US" dirty="0"/>
                    </a:p>
                  </a:txBody>
                  <a:tcPr/>
                </a:tc>
                <a:tc>
                  <a:txBody>
                    <a:bodyPr/>
                    <a:lstStyle/>
                    <a:p>
                      <a:pPr algn="ctr"/>
                      <a:r>
                        <a:rPr lang="en-US" dirty="0" smtClean="0"/>
                        <a:t>Benefit</a:t>
                      </a:r>
                      <a:endParaRPr lang="en-US" dirty="0"/>
                    </a:p>
                  </a:txBody>
                  <a:tcPr/>
                </a:tc>
              </a:tr>
            </a:tbl>
          </a:graphicData>
        </a:graphic>
      </p:graphicFrame>
      <p:sp>
        <p:nvSpPr>
          <p:cNvPr id="5" name="TextBox 4"/>
          <p:cNvSpPr txBox="1"/>
          <p:nvPr/>
        </p:nvSpPr>
        <p:spPr>
          <a:xfrm>
            <a:off x="556171" y="4896903"/>
            <a:ext cx="2516138" cy="276999"/>
          </a:xfrm>
          <a:prstGeom prst="rect">
            <a:avLst/>
          </a:prstGeom>
          <a:noFill/>
        </p:spPr>
        <p:txBody>
          <a:bodyPr wrap="none" rtlCol="0">
            <a:spAutoFit/>
          </a:bodyPr>
          <a:lstStyle/>
          <a:p>
            <a:r>
              <a:rPr lang="en-US" sz="1200" i="1" dirty="0" smtClean="0"/>
              <a:t>*Embracement, Adoption &amp; Usage</a:t>
            </a:r>
            <a:endParaRPr lang="en-US" sz="1200" i="1" dirty="0"/>
          </a:p>
        </p:txBody>
      </p:sp>
      <p:grpSp>
        <p:nvGrpSpPr>
          <p:cNvPr id="12" name="Group 11"/>
          <p:cNvGrpSpPr/>
          <p:nvPr/>
        </p:nvGrpSpPr>
        <p:grpSpPr>
          <a:xfrm>
            <a:off x="6094071" y="2878839"/>
            <a:ext cx="2554725" cy="2087563"/>
            <a:chOff x="1143000" y="4038600"/>
            <a:chExt cx="2554725" cy="2087563"/>
          </a:xfrm>
        </p:grpSpPr>
        <p:cxnSp>
          <p:nvCxnSpPr>
            <p:cNvPr id="28" name="Straight Connector 27"/>
            <p:cNvCxnSpPr/>
            <p:nvPr/>
          </p:nvCxnSpPr>
          <p:spPr>
            <a:xfrm>
              <a:off x="1143000" y="4038600"/>
              <a:ext cx="0" cy="2087563"/>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143001" y="6125310"/>
              <a:ext cx="2516354" cy="0"/>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5720862"/>
              <a:ext cx="2554725"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143000" y="5269524"/>
              <a:ext cx="2516355"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143000" y="4794740"/>
              <a:ext cx="2554725"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43000" y="4331679"/>
              <a:ext cx="2516355" cy="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a:off x="6553388" y="4923725"/>
            <a:ext cx="0" cy="83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97888" y="4923725"/>
            <a:ext cx="0" cy="83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463554" y="4923725"/>
            <a:ext cx="0" cy="83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920754" y="4923725"/>
            <a:ext cx="0" cy="83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390654" y="4923725"/>
            <a:ext cx="0" cy="83249"/>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76096" y="4970684"/>
            <a:ext cx="354584" cy="276999"/>
          </a:xfrm>
          <a:prstGeom prst="rect">
            <a:avLst/>
          </a:prstGeom>
          <a:noFill/>
        </p:spPr>
        <p:txBody>
          <a:bodyPr wrap="none" rtlCol="0">
            <a:spAutoFit/>
          </a:bodyPr>
          <a:lstStyle/>
          <a:p>
            <a:pPr algn="ctr"/>
            <a:r>
              <a:rPr lang="en-US" sz="1200" dirty="0" smtClean="0"/>
              <a:t>20</a:t>
            </a:r>
            <a:endParaRPr lang="en-US" sz="1200" dirty="0"/>
          </a:p>
        </p:txBody>
      </p:sp>
      <p:sp>
        <p:nvSpPr>
          <p:cNvPr id="19" name="TextBox 18"/>
          <p:cNvSpPr txBox="1"/>
          <p:nvPr/>
        </p:nvSpPr>
        <p:spPr>
          <a:xfrm>
            <a:off x="6820596" y="4970684"/>
            <a:ext cx="354584" cy="276999"/>
          </a:xfrm>
          <a:prstGeom prst="rect">
            <a:avLst/>
          </a:prstGeom>
          <a:noFill/>
        </p:spPr>
        <p:txBody>
          <a:bodyPr wrap="none" rtlCol="0">
            <a:spAutoFit/>
          </a:bodyPr>
          <a:lstStyle/>
          <a:p>
            <a:pPr algn="ctr"/>
            <a:r>
              <a:rPr lang="en-US" sz="1200" dirty="0"/>
              <a:t>4</a:t>
            </a:r>
            <a:r>
              <a:rPr lang="en-US" sz="1200" dirty="0" smtClean="0"/>
              <a:t>0</a:t>
            </a:r>
            <a:endParaRPr lang="en-US" sz="1200" dirty="0"/>
          </a:p>
        </p:txBody>
      </p:sp>
      <p:sp>
        <p:nvSpPr>
          <p:cNvPr id="20" name="TextBox 19"/>
          <p:cNvSpPr txBox="1"/>
          <p:nvPr/>
        </p:nvSpPr>
        <p:spPr>
          <a:xfrm>
            <a:off x="7286262" y="4970684"/>
            <a:ext cx="354584" cy="276999"/>
          </a:xfrm>
          <a:prstGeom prst="rect">
            <a:avLst/>
          </a:prstGeom>
          <a:noFill/>
        </p:spPr>
        <p:txBody>
          <a:bodyPr wrap="none" rtlCol="0">
            <a:spAutoFit/>
          </a:bodyPr>
          <a:lstStyle/>
          <a:p>
            <a:pPr algn="ctr"/>
            <a:r>
              <a:rPr lang="en-US" sz="1200" dirty="0" smtClean="0"/>
              <a:t>60</a:t>
            </a:r>
            <a:endParaRPr lang="en-US" sz="1200" dirty="0"/>
          </a:p>
        </p:txBody>
      </p:sp>
      <p:sp>
        <p:nvSpPr>
          <p:cNvPr id="21" name="TextBox 20"/>
          <p:cNvSpPr txBox="1"/>
          <p:nvPr/>
        </p:nvSpPr>
        <p:spPr>
          <a:xfrm>
            <a:off x="7743462" y="4970684"/>
            <a:ext cx="354584" cy="276999"/>
          </a:xfrm>
          <a:prstGeom prst="rect">
            <a:avLst/>
          </a:prstGeom>
          <a:noFill/>
        </p:spPr>
        <p:txBody>
          <a:bodyPr wrap="none" rtlCol="0">
            <a:spAutoFit/>
          </a:bodyPr>
          <a:lstStyle/>
          <a:p>
            <a:pPr algn="ctr"/>
            <a:r>
              <a:rPr lang="en-US" sz="1200" dirty="0"/>
              <a:t>8</a:t>
            </a:r>
            <a:r>
              <a:rPr lang="en-US" sz="1200" dirty="0" smtClean="0"/>
              <a:t>0</a:t>
            </a:r>
            <a:endParaRPr lang="en-US" sz="1200" dirty="0"/>
          </a:p>
        </p:txBody>
      </p:sp>
      <p:sp>
        <p:nvSpPr>
          <p:cNvPr id="23" name="TextBox 22"/>
          <p:cNvSpPr txBox="1"/>
          <p:nvPr/>
        </p:nvSpPr>
        <p:spPr>
          <a:xfrm>
            <a:off x="6015190" y="5212140"/>
            <a:ext cx="2633606" cy="276999"/>
          </a:xfrm>
          <a:prstGeom prst="rect">
            <a:avLst/>
          </a:prstGeom>
          <a:noFill/>
        </p:spPr>
        <p:txBody>
          <a:bodyPr wrap="none" rtlCol="0">
            <a:spAutoFit/>
          </a:bodyPr>
          <a:lstStyle/>
          <a:p>
            <a:pPr algn="ctr"/>
            <a:r>
              <a:rPr lang="en-US" sz="1200" dirty="0" smtClean="0"/>
              <a:t>Embracement, Adoption &amp; Usage %</a:t>
            </a:r>
            <a:endParaRPr lang="en-US" sz="1200" dirty="0"/>
          </a:p>
        </p:txBody>
      </p:sp>
      <p:sp>
        <p:nvSpPr>
          <p:cNvPr id="24" name="TextBox 23"/>
          <p:cNvSpPr txBox="1"/>
          <p:nvPr/>
        </p:nvSpPr>
        <p:spPr>
          <a:xfrm>
            <a:off x="8170882" y="4970684"/>
            <a:ext cx="439544" cy="276999"/>
          </a:xfrm>
          <a:prstGeom prst="rect">
            <a:avLst/>
          </a:prstGeom>
          <a:noFill/>
        </p:spPr>
        <p:txBody>
          <a:bodyPr wrap="none" rtlCol="0">
            <a:spAutoFit/>
          </a:bodyPr>
          <a:lstStyle/>
          <a:p>
            <a:pPr algn="ctr"/>
            <a:r>
              <a:rPr lang="en-US" sz="1200" dirty="0" smtClean="0"/>
              <a:t>100</a:t>
            </a:r>
            <a:endParaRPr lang="en-US" sz="1200" dirty="0"/>
          </a:p>
        </p:txBody>
      </p:sp>
      <p:cxnSp>
        <p:nvCxnSpPr>
          <p:cNvPr id="27" name="Straight Connector 26"/>
          <p:cNvCxnSpPr/>
          <p:nvPr/>
        </p:nvCxnSpPr>
        <p:spPr>
          <a:xfrm flipV="1">
            <a:off x="6094072" y="3171919"/>
            <a:ext cx="2387411" cy="1793430"/>
          </a:xfrm>
          <a:prstGeom prst="line">
            <a:avLst/>
          </a:prstGeom>
          <a:ln w="3175">
            <a:solidFill>
              <a:srgbClr val="999999"/>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24273" y="4427633"/>
            <a:ext cx="579005" cy="276999"/>
          </a:xfrm>
          <a:prstGeom prst="rect">
            <a:avLst/>
          </a:prstGeom>
          <a:noFill/>
        </p:spPr>
        <p:txBody>
          <a:bodyPr wrap="none" rtlCol="0">
            <a:spAutoFit/>
          </a:bodyPr>
          <a:lstStyle/>
          <a:p>
            <a:r>
              <a:rPr lang="en-US" sz="1200" dirty="0" smtClean="0"/>
              <a:t>$100K</a:t>
            </a:r>
            <a:endParaRPr lang="en-US" sz="1200" dirty="0"/>
          </a:p>
        </p:txBody>
      </p:sp>
      <p:sp>
        <p:nvSpPr>
          <p:cNvPr id="9" name="TextBox 8"/>
          <p:cNvSpPr txBox="1"/>
          <p:nvPr/>
        </p:nvSpPr>
        <p:spPr>
          <a:xfrm>
            <a:off x="5524273" y="3972621"/>
            <a:ext cx="579005" cy="276999"/>
          </a:xfrm>
          <a:prstGeom prst="rect">
            <a:avLst/>
          </a:prstGeom>
          <a:noFill/>
        </p:spPr>
        <p:txBody>
          <a:bodyPr wrap="none" rtlCol="0">
            <a:spAutoFit/>
          </a:bodyPr>
          <a:lstStyle/>
          <a:p>
            <a:r>
              <a:rPr lang="en-US" sz="1200" dirty="0" smtClean="0"/>
              <a:t>$200K</a:t>
            </a:r>
            <a:endParaRPr lang="en-US" sz="1200" dirty="0"/>
          </a:p>
        </p:txBody>
      </p:sp>
      <p:sp>
        <p:nvSpPr>
          <p:cNvPr id="10" name="TextBox 9"/>
          <p:cNvSpPr txBox="1"/>
          <p:nvPr/>
        </p:nvSpPr>
        <p:spPr>
          <a:xfrm>
            <a:off x="5524273" y="3497837"/>
            <a:ext cx="579005" cy="276999"/>
          </a:xfrm>
          <a:prstGeom prst="rect">
            <a:avLst/>
          </a:prstGeom>
          <a:noFill/>
        </p:spPr>
        <p:txBody>
          <a:bodyPr wrap="none" rtlCol="0">
            <a:spAutoFit/>
          </a:bodyPr>
          <a:lstStyle/>
          <a:p>
            <a:r>
              <a:rPr lang="en-US" sz="1200" dirty="0" smtClean="0"/>
              <a:t>$300K</a:t>
            </a:r>
            <a:endParaRPr lang="en-US" sz="1200" dirty="0"/>
          </a:p>
        </p:txBody>
      </p:sp>
      <p:sp>
        <p:nvSpPr>
          <p:cNvPr id="11" name="TextBox 10"/>
          <p:cNvSpPr txBox="1"/>
          <p:nvPr/>
        </p:nvSpPr>
        <p:spPr>
          <a:xfrm>
            <a:off x="5524273" y="3034775"/>
            <a:ext cx="579005" cy="276999"/>
          </a:xfrm>
          <a:prstGeom prst="rect">
            <a:avLst/>
          </a:prstGeom>
          <a:noFill/>
        </p:spPr>
        <p:txBody>
          <a:bodyPr wrap="none" rtlCol="0">
            <a:spAutoFit/>
          </a:bodyPr>
          <a:lstStyle/>
          <a:p>
            <a:r>
              <a:rPr lang="en-US" sz="1200" dirty="0" smtClean="0"/>
              <a:t>$400K</a:t>
            </a:r>
            <a:endParaRPr lang="en-US" sz="1200" dirty="0"/>
          </a:p>
        </p:txBody>
      </p:sp>
      <p:sp>
        <p:nvSpPr>
          <p:cNvPr id="34" name="TextBox 33"/>
          <p:cNvSpPr txBox="1"/>
          <p:nvPr/>
        </p:nvSpPr>
        <p:spPr>
          <a:xfrm>
            <a:off x="5296678" y="2601840"/>
            <a:ext cx="1603324" cy="276999"/>
          </a:xfrm>
          <a:prstGeom prst="rect">
            <a:avLst/>
          </a:prstGeom>
          <a:noFill/>
        </p:spPr>
        <p:txBody>
          <a:bodyPr wrap="none" rtlCol="0">
            <a:spAutoFit/>
          </a:bodyPr>
          <a:lstStyle/>
          <a:p>
            <a:pPr algn="ctr"/>
            <a:r>
              <a:rPr lang="en-US" sz="1200" dirty="0" smtClean="0"/>
              <a:t>Project Benefit (ROI)</a:t>
            </a:r>
            <a:endParaRPr lang="en-US" sz="1200" dirty="0"/>
          </a:p>
        </p:txBody>
      </p:sp>
      <p:grpSp>
        <p:nvGrpSpPr>
          <p:cNvPr id="52" name="Group 51"/>
          <p:cNvGrpSpPr/>
          <p:nvPr/>
        </p:nvGrpSpPr>
        <p:grpSpPr>
          <a:xfrm>
            <a:off x="6057732" y="3251957"/>
            <a:ext cx="2030251" cy="1713392"/>
            <a:chOff x="6057732" y="3251957"/>
            <a:chExt cx="2030251" cy="1713392"/>
          </a:xfrm>
        </p:grpSpPr>
        <p:sp>
          <p:nvSpPr>
            <p:cNvPr id="26" name="Oval 25"/>
            <p:cNvSpPr/>
            <p:nvPr/>
          </p:nvSpPr>
          <p:spPr>
            <a:xfrm>
              <a:off x="8014294" y="3438522"/>
              <a:ext cx="73689" cy="736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8051138" y="3512211"/>
              <a:ext cx="1" cy="1453138"/>
            </a:xfrm>
            <a:prstGeom prst="line">
              <a:avLst/>
            </a:prstGeom>
            <a:ln w="31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6094071" y="3475366"/>
              <a:ext cx="1943531" cy="0"/>
            </a:xfrm>
            <a:prstGeom prst="line">
              <a:avLst/>
            </a:prstGeom>
            <a:ln w="31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057732" y="3251957"/>
              <a:ext cx="473206" cy="261610"/>
            </a:xfrm>
            <a:prstGeom prst="rect">
              <a:avLst/>
            </a:prstGeom>
            <a:noFill/>
          </p:spPr>
          <p:txBody>
            <a:bodyPr wrap="none" rtlCol="0">
              <a:spAutoFit/>
            </a:bodyPr>
            <a:lstStyle/>
            <a:p>
              <a:r>
                <a:rPr lang="en-US" sz="1100" b="1" dirty="0" smtClean="0">
                  <a:solidFill>
                    <a:schemeClr val="bg2">
                      <a:lumMod val="50000"/>
                    </a:schemeClr>
                  </a:solidFill>
                </a:rPr>
                <a:t>$340</a:t>
              </a:r>
              <a:endParaRPr lang="en-US" sz="1100" b="1" dirty="0">
                <a:solidFill>
                  <a:schemeClr val="bg2">
                    <a:lumMod val="50000"/>
                  </a:schemeClr>
                </a:solidFill>
              </a:endParaRPr>
            </a:p>
          </p:txBody>
        </p:sp>
      </p:grpSp>
      <p:grpSp>
        <p:nvGrpSpPr>
          <p:cNvPr id="51" name="Group 50"/>
          <p:cNvGrpSpPr/>
          <p:nvPr/>
        </p:nvGrpSpPr>
        <p:grpSpPr>
          <a:xfrm>
            <a:off x="6052969" y="4162683"/>
            <a:ext cx="855316" cy="802666"/>
            <a:chOff x="6052969" y="4162683"/>
            <a:chExt cx="855316" cy="802666"/>
          </a:xfrm>
        </p:grpSpPr>
        <p:sp>
          <p:nvSpPr>
            <p:cNvPr id="25" name="Oval 24"/>
            <p:cNvSpPr/>
            <p:nvPr/>
          </p:nvSpPr>
          <p:spPr>
            <a:xfrm>
              <a:off x="6834596" y="4333232"/>
              <a:ext cx="73689" cy="736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6868152" y="4346317"/>
              <a:ext cx="1" cy="619032"/>
            </a:xfrm>
            <a:prstGeom prst="line">
              <a:avLst/>
            </a:prstGeom>
            <a:ln w="31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98340" y="4377023"/>
              <a:ext cx="751340" cy="0"/>
            </a:xfrm>
            <a:prstGeom prst="line">
              <a:avLst/>
            </a:prstGeom>
            <a:ln w="31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052969" y="4162683"/>
              <a:ext cx="473206" cy="261610"/>
            </a:xfrm>
            <a:prstGeom prst="rect">
              <a:avLst/>
            </a:prstGeom>
            <a:noFill/>
          </p:spPr>
          <p:txBody>
            <a:bodyPr wrap="none" rtlCol="0">
              <a:spAutoFit/>
            </a:bodyPr>
            <a:lstStyle/>
            <a:p>
              <a:r>
                <a:rPr lang="en-US" sz="1100" b="1" dirty="0" smtClean="0">
                  <a:solidFill>
                    <a:schemeClr val="bg2">
                      <a:lumMod val="50000"/>
                    </a:schemeClr>
                  </a:solidFill>
                </a:rPr>
                <a:t>$140</a:t>
              </a:r>
              <a:endParaRPr lang="en-US" sz="1100" b="1" dirty="0">
                <a:solidFill>
                  <a:schemeClr val="bg2">
                    <a:lumMod val="50000"/>
                  </a:schemeClr>
                </a:solidFill>
              </a:endParaRPr>
            </a:p>
          </p:txBody>
        </p:sp>
      </p:grpSp>
      <p:grpSp>
        <p:nvGrpSpPr>
          <p:cNvPr id="46" name="Group 45"/>
          <p:cNvGrpSpPr/>
          <p:nvPr/>
        </p:nvGrpSpPr>
        <p:grpSpPr>
          <a:xfrm>
            <a:off x="6043443" y="4522969"/>
            <a:ext cx="411756" cy="447715"/>
            <a:chOff x="6043443" y="4522969"/>
            <a:chExt cx="411756" cy="447715"/>
          </a:xfrm>
        </p:grpSpPr>
        <p:sp>
          <p:nvSpPr>
            <p:cNvPr id="22" name="Oval 21"/>
            <p:cNvSpPr/>
            <p:nvPr/>
          </p:nvSpPr>
          <p:spPr>
            <a:xfrm>
              <a:off x="6381510" y="4682523"/>
              <a:ext cx="73689" cy="736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stCxn id="22" idx="4"/>
            </p:cNvCxnSpPr>
            <p:nvPr/>
          </p:nvCxnSpPr>
          <p:spPr>
            <a:xfrm>
              <a:off x="6418355" y="4756212"/>
              <a:ext cx="0" cy="214472"/>
            </a:xfrm>
            <a:prstGeom prst="line">
              <a:avLst/>
            </a:prstGeom>
            <a:ln w="31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98340" y="4719367"/>
              <a:ext cx="283720" cy="0"/>
            </a:xfrm>
            <a:prstGeom prst="line">
              <a:avLst/>
            </a:prstGeom>
            <a:ln w="31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043443" y="4522969"/>
              <a:ext cx="401072" cy="261610"/>
            </a:xfrm>
            <a:prstGeom prst="rect">
              <a:avLst/>
            </a:prstGeom>
            <a:noFill/>
          </p:spPr>
          <p:txBody>
            <a:bodyPr wrap="none" rtlCol="0">
              <a:spAutoFit/>
            </a:bodyPr>
            <a:lstStyle/>
            <a:p>
              <a:r>
                <a:rPr lang="en-US" sz="1100" b="1" dirty="0" smtClean="0">
                  <a:solidFill>
                    <a:schemeClr val="bg2">
                      <a:lumMod val="50000"/>
                    </a:schemeClr>
                  </a:solidFill>
                </a:rPr>
                <a:t>$60</a:t>
              </a:r>
              <a:endParaRPr lang="en-US" sz="1100" b="1" dirty="0">
                <a:solidFill>
                  <a:schemeClr val="bg2">
                    <a:lumMod val="50000"/>
                  </a:schemeClr>
                </a:solidFill>
              </a:endParaRPr>
            </a:p>
          </p:txBody>
        </p:sp>
      </p:grpSp>
      <p:sp>
        <p:nvSpPr>
          <p:cNvPr id="45" name="Rectangle 44"/>
          <p:cNvSpPr/>
          <p:nvPr/>
        </p:nvSpPr>
        <p:spPr>
          <a:xfrm>
            <a:off x="490854" y="5231674"/>
            <a:ext cx="4300221" cy="1015663"/>
          </a:xfrm>
          <a:prstGeom prst="rect">
            <a:avLst/>
          </a:prstGeom>
        </p:spPr>
        <p:txBody>
          <a:bodyPr wrap="square">
            <a:spAutoFit/>
          </a:bodyPr>
          <a:lstStyle/>
          <a:p>
            <a:r>
              <a:rPr lang="en-US" sz="2400" b="1" dirty="0" smtClean="0">
                <a:solidFill>
                  <a:srgbClr val="FF0000"/>
                </a:solidFill>
              </a:rPr>
              <a:t>Questions</a:t>
            </a:r>
            <a:endParaRPr lang="en-US" sz="2400" b="1" dirty="0">
              <a:solidFill>
                <a:srgbClr val="FF0000"/>
              </a:solidFill>
            </a:endParaRPr>
          </a:p>
          <a:p>
            <a:pPr marL="228600" indent="-228600">
              <a:buFont typeface="Wingdings" pitchFamily="2" charset="2"/>
              <a:buChar char="Ø"/>
            </a:pPr>
            <a:r>
              <a:rPr lang="en-US" b="1" dirty="0">
                <a:solidFill>
                  <a:srgbClr val="FF0000"/>
                </a:solidFill>
              </a:rPr>
              <a:t>Can we afford </a:t>
            </a:r>
            <a:r>
              <a:rPr lang="en-US" b="1" dirty="0" smtClean="0">
                <a:solidFill>
                  <a:srgbClr val="FF0000"/>
                </a:solidFill>
              </a:rPr>
              <a:t>Change Management? </a:t>
            </a:r>
          </a:p>
          <a:p>
            <a:pPr marL="228600" indent="-228600">
              <a:buFont typeface="Wingdings" pitchFamily="2" charset="2"/>
              <a:buChar char="Ø"/>
            </a:pPr>
            <a:r>
              <a:rPr lang="en-US" b="1" dirty="0" smtClean="0">
                <a:solidFill>
                  <a:srgbClr val="FF0000"/>
                </a:solidFill>
              </a:rPr>
              <a:t>Can we afford NOT doing it?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513" t="44252" r="13125" b="17500"/>
          <a:stretch/>
        </p:blipFill>
        <p:spPr bwMode="auto">
          <a:xfrm>
            <a:off x="6834596" y="1394142"/>
            <a:ext cx="1814200" cy="167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 name="Content Placeholder 5"/>
          <p:cNvGraphicFramePr>
            <a:graphicFrameLocks/>
          </p:cNvGraphicFramePr>
          <p:nvPr>
            <p:extLst>
              <p:ext uri="{D42A27DB-BD31-4B8C-83A1-F6EECF244321}">
                <p14:modId xmlns:p14="http://schemas.microsoft.com/office/powerpoint/2010/main" val="1888497442"/>
              </p:ext>
            </p:extLst>
          </p:nvPr>
        </p:nvGraphicFramePr>
        <p:xfrm>
          <a:off x="556171" y="4127118"/>
          <a:ext cx="4614213" cy="370840"/>
        </p:xfrm>
        <a:graphic>
          <a:graphicData uri="http://schemas.openxmlformats.org/drawingml/2006/table">
            <a:tbl>
              <a:tblPr firstRow="1" bandRow="1">
                <a:tableStyleId>{BC89EF96-8CEA-46FF-86C4-4CE0E7609802}</a:tableStyleId>
              </a:tblPr>
              <a:tblGrid>
                <a:gridCol w="2472266"/>
                <a:gridCol w="1109134"/>
                <a:gridCol w="1032813"/>
              </a:tblGrid>
              <a:tr h="370840">
                <a:tc>
                  <a:txBody>
                    <a:bodyPr/>
                    <a:lstStyle/>
                    <a:p>
                      <a:r>
                        <a:rPr lang="en-US" sz="1600" b="0" dirty="0" smtClean="0"/>
                        <a:t>Some</a:t>
                      </a:r>
                      <a:r>
                        <a:rPr lang="en-US" sz="1600" b="0" baseline="0" dirty="0" smtClean="0"/>
                        <a:t> Change Management</a:t>
                      </a:r>
                      <a:endParaRPr lang="en-US" sz="1600" b="0" dirty="0"/>
                    </a:p>
                  </a:txBody>
                  <a:tcPr/>
                </a:tc>
                <a:tc>
                  <a:txBody>
                    <a:bodyPr/>
                    <a:lstStyle/>
                    <a:p>
                      <a:pPr algn="ctr"/>
                      <a:r>
                        <a:rPr lang="en-US" sz="1600" b="0" dirty="0" smtClean="0"/>
                        <a:t>35%</a:t>
                      </a:r>
                      <a:endParaRPr lang="en-US" sz="1600" b="0" dirty="0"/>
                    </a:p>
                  </a:txBody>
                  <a:tcPr/>
                </a:tc>
                <a:tc>
                  <a:txBody>
                    <a:bodyPr/>
                    <a:lstStyle/>
                    <a:p>
                      <a:pPr algn="ctr"/>
                      <a:r>
                        <a:rPr lang="en-US" sz="1600" b="0" dirty="0" smtClean="0"/>
                        <a:t>$140K</a:t>
                      </a:r>
                      <a:endParaRPr lang="en-US" sz="1600" b="0" dirty="0"/>
                    </a:p>
                  </a:txBody>
                  <a:tcPr/>
                </a:tc>
              </a:tr>
            </a:tbl>
          </a:graphicData>
        </a:graphic>
      </p:graphicFrame>
      <p:graphicFrame>
        <p:nvGraphicFramePr>
          <p:cNvPr id="49" name="Content Placeholder 5"/>
          <p:cNvGraphicFramePr>
            <a:graphicFrameLocks/>
          </p:cNvGraphicFramePr>
          <p:nvPr>
            <p:extLst>
              <p:ext uri="{D42A27DB-BD31-4B8C-83A1-F6EECF244321}">
                <p14:modId xmlns:p14="http://schemas.microsoft.com/office/powerpoint/2010/main" val="3003585383"/>
              </p:ext>
            </p:extLst>
          </p:nvPr>
        </p:nvGraphicFramePr>
        <p:xfrm>
          <a:off x="556171" y="4481191"/>
          <a:ext cx="4614213" cy="370840"/>
        </p:xfrm>
        <a:graphic>
          <a:graphicData uri="http://schemas.openxmlformats.org/drawingml/2006/table">
            <a:tbl>
              <a:tblPr firstRow="1" bandRow="1">
                <a:tableStyleId>{BC89EF96-8CEA-46FF-86C4-4CE0E7609802}</a:tableStyleId>
              </a:tblPr>
              <a:tblGrid>
                <a:gridCol w="2472266"/>
                <a:gridCol w="1109134"/>
                <a:gridCol w="1032813"/>
              </a:tblGrid>
              <a:tr h="370840">
                <a:tc>
                  <a:txBody>
                    <a:bodyPr/>
                    <a:lstStyle/>
                    <a:p>
                      <a:r>
                        <a:rPr lang="en-US" sz="1600" b="0" dirty="0" smtClean="0"/>
                        <a:t>Solid </a:t>
                      </a:r>
                      <a:r>
                        <a:rPr lang="en-US" sz="1600" b="0" baseline="0" dirty="0" smtClean="0"/>
                        <a:t>Change Management</a:t>
                      </a:r>
                      <a:endParaRPr lang="en-US" sz="1600" b="0" dirty="0"/>
                    </a:p>
                  </a:txBody>
                  <a:tcPr/>
                </a:tc>
                <a:tc>
                  <a:txBody>
                    <a:bodyPr/>
                    <a:lstStyle/>
                    <a:p>
                      <a:pPr algn="ctr"/>
                      <a:r>
                        <a:rPr lang="en-US" sz="1600" b="0" dirty="0" smtClean="0"/>
                        <a:t>85%</a:t>
                      </a:r>
                      <a:endParaRPr lang="en-US" sz="1600" b="0" dirty="0"/>
                    </a:p>
                  </a:txBody>
                  <a:tcPr/>
                </a:tc>
                <a:tc>
                  <a:txBody>
                    <a:bodyPr/>
                    <a:lstStyle/>
                    <a:p>
                      <a:pPr algn="ctr"/>
                      <a:r>
                        <a:rPr lang="en-US" sz="1600" b="0" dirty="0" smtClean="0"/>
                        <a:t>$340K</a:t>
                      </a:r>
                      <a:endParaRPr lang="en-US" sz="1600" b="0" dirty="0"/>
                    </a:p>
                  </a:txBody>
                  <a:tcPr/>
                </a:tc>
              </a:tr>
            </a:tbl>
          </a:graphicData>
        </a:graphic>
      </p:graphicFrame>
      <p:graphicFrame>
        <p:nvGraphicFramePr>
          <p:cNvPr id="50" name="Content Placeholder 5"/>
          <p:cNvGraphicFramePr>
            <a:graphicFrameLocks/>
          </p:cNvGraphicFramePr>
          <p:nvPr>
            <p:extLst>
              <p:ext uri="{D42A27DB-BD31-4B8C-83A1-F6EECF244321}">
                <p14:modId xmlns:p14="http://schemas.microsoft.com/office/powerpoint/2010/main" val="266445162"/>
              </p:ext>
            </p:extLst>
          </p:nvPr>
        </p:nvGraphicFramePr>
        <p:xfrm>
          <a:off x="556171" y="3758818"/>
          <a:ext cx="4614213" cy="370840"/>
        </p:xfrm>
        <a:graphic>
          <a:graphicData uri="http://schemas.openxmlformats.org/drawingml/2006/table">
            <a:tbl>
              <a:tblPr firstRow="1" bandRow="1">
                <a:tableStyleId>{BC89EF96-8CEA-46FF-86C4-4CE0E7609802}</a:tableStyleId>
              </a:tblPr>
              <a:tblGrid>
                <a:gridCol w="2472266"/>
                <a:gridCol w="1109134"/>
                <a:gridCol w="1032813"/>
              </a:tblGrid>
              <a:tr h="370840">
                <a:tc>
                  <a:txBody>
                    <a:bodyPr/>
                    <a:lstStyle/>
                    <a:p>
                      <a:r>
                        <a:rPr lang="en-US" sz="1600" b="0" dirty="0" smtClean="0"/>
                        <a:t>No </a:t>
                      </a:r>
                      <a:r>
                        <a:rPr lang="en-US" sz="1600" b="0" baseline="0" dirty="0" smtClean="0"/>
                        <a:t>Change Management</a:t>
                      </a:r>
                      <a:endParaRPr lang="en-US" sz="1600" b="0" dirty="0"/>
                    </a:p>
                  </a:txBody>
                  <a:tcPr/>
                </a:tc>
                <a:tc>
                  <a:txBody>
                    <a:bodyPr/>
                    <a:lstStyle/>
                    <a:p>
                      <a:pPr algn="ctr"/>
                      <a:r>
                        <a:rPr lang="en-US" sz="1600" b="0" dirty="0" smtClean="0"/>
                        <a:t>15%</a:t>
                      </a:r>
                      <a:endParaRPr lang="en-US" sz="1600" b="0" dirty="0"/>
                    </a:p>
                  </a:txBody>
                  <a:tcPr/>
                </a:tc>
                <a:tc>
                  <a:txBody>
                    <a:bodyPr/>
                    <a:lstStyle/>
                    <a:p>
                      <a:pPr algn="ctr"/>
                      <a:r>
                        <a:rPr lang="en-US" sz="1600" b="0" dirty="0" smtClean="0"/>
                        <a:t>$60K</a:t>
                      </a:r>
                      <a:endParaRPr lang="en-US" sz="1600" b="0" dirty="0"/>
                    </a:p>
                  </a:txBody>
                  <a:tcPr/>
                </a:tc>
              </a:tr>
            </a:tbl>
          </a:graphicData>
        </a:graphic>
      </p:graphicFrame>
      <p:sp>
        <p:nvSpPr>
          <p:cNvPr id="53"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7</a:t>
            </a:fld>
            <a:endParaRPr lang="en-US"/>
          </a:p>
        </p:txBody>
      </p:sp>
      <p:grpSp>
        <p:nvGrpSpPr>
          <p:cNvPr id="44" name="Group 43"/>
          <p:cNvGrpSpPr/>
          <p:nvPr/>
        </p:nvGrpSpPr>
        <p:grpSpPr>
          <a:xfrm>
            <a:off x="5000090" y="5595566"/>
            <a:ext cx="3331110" cy="584775"/>
            <a:chOff x="5000090" y="5595566"/>
            <a:chExt cx="3331110" cy="584775"/>
          </a:xfrm>
        </p:grpSpPr>
        <p:sp>
          <p:nvSpPr>
            <p:cNvPr id="6" name="Right Arrow 5"/>
            <p:cNvSpPr/>
            <p:nvPr/>
          </p:nvSpPr>
          <p:spPr>
            <a:xfrm>
              <a:off x="5000090" y="56456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28525" y="5595566"/>
              <a:ext cx="2302675" cy="584775"/>
            </a:xfrm>
            <a:prstGeom prst="rect">
              <a:avLst/>
            </a:prstGeom>
            <a:noFill/>
          </p:spPr>
          <p:txBody>
            <a:bodyPr wrap="square" rtlCol="0">
              <a:spAutoFit/>
            </a:bodyPr>
            <a:lstStyle/>
            <a:p>
              <a:r>
                <a:rPr lang="en-US" sz="1600" dirty="0" smtClean="0"/>
                <a:t>Invest in People Change </a:t>
              </a:r>
              <a:r>
                <a:rPr lang="en-US" sz="1600" dirty="0"/>
                <a:t>M</a:t>
              </a:r>
              <a:r>
                <a:rPr lang="en-US" sz="1600" dirty="0" smtClean="0"/>
                <a:t>anagement Experts</a:t>
              </a:r>
              <a:endParaRPr lang="en-US" sz="1600" dirty="0"/>
            </a:p>
          </p:txBody>
        </p:sp>
      </p:grpSp>
    </p:spTree>
    <p:extLst>
      <p:ext uri="{BB962C8B-B14F-4D97-AF65-F5344CB8AC3E}">
        <p14:creationId xmlns:p14="http://schemas.microsoft.com/office/powerpoint/2010/main" val="8993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1000" fill="hold"/>
                                        <p:tgtEl>
                                          <p:spTgt spid="45"/>
                                        </p:tgtEl>
                                        <p:attrNameLst>
                                          <p:attrName>ppt_w</p:attrName>
                                        </p:attrNameLst>
                                      </p:cBhvr>
                                      <p:tavLst>
                                        <p:tav tm="0">
                                          <p:val>
                                            <p:fltVal val="0"/>
                                          </p:val>
                                        </p:tav>
                                        <p:tav tm="100000">
                                          <p:val>
                                            <p:strVal val="#ppt_w"/>
                                          </p:val>
                                        </p:tav>
                                      </p:tavLst>
                                    </p:anim>
                                    <p:anim calcmode="lin" valueType="num">
                                      <p:cBhvr>
                                        <p:cTn id="46" dur="1000" fill="hold"/>
                                        <p:tgtEl>
                                          <p:spTgt spid="45"/>
                                        </p:tgtEl>
                                        <p:attrNameLst>
                                          <p:attrName>ppt_h</p:attrName>
                                        </p:attrNameLst>
                                      </p:cBhvr>
                                      <p:tavLst>
                                        <p:tav tm="0">
                                          <p:val>
                                            <p:fltVal val="0"/>
                                          </p:val>
                                        </p:tav>
                                        <p:tav tm="100000">
                                          <p:val>
                                            <p:strVal val="#ppt_h"/>
                                          </p:val>
                                        </p:tav>
                                      </p:tavLst>
                                    </p:anim>
                                    <p:anim calcmode="lin" valueType="num">
                                      <p:cBhvr>
                                        <p:cTn id="47" dur="1000" fill="hold"/>
                                        <p:tgtEl>
                                          <p:spTgt spid="45"/>
                                        </p:tgtEl>
                                        <p:attrNameLst>
                                          <p:attrName>style.rotation</p:attrName>
                                        </p:attrNameLst>
                                      </p:cBhvr>
                                      <p:tavLst>
                                        <p:tav tm="0">
                                          <p:val>
                                            <p:fltVal val="90"/>
                                          </p:val>
                                        </p:tav>
                                        <p:tav tm="100000">
                                          <p:val>
                                            <p:fltVal val="0"/>
                                          </p:val>
                                        </p:tav>
                                      </p:tavLst>
                                    </p:anim>
                                    <p:animEffect transition="in" filter="fade">
                                      <p:cBhvr>
                                        <p:cTn id="48" dur="10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THE RIGHT QUESTION</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FF0000"/>
                </a:solidFill>
              </a:rPr>
              <a:t>We are asking the wrong question</a:t>
            </a:r>
          </a:p>
          <a:p>
            <a:pPr>
              <a:buFont typeface="Wingdings" panose="05000000000000000000" pitchFamily="2" charset="2"/>
              <a:buChar char="Ø"/>
            </a:pPr>
            <a:r>
              <a:rPr lang="en-US" sz="2800" dirty="0" smtClean="0"/>
              <a:t>What is the ROI of People Change Management</a:t>
            </a:r>
          </a:p>
          <a:p>
            <a:pPr>
              <a:buFont typeface="Wingdings" panose="05000000000000000000" pitchFamily="2" charset="2"/>
              <a:buChar char="Ø"/>
            </a:pPr>
            <a:endParaRPr lang="en-US" sz="2800" dirty="0"/>
          </a:p>
          <a:p>
            <a:pPr marL="0" indent="0">
              <a:buNone/>
            </a:pPr>
            <a:r>
              <a:rPr lang="en-US" sz="2800" b="1" dirty="0" smtClean="0">
                <a:solidFill>
                  <a:schemeClr val="accent3">
                    <a:lumMod val="50000"/>
                  </a:schemeClr>
                </a:solidFill>
              </a:rPr>
              <a:t>This is the RIGHT question:</a:t>
            </a:r>
          </a:p>
          <a:p>
            <a:pPr>
              <a:buFont typeface="Wingdings" panose="05000000000000000000" pitchFamily="2" charset="2"/>
              <a:buChar char="Ø"/>
            </a:pPr>
            <a:r>
              <a:rPr lang="en-US" sz="2800" i="1" dirty="0" smtClean="0">
                <a:solidFill>
                  <a:schemeClr val="accent5">
                    <a:lumMod val="50000"/>
                  </a:schemeClr>
                </a:solidFill>
              </a:rPr>
              <a:t>What amount of the Project Benefits (Results, outcome, ROI etc.) </a:t>
            </a:r>
            <a:r>
              <a:rPr lang="en-US" sz="2800" i="1" u="sng" dirty="0" smtClean="0">
                <a:solidFill>
                  <a:schemeClr val="accent5">
                    <a:lumMod val="50000"/>
                  </a:schemeClr>
                </a:solidFill>
              </a:rPr>
              <a:t>depends on</a:t>
            </a:r>
            <a:r>
              <a:rPr lang="en-US" sz="2800" i="1" dirty="0" smtClean="0">
                <a:solidFill>
                  <a:schemeClr val="accent5">
                    <a:lumMod val="50000"/>
                  </a:schemeClr>
                </a:solidFill>
              </a:rPr>
              <a:t> employees </a:t>
            </a:r>
            <a:r>
              <a:rPr lang="en-US" sz="2800" b="1" i="1" dirty="0" smtClean="0">
                <a:solidFill>
                  <a:schemeClr val="accent5">
                    <a:lumMod val="50000"/>
                  </a:schemeClr>
                </a:solidFill>
              </a:rPr>
              <a:t>Embracing, Adopting and Using</a:t>
            </a:r>
            <a:r>
              <a:rPr lang="en-US" sz="2800" i="1" dirty="0" smtClean="0">
                <a:solidFill>
                  <a:schemeClr val="accent5">
                    <a:lumMod val="50000"/>
                  </a:schemeClr>
                </a:solidFill>
              </a:rPr>
              <a:t> the new tools, processes or systems?</a:t>
            </a:r>
            <a:endParaRPr lang="en-US" sz="2800" i="1" dirty="0">
              <a:solidFill>
                <a:schemeClr val="accent5">
                  <a:lumMod val="50000"/>
                </a:schemeClr>
              </a:solidFill>
            </a:endParaRPr>
          </a:p>
        </p:txBody>
      </p:sp>
      <p:sp>
        <p:nvSpPr>
          <p:cNvPr id="4"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8</a:t>
            </a:fld>
            <a:endParaRPr lang="en-US"/>
          </a:p>
        </p:txBody>
      </p:sp>
    </p:spTree>
    <p:extLst>
      <p:ext uri="{BB962C8B-B14F-4D97-AF65-F5344CB8AC3E}">
        <p14:creationId xmlns:p14="http://schemas.microsoft.com/office/powerpoint/2010/main" val="66941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5825" y="4352925"/>
            <a:ext cx="5448300" cy="3429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5825" y="1962150"/>
            <a:ext cx="4648200" cy="3429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SUCCESS vs. OBSTACLES</a:t>
            </a:r>
            <a:endParaRPr lang="en-US" dirty="0"/>
          </a:p>
        </p:txBody>
      </p:sp>
      <p:sp>
        <p:nvSpPr>
          <p:cNvPr id="3" name="Content Placeholder 2"/>
          <p:cNvSpPr>
            <a:spLocks noGrp="1"/>
          </p:cNvSpPr>
          <p:nvPr>
            <p:ph idx="1"/>
          </p:nvPr>
        </p:nvSpPr>
        <p:spPr>
          <a:xfrm>
            <a:off x="342900" y="1447800"/>
            <a:ext cx="8229600" cy="4678363"/>
          </a:xfrm>
        </p:spPr>
        <p:txBody>
          <a:bodyPr>
            <a:normAutofit fontScale="70000" lnSpcReduction="20000"/>
          </a:bodyPr>
          <a:lstStyle/>
          <a:p>
            <a:pPr marL="0" indent="0">
              <a:spcBef>
                <a:spcPts val="600"/>
              </a:spcBef>
              <a:spcAft>
                <a:spcPts val="600"/>
              </a:spcAft>
              <a:buNone/>
            </a:pPr>
            <a:r>
              <a:rPr lang="en-US" sz="4600" dirty="0">
                <a:solidFill>
                  <a:schemeClr val="accent3">
                    <a:lumMod val="75000"/>
                  </a:schemeClr>
                </a:solidFill>
              </a:rPr>
              <a:t>Greatest contributors to </a:t>
            </a:r>
            <a:r>
              <a:rPr lang="en-US" sz="4600" dirty="0" smtClean="0">
                <a:solidFill>
                  <a:schemeClr val="accent3">
                    <a:lumMod val="75000"/>
                  </a:schemeClr>
                </a:solidFill>
              </a:rPr>
              <a:t>success</a:t>
            </a:r>
            <a:endParaRPr lang="en-US" sz="4600" dirty="0">
              <a:solidFill>
                <a:schemeClr val="accent3">
                  <a:lumMod val="75000"/>
                </a:schemeClr>
              </a:solidFill>
            </a:endParaRPr>
          </a:p>
          <a:p>
            <a:pPr marL="971550" lvl="1" indent="-514350">
              <a:spcBef>
                <a:spcPts val="600"/>
              </a:spcBef>
              <a:spcAft>
                <a:spcPts val="600"/>
              </a:spcAft>
              <a:buFont typeface="+mj-lt"/>
              <a:buAutoNum type="arabicPeriod"/>
            </a:pPr>
            <a:r>
              <a:rPr lang="en-US" sz="2600" dirty="0" smtClean="0"/>
              <a:t>Active </a:t>
            </a:r>
            <a:r>
              <a:rPr lang="en-US" sz="2600" dirty="0"/>
              <a:t>and visible executive sponsorship </a:t>
            </a:r>
          </a:p>
          <a:p>
            <a:pPr marL="971550" lvl="1" indent="-514350">
              <a:spcBef>
                <a:spcPts val="600"/>
              </a:spcBef>
              <a:spcAft>
                <a:spcPts val="600"/>
              </a:spcAft>
              <a:buFont typeface="+mj-lt"/>
              <a:buAutoNum type="arabicPeriod"/>
            </a:pPr>
            <a:r>
              <a:rPr lang="en-US" sz="2600" dirty="0" smtClean="0"/>
              <a:t>Structured people change </a:t>
            </a:r>
            <a:r>
              <a:rPr lang="en-US" sz="2600" dirty="0"/>
              <a:t>management approach </a:t>
            </a:r>
          </a:p>
          <a:p>
            <a:pPr marL="971550" lvl="1" indent="-514350">
              <a:spcBef>
                <a:spcPts val="600"/>
              </a:spcBef>
              <a:spcAft>
                <a:spcPts val="600"/>
              </a:spcAft>
              <a:buFont typeface="+mj-lt"/>
              <a:buAutoNum type="arabicPeriod"/>
            </a:pPr>
            <a:r>
              <a:rPr lang="en-US" sz="2600" dirty="0" smtClean="0"/>
              <a:t>Frequent </a:t>
            </a:r>
            <a:r>
              <a:rPr lang="en-US" sz="2600" dirty="0"/>
              <a:t>and open communications around the need for change </a:t>
            </a:r>
          </a:p>
          <a:p>
            <a:pPr marL="971550" lvl="1" indent="-514350">
              <a:spcBef>
                <a:spcPts val="600"/>
              </a:spcBef>
              <a:spcAft>
                <a:spcPts val="600"/>
              </a:spcAft>
              <a:buFont typeface="+mj-lt"/>
              <a:buAutoNum type="arabicPeriod"/>
            </a:pPr>
            <a:r>
              <a:rPr lang="en-US" sz="2600" dirty="0" smtClean="0"/>
              <a:t>Dedicated </a:t>
            </a:r>
            <a:r>
              <a:rPr lang="en-US" sz="2600" dirty="0"/>
              <a:t>resources for </a:t>
            </a:r>
            <a:r>
              <a:rPr lang="en-US" sz="2600" dirty="0" smtClean="0"/>
              <a:t>people change </a:t>
            </a:r>
            <a:r>
              <a:rPr lang="en-US" sz="2600" dirty="0"/>
              <a:t>management </a:t>
            </a:r>
          </a:p>
          <a:p>
            <a:pPr marL="971550" lvl="1" indent="-514350">
              <a:spcBef>
                <a:spcPts val="600"/>
              </a:spcBef>
              <a:spcAft>
                <a:spcPts val="600"/>
              </a:spcAft>
              <a:buFont typeface="+mj-lt"/>
              <a:buAutoNum type="arabicPeriod"/>
            </a:pPr>
            <a:r>
              <a:rPr lang="en-US" sz="2600" dirty="0" smtClean="0"/>
              <a:t>Employee </a:t>
            </a:r>
            <a:r>
              <a:rPr lang="en-US" sz="2600" dirty="0"/>
              <a:t>participation </a:t>
            </a:r>
          </a:p>
          <a:p>
            <a:pPr marL="0" indent="0">
              <a:spcBef>
                <a:spcPts val="600"/>
              </a:spcBef>
              <a:spcAft>
                <a:spcPts val="600"/>
              </a:spcAft>
              <a:buNone/>
            </a:pPr>
            <a:r>
              <a:rPr lang="en-US" sz="4600" dirty="0">
                <a:solidFill>
                  <a:schemeClr val="accent6">
                    <a:lumMod val="75000"/>
                  </a:schemeClr>
                </a:solidFill>
              </a:rPr>
              <a:t>Greatest </a:t>
            </a:r>
            <a:r>
              <a:rPr lang="en-US" sz="4600" dirty="0" smtClean="0">
                <a:solidFill>
                  <a:schemeClr val="accent6">
                    <a:lumMod val="75000"/>
                  </a:schemeClr>
                </a:solidFill>
              </a:rPr>
              <a:t>People Change Management obstacles</a:t>
            </a:r>
            <a:endParaRPr lang="en-US" sz="4600" dirty="0">
              <a:solidFill>
                <a:schemeClr val="accent6">
                  <a:lumMod val="75000"/>
                </a:schemeClr>
              </a:solidFill>
            </a:endParaRPr>
          </a:p>
          <a:p>
            <a:pPr marL="914400" lvl="1" indent="-514350">
              <a:spcBef>
                <a:spcPts val="600"/>
              </a:spcBef>
              <a:spcAft>
                <a:spcPts val="600"/>
              </a:spcAft>
              <a:buFont typeface="+mj-lt"/>
              <a:buAutoNum type="arabicPeriod"/>
            </a:pPr>
            <a:r>
              <a:rPr lang="en-US" sz="2600" dirty="0" smtClean="0"/>
              <a:t>Ineffective </a:t>
            </a:r>
            <a:r>
              <a:rPr lang="en-US" sz="2600" dirty="0"/>
              <a:t>change sponsorship from senior leaders </a:t>
            </a:r>
          </a:p>
          <a:p>
            <a:pPr marL="914400" lvl="1" indent="-514350">
              <a:spcBef>
                <a:spcPts val="600"/>
              </a:spcBef>
              <a:spcAft>
                <a:spcPts val="600"/>
              </a:spcAft>
              <a:buFont typeface="+mj-lt"/>
              <a:buAutoNum type="arabicPeriod"/>
            </a:pPr>
            <a:r>
              <a:rPr lang="en-US" sz="2600" dirty="0" smtClean="0"/>
              <a:t>Resistance </a:t>
            </a:r>
            <a:r>
              <a:rPr lang="en-US" sz="2600" dirty="0"/>
              <a:t>to the change from employees </a:t>
            </a:r>
          </a:p>
          <a:p>
            <a:pPr marL="914400" lvl="1" indent="-514350">
              <a:spcBef>
                <a:spcPts val="600"/>
              </a:spcBef>
              <a:spcAft>
                <a:spcPts val="600"/>
              </a:spcAft>
              <a:buFont typeface="+mj-lt"/>
              <a:buAutoNum type="arabicPeriod"/>
            </a:pPr>
            <a:r>
              <a:rPr lang="en-US" sz="2600" dirty="0" smtClean="0"/>
              <a:t>Poor </a:t>
            </a:r>
            <a:r>
              <a:rPr lang="en-US" sz="2600" dirty="0"/>
              <a:t>support and alignment with middle management </a:t>
            </a:r>
          </a:p>
          <a:p>
            <a:pPr marL="914400" lvl="1" indent="-514350">
              <a:spcBef>
                <a:spcPts val="600"/>
              </a:spcBef>
              <a:spcAft>
                <a:spcPts val="600"/>
              </a:spcAft>
              <a:buFont typeface="+mj-lt"/>
              <a:buAutoNum type="arabicPeriod"/>
            </a:pPr>
            <a:r>
              <a:rPr lang="en-US" sz="2600" dirty="0" smtClean="0"/>
              <a:t>Lack </a:t>
            </a:r>
            <a:r>
              <a:rPr lang="en-US" sz="2600" dirty="0"/>
              <a:t>of </a:t>
            </a:r>
            <a:r>
              <a:rPr lang="en-US" sz="2600" dirty="0" smtClean="0"/>
              <a:t>people change </a:t>
            </a:r>
            <a:r>
              <a:rPr lang="en-US" sz="2600" dirty="0"/>
              <a:t>management resources and planning </a:t>
            </a:r>
          </a:p>
          <a:p>
            <a:endParaRPr lang="en-US" dirty="0"/>
          </a:p>
        </p:txBody>
      </p:sp>
      <p:sp>
        <p:nvSpPr>
          <p:cNvPr id="4" name="TextBox 3"/>
          <p:cNvSpPr txBox="1"/>
          <p:nvPr/>
        </p:nvSpPr>
        <p:spPr>
          <a:xfrm>
            <a:off x="3124200" y="5910590"/>
            <a:ext cx="6019800" cy="261610"/>
          </a:xfrm>
          <a:prstGeom prst="rect">
            <a:avLst/>
          </a:prstGeom>
          <a:noFill/>
        </p:spPr>
        <p:txBody>
          <a:bodyPr wrap="square" rtlCol="0">
            <a:spAutoFit/>
          </a:bodyPr>
          <a:lstStyle/>
          <a:p>
            <a:r>
              <a:rPr lang="en-US" sz="1100" i="1" dirty="0" smtClean="0"/>
              <a:t>Research from the Best Practices in Change Management 2014 Edition – </a:t>
            </a:r>
            <a:r>
              <a:rPr lang="en-US" sz="1100" dirty="0"/>
              <a:t>Prosci</a:t>
            </a:r>
            <a:r>
              <a:rPr lang="en-US" sz="1100" dirty="0" smtClean="0"/>
              <a:t>® </a:t>
            </a:r>
            <a:r>
              <a:rPr lang="en-US" sz="1100" i="1" dirty="0" smtClean="0"/>
              <a:t>Benchmarking Report</a:t>
            </a:r>
            <a:endParaRPr lang="en-US" sz="1100" i="1" dirty="0"/>
          </a:p>
        </p:txBody>
      </p:sp>
      <p:sp>
        <p:nvSpPr>
          <p:cNvPr id="7" name="TextBox 6"/>
          <p:cNvSpPr txBox="1"/>
          <p:nvPr/>
        </p:nvSpPr>
        <p:spPr>
          <a:xfrm rot="16200000">
            <a:off x="6158369" y="2978380"/>
            <a:ext cx="5259581" cy="584775"/>
          </a:xfrm>
          <a:prstGeom prst="rect">
            <a:avLst/>
          </a:prstGeom>
          <a:solidFill>
            <a:srgbClr val="FFFF00"/>
          </a:solidFill>
          <a:scene3d>
            <a:camera prst="orthographicFront"/>
            <a:lightRig rig="threePt" dir="t"/>
          </a:scene3d>
          <a:sp3d>
            <a:bevelT/>
          </a:sp3d>
        </p:spPr>
        <p:txBody>
          <a:bodyPr wrap="none" rtlCol="0">
            <a:spAutoFit/>
          </a:bodyPr>
          <a:lstStyle/>
          <a:p>
            <a:r>
              <a:rPr lang="en-US" sz="3200" b="1" dirty="0" smtClean="0"/>
              <a:t>ACTIVE</a:t>
            </a:r>
            <a:r>
              <a:rPr lang="en-US" sz="3200" dirty="0" smtClean="0"/>
              <a:t> &amp; </a:t>
            </a:r>
            <a:r>
              <a:rPr lang="en-US" sz="3200" b="1" dirty="0" smtClean="0"/>
              <a:t>VISIBLE</a:t>
            </a:r>
            <a:r>
              <a:rPr lang="en-US" sz="3200" dirty="0" smtClean="0"/>
              <a:t> Sponsorship</a:t>
            </a:r>
            <a:endParaRPr lang="en-US" sz="3200" dirty="0"/>
          </a:p>
        </p:txBody>
      </p:sp>
      <p:sp>
        <p:nvSpPr>
          <p:cNvPr id="8" name="Slide Number Placeholder 3"/>
          <p:cNvSpPr>
            <a:spLocks noGrp="1"/>
          </p:cNvSpPr>
          <p:nvPr>
            <p:ph type="sldNum" sz="quarter" idx="10"/>
          </p:nvPr>
        </p:nvSpPr>
        <p:spPr>
          <a:xfrm>
            <a:off x="8572500" y="6629400"/>
            <a:ext cx="571500" cy="228600"/>
          </a:xfrm>
        </p:spPr>
        <p:txBody>
          <a:bodyPr/>
          <a:lstStyle/>
          <a:p>
            <a:pPr algn="r">
              <a:defRPr/>
            </a:pPr>
            <a:fld id="{1DFB98CC-56EA-4F8E-985D-0EDE944A4368}" type="slidenum">
              <a:rPr lang="en-US" smtClean="0"/>
              <a:pPr algn="r">
                <a:defRPr/>
              </a:pPr>
              <a:t>9</a:t>
            </a:fld>
            <a:endParaRPr lang="en-US"/>
          </a:p>
        </p:txBody>
      </p:sp>
    </p:spTree>
    <p:extLst>
      <p:ext uri="{BB962C8B-B14F-4D97-AF65-F5344CB8AC3E}">
        <p14:creationId xmlns:p14="http://schemas.microsoft.com/office/powerpoint/2010/main" val="62649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7199</TotalTime>
  <Words>2830</Words>
  <Application>Microsoft Office PowerPoint</Application>
  <PresentationFormat>On-screen Show (4:3)</PresentationFormat>
  <Paragraphs>674</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People Change Management: The Keys to a Successful Project </vt:lpstr>
      <vt:lpstr>PEOPLE – PROCESS - TECHNOLOGY</vt:lpstr>
      <vt:lpstr>WHY PEOPLE CHANGE MANAGEMENT?</vt:lpstr>
      <vt:lpstr>PROCES &amp; TECHNOLOGY IS NOT ENOUGH</vt:lpstr>
      <vt:lpstr>PROJECT ROI / OUTCOME</vt:lpstr>
      <vt:lpstr>NULL HYPOTHESIS</vt:lpstr>
      <vt:lpstr>CONTRIBUTION TO PROJECT ROI</vt:lpstr>
      <vt:lpstr>ASKING THE RIGHT QUESTION</vt:lpstr>
      <vt:lpstr>SUCCESS vs. OBSTACLES</vt:lpstr>
      <vt:lpstr>STRUCTURED APPROACH</vt:lpstr>
      <vt:lpstr>PEOPLE CHANGE MANAGEMENT STRATEGY</vt:lpstr>
      <vt:lpstr>CHANGE MANAGEMENT PLANS</vt:lpstr>
      <vt:lpstr>COMMUNICATION &amp; TRAINING PLAN</vt:lpstr>
      <vt:lpstr>John P Kotter &amp; ADKAR®</vt:lpstr>
      <vt:lpstr>COMPARING CHANGE FRAMEWORKS Different but same…</vt:lpstr>
      <vt:lpstr>PowerPoint Presentation</vt:lpstr>
      <vt:lpstr>THE CASE FOR PEOPLE CHANGE MANAGEMENT</vt:lpstr>
      <vt:lpstr>LESSONS LEARNED</vt:lpstr>
      <vt:lpstr>BACK HOME – WHAT DO I DO NOW?</vt:lpstr>
      <vt:lpstr>Thank you for attending this session.   Questions?  Don’t forget to complete an evaluation form!  thorsten@tmanthey.com www.tmanthey.com</vt:lpstr>
    </vt:vector>
  </TitlesOfParts>
  <Company>UBM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Session Title Here</dc:title>
  <dc:creator>Lauren Lewis</dc:creator>
  <cp:lastModifiedBy> </cp:lastModifiedBy>
  <cp:revision>127</cp:revision>
  <cp:lastPrinted>2014-09-09T12:23:08Z</cp:lastPrinted>
  <dcterms:created xsi:type="dcterms:W3CDTF">2014-04-24T14:14:32Z</dcterms:created>
  <dcterms:modified xsi:type="dcterms:W3CDTF">2014-10-13T21:55:07Z</dcterms:modified>
</cp:coreProperties>
</file>