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259" r:id="rId3"/>
    <p:sldId id="265" r:id="rId4"/>
    <p:sldId id="268" r:id="rId5"/>
    <p:sldId id="261" r:id="rId6"/>
    <p:sldId id="262" r:id="rId7"/>
    <p:sldId id="263" r:id="rId8"/>
    <p:sldId id="266" r:id="rId9"/>
    <p:sldId id="264" r:id="rId10"/>
    <p:sldId id="269" r:id="rId11"/>
    <p:sldId id="267" r:id="rId12"/>
    <p:sldId id="270" r:id="rId13"/>
    <p:sldId id="271" r:id="rId14"/>
    <p:sldId id="272" r:id="rId15"/>
    <p:sldId id="274" r:id="rId16"/>
    <p:sldId id="273" r:id="rId17"/>
    <p:sldId id="277" r:id="rId18"/>
    <p:sldId id="275" r:id="rId19"/>
    <p:sldId id="278" r:id="rId20"/>
    <p:sldId id="276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</p:sldIdLst>
  <p:sldSz cx="9144000" cy="6858000" type="screen4x3"/>
  <p:notesSz cx="7077075" cy="9363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E6F2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1272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ACME IT</c:v>
                </c:pt>
              </c:strCache>
            </c:strRef>
          </c:tx>
          <c:explosion val="31"/>
          <c:dPt>
            <c:idx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1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cat>
            <c:strRef>
              <c:f>Sheet1!$A$2:$A$3</c:f>
              <c:strCache>
                <c:ptCount val="2"/>
                <c:pt idx="0">
                  <c:v>Affected by the change</c:v>
                </c:pt>
                <c:pt idx="1">
                  <c:v>Not Affected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75</c:v>
                </c:pt>
                <c:pt idx="1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570442835909718"/>
          <c:y val="0.39800058871145777"/>
          <c:w val="0.30172784702885025"/>
          <c:h val="0.60199912200722661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845D42DD-C95C-4E15-A724-4D7202ECA101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70A7034F-8D18-447C-BF28-9F3E32CA3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7193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AB54420-4917-45B3-B6A7-5F33F3F0903B}" type="datetimeFigureOut">
              <a:rPr lang="en-US"/>
              <a:pPr>
                <a:defRPr/>
              </a:pPr>
              <a:t>11/13/2019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00D2270-7CB9-4A02-837A-BC8C72128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3124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38" y="304800"/>
            <a:ext cx="8094662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6248400"/>
            <a:ext cx="4038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F6AC4-4F15-4C3F-9B20-0D9C67B9C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0107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D1282-971F-4244-AB60-9BF05E1471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45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DFC5D-0D20-4505-AAF1-B9C4CBA404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51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EAB40-4B20-459D-9849-89730E9033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403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2C400-3611-470A-9020-0D1329FD81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850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6BA1C-1277-4977-BC69-E4291D6F0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788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82BCE-F292-41CA-8CE6-781E04CD91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886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5097D-C29B-40AB-AC21-B005AB7BA7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56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C8AC0-832A-45B1-B45B-04A09F21F7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463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7058C-2F78-4B59-9BCC-B546D6B016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038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05BED-FAF9-4C05-B44F-7D8019A03A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595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58C72CB-39AF-4699-ADDC-7B45484D47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29" name="Picture 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0" y="6245225"/>
            <a:ext cx="16383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5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6238875"/>
            <a:ext cx="23336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6000" b="1" dirty="0" smtClean="0">
                <a:solidFill>
                  <a:schemeClr val="accent6">
                    <a:lumMod val="75000"/>
                  </a:schemeClr>
                </a:solidFill>
              </a:rPr>
              <a:t>WORKSHOP</a:t>
            </a:r>
            <a:r>
              <a:rPr lang="en-US" altLang="en-US" b="1" dirty="0" smtClean="0"/>
              <a:t/>
            </a:r>
            <a:br>
              <a:rPr lang="en-US" altLang="en-US" b="1" dirty="0" smtClean="0"/>
            </a:br>
            <a:r>
              <a:rPr lang="en-US" altLang="en-US" b="1" dirty="0" smtClean="0"/>
              <a:t>Change Management Strategy</a:t>
            </a:r>
            <a:br>
              <a:rPr lang="en-US" altLang="en-US" b="1" dirty="0" smtClean="0"/>
            </a:br>
            <a:r>
              <a:rPr lang="en-US" altLang="en-US" sz="5400" b="1" dirty="0" smtClean="0"/>
              <a:t>TEMPLATE</a:t>
            </a:r>
            <a:endParaRPr lang="en-US" altLang="en-US" sz="5400" dirty="0" smtClean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272955" y="4445758"/>
            <a:ext cx="8666329" cy="17526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We will </a:t>
            </a:r>
            <a:r>
              <a:rPr lang="en-US" sz="2400" dirty="0"/>
              <a:t>create the People Change Management </a:t>
            </a:r>
            <a:r>
              <a:rPr lang="en-US" sz="2400" dirty="0" smtClean="0"/>
              <a:t>Strategy </a:t>
            </a:r>
            <a:r>
              <a:rPr lang="en-US" sz="2400" dirty="0"/>
              <a:t>document in this workshop to help you answer the question: </a:t>
            </a:r>
            <a:endParaRPr lang="en-US" sz="2400" dirty="0" smtClean="0"/>
          </a:p>
          <a:p>
            <a:pPr eaLnBrk="1" hangingPunct="1"/>
            <a:r>
              <a:rPr lang="en-US" sz="2400" b="1" dirty="0" smtClean="0"/>
              <a:t>How </a:t>
            </a:r>
            <a:r>
              <a:rPr lang="en-US" sz="2400" b="1" dirty="0"/>
              <a:t>much People Change Management is needed for my </a:t>
            </a:r>
            <a:r>
              <a:rPr lang="en-US" sz="2400" b="1" dirty="0" smtClean="0"/>
              <a:t>project?</a:t>
            </a:r>
            <a:endParaRPr lang="en-US" altLang="en-US" sz="24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8597900" y="6578600"/>
            <a:ext cx="571500" cy="228600"/>
          </a:xfrm>
          <a:prstGeom prst="rect">
            <a:avLst/>
          </a:prstGeom>
        </p:spPr>
        <p:txBody>
          <a:bodyPr/>
          <a:lstStyle>
            <a:defPPr>
              <a:defRPr lang="nb-NO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1DFB98CC-56EA-4F8E-985D-0EDE944A4368}" type="slidenum">
              <a:rPr lang="en-US" sz="1200" smtClean="0"/>
              <a:pPr algn="r">
                <a:defRPr/>
              </a:pPr>
              <a:t>1</a:t>
            </a:fld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pPr marL="573088" indent="-573088" algn="l">
              <a:buFont typeface="+mj-lt"/>
              <a:buAutoNum type="arabicPeriod" startAt="2"/>
            </a:pPr>
            <a:r>
              <a:rPr lang="en-US" sz="3400" dirty="0">
                <a:solidFill>
                  <a:schemeClr val="accent3">
                    <a:lumMod val="75000"/>
                  </a:schemeClr>
                </a:solidFill>
              </a:rPr>
              <a:t>ORGANIZATIONAL ATTRIBUTES ASSESMENT</a:t>
            </a:r>
            <a:endParaRPr lang="en-US" sz="3400" dirty="0">
              <a:solidFill>
                <a:srgbClr val="005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eriod"/>
            </a:pPr>
            <a:r>
              <a:rPr lang="en-US" sz="2400" dirty="0" smtClean="0"/>
              <a:t>What is the </a:t>
            </a:r>
            <a:r>
              <a:rPr lang="en-US" sz="2400" b="1" dirty="0"/>
              <a:t>V</a:t>
            </a:r>
            <a:r>
              <a:rPr lang="en-US" sz="2400" b="1" dirty="0" smtClean="0"/>
              <a:t>alue </a:t>
            </a:r>
            <a:r>
              <a:rPr lang="en-US" sz="2400" b="1" dirty="0"/>
              <a:t>S</a:t>
            </a:r>
            <a:r>
              <a:rPr lang="en-US" sz="2400" b="1" dirty="0" smtClean="0"/>
              <a:t>ystem </a:t>
            </a:r>
            <a:r>
              <a:rPr lang="en-US" sz="2400" dirty="0" smtClean="0"/>
              <a:t>and culture? </a:t>
            </a:r>
          </a:p>
          <a:p>
            <a:pPr marL="733425" lvl="1" indent="-269875">
              <a:buFont typeface="Wingdings" panose="05000000000000000000" pitchFamily="2" charset="2"/>
              <a:buChar char="§"/>
            </a:pPr>
            <a:r>
              <a:rPr lang="en-US" sz="2000" dirty="0" smtClean="0"/>
              <a:t>What is the leadership style and power distribution?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 smtClean="0"/>
              <a:t>What is the </a:t>
            </a:r>
            <a:r>
              <a:rPr lang="en-US" sz="2400" b="1" dirty="0" smtClean="0"/>
              <a:t>Capacity </a:t>
            </a:r>
            <a:r>
              <a:rPr lang="en-US" sz="2400" b="1" dirty="0"/>
              <a:t>for </a:t>
            </a:r>
            <a:r>
              <a:rPr lang="en-US" sz="2400" b="1" dirty="0" smtClean="0"/>
              <a:t>change?</a:t>
            </a:r>
            <a:endParaRPr lang="en-US" sz="2400" dirty="0"/>
          </a:p>
          <a:p>
            <a:pPr marL="806450" lvl="1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Is </a:t>
            </a:r>
            <a:r>
              <a:rPr lang="en-US" sz="2000" dirty="0"/>
              <a:t>the organization saturated for change or open for change? 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 smtClean="0"/>
              <a:t>What are the </a:t>
            </a:r>
            <a:r>
              <a:rPr lang="en-US" sz="2400" b="1" dirty="0" smtClean="0"/>
              <a:t>Residual </a:t>
            </a:r>
            <a:r>
              <a:rPr lang="en-US" sz="2400" b="1" dirty="0"/>
              <a:t>effects </a:t>
            </a:r>
            <a:r>
              <a:rPr lang="en-US" sz="2400" dirty="0"/>
              <a:t>past </a:t>
            </a:r>
            <a:r>
              <a:rPr lang="en-US" sz="2400" dirty="0" smtClean="0"/>
              <a:t>changes?</a:t>
            </a:r>
          </a:p>
          <a:p>
            <a:pPr marL="733425" lvl="1" indent="-269875" defTabSz="804863">
              <a:buFont typeface="Wingdings" panose="05000000000000000000" pitchFamily="2" charset="2"/>
              <a:buChar char="§"/>
            </a:pPr>
            <a:r>
              <a:rPr lang="en-US" sz="2000" dirty="0" smtClean="0"/>
              <a:t>Were past changes successful or failures?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 smtClean="0"/>
              <a:t>What is the position of </a:t>
            </a:r>
            <a:r>
              <a:rPr lang="en-US" sz="2400" b="1" dirty="0" smtClean="0"/>
              <a:t>Middle Management?</a:t>
            </a:r>
            <a:endParaRPr lang="en-US" sz="2400" dirty="0" smtClean="0"/>
          </a:p>
          <a:p>
            <a:pPr marL="733425" lvl="1" indent="-269875">
              <a:buFont typeface="Wingdings" panose="05000000000000000000" pitchFamily="2" charset="2"/>
              <a:buChar char="§"/>
            </a:pPr>
            <a:r>
              <a:rPr lang="en-US" sz="2000" dirty="0" smtClean="0"/>
              <a:t>Are they advocates, have their own agenda, unpredictable or sabotage the change?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97900" y="6578600"/>
            <a:ext cx="571500" cy="22860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1DFB98CC-56EA-4F8E-985D-0EDE944A4368}" type="slidenum">
              <a:rPr lang="en-US" sz="1200" smtClean="0">
                <a:solidFill>
                  <a:schemeClr val="bg1">
                    <a:lumMod val="50000"/>
                  </a:schemeClr>
                </a:solidFill>
              </a:rPr>
              <a:pPr algn="r">
                <a:defRPr/>
              </a:pPr>
              <a:t>10</a:t>
            </a:fld>
            <a:endParaRPr lang="en-US" sz="12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8543499" y="0"/>
            <a:ext cx="600501" cy="600501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2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65611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pPr marL="573088" indent="-573088" algn="l">
              <a:buFont typeface="+mj-lt"/>
              <a:buAutoNum type="arabicPeriod" startAt="2"/>
            </a:pPr>
            <a:r>
              <a:rPr lang="en-US" sz="3400" dirty="0">
                <a:solidFill>
                  <a:schemeClr val="accent3">
                    <a:lumMod val="75000"/>
                  </a:schemeClr>
                </a:solidFill>
              </a:rPr>
              <a:t>ORGANIZATIONAL ATTRIBUTES ASSESMENT</a:t>
            </a:r>
            <a:endParaRPr lang="en-US" sz="3400" dirty="0">
              <a:solidFill>
                <a:srgbClr val="005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eriod"/>
            </a:pPr>
            <a:r>
              <a:rPr lang="en-US" sz="2400" dirty="0" smtClean="0"/>
              <a:t>What is the </a:t>
            </a:r>
            <a:r>
              <a:rPr lang="en-US" sz="2400" b="1" dirty="0"/>
              <a:t>V</a:t>
            </a:r>
            <a:r>
              <a:rPr lang="en-US" sz="2400" b="1" dirty="0" smtClean="0"/>
              <a:t>alue </a:t>
            </a:r>
            <a:r>
              <a:rPr lang="en-US" sz="2400" b="1" dirty="0"/>
              <a:t>S</a:t>
            </a:r>
            <a:r>
              <a:rPr lang="en-US" sz="2400" b="1" dirty="0" smtClean="0"/>
              <a:t>ystem </a:t>
            </a:r>
            <a:r>
              <a:rPr lang="en-US" sz="2400" dirty="0" smtClean="0"/>
              <a:t>and </a:t>
            </a:r>
            <a:r>
              <a:rPr lang="en-US" sz="2400" b="1" dirty="0"/>
              <a:t>C</a:t>
            </a:r>
            <a:r>
              <a:rPr lang="en-US" sz="2400" b="1" dirty="0" smtClean="0"/>
              <a:t>ulture</a:t>
            </a:r>
            <a:r>
              <a:rPr lang="en-US" sz="2400" dirty="0" smtClean="0"/>
              <a:t>? </a:t>
            </a:r>
          </a:p>
          <a:p>
            <a:pPr marL="733425" lvl="1" indent="-269875">
              <a:buFont typeface="Wingdings" panose="05000000000000000000" pitchFamily="2" charset="2"/>
              <a:buChar char="§"/>
            </a:pPr>
            <a:r>
              <a:rPr lang="en-US" sz="2000" dirty="0" smtClean="0"/>
              <a:t>What is the leadership style and power distribution?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97900" y="6578600"/>
            <a:ext cx="571500" cy="22860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1DFB98CC-56EA-4F8E-985D-0EDE944A4368}" type="slidenum">
              <a:rPr lang="en-US" sz="1200" smtClean="0">
                <a:solidFill>
                  <a:schemeClr val="bg1">
                    <a:lumMod val="50000"/>
                  </a:schemeClr>
                </a:solidFill>
              </a:rPr>
              <a:pPr algn="r">
                <a:defRPr/>
              </a:pPr>
              <a:t>11</a:t>
            </a:fld>
            <a:endParaRPr lang="en-US" sz="12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8543499" y="0"/>
            <a:ext cx="600501" cy="600501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2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77420" y="2947921"/>
            <a:ext cx="3330055" cy="286232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Considerations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Unique characteristics that make the people change management challenging or easy?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How will the organization react to the change?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What is the culture within the organization?</a:t>
            </a:r>
            <a:endParaRPr lang="en-US" sz="2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0021275"/>
              </p:ext>
            </p:extLst>
          </p:nvPr>
        </p:nvGraphicFramePr>
        <p:xfrm>
          <a:off x="3612106" y="2934269"/>
          <a:ext cx="5313528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7124"/>
                <a:gridCol w="3316404"/>
              </a:tblGrid>
              <a:tr h="350984">
                <a:tc>
                  <a:txBody>
                    <a:bodyPr/>
                    <a:lstStyle/>
                    <a:p>
                      <a:r>
                        <a:rPr lang="en-US" dirty="0" smtClean="0"/>
                        <a:t>Topic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50984">
                <a:tc>
                  <a:txBody>
                    <a:bodyPr/>
                    <a:lstStyle/>
                    <a:p>
                      <a:r>
                        <a:rPr lang="en-US" dirty="0" smtClean="0"/>
                        <a:t>Value system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0984">
                <a:tc>
                  <a:txBody>
                    <a:bodyPr/>
                    <a:lstStyle/>
                    <a:p>
                      <a:r>
                        <a:rPr lang="en-US" dirty="0" smtClean="0"/>
                        <a:t>Culture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0984">
                <a:tc>
                  <a:txBody>
                    <a:bodyPr/>
                    <a:lstStyle/>
                    <a:p>
                      <a:r>
                        <a:rPr lang="en-US" dirty="0" smtClean="0"/>
                        <a:t>Power distribution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Centralized or distributed?</a:t>
                      </a:r>
                      <a:endParaRPr lang="en-US" dirty="0"/>
                    </a:p>
                  </a:txBody>
                  <a:tcPr/>
                </a:tc>
              </a:tr>
              <a:tr h="350984">
                <a:tc>
                  <a:txBody>
                    <a:bodyPr/>
                    <a:lstStyle/>
                    <a:p>
                      <a:r>
                        <a:rPr lang="en-US" dirty="0" smtClean="0"/>
                        <a:t>Leadership style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0984">
                <a:tc>
                  <a:txBody>
                    <a:bodyPr/>
                    <a:lstStyle/>
                    <a:p>
                      <a:r>
                        <a:rPr lang="en-US" dirty="0" smtClean="0"/>
                        <a:t>Organizational structures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0984">
                <a:tc>
                  <a:txBody>
                    <a:bodyPr/>
                    <a:lstStyle/>
                    <a:p>
                      <a:r>
                        <a:rPr lang="en-US" dirty="0" smtClean="0"/>
                        <a:t>Sponsorship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243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pPr marL="573088" indent="-573088" algn="l">
              <a:buFont typeface="+mj-lt"/>
              <a:buAutoNum type="arabicPeriod" startAt="2"/>
            </a:pPr>
            <a:r>
              <a:rPr lang="en-US" sz="3400" dirty="0">
                <a:solidFill>
                  <a:schemeClr val="accent3">
                    <a:lumMod val="75000"/>
                  </a:schemeClr>
                </a:solidFill>
              </a:rPr>
              <a:t>ORGANIZATIONAL ATTRIBUTES ASSESMENT</a:t>
            </a:r>
            <a:endParaRPr lang="en-US" sz="3400" dirty="0">
              <a:solidFill>
                <a:srgbClr val="005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eriod" startAt="2"/>
            </a:pPr>
            <a:r>
              <a:rPr lang="en-US" sz="2400" dirty="0"/>
              <a:t>What is the </a:t>
            </a:r>
            <a:r>
              <a:rPr lang="en-US" sz="2400" b="1" dirty="0"/>
              <a:t>Capacity for change?</a:t>
            </a:r>
            <a:endParaRPr lang="en-US" sz="2400" dirty="0"/>
          </a:p>
          <a:p>
            <a:pPr marL="806450" lvl="1" indent="-342900">
              <a:buFont typeface="Wingdings" panose="05000000000000000000" pitchFamily="2" charset="2"/>
              <a:buChar char="§"/>
            </a:pPr>
            <a:r>
              <a:rPr lang="en-US" sz="2000" dirty="0"/>
              <a:t>Is the organization saturated for change or open for </a:t>
            </a:r>
            <a:r>
              <a:rPr lang="en-US" sz="2000" dirty="0" smtClean="0"/>
              <a:t>change?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97900" y="6578600"/>
            <a:ext cx="571500" cy="22860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1DFB98CC-56EA-4F8E-985D-0EDE944A4368}" type="slidenum">
              <a:rPr lang="en-US" sz="1200" smtClean="0">
                <a:solidFill>
                  <a:schemeClr val="bg1">
                    <a:lumMod val="50000"/>
                  </a:schemeClr>
                </a:solidFill>
              </a:rPr>
              <a:pPr algn="r">
                <a:defRPr/>
              </a:pPr>
              <a:t>12</a:t>
            </a:fld>
            <a:endParaRPr lang="en-US" sz="12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8543499" y="0"/>
            <a:ext cx="600501" cy="600501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2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77420" y="2947921"/>
            <a:ext cx="3330055" cy="34778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Considerations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How much more change can the organization absorb?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What is the saturation level of change within the organization?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Is the same level of Capacity for change consistent across the organization?</a:t>
            </a:r>
            <a:endParaRPr lang="en-US" sz="2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408017"/>
              </p:ext>
            </p:extLst>
          </p:nvPr>
        </p:nvGraphicFramePr>
        <p:xfrm>
          <a:off x="3612106" y="2934269"/>
          <a:ext cx="5313528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7124"/>
                <a:gridCol w="3316404"/>
              </a:tblGrid>
              <a:tr h="350984">
                <a:tc>
                  <a:txBody>
                    <a:bodyPr/>
                    <a:lstStyle/>
                    <a:p>
                      <a:r>
                        <a:rPr lang="en-US" dirty="0" smtClean="0"/>
                        <a:t>Topic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50984">
                <a:tc>
                  <a:txBody>
                    <a:bodyPr/>
                    <a:lstStyle/>
                    <a:p>
                      <a:r>
                        <a:rPr lang="en-US" dirty="0" smtClean="0"/>
                        <a:t>Saturation</a:t>
                      </a:r>
                      <a:r>
                        <a:rPr lang="en-US" baseline="0" dirty="0" smtClean="0"/>
                        <a:t> level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0984">
                <a:tc>
                  <a:txBody>
                    <a:bodyPr/>
                    <a:lstStyle/>
                    <a:p>
                      <a:r>
                        <a:rPr lang="en-US" dirty="0" smtClean="0"/>
                        <a:t>Change acceptance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0984">
                <a:tc>
                  <a:txBody>
                    <a:bodyPr/>
                    <a:lstStyle/>
                    <a:p>
                      <a:r>
                        <a:rPr lang="en-US" dirty="0" smtClean="0"/>
                        <a:t>Organizational consistency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0984">
                <a:tc>
                  <a:txBody>
                    <a:bodyPr/>
                    <a:lstStyle/>
                    <a:p>
                      <a:r>
                        <a:rPr lang="en-US" dirty="0" smtClean="0"/>
                        <a:t>ETC.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09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372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pPr marL="573088" indent="-573088" algn="l">
              <a:buFont typeface="+mj-lt"/>
              <a:buAutoNum type="arabicPeriod" startAt="2"/>
            </a:pPr>
            <a:r>
              <a:rPr lang="en-US" sz="3400" dirty="0">
                <a:solidFill>
                  <a:schemeClr val="accent3">
                    <a:lumMod val="75000"/>
                  </a:schemeClr>
                </a:solidFill>
              </a:rPr>
              <a:t>ORGANIZATIONAL ATTRIBUTES ASSESMENT</a:t>
            </a:r>
            <a:endParaRPr lang="en-US" sz="3400" dirty="0">
              <a:solidFill>
                <a:srgbClr val="005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eriod" startAt="3"/>
            </a:pPr>
            <a:r>
              <a:rPr lang="en-US" sz="2400" dirty="0"/>
              <a:t>What are the </a:t>
            </a:r>
            <a:r>
              <a:rPr lang="en-US" sz="2400" b="1" dirty="0"/>
              <a:t>Residual effects </a:t>
            </a:r>
            <a:r>
              <a:rPr lang="en-US" sz="2400" dirty="0"/>
              <a:t>past changes?</a:t>
            </a:r>
          </a:p>
          <a:p>
            <a:pPr marL="733425" lvl="1" indent="-269875" defTabSz="804863">
              <a:buFont typeface="Wingdings" panose="05000000000000000000" pitchFamily="2" charset="2"/>
              <a:buChar char="§"/>
            </a:pPr>
            <a:r>
              <a:rPr lang="en-US" sz="2000" dirty="0"/>
              <a:t>Were past changes successful or failures?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97900" y="6578600"/>
            <a:ext cx="571500" cy="22860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1DFB98CC-56EA-4F8E-985D-0EDE944A4368}" type="slidenum">
              <a:rPr lang="en-US" sz="1200" smtClean="0">
                <a:solidFill>
                  <a:schemeClr val="bg1">
                    <a:lumMod val="50000"/>
                  </a:schemeClr>
                </a:solidFill>
              </a:rPr>
              <a:pPr algn="r">
                <a:defRPr/>
              </a:pPr>
              <a:t>13</a:t>
            </a:fld>
            <a:endParaRPr lang="en-US" sz="12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8543499" y="0"/>
            <a:ext cx="600501" cy="600501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2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77420" y="2947921"/>
            <a:ext cx="3330055" cy="317009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Considerations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Are past changes seen as successful or failures?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Previous people change management activities?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Past </a:t>
            </a:r>
            <a:r>
              <a:rPr lang="en-US" sz="2000" dirty="0"/>
              <a:t>s</a:t>
            </a:r>
            <a:r>
              <a:rPr lang="en-US" sz="2000" dirty="0" smtClean="0"/>
              <a:t>ponsorship effects?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Issue resolution process, fairness of resolutions?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Empowerment within organization</a:t>
            </a:r>
            <a:endParaRPr lang="en-US" sz="2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126239"/>
              </p:ext>
            </p:extLst>
          </p:nvPr>
        </p:nvGraphicFramePr>
        <p:xfrm>
          <a:off x="3612106" y="2934269"/>
          <a:ext cx="5313528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7124"/>
                <a:gridCol w="3316404"/>
              </a:tblGrid>
              <a:tr h="350984">
                <a:tc>
                  <a:txBody>
                    <a:bodyPr/>
                    <a:lstStyle/>
                    <a:p>
                      <a:r>
                        <a:rPr lang="en-US" dirty="0" smtClean="0"/>
                        <a:t>Topic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50984">
                <a:tc>
                  <a:txBody>
                    <a:bodyPr/>
                    <a:lstStyle/>
                    <a:p>
                      <a:r>
                        <a:rPr lang="en-US" dirty="0" smtClean="0"/>
                        <a:t>Past</a:t>
                      </a:r>
                      <a:r>
                        <a:rPr lang="en-US" baseline="0" dirty="0" smtClean="0"/>
                        <a:t> changes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0984">
                <a:tc>
                  <a:txBody>
                    <a:bodyPr/>
                    <a:lstStyle/>
                    <a:p>
                      <a:r>
                        <a:rPr lang="en-US" dirty="0" smtClean="0"/>
                        <a:t>Previous</a:t>
                      </a:r>
                      <a:r>
                        <a:rPr lang="en-US" baseline="0" dirty="0" smtClean="0"/>
                        <a:t> focus on people change management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0984">
                <a:tc>
                  <a:txBody>
                    <a:bodyPr/>
                    <a:lstStyle/>
                    <a:p>
                      <a:r>
                        <a:rPr lang="en-US" dirty="0" smtClean="0"/>
                        <a:t>Past</a:t>
                      </a:r>
                      <a:r>
                        <a:rPr lang="en-US" baseline="0" dirty="0" smtClean="0"/>
                        <a:t> s</a:t>
                      </a:r>
                      <a:r>
                        <a:rPr lang="en-US" dirty="0" smtClean="0"/>
                        <a:t>ponsorship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0984">
                <a:tc>
                  <a:txBody>
                    <a:bodyPr/>
                    <a:lstStyle/>
                    <a:p>
                      <a:r>
                        <a:rPr lang="en-US" dirty="0" smtClean="0"/>
                        <a:t>Empowerment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0984">
                <a:tc>
                  <a:txBody>
                    <a:bodyPr/>
                    <a:lstStyle/>
                    <a:p>
                      <a:r>
                        <a:rPr lang="en-US" dirty="0" smtClean="0"/>
                        <a:t>Etc.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200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pPr marL="573088" indent="-573088" algn="l">
              <a:buFont typeface="+mj-lt"/>
              <a:buAutoNum type="arabicPeriod" startAt="2"/>
            </a:pPr>
            <a:r>
              <a:rPr lang="en-US" sz="3400" dirty="0">
                <a:solidFill>
                  <a:schemeClr val="accent3">
                    <a:lumMod val="75000"/>
                  </a:schemeClr>
                </a:solidFill>
              </a:rPr>
              <a:t>ORGANIZATIONAL ATTRIBUTES ASSESMENT</a:t>
            </a:r>
            <a:endParaRPr lang="en-US" sz="3400" dirty="0">
              <a:solidFill>
                <a:srgbClr val="005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eriod" startAt="4"/>
            </a:pPr>
            <a:r>
              <a:rPr lang="en-US" sz="2400" dirty="0"/>
              <a:t>What is the position of </a:t>
            </a:r>
            <a:r>
              <a:rPr lang="en-US" sz="2400" b="1" dirty="0"/>
              <a:t>Middle </a:t>
            </a:r>
            <a:r>
              <a:rPr lang="en-US" sz="2400" b="1" dirty="0" smtClean="0"/>
              <a:t>Management</a:t>
            </a:r>
            <a:r>
              <a:rPr lang="en-US" sz="2400" b="1" dirty="0"/>
              <a:t>?</a:t>
            </a:r>
            <a:endParaRPr lang="en-US" sz="2400" dirty="0"/>
          </a:p>
          <a:p>
            <a:pPr marL="733425" lvl="1" indent="-269875">
              <a:buFont typeface="Wingdings" panose="05000000000000000000" pitchFamily="2" charset="2"/>
              <a:buChar char="§"/>
            </a:pPr>
            <a:r>
              <a:rPr lang="en-US" sz="2000" dirty="0"/>
              <a:t>Are they advocates, have their own agenda, unpredictable or sabotage the change?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97900" y="6578600"/>
            <a:ext cx="571500" cy="22860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1DFB98CC-56EA-4F8E-985D-0EDE944A4368}" type="slidenum">
              <a:rPr lang="en-US" sz="1200" smtClean="0">
                <a:solidFill>
                  <a:schemeClr val="bg1">
                    <a:lumMod val="50000"/>
                  </a:schemeClr>
                </a:solidFill>
              </a:rPr>
              <a:pPr algn="r">
                <a:defRPr/>
              </a:pPr>
              <a:t>14</a:t>
            </a:fld>
            <a:endParaRPr lang="en-US" sz="12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8543499" y="0"/>
            <a:ext cx="600501" cy="600501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2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77420" y="2947921"/>
            <a:ext cx="3330055" cy="286232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Considerations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Which middle managers have the most degree of control of peers and employees?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What role have they taken on for this initiative? Previous initiatives? (Advocated, villain etc.)</a:t>
            </a:r>
            <a:endParaRPr lang="en-US" sz="2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738278"/>
              </p:ext>
            </p:extLst>
          </p:nvPr>
        </p:nvGraphicFramePr>
        <p:xfrm>
          <a:off x="3612106" y="2934269"/>
          <a:ext cx="5313528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7124"/>
                <a:gridCol w="3316404"/>
              </a:tblGrid>
              <a:tr h="350984">
                <a:tc>
                  <a:txBody>
                    <a:bodyPr/>
                    <a:lstStyle/>
                    <a:p>
                      <a:r>
                        <a:rPr lang="en-US" dirty="0" smtClean="0"/>
                        <a:t>Topic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Middle Manager Assessment</a:t>
                      </a:r>
                      <a:endParaRPr lang="en-US" dirty="0"/>
                    </a:p>
                  </a:txBody>
                  <a:tcPr/>
                </a:tc>
              </a:tr>
              <a:tr h="350984">
                <a:tc>
                  <a:txBody>
                    <a:bodyPr/>
                    <a:lstStyle/>
                    <a:p>
                      <a:r>
                        <a:rPr lang="en-US" dirty="0" smtClean="0"/>
                        <a:t>Strong middle mangers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0984">
                <a:tc>
                  <a:txBody>
                    <a:bodyPr/>
                    <a:lstStyle/>
                    <a:p>
                      <a:r>
                        <a:rPr lang="en-US" dirty="0" smtClean="0"/>
                        <a:t>Advocates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 in favor of the change</a:t>
                      </a:r>
                      <a:endParaRPr lang="en-US" dirty="0"/>
                    </a:p>
                  </a:txBody>
                  <a:tcPr/>
                </a:tc>
              </a:tr>
              <a:tr h="350984">
                <a:tc>
                  <a:txBody>
                    <a:bodyPr/>
                    <a:lstStyle/>
                    <a:p>
                      <a:r>
                        <a:rPr lang="en-US" dirty="0" smtClean="0"/>
                        <a:t>Neutralizers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Neutralizing messages from sponsors, own agenda</a:t>
                      </a:r>
                      <a:endParaRPr lang="en-US" dirty="0"/>
                    </a:p>
                  </a:txBody>
                  <a:tcPr/>
                </a:tc>
              </a:tr>
              <a:tr h="350984">
                <a:tc>
                  <a:txBody>
                    <a:bodyPr/>
                    <a:lstStyle/>
                    <a:p>
                      <a:r>
                        <a:rPr lang="en-US" dirty="0" smtClean="0"/>
                        <a:t>Renegade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Unpredictable</a:t>
                      </a:r>
                      <a:endParaRPr lang="en-US" dirty="0"/>
                    </a:p>
                  </a:txBody>
                  <a:tcPr/>
                </a:tc>
              </a:tr>
              <a:tr h="350984">
                <a:tc>
                  <a:txBody>
                    <a:bodyPr/>
                    <a:lstStyle/>
                    <a:p>
                      <a:r>
                        <a:rPr lang="en-US" dirty="0" smtClean="0"/>
                        <a:t>Villain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Deliberately sabotage the change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335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pPr marL="573088" indent="-573088" algn="l">
              <a:buFont typeface="+mj-lt"/>
              <a:buAutoNum type="arabicPeriod" startAt="2"/>
            </a:pPr>
            <a:r>
              <a:rPr lang="en-US" sz="3400" dirty="0">
                <a:solidFill>
                  <a:schemeClr val="accent3">
                    <a:lumMod val="75000"/>
                  </a:schemeClr>
                </a:solidFill>
              </a:rPr>
              <a:t>ORGANIZATIONAL ATTRIBUTES ASSESMENT</a:t>
            </a:r>
            <a:endParaRPr lang="en-US" sz="3400" dirty="0">
              <a:solidFill>
                <a:srgbClr val="005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3834"/>
            <a:ext cx="8229600" cy="4802330"/>
          </a:xfrm>
        </p:spPr>
        <p:txBody>
          <a:bodyPr/>
          <a:lstStyle/>
          <a:p>
            <a:r>
              <a:rPr lang="en-US" sz="2000" dirty="0" smtClean="0"/>
              <a:t>Would you consider your organization change resistant or change ready? Why?</a:t>
            </a:r>
          </a:p>
          <a:p>
            <a:r>
              <a:rPr lang="en-US" sz="2000" dirty="0" smtClean="0"/>
              <a:t>What is the Value system within the organization? Is change allowed easily? Is the value system resistant to top-down changes? Why?</a:t>
            </a:r>
          </a:p>
          <a:p>
            <a:r>
              <a:rPr lang="en-US" sz="2000" dirty="0" smtClean="0"/>
              <a:t>Is the organization over saturated with all changes ongoing or are only few changes happening? What other key changes have impact on your change?</a:t>
            </a:r>
          </a:p>
          <a:p>
            <a:r>
              <a:rPr lang="en-US" sz="2000" dirty="0" smtClean="0"/>
              <a:t>Power distribution – is it centralized within a few leaders or many managers? Who are the key “power players” in the organization?</a:t>
            </a:r>
          </a:p>
          <a:p>
            <a:r>
              <a:rPr lang="en-US" sz="2000" dirty="0" smtClean="0"/>
              <a:t>Were past changes successful or failures? Are staff skeptical of change and see this as “flavor of the month”? Why? Key lesson learned from past changes? Why?</a:t>
            </a:r>
          </a:p>
          <a:p>
            <a:r>
              <a:rPr lang="en-US" sz="2000" dirty="0" smtClean="0"/>
              <a:t>What are the key challenges with middle management? What is their position to the change? Why?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97900" y="6578600"/>
            <a:ext cx="571500" cy="22860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1DFB98CC-56EA-4F8E-985D-0EDE944A4368}" type="slidenum">
              <a:rPr lang="en-US" sz="1200" smtClean="0">
                <a:solidFill>
                  <a:schemeClr val="bg1">
                    <a:lumMod val="50000"/>
                  </a:schemeClr>
                </a:solidFill>
              </a:rPr>
              <a:pPr algn="r">
                <a:defRPr/>
              </a:pPr>
              <a:t>15</a:t>
            </a:fld>
            <a:endParaRPr lang="en-US" sz="12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8543499" y="0"/>
            <a:ext cx="600501" cy="600501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2</a:t>
            </a:r>
            <a:endParaRPr lang="en-US" sz="2800" b="1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6578221" y="5636525"/>
            <a:ext cx="2347416" cy="1105469"/>
          </a:xfrm>
          <a:prstGeom prst="wedgeRoundRectCallout">
            <a:avLst>
              <a:gd name="adj1" fmla="val -74508"/>
              <a:gd name="adj2" fmla="val -3827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You can use the previous table format or this text based slide when document your findings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8866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pPr marL="573088" indent="-573088" algn="l">
              <a:buFont typeface="+mj-lt"/>
              <a:buAutoNum type="arabicPeriod" startAt="3"/>
            </a:pPr>
            <a:r>
              <a:rPr lang="en-US" sz="3400" dirty="0" smtClean="0">
                <a:solidFill>
                  <a:schemeClr val="accent6">
                    <a:lumMod val="75000"/>
                  </a:schemeClr>
                </a:solidFill>
              </a:rPr>
              <a:t>SPONSORSHIP MODEL, PROJECT TEM &amp; STEERING COMMITTEE</a:t>
            </a:r>
            <a:endParaRPr lang="en-US" sz="3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eriod"/>
            </a:pPr>
            <a:r>
              <a:rPr lang="en-US" sz="2400" dirty="0" smtClean="0"/>
              <a:t>What is the </a:t>
            </a:r>
            <a:r>
              <a:rPr lang="en-US" sz="2400" b="1" dirty="0" smtClean="0"/>
              <a:t>Sponsor Model </a:t>
            </a:r>
            <a:r>
              <a:rPr lang="en-US" sz="2400" dirty="0" smtClean="0"/>
              <a:t>for the project? </a:t>
            </a:r>
          </a:p>
          <a:p>
            <a:pPr marL="736600" lvl="1" indent="-273050">
              <a:buFont typeface="Wingdings" panose="05000000000000000000" pitchFamily="2" charset="2"/>
              <a:buChar char="§"/>
            </a:pPr>
            <a:r>
              <a:rPr lang="en-US" sz="2000" dirty="0" smtClean="0"/>
              <a:t>Single sponsor, multiple sponsors, Executive sponsor, level of sponsorship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 smtClean="0"/>
              <a:t>Who are the members of the </a:t>
            </a:r>
            <a:r>
              <a:rPr lang="en-US" sz="2400" b="1" dirty="0" smtClean="0"/>
              <a:t>Leadership Team</a:t>
            </a:r>
            <a:r>
              <a:rPr lang="en-US" sz="2400" dirty="0" smtClean="0"/>
              <a:t>?</a:t>
            </a:r>
          </a:p>
          <a:p>
            <a:pPr marL="736600" lvl="1" indent="-273050">
              <a:buFont typeface="Wingdings" panose="05000000000000000000" pitchFamily="2" charset="2"/>
              <a:buChar char="§"/>
            </a:pPr>
            <a:r>
              <a:rPr lang="en-US" sz="2000" dirty="0" smtClean="0"/>
              <a:t>Business leaders, IT leaders, level of seniority etc.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 smtClean="0"/>
              <a:t>Structure and members of the </a:t>
            </a:r>
            <a:r>
              <a:rPr lang="en-US" sz="2400" b="1" dirty="0" smtClean="0"/>
              <a:t>Steering </a:t>
            </a:r>
            <a:r>
              <a:rPr lang="en-US" sz="2400" b="1" dirty="0"/>
              <a:t>C</a:t>
            </a:r>
            <a:r>
              <a:rPr lang="en-US" sz="2400" b="1" dirty="0" smtClean="0"/>
              <a:t>ommittee </a:t>
            </a:r>
            <a:r>
              <a:rPr lang="en-US" sz="2400" dirty="0" smtClean="0"/>
              <a:t>and </a:t>
            </a:r>
            <a:r>
              <a:rPr lang="en-US" sz="2400" b="1" dirty="0" smtClean="0"/>
              <a:t>Project Team</a:t>
            </a:r>
            <a:r>
              <a:rPr lang="en-US" sz="2400" dirty="0" smtClean="0"/>
              <a:t>?</a:t>
            </a:r>
          </a:p>
          <a:p>
            <a:pPr marL="736600" lvl="1" indent="-273050">
              <a:buFont typeface="Wingdings" panose="05000000000000000000" pitchFamily="2" charset="2"/>
              <a:buChar char="§"/>
            </a:pPr>
            <a:r>
              <a:rPr lang="en-US" sz="2000" dirty="0" smtClean="0"/>
              <a:t>Team Structure</a:t>
            </a:r>
          </a:p>
          <a:p>
            <a:pPr marL="736600" lvl="1" indent="-273050">
              <a:buFont typeface="Wingdings" panose="05000000000000000000" pitchFamily="2" charset="2"/>
              <a:buChar char="§"/>
            </a:pPr>
            <a:r>
              <a:rPr lang="en-US" sz="2000" dirty="0" smtClean="0"/>
              <a:t>Operational committee vs. steering committee</a:t>
            </a:r>
          </a:p>
          <a:p>
            <a:pPr marL="736600" lvl="1" indent="-273050">
              <a:buFont typeface="Wingdings" panose="05000000000000000000" pitchFamily="2" charset="2"/>
              <a:buChar char="§"/>
            </a:pPr>
            <a:r>
              <a:rPr lang="en-US" sz="2000" dirty="0" smtClean="0"/>
              <a:t>Program Manager vs. Project Managers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97900" y="6578600"/>
            <a:ext cx="571500" cy="22860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1DFB98CC-56EA-4F8E-985D-0EDE944A4368}" type="slidenum">
              <a:rPr lang="en-US" sz="1200" smtClean="0">
                <a:solidFill>
                  <a:schemeClr val="bg1">
                    <a:lumMod val="50000"/>
                  </a:schemeClr>
                </a:solidFill>
              </a:rPr>
              <a:pPr algn="r">
                <a:defRPr/>
              </a:pPr>
              <a:t>16</a:t>
            </a:fld>
            <a:endParaRPr lang="en-US" sz="12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8543499" y="0"/>
            <a:ext cx="600501" cy="600501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3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97947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pPr marL="573088" indent="-573088" algn="l">
              <a:buFont typeface="+mj-lt"/>
              <a:buAutoNum type="arabicPeriod" startAt="3"/>
            </a:pPr>
            <a:r>
              <a:rPr lang="en-US" sz="3400" dirty="0" smtClean="0">
                <a:solidFill>
                  <a:schemeClr val="accent6">
                    <a:lumMod val="75000"/>
                  </a:schemeClr>
                </a:solidFill>
              </a:rPr>
              <a:t>SPONSORSHIP MODEL, PROJECT TEAM &amp; STEERING COMMITTEE</a:t>
            </a:r>
            <a:endParaRPr lang="en-US" sz="3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eriod"/>
            </a:pPr>
            <a:r>
              <a:rPr lang="en-US" sz="2400" dirty="0" smtClean="0"/>
              <a:t>What is the </a:t>
            </a:r>
            <a:r>
              <a:rPr lang="en-US" sz="2400" b="1" dirty="0" smtClean="0"/>
              <a:t>Sponsor Model </a:t>
            </a:r>
            <a:r>
              <a:rPr lang="en-US" sz="2400" dirty="0" smtClean="0"/>
              <a:t>for the project? </a:t>
            </a:r>
          </a:p>
          <a:p>
            <a:pPr marL="736600" lvl="1" indent="-273050">
              <a:buFont typeface="Wingdings" panose="05000000000000000000" pitchFamily="2" charset="2"/>
              <a:buChar char="§"/>
            </a:pPr>
            <a:r>
              <a:rPr lang="en-US" sz="2000" dirty="0" smtClean="0"/>
              <a:t>Single sponsor, multiple sponsors, Executive sponsor, level of sponsorship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97900" y="6578600"/>
            <a:ext cx="571500" cy="22860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1DFB98CC-56EA-4F8E-985D-0EDE944A4368}" type="slidenum">
              <a:rPr lang="en-US" sz="1200" smtClean="0">
                <a:solidFill>
                  <a:schemeClr val="bg1">
                    <a:lumMod val="50000"/>
                  </a:schemeClr>
                </a:solidFill>
              </a:rPr>
              <a:pPr algn="r">
                <a:defRPr/>
              </a:pPr>
              <a:t>17</a:t>
            </a:fld>
            <a:endParaRPr lang="en-US" sz="12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8543499" y="0"/>
            <a:ext cx="600501" cy="600501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3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77420" y="2947921"/>
            <a:ext cx="3330055" cy="317009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Considerations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What sponsor model is required to successfully deliver the change/project?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Are there multiple levels of sponsors?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Is there a senior leader identified as sponsor?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Is the level of sponsor engagement enough?</a:t>
            </a:r>
            <a:endParaRPr lang="en-US" sz="2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7308398"/>
              </p:ext>
            </p:extLst>
          </p:nvPr>
        </p:nvGraphicFramePr>
        <p:xfrm>
          <a:off x="3612106" y="2934269"/>
          <a:ext cx="5313528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7124"/>
                <a:gridCol w="3316404"/>
              </a:tblGrid>
              <a:tr h="350984">
                <a:tc>
                  <a:txBody>
                    <a:bodyPr/>
                    <a:lstStyle/>
                    <a:p>
                      <a:r>
                        <a:rPr lang="en-US" dirty="0" smtClean="0"/>
                        <a:t>Topic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50984">
                <a:tc>
                  <a:txBody>
                    <a:bodyPr/>
                    <a:lstStyle/>
                    <a:p>
                      <a:r>
                        <a:rPr lang="en-US" dirty="0" smtClean="0"/>
                        <a:t>Sponsor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Single vs. multiple</a:t>
                      </a:r>
                      <a:endParaRPr lang="en-US" dirty="0"/>
                    </a:p>
                  </a:txBody>
                  <a:tcPr/>
                </a:tc>
              </a:tr>
              <a:tr h="350984">
                <a:tc>
                  <a:txBody>
                    <a:bodyPr/>
                    <a:lstStyle/>
                    <a:p>
                      <a:r>
                        <a:rPr lang="en-US" dirty="0" smtClean="0"/>
                        <a:t>Level / Seniority of sponsors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Executive sponsor,</a:t>
                      </a:r>
                      <a:r>
                        <a:rPr lang="en-US" baseline="0" dirty="0" smtClean="0"/>
                        <a:t> Business sponsor, Operational sponsor</a:t>
                      </a:r>
                      <a:endParaRPr lang="en-US" dirty="0"/>
                    </a:p>
                  </a:txBody>
                  <a:tcPr/>
                </a:tc>
              </a:tr>
              <a:tr h="350984">
                <a:tc>
                  <a:txBody>
                    <a:bodyPr/>
                    <a:lstStyle/>
                    <a:p>
                      <a:r>
                        <a:rPr lang="en-US" dirty="0" smtClean="0"/>
                        <a:t>Sponsor Engagement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Is the sponsor Active and Visible?</a:t>
                      </a:r>
                      <a:endParaRPr lang="en-US" dirty="0"/>
                    </a:p>
                  </a:txBody>
                  <a:tcPr/>
                </a:tc>
              </a:tr>
              <a:tr h="3509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626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pPr marL="573088" indent="-573088" algn="l">
              <a:buFont typeface="+mj-lt"/>
              <a:buAutoNum type="arabicPeriod" startAt="3"/>
            </a:pPr>
            <a:r>
              <a:rPr lang="en-US" sz="3400" dirty="0" smtClean="0">
                <a:solidFill>
                  <a:schemeClr val="accent6">
                    <a:lumMod val="75000"/>
                  </a:schemeClr>
                </a:solidFill>
              </a:rPr>
              <a:t>SPONSORSHIP MODEL, PROJECT TEAM &amp; STEERING COMMITTEE</a:t>
            </a:r>
            <a:endParaRPr lang="en-US" sz="3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eriod" startAt="2"/>
            </a:pPr>
            <a:r>
              <a:rPr lang="en-US" sz="2400" dirty="0"/>
              <a:t>Who are the members of the </a:t>
            </a:r>
            <a:r>
              <a:rPr lang="en-US" sz="2400" b="1" dirty="0"/>
              <a:t>Leadership Team</a:t>
            </a:r>
            <a:r>
              <a:rPr lang="en-US" sz="2400" dirty="0"/>
              <a:t>?</a:t>
            </a:r>
          </a:p>
          <a:p>
            <a:pPr marL="736600" lvl="1" indent="-273050">
              <a:buFont typeface="Wingdings" panose="05000000000000000000" pitchFamily="2" charset="2"/>
              <a:buChar char="§"/>
            </a:pPr>
            <a:r>
              <a:rPr lang="en-US" sz="2000" dirty="0"/>
              <a:t>Business leaders, IT leaders, level of seniority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97900" y="6578600"/>
            <a:ext cx="571500" cy="22860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1DFB98CC-56EA-4F8E-985D-0EDE944A4368}" type="slidenum">
              <a:rPr lang="en-US" sz="1200" smtClean="0">
                <a:solidFill>
                  <a:schemeClr val="bg1">
                    <a:lumMod val="50000"/>
                  </a:schemeClr>
                </a:solidFill>
              </a:rPr>
              <a:pPr algn="r">
                <a:defRPr/>
              </a:pPr>
              <a:t>18</a:t>
            </a:fld>
            <a:endParaRPr lang="en-US" sz="12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8543499" y="0"/>
            <a:ext cx="600501" cy="600501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3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77420" y="2947921"/>
            <a:ext cx="3330055" cy="224676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Considerations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Business or IT people?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What level should be included in the leadership team?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Operations vs. Executive leadership team?</a:t>
            </a:r>
            <a:endParaRPr lang="en-US" sz="2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861148"/>
              </p:ext>
            </p:extLst>
          </p:nvPr>
        </p:nvGraphicFramePr>
        <p:xfrm>
          <a:off x="3612106" y="2934269"/>
          <a:ext cx="5313528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7124"/>
                <a:gridCol w="3316404"/>
              </a:tblGrid>
              <a:tr h="350984">
                <a:tc>
                  <a:txBody>
                    <a:bodyPr/>
                    <a:lstStyle/>
                    <a:p>
                      <a:r>
                        <a:rPr lang="en-US" dirty="0" smtClean="0"/>
                        <a:t>Topic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50984">
                <a:tc>
                  <a:txBody>
                    <a:bodyPr/>
                    <a:lstStyle/>
                    <a:p>
                      <a:r>
                        <a:rPr lang="en-US" dirty="0" smtClean="0"/>
                        <a:t>Members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Business vs.</a:t>
                      </a:r>
                      <a:r>
                        <a:rPr lang="en-US" baseline="0" dirty="0" smtClean="0"/>
                        <a:t> IT, all or a subset</a:t>
                      </a:r>
                      <a:endParaRPr lang="en-US" dirty="0"/>
                    </a:p>
                  </a:txBody>
                  <a:tcPr/>
                </a:tc>
              </a:tr>
              <a:tr h="350984">
                <a:tc>
                  <a:txBody>
                    <a:bodyPr/>
                    <a:lstStyle/>
                    <a:p>
                      <a:r>
                        <a:rPr lang="en-US" dirty="0" smtClean="0"/>
                        <a:t>Multiple Level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Executive vs. Operational</a:t>
                      </a:r>
                      <a:endParaRPr lang="en-US" dirty="0"/>
                    </a:p>
                  </a:txBody>
                  <a:tcPr/>
                </a:tc>
              </a:tr>
              <a:tr h="3509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09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859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pPr marL="573088" indent="-573088" algn="l">
              <a:buFont typeface="+mj-lt"/>
              <a:buAutoNum type="arabicPeriod" startAt="3"/>
            </a:pPr>
            <a:r>
              <a:rPr lang="en-US" sz="3400" dirty="0" smtClean="0">
                <a:solidFill>
                  <a:schemeClr val="accent6">
                    <a:lumMod val="75000"/>
                  </a:schemeClr>
                </a:solidFill>
              </a:rPr>
              <a:t>SPONSORSHIP MODEL, PROJECT TEAM &amp; STEERING COMMITTEE</a:t>
            </a:r>
            <a:endParaRPr lang="en-US" sz="3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eriod" startAt="3"/>
            </a:pPr>
            <a:r>
              <a:rPr lang="en-US" sz="2400" dirty="0"/>
              <a:t>Structure and members of the </a:t>
            </a:r>
            <a:r>
              <a:rPr lang="en-US" sz="2400" b="1" dirty="0"/>
              <a:t>Steering Committee </a:t>
            </a:r>
            <a:r>
              <a:rPr lang="en-US" sz="2400" dirty="0"/>
              <a:t>and </a:t>
            </a:r>
            <a:r>
              <a:rPr lang="en-US" sz="2400" b="1" dirty="0"/>
              <a:t>Project Team</a:t>
            </a:r>
            <a:r>
              <a:rPr lang="en-US" sz="2400" dirty="0"/>
              <a:t>?</a:t>
            </a:r>
          </a:p>
          <a:p>
            <a:pPr marL="736600" lvl="1" indent="-273050">
              <a:buFont typeface="Wingdings" panose="05000000000000000000" pitchFamily="2" charset="2"/>
              <a:buChar char="§"/>
            </a:pPr>
            <a:r>
              <a:rPr lang="en-US" sz="2000" dirty="0"/>
              <a:t>Team Structure</a:t>
            </a:r>
          </a:p>
          <a:p>
            <a:pPr marL="736600" lvl="1" indent="-273050">
              <a:buFont typeface="Wingdings" panose="05000000000000000000" pitchFamily="2" charset="2"/>
              <a:buChar char="§"/>
            </a:pPr>
            <a:r>
              <a:rPr lang="en-US" sz="2000" dirty="0"/>
              <a:t>Operational committee vs. steering committee</a:t>
            </a:r>
          </a:p>
          <a:p>
            <a:pPr marL="736600" lvl="1" indent="-273050">
              <a:buFont typeface="Wingdings" panose="05000000000000000000" pitchFamily="2" charset="2"/>
              <a:buChar char="§"/>
            </a:pPr>
            <a:r>
              <a:rPr lang="en-US" sz="2000" dirty="0"/>
              <a:t>Program Manager vs. Project Managers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97900" y="6578600"/>
            <a:ext cx="571500" cy="22860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1DFB98CC-56EA-4F8E-985D-0EDE944A4368}" type="slidenum">
              <a:rPr lang="en-US" sz="1200" smtClean="0">
                <a:solidFill>
                  <a:schemeClr val="bg1">
                    <a:lumMod val="50000"/>
                  </a:schemeClr>
                </a:solidFill>
              </a:rPr>
              <a:pPr algn="r">
                <a:defRPr/>
              </a:pPr>
              <a:t>19</a:t>
            </a:fld>
            <a:endParaRPr lang="en-US" sz="12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8543499" y="0"/>
            <a:ext cx="600501" cy="600501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3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77420" y="3725857"/>
            <a:ext cx="3330055" cy="193899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Considerations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What is the project reporting structure and organizational structure?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What structure is optimal for your change/project?</a:t>
            </a:r>
            <a:endParaRPr lang="en-US" sz="2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6722760"/>
              </p:ext>
            </p:extLst>
          </p:nvPr>
        </p:nvGraphicFramePr>
        <p:xfrm>
          <a:off x="3612106" y="3712205"/>
          <a:ext cx="5313528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7124"/>
                <a:gridCol w="3316404"/>
              </a:tblGrid>
              <a:tr h="350984">
                <a:tc>
                  <a:txBody>
                    <a:bodyPr/>
                    <a:lstStyle/>
                    <a:p>
                      <a:r>
                        <a:rPr lang="en-US" dirty="0" smtClean="0"/>
                        <a:t>Topic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50984">
                <a:tc>
                  <a:txBody>
                    <a:bodyPr/>
                    <a:lstStyle/>
                    <a:p>
                      <a:r>
                        <a:rPr lang="en-US" dirty="0" smtClean="0"/>
                        <a:t>Project team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Program Manager and/or</a:t>
                      </a:r>
                      <a:r>
                        <a:rPr lang="en-US" baseline="0" dirty="0" smtClean="0"/>
                        <a:t> Project Managers</a:t>
                      </a:r>
                      <a:endParaRPr lang="en-US" dirty="0"/>
                    </a:p>
                  </a:txBody>
                  <a:tcPr/>
                </a:tc>
              </a:tr>
              <a:tr h="350984">
                <a:tc>
                  <a:txBody>
                    <a:bodyPr/>
                    <a:lstStyle/>
                    <a:p>
                      <a:r>
                        <a:rPr lang="en-US" dirty="0" smtClean="0"/>
                        <a:t>Committees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Operational and/or</a:t>
                      </a:r>
                      <a:r>
                        <a:rPr lang="en-US" baseline="0" dirty="0" smtClean="0"/>
                        <a:t> Executive</a:t>
                      </a:r>
                      <a:endParaRPr lang="en-US" dirty="0"/>
                    </a:p>
                  </a:txBody>
                  <a:tcPr/>
                </a:tc>
              </a:tr>
              <a:tr h="350984">
                <a:tc>
                  <a:txBody>
                    <a:bodyPr/>
                    <a:lstStyle/>
                    <a:p>
                      <a:r>
                        <a:rPr lang="en-US" dirty="0" smtClean="0"/>
                        <a:t>Change Management Team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Permanent vs. part time vs. shared resources</a:t>
                      </a:r>
                      <a:endParaRPr lang="en-US" dirty="0"/>
                    </a:p>
                  </a:txBody>
                  <a:tcPr/>
                </a:tc>
              </a:tr>
              <a:tr h="3509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112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&lt;Name of Project&gt;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Project Description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000" dirty="0" smtClean="0"/>
              <a:t>A short description of the project to get a general idea what the projects is about and what it should accomplish.</a:t>
            </a:r>
            <a:endParaRPr lang="en-US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Project Background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2000" dirty="0" smtClean="0"/>
              <a:t>Why is this project important?</a:t>
            </a:r>
          </a:p>
          <a:p>
            <a:r>
              <a:rPr lang="en-US" sz="2000" dirty="0" smtClean="0"/>
              <a:t>What are the issues and pain point?</a:t>
            </a:r>
          </a:p>
          <a:p>
            <a:r>
              <a:rPr lang="en-US" sz="2000" dirty="0" smtClean="0"/>
              <a:t>What will happen if we are not implementing this projects?</a:t>
            </a:r>
            <a:endParaRPr lang="en-US" sz="2000" dirty="0"/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8597900" y="6578600"/>
            <a:ext cx="571500" cy="228600"/>
          </a:xfrm>
          <a:prstGeom prst="rect">
            <a:avLst/>
          </a:prstGeom>
        </p:spPr>
        <p:txBody>
          <a:bodyPr/>
          <a:lstStyle>
            <a:defPPr>
              <a:defRPr lang="nb-NO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1DFB98CC-56EA-4F8E-985D-0EDE944A4368}" type="slidenum">
              <a:rPr lang="en-US" sz="1200" smtClean="0"/>
              <a:pPr algn="r">
                <a:defRPr/>
              </a:pPr>
              <a:t>2</a:t>
            </a:fld>
            <a:endParaRPr lang="en-US" sz="1200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2306471" y="4626591"/>
            <a:ext cx="5104264" cy="1173707"/>
          </a:xfrm>
          <a:prstGeom prst="wedgeRoundRectCallout">
            <a:avLst>
              <a:gd name="adj1" fmla="val -13986"/>
              <a:gd name="adj2" fmla="val -11410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Provide a short description of your project and provide some background information WHY this project exist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8957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pPr marL="573088" indent="-573088" algn="l">
              <a:buFont typeface="+mj-lt"/>
              <a:buAutoNum type="arabicPeriod" startAt="3"/>
            </a:pPr>
            <a:r>
              <a:rPr lang="en-US" sz="3400" dirty="0" smtClean="0">
                <a:solidFill>
                  <a:schemeClr val="accent6">
                    <a:lumMod val="75000"/>
                  </a:schemeClr>
                </a:solidFill>
              </a:rPr>
              <a:t>SPONSORSHIP MODEL, PROJECT TEAM &amp; STEERING COMMITTEE</a:t>
            </a:r>
            <a:endParaRPr lang="en-US" sz="3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97900" y="6578600"/>
            <a:ext cx="571500" cy="22860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1DFB98CC-56EA-4F8E-985D-0EDE944A4368}" type="slidenum">
              <a:rPr lang="en-US" sz="1200" smtClean="0">
                <a:solidFill>
                  <a:schemeClr val="bg1">
                    <a:lumMod val="50000"/>
                  </a:schemeClr>
                </a:solidFill>
              </a:rPr>
              <a:pPr algn="r">
                <a:defRPr/>
              </a:pPr>
              <a:t>20</a:t>
            </a:fld>
            <a:endParaRPr lang="en-US" sz="12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8543499" y="0"/>
            <a:ext cx="600501" cy="600501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3</a:t>
            </a:r>
            <a:endParaRPr lang="en-US" sz="2800" b="1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419368"/>
            <a:ext cx="4114800" cy="4706796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Team Structure: Example 1</a:t>
            </a:r>
            <a:endParaRPr lang="en-US" sz="2400" dirty="0"/>
          </a:p>
        </p:txBody>
      </p:sp>
      <p:sp>
        <p:nvSpPr>
          <p:cNvPr id="8" name="Oval 7"/>
          <p:cNvSpPr/>
          <p:nvPr/>
        </p:nvSpPr>
        <p:spPr>
          <a:xfrm>
            <a:off x="1195315" y="2292823"/>
            <a:ext cx="1951630" cy="709684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Sponsor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875730" y="3591634"/>
            <a:ext cx="2590801" cy="155357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Project Team</a:t>
            </a:r>
          </a:p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951630" y="4490113"/>
            <a:ext cx="1023582" cy="61415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People</a:t>
            </a:r>
          </a:p>
          <a:p>
            <a:pPr algn="ctr"/>
            <a:r>
              <a:rPr lang="en-US" sz="1400" dirty="0" smtClean="0"/>
              <a:t>CM</a:t>
            </a:r>
            <a:endParaRPr lang="en-US" sz="1400" dirty="0"/>
          </a:p>
        </p:txBody>
      </p:sp>
      <p:cxnSp>
        <p:nvCxnSpPr>
          <p:cNvPr id="12" name="Straight Connector 11"/>
          <p:cNvCxnSpPr>
            <a:stCxn id="8" idx="4"/>
            <a:endCxn id="9" idx="0"/>
          </p:cNvCxnSpPr>
          <p:nvPr/>
        </p:nvCxnSpPr>
        <p:spPr>
          <a:xfrm>
            <a:off x="2171130" y="3002507"/>
            <a:ext cx="1" cy="589127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4703934" y="1419368"/>
            <a:ext cx="4114800" cy="4706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dirty="0" smtClean="0"/>
              <a:t>This is the simplest model of the team structure. 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/>
              <a:t>One single sponsor and dedicated individuals within the project team focusing on People Change Management (CM) activities</a:t>
            </a:r>
            <a:endParaRPr lang="en-US" sz="2000" dirty="0"/>
          </a:p>
        </p:txBody>
      </p:sp>
      <p:sp>
        <p:nvSpPr>
          <p:cNvPr id="11" name="Rounded Rectangular Callout 10"/>
          <p:cNvSpPr/>
          <p:nvPr/>
        </p:nvSpPr>
        <p:spPr>
          <a:xfrm>
            <a:off x="6646459" y="4913195"/>
            <a:ext cx="2347416" cy="1105469"/>
          </a:xfrm>
          <a:prstGeom prst="wedgeRoundRectCallout">
            <a:avLst>
              <a:gd name="adj1" fmla="val -74508"/>
              <a:gd name="adj2" fmla="val -3827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What is your current structure?</a:t>
            </a:r>
          </a:p>
          <a:p>
            <a:pPr algn="ctr"/>
            <a:r>
              <a:rPr lang="en-US" sz="1600" dirty="0" smtClean="0"/>
              <a:t>What would be the optimal structure?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3555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pPr marL="573088" indent="-573088" algn="l">
              <a:buFont typeface="+mj-lt"/>
              <a:buAutoNum type="arabicPeriod" startAt="3"/>
            </a:pPr>
            <a:r>
              <a:rPr lang="en-US" sz="3400" dirty="0" smtClean="0">
                <a:solidFill>
                  <a:schemeClr val="accent6">
                    <a:lumMod val="75000"/>
                  </a:schemeClr>
                </a:solidFill>
              </a:rPr>
              <a:t>SPONSORSHIP MODEL, PROJECT TEAM &amp; STEERING COMMITTEE</a:t>
            </a:r>
            <a:endParaRPr lang="en-US" sz="3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97900" y="6578600"/>
            <a:ext cx="571500" cy="22860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1DFB98CC-56EA-4F8E-985D-0EDE944A4368}" type="slidenum">
              <a:rPr lang="en-US" sz="1200" smtClean="0">
                <a:solidFill>
                  <a:schemeClr val="bg1">
                    <a:lumMod val="50000"/>
                  </a:schemeClr>
                </a:solidFill>
              </a:rPr>
              <a:pPr algn="r">
                <a:defRPr/>
              </a:pPr>
              <a:t>21</a:t>
            </a:fld>
            <a:endParaRPr lang="en-US" sz="12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8543499" y="0"/>
            <a:ext cx="600501" cy="600501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3</a:t>
            </a:r>
            <a:endParaRPr lang="en-US" sz="2800" b="1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419368"/>
            <a:ext cx="4114800" cy="4706796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Team Structure: Example 2</a:t>
            </a:r>
            <a:endParaRPr lang="en-US" sz="2400" dirty="0"/>
          </a:p>
        </p:txBody>
      </p:sp>
      <p:sp>
        <p:nvSpPr>
          <p:cNvPr id="8" name="Oval 7"/>
          <p:cNvSpPr/>
          <p:nvPr/>
        </p:nvSpPr>
        <p:spPr>
          <a:xfrm>
            <a:off x="1195315" y="2292823"/>
            <a:ext cx="1951630" cy="709684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Sponsor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875730" y="3591634"/>
            <a:ext cx="2590801" cy="155357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Project Team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3753135" y="4053384"/>
            <a:ext cx="1023582" cy="61415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People</a:t>
            </a:r>
          </a:p>
          <a:p>
            <a:pPr algn="ctr"/>
            <a:r>
              <a:rPr lang="en-US" sz="1400" dirty="0" smtClean="0"/>
              <a:t>CM</a:t>
            </a:r>
            <a:endParaRPr lang="en-US" sz="1400" dirty="0"/>
          </a:p>
        </p:txBody>
      </p:sp>
      <p:cxnSp>
        <p:nvCxnSpPr>
          <p:cNvPr id="12" name="Straight Connector 11"/>
          <p:cNvCxnSpPr>
            <a:stCxn id="8" idx="4"/>
            <a:endCxn id="9" idx="0"/>
          </p:cNvCxnSpPr>
          <p:nvPr/>
        </p:nvCxnSpPr>
        <p:spPr>
          <a:xfrm>
            <a:off x="2171130" y="3002507"/>
            <a:ext cx="1" cy="589127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4703934" y="1419368"/>
            <a:ext cx="4114800" cy="4706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dirty="0" smtClean="0"/>
              <a:t>One single sponsor.</a:t>
            </a:r>
          </a:p>
          <a:p>
            <a:pPr marL="0" indent="0">
              <a:buNone/>
            </a:pPr>
            <a:r>
              <a:rPr lang="en-US" sz="2000" dirty="0" smtClean="0"/>
              <a:t>External resources focusing on People Change Management (CM) activities either part or full time. </a:t>
            </a:r>
            <a:r>
              <a:rPr lang="en-US" sz="2000" dirty="0"/>
              <a:t>Can be external to the company or external to the project (e.g. shared resource pool</a:t>
            </a:r>
            <a:r>
              <a:rPr lang="en-US" sz="2000" dirty="0" smtClean="0"/>
              <a:t>)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/>
              <a:t>People Change Management (CM) lead reports directly to the sponsor.</a:t>
            </a:r>
          </a:p>
        </p:txBody>
      </p:sp>
      <p:cxnSp>
        <p:nvCxnSpPr>
          <p:cNvPr id="11" name="Straight Connector 10"/>
          <p:cNvCxnSpPr>
            <a:stCxn id="8" idx="4"/>
            <a:endCxn id="10" idx="0"/>
          </p:cNvCxnSpPr>
          <p:nvPr/>
        </p:nvCxnSpPr>
        <p:spPr>
          <a:xfrm>
            <a:off x="2171130" y="3002507"/>
            <a:ext cx="2093796" cy="1050877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9" idx="6"/>
            <a:endCxn id="10" idx="2"/>
          </p:cNvCxnSpPr>
          <p:nvPr/>
        </p:nvCxnSpPr>
        <p:spPr>
          <a:xfrm flipV="1">
            <a:off x="3466531" y="4360459"/>
            <a:ext cx="286604" cy="7961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ular Callout 14"/>
          <p:cNvSpPr/>
          <p:nvPr/>
        </p:nvSpPr>
        <p:spPr>
          <a:xfrm>
            <a:off x="6646459" y="4913195"/>
            <a:ext cx="2347416" cy="1105469"/>
          </a:xfrm>
          <a:prstGeom prst="wedgeRoundRectCallout">
            <a:avLst>
              <a:gd name="adj1" fmla="val -74508"/>
              <a:gd name="adj2" fmla="val -3827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What is your current structure?</a:t>
            </a:r>
          </a:p>
          <a:p>
            <a:pPr algn="ctr"/>
            <a:r>
              <a:rPr lang="en-US" sz="1600" dirty="0" smtClean="0"/>
              <a:t>What would be the optimal structure?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7358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pPr marL="573088" indent="-573088" algn="l">
              <a:buFont typeface="+mj-lt"/>
              <a:buAutoNum type="arabicPeriod" startAt="3"/>
            </a:pPr>
            <a:r>
              <a:rPr lang="en-US" sz="3400" dirty="0" smtClean="0">
                <a:solidFill>
                  <a:schemeClr val="accent6">
                    <a:lumMod val="75000"/>
                  </a:schemeClr>
                </a:solidFill>
              </a:rPr>
              <a:t>SPONSORSHIP MODEL, PROJECT TEAM &amp; STEERING COMMITTEE</a:t>
            </a:r>
            <a:endParaRPr lang="en-US" sz="3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97900" y="6578600"/>
            <a:ext cx="571500" cy="22860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1DFB98CC-56EA-4F8E-985D-0EDE944A4368}" type="slidenum">
              <a:rPr lang="en-US" sz="1200" smtClean="0">
                <a:solidFill>
                  <a:schemeClr val="bg1">
                    <a:lumMod val="50000"/>
                  </a:schemeClr>
                </a:solidFill>
              </a:rPr>
              <a:pPr algn="r">
                <a:defRPr/>
              </a:pPr>
              <a:t>22</a:t>
            </a:fld>
            <a:endParaRPr lang="en-US" sz="12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8543499" y="0"/>
            <a:ext cx="600501" cy="600501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3</a:t>
            </a:r>
            <a:endParaRPr lang="en-US" sz="2800" b="1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419368"/>
            <a:ext cx="4114800" cy="4706796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Team Structure: Example 3</a:t>
            </a:r>
            <a:endParaRPr lang="en-US" sz="2400" dirty="0"/>
          </a:p>
        </p:txBody>
      </p:sp>
      <p:sp>
        <p:nvSpPr>
          <p:cNvPr id="8" name="Oval 7"/>
          <p:cNvSpPr/>
          <p:nvPr/>
        </p:nvSpPr>
        <p:spPr>
          <a:xfrm>
            <a:off x="1195315" y="2292823"/>
            <a:ext cx="1951630" cy="709684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Sponsor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875730" y="3591634"/>
            <a:ext cx="2590801" cy="155357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Project Team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3753135" y="4053384"/>
            <a:ext cx="1023582" cy="61415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People</a:t>
            </a:r>
          </a:p>
          <a:p>
            <a:pPr algn="ctr"/>
            <a:r>
              <a:rPr lang="en-US" sz="1400" dirty="0" smtClean="0"/>
              <a:t>CM</a:t>
            </a:r>
            <a:endParaRPr lang="en-US" sz="1400" dirty="0"/>
          </a:p>
        </p:txBody>
      </p:sp>
      <p:cxnSp>
        <p:nvCxnSpPr>
          <p:cNvPr id="12" name="Straight Connector 11"/>
          <p:cNvCxnSpPr>
            <a:stCxn id="8" idx="4"/>
            <a:endCxn id="9" idx="0"/>
          </p:cNvCxnSpPr>
          <p:nvPr/>
        </p:nvCxnSpPr>
        <p:spPr>
          <a:xfrm>
            <a:off x="2171130" y="3002507"/>
            <a:ext cx="1" cy="589127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4703934" y="1419368"/>
            <a:ext cx="4114800" cy="4706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One single sponsor.</a:t>
            </a:r>
          </a:p>
          <a:p>
            <a:pPr marL="0" indent="0">
              <a:buNone/>
            </a:pPr>
            <a:r>
              <a:rPr lang="en-US" sz="2000" dirty="0"/>
              <a:t>External resources focusing on People Change </a:t>
            </a:r>
            <a:r>
              <a:rPr lang="en-US" sz="2000" dirty="0" smtClean="0"/>
              <a:t>Management (CM) </a:t>
            </a:r>
            <a:r>
              <a:rPr lang="en-US" sz="2000" dirty="0"/>
              <a:t>activities either part or full time</a:t>
            </a:r>
            <a:r>
              <a:rPr lang="en-US" sz="2000" dirty="0" smtClean="0"/>
              <a:t>. Can be external to the company or external to the project (e.g. shared resource pool)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People Change </a:t>
            </a:r>
            <a:r>
              <a:rPr lang="en-US" sz="2000" dirty="0" smtClean="0"/>
              <a:t>Management (CM) </a:t>
            </a:r>
            <a:r>
              <a:rPr lang="en-US" sz="2000" dirty="0"/>
              <a:t>lead </a:t>
            </a:r>
            <a:r>
              <a:rPr lang="en-US" sz="2000" dirty="0" smtClean="0"/>
              <a:t>is part of the project team and reports to the Program/Project Manager.</a:t>
            </a:r>
          </a:p>
        </p:txBody>
      </p:sp>
      <p:cxnSp>
        <p:nvCxnSpPr>
          <p:cNvPr id="14" name="Straight Connector 13"/>
          <p:cNvCxnSpPr>
            <a:stCxn id="15" idx="6"/>
            <a:endCxn id="10" idx="2"/>
          </p:cNvCxnSpPr>
          <p:nvPr/>
        </p:nvCxnSpPr>
        <p:spPr>
          <a:xfrm flipV="1">
            <a:off x="3357349" y="4360459"/>
            <a:ext cx="395786" cy="14786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2936544" y="4164841"/>
            <a:ext cx="420805" cy="420807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6" name="Rounded Rectangular Callout 15"/>
          <p:cNvSpPr/>
          <p:nvPr/>
        </p:nvSpPr>
        <p:spPr>
          <a:xfrm>
            <a:off x="6646459" y="4913195"/>
            <a:ext cx="2347416" cy="1105469"/>
          </a:xfrm>
          <a:prstGeom prst="wedgeRoundRectCallout">
            <a:avLst>
              <a:gd name="adj1" fmla="val -74508"/>
              <a:gd name="adj2" fmla="val -3827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What is your current structure?</a:t>
            </a:r>
          </a:p>
          <a:p>
            <a:pPr algn="ctr"/>
            <a:r>
              <a:rPr lang="en-US" sz="1600" dirty="0" smtClean="0"/>
              <a:t>What would be the optimal structure?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5689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pPr marL="573088" indent="-573088" algn="l">
              <a:buFont typeface="+mj-lt"/>
              <a:buAutoNum type="arabicPeriod" startAt="3"/>
            </a:pPr>
            <a:r>
              <a:rPr lang="en-US" sz="3400" dirty="0" smtClean="0">
                <a:solidFill>
                  <a:schemeClr val="accent6">
                    <a:lumMod val="75000"/>
                  </a:schemeClr>
                </a:solidFill>
              </a:rPr>
              <a:t>SPONSORSHIP MODEL, PROJECT TEAM &amp; STEERING COMMITTEE</a:t>
            </a:r>
            <a:endParaRPr lang="en-US" sz="3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97900" y="6578600"/>
            <a:ext cx="571500" cy="22860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1DFB98CC-56EA-4F8E-985D-0EDE944A4368}" type="slidenum">
              <a:rPr lang="en-US" sz="1200" smtClean="0">
                <a:solidFill>
                  <a:schemeClr val="bg1">
                    <a:lumMod val="50000"/>
                  </a:schemeClr>
                </a:solidFill>
              </a:rPr>
              <a:pPr algn="r">
                <a:defRPr/>
              </a:pPr>
              <a:t>23</a:t>
            </a:fld>
            <a:endParaRPr lang="en-US" sz="12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8543499" y="0"/>
            <a:ext cx="600501" cy="600501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3</a:t>
            </a:r>
            <a:endParaRPr lang="en-US" sz="2800" b="1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419368"/>
            <a:ext cx="4114800" cy="4706796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Team Structure: Example 3</a:t>
            </a:r>
            <a:endParaRPr lang="en-US" sz="2400" dirty="0"/>
          </a:p>
        </p:txBody>
      </p:sp>
      <p:sp>
        <p:nvSpPr>
          <p:cNvPr id="8" name="Oval 7"/>
          <p:cNvSpPr/>
          <p:nvPr/>
        </p:nvSpPr>
        <p:spPr>
          <a:xfrm>
            <a:off x="1195315" y="2292823"/>
            <a:ext cx="1951630" cy="709684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Sponsor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875730" y="3591634"/>
            <a:ext cx="2590801" cy="155357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Project Team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423080" y="5363569"/>
            <a:ext cx="1023582" cy="61415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People</a:t>
            </a:r>
          </a:p>
          <a:p>
            <a:pPr algn="ctr"/>
            <a:r>
              <a:rPr lang="en-US" sz="1400" dirty="0" smtClean="0"/>
              <a:t>CM</a:t>
            </a:r>
            <a:endParaRPr lang="en-US" sz="1400" dirty="0"/>
          </a:p>
        </p:txBody>
      </p:sp>
      <p:cxnSp>
        <p:nvCxnSpPr>
          <p:cNvPr id="12" name="Straight Connector 11"/>
          <p:cNvCxnSpPr>
            <a:stCxn id="8" idx="4"/>
            <a:endCxn id="9" idx="0"/>
          </p:cNvCxnSpPr>
          <p:nvPr/>
        </p:nvCxnSpPr>
        <p:spPr>
          <a:xfrm>
            <a:off x="2171130" y="3002507"/>
            <a:ext cx="1" cy="589127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4703934" y="1419368"/>
            <a:ext cx="4114800" cy="4706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One single sponsor.</a:t>
            </a:r>
          </a:p>
          <a:p>
            <a:pPr marL="0" indent="0">
              <a:buNone/>
            </a:pPr>
            <a:r>
              <a:rPr lang="en-US" sz="1900" dirty="0"/>
              <a:t>External resources focusing on People Change Management </a:t>
            </a:r>
            <a:r>
              <a:rPr lang="en-US" sz="1900" dirty="0" smtClean="0"/>
              <a:t>(CM) activities </a:t>
            </a:r>
            <a:r>
              <a:rPr lang="en-US" sz="1900" dirty="0"/>
              <a:t>either part or full time</a:t>
            </a:r>
            <a:r>
              <a:rPr lang="en-US" sz="1900" dirty="0" smtClean="0"/>
              <a:t>. Can be external to the company or external to the project (e.g. shared resource pool)</a:t>
            </a:r>
            <a:endParaRPr lang="en-US" sz="1900" dirty="0"/>
          </a:p>
          <a:p>
            <a:pPr marL="0" indent="0">
              <a:buNone/>
            </a:pPr>
            <a:r>
              <a:rPr lang="en-US" sz="1900" dirty="0"/>
              <a:t>People Change Management </a:t>
            </a:r>
            <a:r>
              <a:rPr lang="en-US" sz="1900" dirty="0" smtClean="0"/>
              <a:t>(CM) lead is part of the project team and reports to the Program/Project Manager.</a:t>
            </a:r>
          </a:p>
          <a:p>
            <a:pPr marL="0" indent="0">
              <a:buNone/>
            </a:pPr>
            <a:r>
              <a:rPr lang="en-US" sz="1900" dirty="0" smtClean="0"/>
              <a:t>Multiple People Change Management teams e.g. communications team, training team and others.</a:t>
            </a:r>
          </a:p>
        </p:txBody>
      </p:sp>
      <p:cxnSp>
        <p:nvCxnSpPr>
          <p:cNvPr id="14" name="Straight Connector 13"/>
          <p:cNvCxnSpPr>
            <a:stCxn id="15" idx="3"/>
            <a:endCxn id="10" idx="0"/>
          </p:cNvCxnSpPr>
          <p:nvPr/>
        </p:nvCxnSpPr>
        <p:spPr>
          <a:xfrm flipH="1">
            <a:off x="934871" y="4933455"/>
            <a:ext cx="1148898" cy="430114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2022144" y="4574274"/>
            <a:ext cx="420805" cy="420807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7" name="Oval 16"/>
          <p:cNvSpPr/>
          <p:nvPr/>
        </p:nvSpPr>
        <p:spPr>
          <a:xfrm>
            <a:off x="1728716" y="5363569"/>
            <a:ext cx="1023582" cy="61415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People</a:t>
            </a:r>
          </a:p>
          <a:p>
            <a:pPr algn="ctr"/>
            <a:r>
              <a:rPr lang="en-US" sz="1400" dirty="0" smtClean="0"/>
              <a:t>CM</a:t>
            </a:r>
            <a:endParaRPr lang="en-US" sz="1400" dirty="0"/>
          </a:p>
        </p:txBody>
      </p:sp>
      <p:sp>
        <p:nvSpPr>
          <p:cNvPr id="18" name="Oval 17"/>
          <p:cNvSpPr/>
          <p:nvPr/>
        </p:nvSpPr>
        <p:spPr>
          <a:xfrm>
            <a:off x="3034352" y="5363569"/>
            <a:ext cx="1023582" cy="61415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People</a:t>
            </a:r>
          </a:p>
          <a:p>
            <a:pPr algn="ctr"/>
            <a:r>
              <a:rPr lang="en-US" sz="1400" dirty="0" smtClean="0"/>
              <a:t>CM</a:t>
            </a:r>
            <a:endParaRPr lang="en-US" sz="1400" dirty="0"/>
          </a:p>
        </p:txBody>
      </p:sp>
      <p:sp>
        <p:nvSpPr>
          <p:cNvPr id="19" name="Oval 18"/>
          <p:cNvSpPr/>
          <p:nvPr/>
        </p:nvSpPr>
        <p:spPr>
          <a:xfrm>
            <a:off x="3186752" y="5534166"/>
            <a:ext cx="1023582" cy="61415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People</a:t>
            </a:r>
          </a:p>
          <a:p>
            <a:pPr algn="ctr"/>
            <a:r>
              <a:rPr lang="en-US" sz="1400" dirty="0" smtClean="0"/>
              <a:t>CM</a:t>
            </a:r>
            <a:endParaRPr lang="en-US" sz="1400" dirty="0"/>
          </a:p>
        </p:txBody>
      </p:sp>
      <p:cxnSp>
        <p:nvCxnSpPr>
          <p:cNvPr id="20" name="Straight Connector 19"/>
          <p:cNvCxnSpPr>
            <a:stCxn id="15" idx="4"/>
            <a:endCxn id="17" idx="0"/>
          </p:cNvCxnSpPr>
          <p:nvPr/>
        </p:nvCxnSpPr>
        <p:spPr>
          <a:xfrm>
            <a:off x="2232547" y="4995081"/>
            <a:ext cx="7960" cy="368488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18" idx="0"/>
          </p:cNvCxnSpPr>
          <p:nvPr/>
        </p:nvCxnSpPr>
        <p:spPr>
          <a:xfrm>
            <a:off x="2306470" y="4981433"/>
            <a:ext cx="1239673" cy="382136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ular Callout 20"/>
          <p:cNvSpPr/>
          <p:nvPr/>
        </p:nvSpPr>
        <p:spPr>
          <a:xfrm>
            <a:off x="6496331" y="5390875"/>
            <a:ext cx="2347416" cy="1105469"/>
          </a:xfrm>
          <a:prstGeom prst="wedgeRoundRectCallout">
            <a:avLst>
              <a:gd name="adj1" fmla="val -74508"/>
              <a:gd name="adj2" fmla="val -3827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What is your current structure?</a:t>
            </a:r>
          </a:p>
          <a:p>
            <a:pPr algn="ctr"/>
            <a:r>
              <a:rPr lang="en-US" sz="1600" dirty="0" smtClean="0"/>
              <a:t>What would be the optimal structure?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313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pPr marL="573088" indent="-573088" algn="l">
              <a:buFont typeface="+mj-lt"/>
              <a:buAutoNum type="arabicPeriod" startAt="3"/>
            </a:pPr>
            <a:r>
              <a:rPr lang="en-US" sz="3400" dirty="0" smtClean="0">
                <a:solidFill>
                  <a:schemeClr val="accent6">
                    <a:lumMod val="75000"/>
                  </a:schemeClr>
                </a:solidFill>
              </a:rPr>
              <a:t>SPONSORSHIP MODEL, PROJECT TEAM &amp; STEERING COMMITTEE</a:t>
            </a:r>
            <a:endParaRPr lang="en-US" sz="3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97900" y="6578600"/>
            <a:ext cx="571500" cy="22860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1DFB98CC-56EA-4F8E-985D-0EDE944A4368}" type="slidenum">
              <a:rPr lang="en-US" sz="1200" smtClean="0">
                <a:solidFill>
                  <a:schemeClr val="bg1">
                    <a:lumMod val="50000"/>
                  </a:schemeClr>
                </a:solidFill>
              </a:rPr>
              <a:pPr algn="r">
                <a:defRPr/>
              </a:pPr>
              <a:t>24</a:t>
            </a:fld>
            <a:endParaRPr lang="en-US" sz="12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8543499" y="0"/>
            <a:ext cx="600501" cy="600501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3</a:t>
            </a:r>
            <a:endParaRPr lang="en-US" sz="2800" b="1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419368"/>
            <a:ext cx="4114800" cy="4706796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S</a:t>
            </a:r>
            <a:r>
              <a:rPr lang="en-US" sz="2400" dirty="0" smtClean="0"/>
              <a:t>ponsor Model: Example 1</a:t>
            </a:r>
            <a:endParaRPr lang="en-US" sz="2400" dirty="0"/>
          </a:p>
        </p:txBody>
      </p:sp>
      <p:sp>
        <p:nvSpPr>
          <p:cNvPr id="9" name="Oval 8"/>
          <p:cNvSpPr/>
          <p:nvPr/>
        </p:nvSpPr>
        <p:spPr>
          <a:xfrm>
            <a:off x="875730" y="2265529"/>
            <a:ext cx="2590801" cy="2047163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dirty="0" smtClean="0"/>
              <a:t>Project </a:t>
            </a:r>
            <a:r>
              <a:rPr lang="en-US" dirty="0"/>
              <a:t>Team</a:t>
            </a:r>
          </a:p>
          <a:p>
            <a:pPr algn="ctr"/>
            <a:r>
              <a:rPr lang="en-US" dirty="0"/>
              <a:t>People Change Management Team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4703934" y="1419368"/>
            <a:ext cx="4114800" cy="4706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smtClean="0"/>
              <a:t>The Sponsor is part of the Project Team</a:t>
            </a:r>
          </a:p>
        </p:txBody>
      </p:sp>
      <p:sp>
        <p:nvSpPr>
          <p:cNvPr id="8" name="Oval 7"/>
          <p:cNvSpPr/>
          <p:nvPr/>
        </p:nvSpPr>
        <p:spPr>
          <a:xfrm>
            <a:off x="1386384" y="2442949"/>
            <a:ext cx="1575181" cy="464023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Sponsor</a:t>
            </a:r>
            <a:endParaRPr lang="en-US" dirty="0"/>
          </a:p>
        </p:txBody>
      </p:sp>
      <p:sp>
        <p:nvSpPr>
          <p:cNvPr id="10" name="Rounded Rectangular Callout 9"/>
          <p:cNvSpPr/>
          <p:nvPr/>
        </p:nvSpPr>
        <p:spPr>
          <a:xfrm>
            <a:off x="6469035" y="4913195"/>
            <a:ext cx="2347416" cy="1105469"/>
          </a:xfrm>
          <a:prstGeom prst="wedgeRoundRectCallout">
            <a:avLst>
              <a:gd name="adj1" fmla="val -74508"/>
              <a:gd name="adj2" fmla="val -3827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What is your current structure?</a:t>
            </a:r>
          </a:p>
          <a:p>
            <a:pPr algn="ctr"/>
            <a:r>
              <a:rPr lang="en-US" sz="1600" dirty="0" smtClean="0"/>
              <a:t>What would be the optimal structure?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7840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pPr marL="573088" indent="-573088" algn="l">
              <a:buFont typeface="+mj-lt"/>
              <a:buAutoNum type="arabicPeriod" startAt="3"/>
            </a:pPr>
            <a:r>
              <a:rPr lang="en-US" sz="3400" dirty="0" smtClean="0">
                <a:solidFill>
                  <a:schemeClr val="accent6">
                    <a:lumMod val="75000"/>
                  </a:schemeClr>
                </a:solidFill>
              </a:rPr>
              <a:t>SPONSORSHIP MODEL, PROJECT TEAM &amp; STEERING COMMITTEE</a:t>
            </a:r>
            <a:endParaRPr lang="en-US" sz="3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97900" y="6578600"/>
            <a:ext cx="571500" cy="22860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1DFB98CC-56EA-4F8E-985D-0EDE944A4368}" type="slidenum">
              <a:rPr lang="en-US" sz="1200" smtClean="0">
                <a:solidFill>
                  <a:schemeClr val="bg1">
                    <a:lumMod val="50000"/>
                  </a:schemeClr>
                </a:solidFill>
              </a:rPr>
              <a:pPr algn="r">
                <a:defRPr/>
              </a:pPr>
              <a:t>25</a:t>
            </a:fld>
            <a:endParaRPr lang="en-US" sz="12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8543499" y="0"/>
            <a:ext cx="600501" cy="600501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3</a:t>
            </a:r>
            <a:endParaRPr lang="en-US" sz="2800" b="1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419368"/>
            <a:ext cx="4114800" cy="4706796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S</a:t>
            </a:r>
            <a:r>
              <a:rPr lang="en-US" sz="2400" dirty="0" smtClean="0"/>
              <a:t>ponsor Model: Example 2</a:t>
            </a:r>
            <a:endParaRPr lang="en-US" sz="24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4703934" y="1419368"/>
            <a:ext cx="4114800" cy="4706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smtClean="0"/>
              <a:t>The Sponsor is outside the Project Organization.</a:t>
            </a:r>
          </a:p>
          <a:p>
            <a:pPr marL="0" indent="0">
              <a:buNone/>
            </a:pPr>
            <a:r>
              <a:rPr lang="en-US" sz="2000" dirty="0" smtClean="0"/>
              <a:t>Only one level of sponsorship e.g. Mid level management</a:t>
            </a:r>
          </a:p>
        </p:txBody>
      </p:sp>
      <p:sp>
        <p:nvSpPr>
          <p:cNvPr id="10" name="Oval 9"/>
          <p:cNvSpPr/>
          <p:nvPr/>
        </p:nvSpPr>
        <p:spPr>
          <a:xfrm>
            <a:off x="1195315" y="2292823"/>
            <a:ext cx="1951630" cy="709684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Sponsor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875730" y="3591634"/>
            <a:ext cx="2590801" cy="155357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Project Team</a:t>
            </a:r>
          </a:p>
          <a:p>
            <a:pPr algn="ctr"/>
            <a:r>
              <a:rPr lang="en-US" dirty="0"/>
              <a:t>People Change Management Team</a:t>
            </a:r>
          </a:p>
        </p:txBody>
      </p:sp>
      <p:cxnSp>
        <p:nvCxnSpPr>
          <p:cNvPr id="12" name="Straight Connector 11"/>
          <p:cNvCxnSpPr>
            <a:stCxn id="10" idx="4"/>
            <a:endCxn id="11" idx="0"/>
          </p:cNvCxnSpPr>
          <p:nvPr/>
        </p:nvCxnSpPr>
        <p:spPr>
          <a:xfrm>
            <a:off x="2171130" y="3002507"/>
            <a:ext cx="1" cy="589127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ular Callout 13"/>
          <p:cNvSpPr/>
          <p:nvPr/>
        </p:nvSpPr>
        <p:spPr>
          <a:xfrm>
            <a:off x="6455387" y="4913195"/>
            <a:ext cx="2347416" cy="1105469"/>
          </a:xfrm>
          <a:prstGeom prst="wedgeRoundRectCallout">
            <a:avLst>
              <a:gd name="adj1" fmla="val -74508"/>
              <a:gd name="adj2" fmla="val -3827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What is your current structure?</a:t>
            </a:r>
          </a:p>
          <a:p>
            <a:pPr algn="ctr"/>
            <a:r>
              <a:rPr lang="en-US" sz="1600" dirty="0" smtClean="0"/>
              <a:t>What would be the optimal structure?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4314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pPr marL="573088" indent="-573088" algn="l">
              <a:buFont typeface="+mj-lt"/>
              <a:buAutoNum type="arabicPeriod" startAt="3"/>
            </a:pPr>
            <a:r>
              <a:rPr lang="en-US" sz="3400" dirty="0" smtClean="0">
                <a:solidFill>
                  <a:schemeClr val="accent6">
                    <a:lumMod val="75000"/>
                  </a:schemeClr>
                </a:solidFill>
              </a:rPr>
              <a:t>SPONSORSHIP MODEL, PROJECT TEAM &amp; STEERING COMMITTEE</a:t>
            </a:r>
            <a:endParaRPr lang="en-US" sz="3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97900" y="6578600"/>
            <a:ext cx="571500" cy="22860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1DFB98CC-56EA-4F8E-985D-0EDE944A4368}" type="slidenum">
              <a:rPr lang="en-US" sz="1200" smtClean="0">
                <a:solidFill>
                  <a:schemeClr val="bg1">
                    <a:lumMod val="50000"/>
                  </a:schemeClr>
                </a:solidFill>
              </a:rPr>
              <a:pPr algn="r">
                <a:defRPr/>
              </a:pPr>
              <a:t>26</a:t>
            </a:fld>
            <a:endParaRPr lang="en-US" sz="12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8543499" y="0"/>
            <a:ext cx="600501" cy="600501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3</a:t>
            </a:r>
            <a:endParaRPr lang="en-US" sz="2800" b="1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419368"/>
            <a:ext cx="4114800" cy="4706796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S</a:t>
            </a:r>
            <a:r>
              <a:rPr lang="en-US" sz="2400" dirty="0" smtClean="0"/>
              <a:t>ponsor Model: Example 3</a:t>
            </a:r>
            <a:endParaRPr lang="en-US" sz="24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4703934" y="1419368"/>
            <a:ext cx="4114800" cy="4706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smtClean="0"/>
              <a:t>The Sponsor(s) are outside the Project Organization.</a:t>
            </a:r>
          </a:p>
          <a:p>
            <a:pPr marL="0" indent="0">
              <a:buNone/>
            </a:pPr>
            <a:r>
              <a:rPr lang="en-US" sz="2000" dirty="0" smtClean="0"/>
              <a:t>Two levels of sponsorship e.g. Mid level management and an Executive sponsor</a:t>
            </a:r>
          </a:p>
        </p:txBody>
      </p:sp>
      <p:sp>
        <p:nvSpPr>
          <p:cNvPr id="10" name="Oval 9"/>
          <p:cNvSpPr/>
          <p:nvPr/>
        </p:nvSpPr>
        <p:spPr>
          <a:xfrm>
            <a:off x="1195315" y="3316405"/>
            <a:ext cx="1951630" cy="709684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Sponsor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875730" y="4615216"/>
            <a:ext cx="2590801" cy="155357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Project Team</a:t>
            </a:r>
          </a:p>
          <a:p>
            <a:pPr algn="ctr"/>
            <a:r>
              <a:rPr lang="en-US" dirty="0" smtClean="0"/>
              <a:t>People Change Management Team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2171130" y="4026089"/>
            <a:ext cx="1" cy="589127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1195315" y="2226859"/>
            <a:ext cx="1951630" cy="709684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Executive</a:t>
            </a:r>
          </a:p>
          <a:p>
            <a:pPr algn="ctr"/>
            <a:r>
              <a:rPr lang="en-US" dirty="0" smtClean="0"/>
              <a:t>Sponsor</a:t>
            </a:r>
            <a:endParaRPr lang="en-US" dirty="0"/>
          </a:p>
        </p:txBody>
      </p:sp>
      <p:cxnSp>
        <p:nvCxnSpPr>
          <p:cNvPr id="15" name="Straight Connector 14"/>
          <p:cNvCxnSpPr>
            <a:stCxn id="14" idx="4"/>
            <a:endCxn id="10" idx="0"/>
          </p:cNvCxnSpPr>
          <p:nvPr/>
        </p:nvCxnSpPr>
        <p:spPr>
          <a:xfrm>
            <a:off x="2171130" y="2936543"/>
            <a:ext cx="0" cy="379862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ular Callout 15"/>
          <p:cNvSpPr/>
          <p:nvPr/>
        </p:nvSpPr>
        <p:spPr>
          <a:xfrm>
            <a:off x="6455387" y="4913195"/>
            <a:ext cx="2347416" cy="1105469"/>
          </a:xfrm>
          <a:prstGeom prst="wedgeRoundRectCallout">
            <a:avLst>
              <a:gd name="adj1" fmla="val -74508"/>
              <a:gd name="adj2" fmla="val -3827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What is your current structure?</a:t>
            </a:r>
          </a:p>
          <a:p>
            <a:pPr algn="ctr"/>
            <a:r>
              <a:rPr lang="en-US" sz="1600" dirty="0" smtClean="0"/>
              <a:t>What would be the optimal structure?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2670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pPr marL="573088" indent="-573088" algn="l">
              <a:buFont typeface="+mj-lt"/>
              <a:buAutoNum type="arabicPeriod" startAt="3"/>
            </a:pPr>
            <a:r>
              <a:rPr lang="en-US" sz="3400" dirty="0" smtClean="0">
                <a:solidFill>
                  <a:schemeClr val="accent6">
                    <a:lumMod val="75000"/>
                  </a:schemeClr>
                </a:solidFill>
              </a:rPr>
              <a:t>SPONSORSHIP MODEL, PROJECT TEAM &amp; STEERING COMMITTEE</a:t>
            </a:r>
            <a:endParaRPr lang="en-US" sz="3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97900" y="6578600"/>
            <a:ext cx="571500" cy="22860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1DFB98CC-56EA-4F8E-985D-0EDE944A4368}" type="slidenum">
              <a:rPr lang="en-US" sz="1200" smtClean="0">
                <a:solidFill>
                  <a:schemeClr val="bg1">
                    <a:lumMod val="50000"/>
                  </a:schemeClr>
                </a:solidFill>
              </a:rPr>
              <a:pPr algn="r">
                <a:defRPr/>
              </a:pPr>
              <a:t>27</a:t>
            </a:fld>
            <a:endParaRPr lang="en-US" sz="12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8543499" y="0"/>
            <a:ext cx="600501" cy="600501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3</a:t>
            </a:r>
            <a:endParaRPr lang="en-US" sz="2800" b="1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419368"/>
            <a:ext cx="4114800" cy="4706796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S</a:t>
            </a:r>
            <a:r>
              <a:rPr lang="en-US" sz="2400" dirty="0" smtClean="0"/>
              <a:t>ponsor Model: Example 3</a:t>
            </a:r>
            <a:endParaRPr lang="en-US" sz="24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4703934" y="1419368"/>
            <a:ext cx="4114800" cy="4706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smtClean="0"/>
              <a:t>The Sponsor(s) are outside the Project Organization.</a:t>
            </a:r>
          </a:p>
          <a:p>
            <a:pPr marL="0" indent="0">
              <a:buNone/>
            </a:pPr>
            <a:r>
              <a:rPr lang="en-US" sz="2000" dirty="0" smtClean="0"/>
              <a:t>A Steering Committee is part of the reporting chain of the project. </a:t>
            </a:r>
          </a:p>
          <a:p>
            <a:pPr marL="0" indent="0">
              <a:buNone/>
            </a:pPr>
            <a:r>
              <a:rPr lang="en-US" sz="2000" dirty="0" smtClean="0"/>
              <a:t>The Executive Sponsor is either separate from the Executive Steering committee or could be a member of the Steering Committee</a:t>
            </a:r>
          </a:p>
        </p:txBody>
      </p:sp>
      <p:sp>
        <p:nvSpPr>
          <p:cNvPr id="10" name="Oval 9"/>
          <p:cNvSpPr/>
          <p:nvPr/>
        </p:nvSpPr>
        <p:spPr>
          <a:xfrm>
            <a:off x="1195315" y="3357349"/>
            <a:ext cx="1951630" cy="709684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Executive </a:t>
            </a:r>
          </a:p>
          <a:p>
            <a:pPr algn="ctr"/>
            <a:r>
              <a:rPr lang="en-US" dirty="0" smtClean="0"/>
              <a:t>Sponsor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875730" y="4615216"/>
            <a:ext cx="2590801" cy="155357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Project Team</a:t>
            </a:r>
          </a:p>
          <a:p>
            <a:pPr algn="ctr"/>
            <a:r>
              <a:rPr lang="en-US" dirty="0" smtClean="0"/>
              <a:t>People Change Management Team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2171130" y="4026089"/>
            <a:ext cx="1" cy="589127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1195315" y="2226859"/>
            <a:ext cx="1951630" cy="70968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Steering Committee</a:t>
            </a:r>
            <a:endParaRPr lang="en-US" dirty="0"/>
          </a:p>
        </p:txBody>
      </p:sp>
      <p:cxnSp>
        <p:nvCxnSpPr>
          <p:cNvPr id="15" name="Straight Connector 14"/>
          <p:cNvCxnSpPr>
            <a:stCxn id="14" idx="4"/>
            <a:endCxn id="10" idx="0"/>
          </p:cNvCxnSpPr>
          <p:nvPr/>
        </p:nvCxnSpPr>
        <p:spPr>
          <a:xfrm>
            <a:off x="2171130" y="2936543"/>
            <a:ext cx="0" cy="420806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ular Callout 15"/>
          <p:cNvSpPr/>
          <p:nvPr/>
        </p:nvSpPr>
        <p:spPr>
          <a:xfrm>
            <a:off x="6455387" y="4913195"/>
            <a:ext cx="2347416" cy="1105469"/>
          </a:xfrm>
          <a:prstGeom prst="wedgeRoundRectCallout">
            <a:avLst>
              <a:gd name="adj1" fmla="val -74508"/>
              <a:gd name="adj2" fmla="val -3827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What is your current structure?</a:t>
            </a:r>
          </a:p>
          <a:p>
            <a:pPr algn="ctr"/>
            <a:r>
              <a:rPr lang="en-US" sz="1600" dirty="0" smtClean="0"/>
              <a:t>What would be the optimal structure?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4917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pPr marL="573088" indent="-573088" algn="l">
              <a:buFont typeface="+mj-lt"/>
              <a:buAutoNum type="arabicPeriod" startAt="3"/>
            </a:pPr>
            <a:r>
              <a:rPr lang="en-US" sz="3400" dirty="0" smtClean="0">
                <a:solidFill>
                  <a:schemeClr val="accent6">
                    <a:lumMod val="75000"/>
                  </a:schemeClr>
                </a:solidFill>
              </a:rPr>
              <a:t>SPONSORSHIP MODEL, PROJECT TEAM &amp; STEERING COMMITTEE</a:t>
            </a:r>
            <a:endParaRPr lang="en-US" sz="3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97900" y="6578600"/>
            <a:ext cx="571500" cy="22860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1DFB98CC-56EA-4F8E-985D-0EDE944A4368}" type="slidenum">
              <a:rPr lang="en-US" sz="1200" smtClean="0">
                <a:solidFill>
                  <a:schemeClr val="bg1">
                    <a:lumMod val="50000"/>
                  </a:schemeClr>
                </a:solidFill>
              </a:rPr>
              <a:pPr algn="r">
                <a:defRPr/>
              </a:pPr>
              <a:t>28</a:t>
            </a:fld>
            <a:endParaRPr lang="en-US" sz="12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8543499" y="0"/>
            <a:ext cx="600501" cy="600501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3</a:t>
            </a:r>
            <a:endParaRPr lang="en-US" sz="2800" b="1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419368"/>
            <a:ext cx="4114800" cy="4706796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S</a:t>
            </a:r>
            <a:r>
              <a:rPr lang="en-US" sz="2400" dirty="0" smtClean="0"/>
              <a:t>ponsor Model: Example 4</a:t>
            </a:r>
            <a:endParaRPr lang="en-US" sz="24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4703934" y="1419368"/>
            <a:ext cx="4114800" cy="4706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smtClean="0"/>
              <a:t>More complicated sponsorship models can exist with multiple layers where there is an operational sponsor / steering committee and an executive (e.g. business) sponsor and steering committee.</a:t>
            </a:r>
          </a:p>
          <a:p>
            <a:pPr marL="0" indent="0">
              <a:buNone/>
            </a:pPr>
            <a:r>
              <a:rPr lang="en-US" sz="2000" dirty="0" smtClean="0"/>
              <a:t>Any combination of these sponsors / steering committees are possible and depend on the project scope, size, timeline, risk etc.</a:t>
            </a:r>
          </a:p>
        </p:txBody>
      </p:sp>
      <p:sp>
        <p:nvSpPr>
          <p:cNvPr id="10" name="Oval 9"/>
          <p:cNvSpPr/>
          <p:nvPr/>
        </p:nvSpPr>
        <p:spPr>
          <a:xfrm>
            <a:off x="131907" y="3357348"/>
            <a:ext cx="1951630" cy="85980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Operational</a:t>
            </a:r>
          </a:p>
          <a:p>
            <a:pPr algn="ctr"/>
            <a:r>
              <a:rPr lang="en-US" dirty="0" smtClean="0"/>
              <a:t>Sponsor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875730" y="4615216"/>
            <a:ext cx="2590801" cy="155357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Project Team</a:t>
            </a:r>
          </a:p>
          <a:p>
            <a:pPr algn="ctr"/>
            <a:r>
              <a:rPr lang="en-US" dirty="0" smtClean="0"/>
              <a:t>People Change Management Team</a:t>
            </a:r>
            <a:endParaRPr lang="en-US" dirty="0"/>
          </a:p>
        </p:txBody>
      </p:sp>
      <p:cxnSp>
        <p:nvCxnSpPr>
          <p:cNvPr id="12" name="Straight Connector 11"/>
          <p:cNvCxnSpPr>
            <a:stCxn id="10" idx="4"/>
          </p:cNvCxnSpPr>
          <p:nvPr/>
        </p:nvCxnSpPr>
        <p:spPr>
          <a:xfrm>
            <a:off x="1107722" y="4217157"/>
            <a:ext cx="1063409" cy="398059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9" idx="4"/>
            <a:endCxn id="10" idx="0"/>
          </p:cNvCxnSpPr>
          <p:nvPr/>
        </p:nvCxnSpPr>
        <p:spPr>
          <a:xfrm>
            <a:off x="1107722" y="3032076"/>
            <a:ext cx="0" cy="325272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2249604" y="3348249"/>
            <a:ext cx="1951630" cy="859809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Operational</a:t>
            </a:r>
          </a:p>
          <a:p>
            <a:pPr algn="ctr"/>
            <a:r>
              <a:rPr lang="en-US" dirty="0" smtClean="0"/>
              <a:t>Steering Committee</a:t>
            </a:r>
            <a:endParaRPr lang="en-US" dirty="0"/>
          </a:p>
        </p:txBody>
      </p:sp>
      <p:cxnSp>
        <p:nvCxnSpPr>
          <p:cNvPr id="17" name="Straight Connector 16"/>
          <p:cNvCxnSpPr>
            <a:stCxn id="11" idx="0"/>
            <a:endCxn id="16" idx="4"/>
          </p:cNvCxnSpPr>
          <p:nvPr/>
        </p:nvCxnSpPr>
        <p:spPr>
          <a:xfrm flipV="1">
            <a:off x="2171131" y="4208058"/>
            <a:ext cx="1054288" cy="407158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131907" y="2172267"/>
            <a:ext cx="1951630" cy="85980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Executive</a:t>
            </a:r>
          </a:p>
          <a:p>
            <a:pPr algn="ctr"/>
            <a:r>
              <a:rPr lang="en-US" dirty="0" smtClean="0"/>
              <a:t>Sponsor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2249604" y="2163168"/>
            <a:ext cx="1951630" cy="859809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Executive</a:t>
            </a:r>
          </a:p>
          <a:p>
            <a:pPr algn="ctr"/>
            <a:r>
              <a:rPr lang="en-US" dirty="0" smtClean="0"/>
              <a:t>Steering Committee</a:t>
            </a:r>
            <a:endParaRPr lang="en-US" dirty="0"/>
          </a:p>
        </p:txBody>
      </p:sp>
      <p:cxnSp>
        <p:nvCxnSpPr>
          <p:cNvPr id="22" name="Straight Connector 21"/>
          <p:cNvCxnSpPr>
            <a:stCxn id="20" idx="4"/>
            <a:endCxn id="16" idx="0"/>
          </p:cNvCxnSpPr>
          <p:nvPr/>
        </p:nvCxnSpPr>
        <p:spPr>
          <a:xfrm>
            <a:off x="3225419" y="3022977"/>
            <a:ext cx="0" cy="325272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ular Callout 17"/>
          <p:cNvSpPr/>
          <p:nvPr/>
        </p:nvSpPr>
        <p:spPr>
          <a:xfrm>
            <a:off x="6455387" y="4913195"/>
            <a:ext cx="2347416" cy="1105469"/>
          </a:xfrm>
          <a:prstGeom prst="wedgeRoundRectCallout">
            <a:avLst>
              <a:gd name="adj1" fmla="val -74508"/>
              <a:gd name="adj2" fmla="val -3827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What is your current structure?</a:t>
            </a:r>
          </a:p>
          <a:p>
            <a:pPr algn="ctr"/>
            <a:r>
              <a:rPr lang="en-US" sz="1600" dirty="0" smtClean="0"/>
              <a:t>What would be the optimal structure?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34306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pPr marL="573088" indent="-573088" algn="l">
              <a:buFont typeface="+mj-lt"/>
              <a:buAutoNum type="arabicPeriod" startAt="3"/>
            </a:pPr>
            <a:r>
              <a:rPr lang="en-US" sz="3400" dirty="0" smtClean="0">
                <a:solidFill>
                  <a:schemeClr val="accent6">
                    <a:lumMod val="75000"/>
                  </a:schemeClr>
                </a:solidFill>
              </a:rPr>
              <a:t>SPONSORSHIP MODEL, PROJECT TEAM &amp; STEERING COMMITTEE</a:t>
            </a:r>
            <a:endParaRPr lang="en-US" sz="3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97900" y="6578600"/>
            <a:ext cx="571500" cy="22860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1DFB98CC-56EA-4F8E-985D-0EDE944A4368}" type="slidenum">
              <a:rPr lang="en-US" sz="1200" smtClean="0">
                <a:solidFill>
                  <a:schemeClr val="bg1">
                    <a:lumMod val="50000"/>
                  </a:schemeClr>
                </a:solidFill>
              </a:rPr>
              <a:pPr algn="r">
                <a:defRPr/>
              </a:pPr>
              <a:t>29</a:t>
            </a:fld>
            <a:endParaRPr lang="en-US" sz="12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8543499" y="0"/>
            <a:ext cx="600501" cy="600501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3</a:t>
            </a:r>
            <a:endParaRPr lang="en-US" sz="2800" b="1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419368"/>
            <a:ext cx="4114800" cy="4706796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S</a:t>
            </a:r>
            <a:r>
              <a:rPr lang="en-US" sz="2400" dirty="0" smtClean="0"/>
              <a:t>ponsor Model: Example 5</a:t>
            </a:r>
            <a:endParaRPr lang="en-US" sz="24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4703934" y="1419368"/>
            <a:ext cx="4114800" cy="4706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smtClean="0"/>
              <a:t>More complicated sponsorship models and People Change Management reporting structures can exist with multiple layers.</a:t>
            </a:r>
          </a:p>
          <a:p>
            <a:pPr marL="0" indent="0">
              <a:buNone/>
            </a:pPr>
            <a:r>
              <a:rPr lang="en-US" sz="2000" dirty="0" smtClean="0"/>
              <a:t>Any combination of these Sponsors / Steering </a:t>
            </a:r>
            <a:r>
              <a:rPr lang="en-US" sz="2000" dirty="0"/>
              <a:t>C</a:t>
            </a:r>
            <a:r>
              <a:rPr lang="en-US" sz="2000" dirty="0" smtClean="0"/>
              <a:t>ommittees / People Change Management structures are possible and depend on the project scope, size, timeline, risk etc.</a:t>
            </a:r>
          </a:p>
        </p:txBody>
      </p:sp>
      <p:sp>
        <p:nvSpPr>
          <p:cNvPr id="10" name="Oval 9"/>
          <p:cNvSpPr/>
          <p:nvPr/>
        </p:nvSpPr>
        <p:spPr>
          <a:xfrm>
            <a:off x="473101" y="3357348"/>
            <a:ext cx="1951630" cy="85980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Project</a:t>
            </a:r>
          </a:p>
          <a:p>
            <a:pPr algn="ctr"/>
            <a:r>
              <a:rPr lang="en-US" dirty="0" smtClean="0"/>
              <a:t>Sponsor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152399" y="4615216"/>
            <a:ext cx="2590801" cy="155357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Project Team</a:t>
            </a:r>
          </a:p>
          <a:p>
            <a:pPr algn="ctr"/>
            <a:r>
              <a:rPr lang="en-US" dirty="0" smtClean="0"/>
              <a:t>People Change Management Team</a:t>
            </a:r>
            <a:endParaRPr lang="en-US" dirty="0"/>
          </a:p>
        </p:txBody>
      </p:sp>
      <p:cxnSp>
        <p:nvCxnSpPr>
          <p:cNvPr id="12" name="Straight Connector 11"/>
          <p:cNvCxnSpPr>
            <a:stCxn id="10" idx="4"/>
            <a:endCxn id="11" idx="0"/>
          </p:cNvCxnSpPr>
          <p:nvPr/>
        </p:nvCxnSpPr>
        <p:spPr>
          <a:xfrm flipH="1">
            <a:off x="1447800" y="4217157"/>
            <a:ext cx="1116" cy="398059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20" idx="4"/>
            <a:endCxn id="10" idx="0"/>
          </p:cNvCxnSpPr>
          <p:nvPr/>
        </p:nvCxnSpPr>
        <p:spPr>
          <a:xfrm flipH="1">
            <a:off x="1448916" y="3022977"/>
            <a:ext cx="767707" cy="334371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232012" y="2163168"/>
            <a:ext cx="3969222" cy="859809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Executive</a:t>
            </a:r>
          </a:p>
          <a:p>
            <a:pPr algn="ctr"/>
            <a:r>
              <a:rPr lang="en-US" dirty="0" smtClean="0"/>
              <a:t>Steering Committee</a:t>
            </a:r>
            <a:endParaRPr lang="en-US" dirty="0"/>
          </a:p>
        </p:txBody>
      </p:sp>
      <p:cxnSp>
        <p:nvCxnSpPr>
          <p:cNvPr id="22" name="Straight Connector 21"/>
          <p:cNvCxnSpPr>
            <a:stCxn id="20" idx="4"/>
            <a:endCxn id="21" idx="0"/>
          </p:cNvCxnSpPr>
          <p:nvPr/>
        </p:nvCxnSpPr>
        <p:spPr>
          <a:xfrm>
            <a:off x="2216623" y="3022977"/>
            <a:ext cx="1452349" cy="2026695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2847831" y="5049672"/>
            <a:ext cx="1642281" cy="84616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People</a:t>
            </a:r>
          </a:p>
          <a:p>
            <a:pPr algn="ctr"/>
            <a:r>
              <a:rPr lang="en-US" sz="1400" dirty="0" smtClean="0"/>
              <a:t>CM</a:t>
            </a:r>
            <a:endParaRPr lang="en-US" sz="1400" dirty="0"/>
          </a:p>
        </p:txBody>
      </p:sp>
      <p:sp>
        <p:nvSpPr>
          <p:cNvPr id="14" name="Rounded Rectangular Callout 13"/>
          <p:cNvSpPr/>
          <p:nvPr/>
        </p:nvSpPr>
        <p:spPr>
          <a:xfrm>
            <a:off x="6455387" y="4913195"/>
            <a:ext cx="2347416" cy="1105469"/>
          </a:xfrm>
          <a:prstGeom prst="wedgeRoundRectCallout">
            <a:avLst>
              <a:gd name="adj1" fmla="val -74508"/>
              <a:gd name="adj2" fmla="val -3827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What is your current structure?</a:t>
            </a:r>
          </a:p>
          <a:p>
            <a:pPr algn="ctr"/>
            <a:r>
              <a:rPr lang="en-US" sz="1600" dirty="0" smtClean="0"/>
              <a:t>What would be the optimal structure?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5163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720"/>
            <a:ext cx="8229600" cy="4525963"/>
          </a:xfrm>
        </p:spPr>
        <p:txBody>
          <a:bodyPr/>
          <a:lstStyle/>
          <a:p>
            <a:r>
              <a:rPr lang="en-US" dirty="0" smtClean="0"/>
              <a:t>Change characteristics assessment results</a:t>
            </a:r>
          </a:p>
          <a:p>
            <a:r>
              <a:rPr lang="en-US" dirty="0" smtClean="0"/>
              <a:t>Organizational attributes assessment results</a:t>
            </a:r>
          </a:p>
          <a:p>
            <a:r>
              <a:rPr lang="en-US" dirty="0" smtClean="0"/>
              <a:t>Proposed people change management team and structure</a:t>
            </a:r>
          </a:p>
          <a:p>
            <a:r>
              <a:rPr lang="en-US" dirty="0" smtClean="0"/>
              <a:t>Proposed sponsorship model </a:t>
            </a:r>
          </a:p>
          <a:p>
            <a:r>
              <a:rPr lang="en-US" dirty="0" smtClean="0"/>
              <a:t>Risk assessment</a:t>
            </a:r>
          </a:p>
          <a:p>
            <a:r>
              <a:rPr lang="en-US" dirty="0" smtClean="0"/>
              <a:t>Recommendation for special tactics</a:t>
            </a:r>
          </a:p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3630304" y="218364"/>
            <a:ext cx="5104264" cy="1173707"/>
          </a:xfrm>
          <a:prstGeom prst="wedgeRoundRectCallout">
            <a:avLst>
              <a:gd name="adj1" fmla="val -69066"/>
              <a:gd name="adj2" fmla="val 6147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Review this presentation with the projects sponsor, program/project manager and key leaders.</a:t>
            </a:r>
            <a:endParaRPr lang="en-US" sz="2400" dirty="0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8597900" y="6578600"/>
            <a:ext cx="571500" cy="228600"/>
          </a:xfrm>
          <a:prstGeom prst="rect">
            <a:avLst/>
          </a:prstGeom>
        </p:spPr>
        <p:txBody>
          <a:bodyPr/>
          <a:lstStyle>
            <a:defPPr>
              <a:defRPr lang="nb-NO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1DFB98CC-56EA-4F8E-985D-0EDE944A4368}" type="slidenum">
              <a:rPr lang="en-US" sz="1200" smtClean="0"/>
              <a:pPr algn="r">
                <a:defRPr/>
              </a:pPr>
              <a:t>3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75922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pPr marL="573088" indent="-573088" algn="l">
              <a:buFont typeface="+mj-lt"/>
              <a:buAutoNum type="arabicPeriod" startAt="3"/>
            </a:pPr>
            <a:r>
              <a:rPr lang="en-US" sz="3400" dirty="0" smtClean="0">
                <a:solidFill>
                  <a:schemeClr val="accent6">
                    <a:lumMod val="75000"/>
                  </a:schemeClr>
                </a:solidFill>
              </a:rPr>
              <a:t>SPONSORSHIP MODEL, PROJECT TEAM &amp; STEERING COMMITTEE</a:t>
            </a:r>
            <a:endParaRPr lang="en-US" sz="3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97900" y="6578600"/>
            <a:ext cx="571500" cy="22860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1DFB98CC-56EA-4F8E-985D-0EDE944A4368}" type="slidenum">
              <a:rPr lang="en-US" sz="1200" smtClean="0">
                <a:solidFill>
                  <a:schemeClr val="bg1">
                    <a:lumMod val="50000"/>
                  </a:schemeClr>
                </a:solidFill>
              </a:rPr>
              <a:pPr algn="r">
                <a:defRPr/>
              </a:pPr>
              <a:t>30</a:t>
            </a:fld>
            <a:endParaRPr lang="en-US" sz="12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8543499" y="0"/>
            <a:ext cx="600501" cy="600501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3</a:t>
            </a:r>
            <a:endParaRPr lang="en-US" sz="2800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2631120"/>
              </p:ext>
            </p:extLst>
          </p:nvPr>
        </p:nvGraphicFramePr>
        <p:xfrm>
          <a:off x="432179" y="2434229"/>
          <a:ext cx="8438866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5170"/>
                <a:gridCol w="551369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 of Role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64024" y="1555845"/>
            <a:ext cx="83933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Capture the names and role of the Project Team </a:t>
            </a:r>
            <a:r>
              <a:rPr lang="en-US" smtClean="0"/>
              <a:t>/ People Change </a:t>
            </a:r>
            <a:r>
              <a:rPr lang="en-US" dirty="0" smtClean="0"/>
              <a:t>Management Team / Steering Committee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88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pPr marL="573088" indent="-573088" algn="l">
              <a:buFont typeface="+mj-lt"/>
              <a:buAutoNum type="arabicPeriod" startAt="4"/>
            </a:pPr>
            <a:r>
              <a:rPr lang="en-US" sz="3400" dirty="0" smtClean="0">
                <a:solidFill>
                  <a:schemeClr val="accent2">
                    <a:lumMod val="75000"/>
                  </a:schemeClr>
                </a:solidFill>
              </a:rPr>
              <a:t>PEOPLE CHANGE MANAGEMENT TEAM</a:t>
            </a:r>
            <a:endParaRPr lang="en-US" sz="3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5352"/>
            <a:ext cx="8229600" cy="4525963"/>
          </a:xfrm>
        </p:spPr>
        <p:txBody>
          <a:bodyPr/>
          <a:lstStyle/>
          <a:p>
            <a:pPr marL="457200" indent="-457200">
              <a:buFont typeface="+mj-lt"/>
              <a:buAutoNum type="alphaLcPeriod"/>
            </a:pPr>
            <a:r>
              <a:rPr lang="en-US" sz="2400" dirty="0" smtClean="0"/>
              <a:t>What is the </a:t>
            </a:r>
            <a:r>
              <a:rPr lang="en-US" sz="2400" b="1" dirty="0" smtClean="0"/>
              <a:t>Structure</a:t>
            </a:r>
            <a:r>
              <a:rPr lang="en-US" sz="2400" dirty="0" smtClean="0"/>
              <a:t> and </a:t>
            </a:r>
            <a:r>
              <a:rPr lang="en-US" sz="2400" b="1" dirty="0" smtClean="0"/>
              <a:t>Size</a:t>
            </a:r>
            <a:r>
              <a:rPr lang="en-US" sz="2400" dirty="0" smtClean="0"/>
              <a:t> of the People Change Management team?</a:t>
            </a:r>
          </a:p>
          <a:p>
            <a:pPr marL="736600" lvl="1" indent="-273050">
              <a:buFont typeface="Wingdings" panose="05000000000000000000" pitchFamily="2" charset="2"/>
              <a:buChar char="§"/>
            </a:pPr>
            <a:r>
              <a:rPr lang="en-US" sz="2000" dirty="0" smtClean="0"/>
              <a:t>Full time vs. part time resources</a:t>
            </a:r>
          </a:p>
          <a:p>
            <a:pPr marL="736600" lvl="1" indent="-273050">
              <a:buFont typeface="Wingdings" panose="05000000000000000000" pitchFamily="2" charset="2"/>
              <a:buChar char="§"/>
            </a:pPr>
            <a:r>
              <a:rPr lang="en-US" sz="2000" dirty="0" smtClean="0"/>
              <a:t>Shared resources </a:t>
            </a:r>
          </a:p>
          <a:p>
            <a:pPr marL="736600" lvl="1" indent="-273050">
              <a:buFont typeface="Wingdings" panose="05000000000000000000" pitchFamily="2" charset="2"/>
              <a:buChar char="§"/>
            </a:pPr>
            <a:r>
              <a:rPr lang="en-US" sz="2000" dirty="0" smtClean="0"/>
              <a:t>Reporting structure within the project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97900" y="6578600"/>
            <a:ext cx="571500" cy="22860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1DFB98CC-56EA-4F8E-985D-0EDE944A4368}" type="slidenum">
              <a:rPr lang="en-US" sz="1200" smtClean="0">
                <a:solidFill>
                  <a:schemeClr val="bg1">
                    <a:lumMod val="50000"/>
                  </a:schemeClr>
                </a:solidFill>
              </a:rPr>
              <a:pPr algn="r">
                <a:defRPr/>
              </a:pPr>
              <a:t>31</a:t>
            </a:fld>
            <a:endParaRPr lang="en-US" sz="12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8543499" y="0"/>
            <a:ext cx="600501" cy="600501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4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77420" y="3371009"/>
            <a:ext cx="3330055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Considerations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Full time vs. part time resources?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External vs. project resources?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What is the reporting structure? (See previous slides)</a:t>
            </a:r>
            <a:endParaRPr lang="en-US" sz="2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3065406"/>
              </p:ext>
            </p:extLst>
          </p:nvPr>
        </p:nvGraphicFramePr>
        <p:xfrm>
          <a:off x="3612106" y="3357357"/>
          <a:ext cx="5313528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7124"/>
                <a:gridCol w="3316404"/>
              </a:tblGrid>
              <a:tr h="350984">
                <a:tc>
                  <a:txBody>
                    <a:bodyPr/>
                    <a:lstStyle/>
                    <a:p>
                      <a:r>
                        <a:rPr lang="en-US" dirty="0" smtClean="0"/>
                        <a:t>Topic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50984">
                <a:tc>
                  <a:txBody>
                    <a:bodyPr/>
                    <a:lstStyle/>
                    <a:p>
                      <a:r>
                        <a:rPr lang="en-US" dirty="0" smtClean="0"/>
                        <a:t>Availability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Full time vs. part time</a:t>
                      </a:r>
                    </a:p>
                  </a:txBody>
                  <a:tcPr/>
                </a:tc>
              </a:tr>
              <a:tr h="350984">
                <a:tc>
                  <a:txBody>
                    <a:bodyPr/>
                    <a:lstStyle/>
                    <a:p>
                      <a:r>
                        <a:rPr lang="en-US" dirty="0" smtClean="0"/>
                        <a:t>Timeline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</a:t>
                      </a:r>
                      <a:r>
                        <a:rPr lang="en-US" baseline="0" dirty="0" smtClean="0"/>
                        <a:t> of resources at different project phases?</a:t>
                      </a:r>
                      <a:endParaRPr lang="en-US" dirty="0"/>
                    </a:p>
                  </a:txBody>
                  <a:tcPr/>
                </a:tc>
              </a:tr>
              <a:tr h="350984">
                <a:tc>
                  <a:txBody>
                    <a:bodyPr/>
                    <a:lstStyle/>
                    <a:p>
                      <a:r>
                        <a:rPr lang="en-US" dirty="0" smtClean="0"/>
                        <a:t>External</a:t>
                      </a:r>
                      <a:r>
                        <a:rPr lang="en-US" baseline="0" dirty="0" smtClean="0"/>
                        <a:t> vs. Internal resources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Contactor?</a:t>
                      </a:r>
                      <a:endParaRPr lang="en-US" dirty="0"/>
                    </a:p>
                  </a:txBody>
                  <a:tcPr/>
                </a:tc>
              </a:tr>
              <a:tr h="350984">
                <a:tc>
                  <a:txBody>
                    <a:bodyPr/>
                    <a:lstStyle/>
                    <a:p>
                      <a:r>
                        <a:rPr lang="en-US" dirty="0" smtClean="0"/>
                        <a:t>Reporting structure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E.g. to Project lead vs. Sponsor</a:t>
                      </a:r>
                      <a:endParaRPr lang="en-US" dirty="0"/>
                    </a:p>
                  </a:txBody>
                  <a:tcPr/>
                </a:tc>
              </a:tr>
              <a:tr h="350984">
                <a:tc>
                  <a:txBody>
                    <a:bodyPr/>
                    <a:lstStyle/>
                    <a:p>
                      <a:r>
                        <a:rPr lang="en-US" dirty="0" smtClean="0"/>
                        <a:t>Named resources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576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pPr marL="573088" indent="-573088" algn="l">
              <a:buFont typeface="+mj-lt"/>
              <a:buAutoNum type="arabicPeriod" startAt="5"/>
            </a:pPr>
            <a:r>
              <a:rPr lang="en-US" sz="3400" dirty="0" smtClean="0">
                <a:solidFill>
                  <a:srgbClr val="FF0000"/>
                </a:solidFill>
              </a:rPr>
              <a:t>RISK ASSESSMENT</a:t>
            </a:r>
            <a:endParaRPr lang="en-US" sz="3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9944"/>
            <a:ext cx="8229600" cy="4525963"/>
          </a:xfrm>
        </p:spPr>
        <p:txBody>
          <a:bodyPr/>
          <a:lstStyle/>
          <a:p>
            <a:pPr marL="457200" indent="-457200">
              <a:buFont typeface="+mj-lt"/>
              <a:buAutoNum type="alphaLcPeriod"/>
            </a:pPr>
            <a:r>
              <a:rPr lang="en-US" sz="2400" dirty="0" smtClean="0"/>
              <a:t>What is the </a:t>
            </a:r>
            <a:r>
              <a:rPr lang="en-US" sz="2400" b="1" dirty="0" smtClean="0"/>
              <a:t>Assessed Risk of</a:t>
            </a:r>
            <a:r>
              <a:rPr lang="en-US" sz="2400" dirty="0" smtClean="0"/>
              <a:t> the project/change? </a:t>
            </a:r>
          </a:p>
          <a:p>
            <a:pPr marL="736600" lvl="1" indent="-273050">
              <a:buFont typeface="Wingdings" panose="05000000000000000000" pitchFamily="2" charset="2"/>
              <a:buChar char="§"/>
            </a:pPr>
            <a:r>
              <a:rPr lang="en-US" sz="2000" dirty="0" smtClean="0"/>
              <a:t>High risk vs. Low risk</a:t>
            </a:r>
          </a:p>
          <a:p>
            <a:pPr marL="736600" lvl="1" indent="-273050">
              <a:buFont typeface="Wingdings" panose="05000000000000000000" pitchFamily="2" charset="2"/>
              <a:buChar char="§"/>
            </a:pPr>
            <a:r>
              <a:rPr lang="en-US" sz="2000" dirty="0" smtClean="0"/>
              <a:t>Change resistant organization</a:t>
            </a:r>
          </a:p>
          <a:p>
            <a:pPr marL="736600" lvl="1" indent="-273050">
              <a:buFont typeface="Wingdings" panose="05000000000000000000" pitchFamily="2" charset="2"/>
              <a:buChar char="§"/>
            </a:pPr>
            <a:r>
              <a:rPr lang="en-US" sz="2000" dirty="0" smtClean="0"/>
              <a:t>Large disruptive change</a:t>
            </a:r>
          </a:p>
          <a:p>
            <a:pPr marL="736600" lvl="1" indent="-273050">
              <a:buFont typeface="Wingdings" panose="05000000000000000000" pitchFamily="2" charset="2"/>
              <a:buChar char="§"/>
            </a:pPr>
            <a:r>
              <a:rPr lang="en-US" sz="2000" dirty="0" smtClean="0"/>
              <a:t>Cultural barrier and differences</a:t>
            </a:r>
          </a:p>
          <a:p>
            <a:pPr marL="736600" lvl="1" indent="-273050">
              <a:buFont typeface="Wingdings" panose="05000000000000000000" pitchFamily="2" charset="2"/>
              <a:buChar char="§"/>
            </a:pPr>
            <a:r>
              <a:rPr lang="en-US" sz="2000" dirty="0" smtClean="0"/>
              <a:t>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97900" y="6578600"/>
            <a:ext cx="571500" cy="22860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1DFB98CC-56EA-4F8E-985D-0EDE944A4368}" type="slidenum">
              <a:rPr lang="en-US" sz="1200" smtClean="0">
                <a:solidFill>
                  <a:schemeClr val="bg1">
                    <a:lumMod val="50000"/>
                  </a:schemeClr>
                </a:solidFill>
              </a:rPr>
              <a:pPr algn="r">
                <a:defRPr/>
              </a:pPr>
              <a:t>32</a:t>
            </a:fld>
            <a:endParaRPr lang="en-US" sz="12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8543499" y="0"/>
            <a:ext cx="600501" cy="60050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5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77420" y="3575729"/>
            <a:ext cx="3330055" cy="224676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Considerations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Assess risk using risk matrix (Organizational attributes / Change Characteristics)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Small change vs. large change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5453396"/>
              </p:ext>
            </p:extLst>
          </p:nvPr>
        </p:nvGraphicFramePr>
        <p:xfrm>
          <a:off x="3612106" y="3562077"/>
          <a:ext cx="5313528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7124"/>
                <a:gridCol w="3316404"/>
              </a:tblGrid>
              <a:tr h="350984">
                <a:tc>
                  <a:txBody>
                    <a:bodyPr/>
                    <a:lstStyle/>
                    <a:p>
                      <a:r>
                        <a:rPr lang="en-US" dirty="0" smtClean="0"/>
                        <a:t>Topic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50984">
                <a:tc>
                  <a:txBody>
                    <a:bodyPr/>
                    <a:lstStyle/>
                    <a:p>
                      <a:r>
                        <a:rPr lang="en-US" dirty="0" smtClean="0"/>
                        <a:t>Org. attributes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Change resistant or change ready</a:t>
                      </a:r>
                    </a:p>
                  </a:txBody>
                  <a:tcPr/>
                </a:tc>
              </a:tr>
              <a:tr h="350984">
                <a:tc>
                  <a:txBody>
                    <a:bodyPr/>
                    <a:lstStyle/>
                    <a:p>
                      <a:r>
                        <a:rPr lang="en-US" dirty="0" smtClean="0"/>
                        <a:t>Change characteristics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Small</a:t>
                      </a:r>
                      <a:r>
                        <a:rPr lang="en-US" baseline="0" dirty="0" smtClean="0"/>
                        <a:t> vs. large</a:t>
                      </a:r>
                      <a:endParaRPr lang="en-US" dirty="0"/>
                    </a:p>
                  </a:txBody>
                  <a:tcPr/>
                </a:tc>
              </a:tr>
              <a:tr h="350984">
                <a:tc>
                  <a:txBody>
                    <a:bodyPr/>
                    <a:lstStyle/>
                    <a:p>
                      <a:r>
                        <a:rPr lang="en-US" dirty="0" smtClean="0"/>
                        <a:t>Barriers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0984">
                <a:tc>
                  <a:txBody>
                    <a:bodyPr/>
                    <a:lstStyle/>
                    <a:p>
                      <a:r>
                        <a:rPr lang="en-US" dirty="0" smtClean="0"/>
                        <a:t>Risk Level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09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258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pPr marL="573088" indent="-573088" algn="l">
              <a:buFont typeface="+mj-lt"/>
              <a:buAutoNum type="arabicPeriod" startAt="5"/>
            </a:pPr>
            <a:r>
              <a:rPr lang="en-US" sz="3400" dirty="0" smtClean="0">
                <a:solidFill>
                  <a:srgbClr val="FF0000"/>
                </a:solidFill>
              </a:rPr>
              <a:t>RISK ASSESSMENT</a:t>
            </a:r>
            <a:endParaRPr lang="en-US" sz="34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97900" y="6578600"/>
            <a:ext cx="571500" cy="22860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1DFB98CC-56EA-4F8E-985D-0EDE944A4368}" type="slidenum">
              <a:rPr lang="en-US" sz="1200" smtClean="0">
                <a:solidFill>
                  <a:schemeClr val="bg1">
                    <a:lumMod val="50000"/>
                  </a:schemeClr>
                </a:solidFill>
              </a:rPr>
              <a:pPr algn="r">
                <a:defRPr/>
              </a:pPr>
              <a:t>33</a:t>
            </a:fld>
            <a:endParaRPr lang="en-US" sz="12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8543499" y="0"/>
            <a:ext cx="600501" cy="60050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5</a:t>
            </a:r>
            <a:endParaRPr lang="en-US" sz="2800" b="1" dirty="0"/>
          </a:p>
        </p:txBody>
      </p:sp>
      <p:grpSp>
        <p:nvGrpSpPr>
          <p:cNvPr id="14" name="Group 13"/>
          <p:cNvGrpSpPr/>
          <p:nvPr/>
        </p:nvGrpSpPr>
        <p:grpSpPr>
          <a:xfrm>
            <a:off x="1489013" y="1704079"/>
            <a:ext cx="5178823" cy="3172099"/>
            <a:chOff x="2224585" y="1785966"/>
            <a:chExt cx="5178823" cy="3172099"/>
          </a:xfrm>
        </p:grpSpPr>
        <p:sp>
          <p:nvSpPr>
            <p:cNvPr id="10" name="Rectangle 9"/>
            <p:cNvSpPr/>
            <p:nvPr/>
          </p:nvSpPr>
          <p:spPr>
            <a:xfrm>
              <a:off x="2224585" y="1787857"/>
              <a:ext cx="2593075" cy="158314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bg1">
                      <a:lumMod val="50000"/>
                    </a:schemeClr>
                  </a:solidFill>
                </a:rPr>
                <a:t>Medium Risk</a:t>
              </a:r>
              <a:endParaRPr lang="en-US" sz="28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809830" y="1785966"/>
              <a:ext cx="2593075" cy="158314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High Risk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225088" y="3370878"/>
              <a:ext cx="2593075" cy="158314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Low Risk</a:t>
              </a:r>
              <a:endParaRPr lang="en-US" sz="2800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810333" y="3374925"/>
              <a:ext cx="2593075" cy="158314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bg1">
                      <a:lumMod val="50000"/>
                    </a:schemeClr>
                  </a:solidFill>
                </a:rPr>
                <a:t>Medium Risk</a:t>
              </a:r>
              <a:endParaRPr lang="en-US" sz="28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354829" y="1296536"/>
            <a:ext cx="11707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Change </a:t>
            </a:r>
          </a:p>
          <a:p>
            <a:r>
              <a:rPr lang="en-US" dirty="0" smtClean="0"/>
              <a:t>Resistance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93582" y="4546978"/>
            <a:ext cx="9377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Change </a:t>
            </a:r>
          </a:p>
          <a:p>
            <a:r>
              <a:rPr lang="en-US" dirty="0" smtClean="0"/>
              <a:t>Ready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314725" y="5026924"/>
            <a:ext cx="13116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Small &amp;</a:t>
            </a:r>
          </a:p>
          <a:p>
            <a:r>
              <a:rPr lang="en-US" dirty="0" smtClean="0"/>
              <a:t>Incremental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066421" y="5015552"/>
            <a:ext cx="11399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Large &amp;</a:t>
            </a:r>
          </a:p>
          <a:p>
            <a:r>
              <a:rPr lang="en-US" dirty="0" smtClean="0"/>
              <a:t>Disruptive</a:t>
            </a:r>
            <a:endParaRPr lang="en-US" dirty="0"/>
          </a:p>
        </p:txBody>
      </p:sp>
      <p:sp>
        <p:nvSpPr>
          <p:cNvPr id="19" name="Right Arrow 18"/>
          <p:cNvSpPr/>
          <p:nvPr/>
        </p:nvSpPr>
        <p:spPr>
          <a:xfrm>
            <a:off x="2661299" y="5008728"/>
            <a:ext cx="3425588" cy="723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Change Characteristics</a:t>
            </a:r>
            <a:endParaRPr lang="en-US" dirty="0"/>
          </a:p>
        </p:txBody>
      </p:sp>
      <p:sp>
        <p:nvSpPr>
          <p:cNvPr id="20" name="Right Arrow 19"/>
          <p:cNvSpPr/>
          <p:nvPr/>
        </p:nvSpPr>
        <p:spPr>
          <a:xfrm rot="16200000">
            <a:off x="-395798" y="2870580"/>
            <a:ext cx="2706805" cy="723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Organizational Attributes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769290" y="1733266"/>
            <a:ext cx="20608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High Risk requires significant more People Change Management activities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53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pPr marL="573088" indent="-573088" algn="l">
              <a:buFont typeface="+mj-lt"/>
              <a:buAutoNum type="arabicPeriod" startAt="6"/>
            </a:pPr>
            <a:r>
              <a:rPr lang="en-US" sz="3400" dirty="0" smtClean="0">
                <a:solidFill>
                  <a:schemeClr val="bg1">
                    <a:lumMod val="50000"/>
                  </a:schemeClr>
                </a:solidFill>
              </a:rPr>
              <a:t>RECOMMENDED SPECIAL TACTICS</a:t>
            </a:r>
            <a:endParaRPr lang="en-US" sz="3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888"/>
            <a:ext cx="8229600" cy="4525963"/>
          </a:xfrm>
        </p:spPr>
        <p:txBody>
          <a:bodyPr/>
          <a:lstStyle/>
          <a:p>
            <a:pPr marL="457200" indent="-457200">
              <a:buFont typeface="+mj-lt"/>
              <a:buAutoNum type="alphaLcPeriod"/>
            </a:pPr>
            <a:r>
              <a:rPr lang="en-US" sz="2400" dirty="0" smtClean="0"/>
              <a:t>What are some of the </a:t>
            </a:r>
            <a:r>
              <a:rPr lang="en-US" sz="2400" b="1" dirty="0" smtClean="0"/>
              <a:t>Recommended Special Tactics </a:t>
            </a:r>
            <a:r>
              <a:rPr lang="en-US" sz="2400" dirty="0" smtClean="0"/>
              <a:t>for the project/change? </a:t>
            </a:r>
          </a:p>
          <a:p>
            <a:pPr marL="736600" lvl="1" indent="-273050">
              <a:buFont typeface="Wingdings" panose="05000000000000000000" pitchFamily="2" charset="2"/>
              <a:buChar char="§"/>
            </a:pPr>
            <a:r>
              <a:rPr lang="en-US" sz="2000" dirty="0" smtClean="0"/>
              <a:t>Special circumstances</a:t>
            </a:r>
          </a:p>
          <a:p>
            <a:pPr marL="736600" lvl="1" indent="-273050">
              <a:buFont typeface="Wingdings" panose="05000000000000000000" pitchFamily="2" charset="2"/>
              <a:buChar char="§"/>
            </a:pPr>
            <a:r>
              <a:rPr lang="en-US" sz="2000" dirty="0" smtClean="0"/>
              <a:t>Resistance (e.g. from middle managers)</a:t>
            </a:r>
          </a:p>
          <a:p>
            <a:pPr marL="736600" lvl="1" indent="-273050">
              <a:buFont typeface="Wingdings" panose="05000000000000000000" pitchFamily="2" charset="2"/>
              <a:buChar char="§"/>
            </a:pPr>
            <a:r>
              <a:rPr lang="en-US" sz="2000" dirty="0" smtClean="0"/>
              <a:t>Key identified groups requiring special attention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97900" y="6578600"/>
            <a:ext cx="571500" cy="22860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1DFB98CC-56EA-4F8E-985D-0EDE944A4368}" type="slidenum">
              <a:rPr lang="en-US" sz="1200" smtClean="0">
                <a:solidFill>
                  <a:schemeClr val="bg1">
                    <a:lumMod val="50000"/>
                  </a:schemeClr>
                </a:solidFill>
              </a:rPr>
              <a:pPr algn="r">
                <a:defRPr/>
              </a:pPr>
              <a:t>34</a:t>
            </a:fld>
            <a:endParaRPr lang="en-US" sz="12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8543499" y="0"/>
            <a:ext cx="600501" cy="600501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6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77420" y="3575729"/>
            <a:ext cx="3330055" cy="286232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Considerations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Special circumstances you already are aware of now?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Cultural, organizational, geographic, language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Key leaders resisting?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Engaged sponsors?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Any other risk you can address now?</a:t>
            </a:r>
            <a:endParaRPr lang="en-US" sz="2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7127979"/>
              </p:ext>
            </p:extLst>
          </p:nvPr>
        </p:nvGraphicFramePr>
        <p:xfrm>
          <a:off x="3612106" y="3562077"/>
          <a:ext cx="5313528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7124"/>
                <a:gridCol w="3316404"/>
              </a:tblGrid>
              <a:tr h="350984">
                <a:tc>
                  <a:txBody>
                    <a:bodyPr/>
                    <a:lstStyle/>
                    <a:p>
                      <a:r>
                        <a:rPr lang="en-US" dirty="0" smtClean="0"/>
                        <a:t>Topic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Recommended Special Tactics</a:t>
                      </a:r>
                      <a:endParaRPr lang="en-US" dirty="0"/>
                    </a:p>
                  </a:txBody>
                  <a:tcPr/>
                </a:tc>
              </a:tr>
              <a:tr h="350984">
                <a:tc>
                  <a:txBody>
                    <a:bodyPr/>
                    <a:lstStyle/>
                    <a:p>
                      <a:r>
                        <a:rPr lang="en-US" dirty="0" smtClean="0"/>
                        <a:t>Resistance points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</a:tr>
              <a:tr h="350984">
                <a:tc>
                  <a:txBody>
                    <a:bodyPr/>
                    <a:lstStyle/>
                    <a:p>
                      <a:r>
                        <a:rPr lang="en-US" dirty="0" smtClean="0"/>
                        <a:t>Culture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0984">
                <a:tc>
                  <a:txBody>
                    <a:bodyPr/>
                    <a:lstStyle/>
                    <a:p>
                      <a:r>
                        <a:rPr lang="en-US" dirty="0" smtClean="0"/>
                        <a:t>Key</a:t>
                      </a:r>
                      <a:r>
                        <a:rPr lang="en-US" baseline="0" dirty="0" smtClean="0"/>
                        <a:t> leaders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0984">
                <a:tc>
                  <a:txBody>
                    <a:bodyPr/>
                    <a:lstStyle/>
                    <a:p>
                      <a:r>
                        <a:rPr lang="en-US" dirty="0" smtClean="0"/>
                        <a:t>Sponsors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0984">
                <a:tc>
                  <a:txBody>
                    <a:bodyPr/>
                    <a:lstStyle/>
                    <a:p>
                      <a:r>
                        <a:rPr lang="en-US" dirty="0" smtClean="0"/>
                        <a:t>Different audiences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664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08025"/>
          </a:xfrm>
        </p:spPr>
        <p:txBody>
          <a:bodyPr/>
          <a:lstStyle/>
          <a:p>
            <a:pPr algn="l" eaLnBrk="1" hangingPunct="1"/>
            <a:r>
              <a:rPr lang="en-US" altLang="en-US" sz="4000" smtClean="0">
                <a:solidFill>
                  <a:schemeClr val="tx2"/>
                </a:solidFill>
              </a:rPr>
              <a:t>Questions?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2630838" y="1946475"/>
            <a:ext cx="3303587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/>
              <a:t>Thorsten Manthey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/>
              <a:t>thorsten@tmanthey.com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/>
              <a:t>tmanthey@kpmg.com</a:t>
            </a: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Cell: (617) 513 0000</a:t>
            </a:r>
          </a:p>
        </p:txBody>
      </p:sp>
      <p:pic>
        <p:nvPicPr>
          <p:cNvPr id="7" name="Picture 6" descr="toolbox_kit_fix_1600_clr_697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8608" y="3472406"/>
            <a:ext cx="3117032" cy="2337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981200"/>
            <a:ext cx="1733550" cy="2311400"/>
          </a:xfrm>
          <a:prstGeom prst="rect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</p:pic>
      <p:sp>
        <p:nvSpPr>
          <p:cNvPr id="8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97900" y="6578600"/>
            <a:ext cx="571500" cy="22860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1DFB98CC-56EA-4F8E-985D-0EDE944A4368}" type="slidenum">
              <a:rPr lang="en-US" sz="1200" smtClean="0">
                <a:solidFill>
                  <a:schemeClr val="bg1">
                    <a:lumMod val="50000"/>
                  </a:schemeClr>
                </a:solidFill>
              </a:rPr>
              <a:pPr algn="r">
                <a:defRPr/>
              </a:pPr>
              <a:t>35</a:t>
            </a:fld>
            <a:endParaRPr lang="en-US" sz="120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949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pPr marL="573088" indent="-573088" algn="l">
              <a:buFont typeface="+mj-lt"/>
              <a:buAutoNum type="arabicPeriod"/>
            </a:pPr>
            <a:r>
              <a:rPr lang="en-US" sz="3600" dirty="0">
                <a:solidFill>
                  <a:srgbClr val="005AAA"/>
                </a:solidFill>
              </a:rPr>
              <a:t>CHANGE CHARACTERISTICS ASSESMENT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eriod"/>
            </a:pPr>
            <a:r>
              <a:rPr lang="en-US" sz="2400" dirty="0" smtClean="0"/>
              <a:t>What is the </a:t>
            </a:r>
            <a:r>
              <a:rPr lang="en-US" sz="2400" b="1" dirty="0" smtClean="0"/>
              <a:t>Scope</a:t>
            </a:r>
            <a:r>
              <a:rPr lang="en-US" sz="2400" dirty="0" smtClean="0"/>
              <a:t> of the change/project?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/>
              <a:t>Group, department, division or whole company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/>
              <a:t>Number of impacted people?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 smtClean="0"/>
              <a:t>What </a:t>
            </a:r>
            <a:r>
              <a:rPr lang="en-US" sz="2400" b="1" dirty="0" smtClean="0"/>
              <a:t>Type</a:t>
            </a:r>
            <a:r>
              <a:rPr lang="en-US" sz="2400" dirty="0" smtClean="0"/>
              <a:t> of change is it?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/>
              <a:t>Policy, process, technology, organization, job roles, staffing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/>
              <a:t>Merger, acquisition, downsizing etc.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 smtClean="0"/>
              <a:t>What is the </a:t>
            </a:r>
            <a:r>
              <a:rPr lang="en-US" sz="2400" b="1" dirty="0" smtClean="0"/>
              <a:t>Amount</a:t>
            </a:r>
            <a:r>
              <a:rPr lang="en-US" sz="2400" dirty="0" smtClean="0"/>
              <a:t> of change?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/>
              <a:t>Incremental improvements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/>
              <a:t>Dramatic reengineering</a:t>
            </a:r>
          </a:p>
          <a:p>
            <a:pPr marL="463550" lvl="1" indent="-457200">
              <a:buFont typeface="+mj-lt"/>
              <a:buAutoNum type="alphaLcPeriod" startAt="4"/>
            </a:pPr>
            <a:r>
              <a:rPr lang="en-US" sz="2400" dirty="0" smtClean="0"/>
              <a:t>What is the </a:t>
            </a:r>
            <a:r>
              <a:rPr lang="en-US" sz="2400" b="1" dirty="0" smtClean="0"/>
              <a:t>Timeframe</a:t>
            </a:r>
            <a:r>
              <a:rPr lang="en-US" sz="2400" dirty="0" smtClean="0"/>
              <a:t> of the change/project?</a:t>
            </a:r>
          </a:p>
          <a:p>
            <a:pPr marL="736600" lvl="2" indent="-273050">
              <a:buFont typeface="Wingdings" panose="05000000000000000000" pitchFamily="2" charset="2"/>
              <a:buChar char="§"/>
            </a:pPr>
            <a:r>
              <a:rPr lang="en-US" sz="2000" dirty="0" smtClean="0"/>
              <a:t>Start and end of the different project phases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97900" y="6578600"/>
            <a:ext cx="571500" cy="22860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1DFB98CC-56EA-4F8E-985D-0EDE944A4368}" type="slidenum">
              <a:rPr lang="en-US" sz="1200" smtClean="0">
                <a:solidFill>
                  <a:schemeClr val="bg1">
                    <a:lumMod val="50000"/>
                  </a:schemeClr>
                </a:solidFill>
              </a:rPr>
              <a:pPr algn="r">
                <a:defRPr/>
              </a:pPr>
              <a:t>4</a:t>
            </a:fld>
            <a:endParaRPr lang="en-US" sz="12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8543499" y="0"/>
            <a:ext cx="600501" cy="60050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1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3928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eriod"/>
            </a:pPr>
            <a:r>
              <a:rPr lang="en-US" sz="2400" dirty="0"/>
              <a:t>What is the </a:t>
            </a:r>
            <a:r>
              <a:rPr lang="en-US" sz="2400" b="1" dirty="0"/>
              <a:t>Scope</a:t>
            </a:r>
            <a:r>
              <a:rPr lang="en-US" sz="2400" dirty="0"/>
              <a:t> of the change?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Group, department, division or whole company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Number of impacted people?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897057747"/>
              </p:ext>
            </p:extLst>
          </p:nvPr>
        </p:nvGraphicFramePr>
        <p:xfrm>
          <a:off x="4380930" y="4599296"/>
          <a:ext cx="4585649" cy="15694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7420" y="2893329"/>
            <a:ext cx="4162567" cy="34778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Considerations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The scope / number of people impacted can be in text form, table form or here visualized in a pie chart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Maybe there is a staged implementation approach where the scope is changing over 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Does the graph represent 100% of IT, a business unit, a department or the whole company?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063319" y="5076969"/>
            <a:ext cx="5405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25%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6171065" y="5816224"/>
            <a:ext cx="10102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~750 staff</a:t>
            </a:r>
            <a:endParaRPr lang="en-US" sz="16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9095220"/>
              </p:ext>
            </p:extLst>
          </p:nvPr>
        </p:nvGraphicFramePr>
        <p:xfrm>
          <a:off x="4430970" y="2893326"/>
          <a:ext cx="4344539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4539"/>
              </a:tblGrid>
              <a:tr h="350984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Impacted</a:t>
                      </a:r>
                      <a:endParaRPr lang="en-US" dirty="0"/>
                    </a:p>
                  </a:txBody>
                  <a:tcPr/>
                </a:tc>
              </a:tr>
              <a:tr h="350984">
                <a:tc>
                  <a:txBody>
                    <a:bodyPr/>
                    <a:lstStyle/>
                    <a:p>
                      <a:r>
                        <a:rPr lang="en-US" dirty="0" smtClean="0"/>
                        <a:t>Front line / SMEs: </a:t>
                      </a:r>
                      <a:endParaRPr lang="en-US" dirty="0"/>
                    </a:p>
                  </a:txBody>
                  <a:tcPr/>
                </a:tc>
              </a:tr>
              <a:tr h="350984">
                <a:tc>
                  <a:txBody>
                    <a:bodyPr/>
                    <a:lstStyle/>
                    <a:p>
                      <a:r>
                        <a:rPr lang="en-US" dirty="0" smtClean="0"/>
                        <a:t>Managers</a:t>
                      </a:r>
                      <a:r>
                        <a:rPr lang="en-US" baseline="0" dirty="0" smtClean="0"/>
                        <a:t> and Team Leads: </a:t>
                      </a:r>
                      <a:endParaRPr lang="en-US" dirty="0"/>
                    </a:p>
                  </a:txBody>
                  <a:tcPr/>
                </a:tc>
              </a:tr>
              <a:tr h="350984">
                <a:tc>
                  <a:txBody>
                    <a:bodyPr/>
                    <a:lstStyle/>
                    <a:p>
                      <a:r>
                        <a:rPr lang="en-US" dirty="0" smtClean="0"/>
                        <a:t>VPs and Senior Managers: </a:t>
                      </a:r>
                      <a:endParaRPr lang="en-US" dirty="0"/>
                    </a:p>
                  </a:txBody>
                  <a:tcPr/>
                </a:tc>
              </a:tr>
              <a:tr h="350984">
                <a:tc>
                  <a:txBody>
                    <a:bodyPr/>
                    <a:lstStyle/>
                    <a:p>
                      <a:r>
                        <a:rPr lang="en-US" dirty="0" smtClean="0"/>
                        <a:t>Other: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pPr marL="573088" indent="-573088" algn="l">
              <a:buFont typeface="+mj-lt"/>
              <a:buAutoNum type="arabicPeriod"/>
            </a:pPr>
            <a:r>
              <a:rPr lang="en-US" sz="3600" dirty="0">
                <a:solidFill>
                  <a:srgbClr val="005AAA"/>
                </a:solidFill>
              </a:rPr>
              <a:t>CHANGE CHARACTERISTICS </a:t>
            </a:r>
            <a:r>
              <a:rPr lang="en-US" sz="3600" dirty="0" smtClean="0">
                <a:solidFill>
                  <a:srgbClr val="005AAA"/>
                </a:solidFill>
              </a:rPr>
              <a:t>ASSESMENT</a:t>
            </a:r>
            <a:endParaRPr lang="en-US" sz="3600" dirty="0">
              <a:solidFill>
                <a:srgbClr val="005AAA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8543499" y="0"/>
            <a:ext cx="600501" cy="60050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1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30941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eriod" startAt="2"/>
            </a:pPr>
            <a:r>
              <a:rPr lang="en-US" sz="2400" dirty="0"/>
              <a:t>What </a:t>
            </a:r>
            <a:r>
              <a:rPr lang="en-US" sz="2400" b="1" dirty="0"/>
              <a:t>Type</a:t>
            </a:r>
            <a:r>
              <a:rPr lang="en-US" sz="2400" dirty="0"/>
              <a:t> of change is it?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Policy, process, technology, organization, job roles, staffing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Merger, acquisition, downsizing etc.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7421" y="2947921"/>
            <a:ext cx="3275464" cy="286232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Considerations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If many of the types are changing e.g. policy, process and tool it will significantly impact the people change management efforts required for the change to be successful</a:t>
            </a:r>
            <a:endParaRPr 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2572248"/>
              </p:ext>
            </p:extLst>
          </p:nvPr>
        </p:nvGraphicFramePr>
        <p:xfrm>
          <a:off x="3612106" y="2934269"/>
          <a:ext cx="5313528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4294"/>
                <a:gridCol w="3439234"/>
              </a:tblGrid>
              <a:tr h="350984">
                <a:tc>
                  <a:txBody>
                    <a:bodyPr/>
                    <a:lstStyle/>
                    <a:p>
                      <a:r>
                        <a:rPr lang="en-US" dirty="0" smtClean="0"/>
                        <a:t>Type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50984">
                <a:tc>
                  <a:txBody>
                    <a:bodyPr/>
                    <a:lstStyle/>
                    <a:p>
                      <a:r>
                        <a:rPr lang="en-US" dirty="0" smtClean="0"/>
                        <a:t>Policy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Which policies?</a:t>
                      </a:r>
                      <a:r>
                        <a:rPr lang="en-US" baseline="0" dirty="0" smtClean="0"/>
                        <a:t> How significant?</a:t>
                      </a:r>
                      <a:endParaRPr lang="en-US" dirty="0"/>
                    </a:p>
                  </a:txBody>
                  <a:tcPr/>
                </a:tc>
              </a:tr>
              <a:tr h="350984">
                <a:tc>
                  <a:txBody>
                    <a:bodyPr/>
                    <a:lstStyle/>
                    <a:p>
                      <a:r>
                        <a:rPr lang="en-US" dirty="0" smtClean="0"/>
                        <a:t>Processes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One or multiple processes?</a:t>
                      </a:r>
                      <a:endParaRPr lang="en-US" dirty="0"/>
                    </a:p>
                  </a:txBody>
                  <a:tcPr/>
                </a:tc>
              </a:tr>
              <a:tr h="350984">
                <a:tc>
                  <a:txBody>
                    <a:bodyPr/>
                    <a:lstStyle/>
                    <a:p>
                      <a:r>
                        <a:rPr lang="en-US" dirty="0" smtClean="0"/>
                        <a:t>Technology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Back end or front end?</a:t>
                      </a:r>
                      <a:endParaRPr lang="en-US" dirty="0"/>
                    </a:p>
                  </a:txBody>
                  <a:tcPr/>
                </a:tc>
              </a:tr>
              <a:tr h="350984">
                <a:tc>
                  <a:txBody>
                    <a:bodyPr/>
                    <a:lstStyle/>
                    <a:p>
                      <a:r>
                        <a:rPr lang="en-US" dirty="0" smtClean="0"/>
                        <a:t>Organization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Reorganization,</a:t>
                      </a:r>
                      <a:r>
                        <a:rPr lang="en-US" baseline="0" dirty="0" smtClean="0"/>
                        <a:t> Merger?</a:t>
                      </a:r>
                      <a:endParaRPr lang="en-US" dirty="0"/>
                    </a:p>
                  </a:txBody>
                  <a:tcPr/>
                </a:tc>
              </a:tr>
              <a:tr h="350984">
                <a:tc>
                  <a:txBody>
                    <a:bodyPr/>
                    <a:lstStyle/>
                    <a:p>
                      <a:r>
                        <a:rPr lang="en-US" dirty="0" smtClean="0"/>
                        <a:t>Job Roles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New, updated, eliminated?</a:t>
                      </a:r>
                      <a:endParaRPr lang="en-US" dirty="0"/>
                    </a:p>
                  </a:txBody>
                  <a:tcPr/>
                </a:tc>
              </a:tr>
              <a:tr h="350984">
                <a:tc>
                  <a:txBody>
                    <a:bodyPr/>
                    <a:lstStyle/>
                    <a:p>
                      <a:r>
                        <a:rPr lang="en-US" dirty="0" smtClean="0"/>
                        <a:t>Etc.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098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pPr marL="573088" indent="-573088" algn="l">
              <a:buFont typeface="+mj-lt"/>
              <a:buAutoNum type="arabicPeriod"/>
            </a:pPr>
            <a:r>
              <a:rPr lang="en-US" sz="3600" dirty="0">
                <a:solidFill>
                  <a:srgbClr val="005AAA"/>
                </a:solidFill>
              </a:rPr>
              <a:t>CHANGE CHARACTERISTICS ASSESMENT</a:t>
            </a:r>
          </a:p>
        </p:txBody>
      </p:sp>
      <p:sp>
        <p:nvSpPr>
          <p:cNvPr id="8" name="Oval 7"/>
          <p:cNvSpPr/>
          <p:nvPr/>
        </p:nvSpPr>
        <p:spPr>
          <a:xfrm>
            <a:off x="8543499" y="0"/>
            <a:ext cx="600501" cy="60050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1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50467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eriod" startAt="3"/>
            </a:pPr>
            <a:r>
              <a:rPr lang="en-US" sz="2400" dirty="0"/>
              <a:t>What is the </a:t>
            </a:r>
            <a:r>
              <a:rPr lang="en-US" sz="2400" b="1" dirty="0"/>
              <a:t>Amount</a:t>
            </a:r>
            <a:r>
              <a:rPr lang="en-US" sz="2400" dirty="0"/>
              <a:t> of change?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Incremental improvements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Dramatic reengineering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7420" y="2947921"/>
            <a:ext cx="3330055" cy="286232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Considerations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Is the change incremental improvements with limited disruption of work?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Is the change a complete replacement / reengineering of processes, tools, procedures, job aids etc.</a:t>
            </a:r>
            <a:endParaRPr 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491596"/>
              </p:ext>
            </p:extLst>
          </p:nvPr>
        </p:nvGraphicFramePr>
        <p:xfrm>
          <a:off x="3612106" y="2934269"/>
          <a:ext cx="5313528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4294"/>
                <a:gridCol w="3439234"/>
              </a:tblGrid>
              <a:tr h="350984">
                <a:tc>
                  <a:txBody>
                    <a:bodyPr/>
                    <a:lstStyle/>
                    <a:p>
                      <a:r>
                        <a:rPr lang="en-US" dirty="0" smtClean="0"/>
                        <a:t>Area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Amount of Change</a:t>
                      </a:r>
                      <a:endParaRPr lang="en-US" dirty="0"/>
                    </a:p>
                  </a:txBody>
                  <a:tcPr/>
                </a:tc>
              </a:tr>
              <a:tr h="350984">
                <a:tc>
                  <a:txBody>
                    <a:bodyPr/>
                    <a:lstStyle/>
                    <a:p>
                      <a:r>
                        <a:rPr lang="en-US" dirty="0" smtClean="0"/>
                        <a:t>Policy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0984">
                <a:tc>
                  <a:txBody>
                    <a:bodyPr/>
                    <a:lstStyle/>
                    <a:p>
                      <a:r>
                        <a:rPr lang="en-US" dirty="0" smtClean="0"/>
                        <a:t>Processes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0984">
                <a:tc>
                  <a:txBody>
                    <a:bodyPr/>
                    <a:lstStyle/>
                    <a:p>
                      <a:r>
                        <a:rPr lang="en-US" dirty="0" smtClean="0"/>
                        <a:t>Technology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0984">
                <a:tc>
                  <a:txBody>
                    <a:bodyPr/>
                    <a:lstStyle/>
                    <a:p>
                      <a:r>
                        <a:rPr lang="en-US" dirty="0" smtClean="0"/>
                        <a:t>Organization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0984">
                <a:tc>
                  <a:txBody>
                    <a:bodyPr/>
                    <a:lstStyle/>
                    <a:p>
                      <a:r>
                        <a:rPr lang="en-US" dirty="0" smtClean="0"/>
                        <a:t>Job Roles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0984">
                <a:tc>
                  <a:txBody>
                    <a:bodyPr/>
                    <a:lstStyle/>
                    <a:p>
                      <a:r>
                        <a:rPr lang="en-US" dirty="0" smtClean="0"/>
                        <a:t>Etc.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098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pPr marL="573088" indent="-573088" algn="l">
              <a:buFont typeface="+mj-lt"/>
              <a:buAutoNum type="arabicPeriod"/>
            </a:pPr>
            <a:r>
              <a:rPr lang="en-US" sz="3600" dirty="0">
                <a:solidFill>
                  <a:srgbClr val="005AAA"/>
                </a:solidFill>
              </a:rPr>
              <a:t>CHANGE CHARACTERISTICS ASSESMENT</a:t>
            </a:r>
          </a:p>
        </p:txBody>
      </p:sp>
      <p:sp>
        <p:nvSpPr>
          <p:cNvPr id="10" name="Oval 9"/>
          <p:cNvSpPr/>
          <p:nvPr/>
        </p:nvSpPr>
        <p:spPr>
          <a:xfrm>
            <a:off x="8543499" y="0"/>
            <a:ext cx="600501" cy="60050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1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50270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3550" lvl="1" indent="-457200">
              <a:buFont typeface="+mj-lt"/>
              <a:buAutoNum type="alphaLcPeriod" startAt="4"/>
            </a:pPr>
            <a:r>
              <a:rPr lang="en-US" sz="2400" dirty="0" smtClean="0"/>
              <a:t>What </a:t>
            </a:r>
            <a:r>
              <a:rPr lang="en-US" sz="2400" dirty="0"/>
              <a:t>is the </a:t>
            </a:r>
            <a:r>
              <a:rPr lang="en-US" sz="2400" b="1" dirty="0"/>
              <a:t>Timeframe</a:t>
            </a:r>
            <a:r>
              <a:rPr lang="en-US" sz="2400" dirty="0"/>
              <a:t> of the change/project?</a:t>
            </a:r>
          </a:p>
          <a:p>
            <a:pPr marL="736600" lvl="2" indent="-273050">
              <a:buFont typeface="Wingdings" panose="05000000000000000000" pitchFamily="2" charset="2"/>
              <a:buChar char="§"/>
            </a:pPr>
            <a:r>
              <a:rPr lang="en-US" sz="2000" dirty="0"/>
              <a:t>Start and end of the different project </a:t>
            </a:r>
            <a:r>
              <a:rPr lang="en-US" sz="2000" dirty="0" smtClean="0"/>
              <a:t>phases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7420" y="2947921"/>
            <a:ext cx="3330055" cy="286232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Considerations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Three phases in People Change Management (Prepare, Execute, Reinforce)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What are the key project phases and where People Change Management will have activities?</a:t>
            </a:r>
            <a:endParaRPr lang="en-US" sz="2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2665990"/>
              </p:ext>
            </p:extLst>
          </p:nvPr>
        </p:nvGraphicFramePr>
        <p:xfrm>
          <a:off x="3612106" y="2934269"/>
          <a:ext cx="5313528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4294"/>
                <a:gridCol w="3439234"/>
              </a:tblGrid>
              <a:tr h="350984">
                <a:tc>
                  <a:txBody>
                    <a:bodyPr/>
                    <a:lstStyle/>
                    <a:p>
                      <a:r>
                        <a:rPr lang="en-US" dirty="0" smtClean="0"/>
                        <a:t>Phases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Timeline</a:t>
                      </a:r>
                      <a:endParaRPr lang="en-US" dirty="0"/>
                    </a:p>
                  </a:txBody>
                  <a:tcPr/>
                </a:tc>
              </a:tr>
              <a:tr h="350984">
                <a:tc>
                  <a:txBody>
                    <a:bodyPr/>
                    <a:lstStyle/>
                    <a:p>
                      <a:r>
                        <a:rPr lang="en-US" dirty="0" smtClean="0"/>
                        <a:t>Project</a:t>
                      </a:r>
                      <a:r>
                        <a:rPr lang="en-US" baseline="0" dirty="0" smtClean="0"/>
                        <a:t> Initiation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0984">
                <a:tc>
                  <a:txBody>
                    <a:bodyPr/>
                    <a:lstStyle/>
                    <a:p>
                      <a:r>
                        <a:rPr lang="en-US" dirty="0" smtClean="0"/>
                        <a:t>Design Initiation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0984">
                <a:tc>
                  <a:txBody>
                    <a:bodyPr/>
                    <a:lstStyle/>
                    <a:p>
                      <a:r>
                        <a:rPr lang="en-US" dirty="0" smtClean="0"/>
                        <a:t>Design Complete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0984">
                <a:tc>
                  <a:txBody>
                    <a:bodyPr/>
                    <a:lstStyle/>
                    <a:p>
                      <a:r>
                        <a:rPr lang="en-US" dirty="0" smtClean="0"/>
                        <a:t>Implementation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0984">
                <a:tc>
                  <a:txBody>
                    <a:bodyPr/>
                    <a:lstStyle/>
                    <a:p>
                      <a:r>
                        <a:rPr lang="en-US" dirty="0" smtClean="0"/>
                        <a:t>Cut-over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0984">
                <a:tc>
                  <a:txBody>
                    <a:bodyPr/>
                    <a:lstStyle/>
                    <a:p>
                      <a:r>
                        <a:rPr lang="en-US" dirty="0" smtClean="0"/>
                        <a:t>Etc.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098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pPr marL="573088" indent="-573088" algn="l">
              <a:buFont typeface="+mj-lt"/>
              <a:buAutoNum type="arabicPeriod"/>
            </a:pPr>
            <a:r>
              <a:rPr lang="en-US" sz="3600" dirty="0">
                <a:solidFill>
                  <a:srgbClr val="005AAA"/>
                </a:solidFill>
              </a:rPr>
              <a:t>CHANGE CHARACTERISTICS ASSESMENT</a:t>
            </a:r>
          </a:p>
        </p:txBody>
      </p:sp>
      <p:sp>
        <p:nvSpPr>
          <p:cNvPr id="10" name="Oval 9"/>
          <p:cNvSpPr/>
          <p:nvPr/>
        </p:nvSpPr>
        <p:spPr>
          <a:xfrm>
            <a:off x="8543499" y="0"/>
            <a:ext cx="600501" cy="60050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1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96227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3834"/>
            <a:ext cx="8229600" cy="480233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Describe the Scope of the Change.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Which identified groups of people are (are not) significantly impacted?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Number of Impacted </a:t>
            </a:r>
            <a:r>
              <a:rPr lang="en-US" sz="2000" dirty="0"/>
              <a:t>people </a:t>
            </a:r>
            <a:r>
              <a:rPr lang="en-US" sz="2000" dirty="0" smtClean="0"/>
              <a:t>(list identified groups e.g. front line, managers)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What </a:t>
            </a:r>
            <a:r>
              <a:rPr lang="en-US" sz="2000" dirty="0"/>
              <a:t>type of Change is this (Policy, process, technology, organization, job </a:t>
            </a:r>
            <a:r>
              <a:rPr lang="en-US" sz="2000" dirty="0" smtClean="0"/>
              <a:t>roles</a:t>
            </a:r>
            <a:r>
              <a:rPr lang="en-US" sz="2000" dirty="0"/>
              <a:t>, </a:t>
            </a:r>
            <a:r>
              <a:rPr lang="en-US" sz="2000" dirty="0" smtClean="0"/>
              <a:t>staffing, merger</a:t>
            </a:r>
            <a:r>
              <a:rPr lang="en-US" sz="2000" dirty="0"/>
              <a:t>, acquisition, downsizing etc</a:t>
            </a:r>
            <a:r>
              <a:rPr lang="en-US" sz="2000" dirty="0" smtClean="0"/>
              <a:t>.)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What is the amount of Change (Incremental vs. dramatic reengineering)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What is the timeline of the change (start and end of the different project phases)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Oval 3"/>
          <p:cNvSpPr/>
          <p:nvPr/>
        </p:nvSpPr>
        <p:spPr>
          <a:xfrm>
            <a:off x="8543499" y="0"/>
            <a:ext cx="600501" cy="60050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1</a:t>
            </a:r>
            <a:endParaRPr lang="en-US" sz="2800" b="1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pPr marL="573088" indent="-573088" algn="l">
              <a:buFont typeface="+mj-lt"/>
              <a:buAutoNum type="arabicPeriod"/>
            </a:pPr>
            <a:r>
              <a:rPr lang="en-US" sz="3600" dirty="0">
                <a:solidFill>
                  <a:srgbClr val="005AAA"/>
                </a:solidFill>
              </a:rPr>
              <a:t>CHANGE CHARACTERISTICS ASSESMENT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5704764" y="1091821"/>
            <a:ext cx="3275463" cy="832513"/>
          </a:xfrm>
          <a:prstGeom prst="wedgeRoundRectCallout">
            <a:avLst>
              <a:gd name="adj1" fmla="val -71020"/>
              <a:gd name="adj2" fmla="val 4197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You can use the previous table format or this text based slide when document your findings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7872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mart service management PDD 2014 template v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Smart service management PDD 2014 template v3</Template>
  <TotalTime>0</TotalTime>
  <Words>2617</Words>
  <Application>Microsoft Office PowerPoint</Application>
  <PresentationFormat>On-screen Show (4:3)</PresentationFormat>
  <Paragraphs>506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9" baseType="lpstr">
      <vt:lpstr>Arial</vt:lpstr>
      <vt:lpstr>Calibri</vt:lpstr>
      <vt:lpstr>Wingdings</vt:lpstr>
      <vt:lpstr>Smart service management PDD 2014 template v3</vt:lpstr>
      <vt:lpstr>WORKSHOP Change Management Strategy TEMPLATE</vt:lpstr>
      <vt:lpstr>&lt;Name of Project&gt;</vt:lpstr>
      <vt:lpstr>AGENDA</vt:lpstr>
      <vt:lpstr>CHANGE CHARACTERISTICS ASSESMENT</vt:lpstr>
      <vt:lpstr>CHANGE CHARACTERISTICS ASSESMENT</vt:lpstr>
      <vt:lpstr>CHANGE CHARACTERISTICS ASSESMENT</vt:lpstr>
      <vt:lpstr>CHANGE CHARACTERISTICS ASSESMENT</vt:lpstr>
      <vt:lpstr>CHANGE CHARACTERISTICS ASSESMENT</vt:lpstr>
      <vt:lpstr>CHANGE CHARACTERISTICS ASSESMENT</vt:lpstr>
      <vt:lpstr>ORGANIZATIONAL ATTRIBUTES ASSESMENT</vt:lpstr>
      <vt:lpstr>ORGANIZATIONAL ATTRIBUTES ASSESMENT</vt:lpstr>
      <vt:lpstr>ORGANIZATIONAL ATTRIBUTES ASSESMENT</vt:lpstr>
      <vt:lpstr>ORGANIZATIONAL ATTRIBUTES ASSESMENT</vt:lpstr>
      <vt:lpstr>ORGANIZATIONAL ATTRIBUTES ASSESMENT</vt:lpstr>
      <vt:lpstr>ORGANIZATIONAL ATTRIBUTES ASSESMENT</vt:lpstr>
      <vt:lpstr>SPONSORSHIP MODEL, PROJECT TEM &amp; STEERING COMMITTEE</vt:lpstr>
      <vt:lpstr>SPONSORSHIP MODEL, PROJECT TEAM &amp; STEERING COMMITTEE</vt:lpstr>
      <vt:lpstr>SPONSORSHIP MODEL, PROJECT TEAM &amp; STEERING COMMITTEE</vt:lpstr>
      <vt:lpstr>SPONSORSHIP MODEL, PROJECT TEAM &amp; STEERING COMMITTEE</vt:lpstr>
      <vt:lpstr>SPONSORSHIP MODEL, PROJECT TEAM &amp; STEERING COMMITTEE</vt:lpstr>
      <vt:lpstr>SPONSORSHIP MODEL, PROJECT TEAM &amp; STEERING COMMITTEE</vt:lpstr>
      <vt:lpstr>SPONSORSHIP MODEL, PROJECT TEAM &amp; STEERING COMMITTEE</vt:lpstr>
      <vt:lpstr>SPONSORSHIP MODEL, PROJECT TEAM &amp; STEERING COMMITTEE</vt:lpstr>
      <vt:lpstr>SPONSORSHIP MODEL, PROJECT TEAM &amp; STEERING COMMITTEE</vt:lpstr>
      <vt:lpstr>SPONSORSHIP MODEL, PROJECT TEAM &amp; STEERING COMMITTEE</vt:lpstr>
      <vt:lpstr>SPONSORSHIP MODEL, PROJECT TEAM &amp; STEERING COMMITTEE</vt:lpstr>
      <vt:lpstr>SPONSORSHIP MODEL, PROJECT TEAM &amp; STEERING COMMITTEE</vt:lpstr>
      <vt:lpstr>SPONSORSHIP MODEL, PROJECT TEAM &amp; STEERING COMMITTEE</vt:lpstr>
      <vt:lpstr>SPONSORSHIP MODEL, PROJECT TEAM &amp; STEERING COMMITTEE</vt:lpstr>
      <vt:lpstr>SPONSORSHIP MODEL, PROJECT TEAM &amp; STEERING COMMITTEE</vt:lpstr>
      <vt:lpstr>PEOPLE CHANGE MANAGEMENT TEAM</vt:lpstr>
      <vt:lpstr>RISK ASSESSMENT</vt:lpstr>
      <vt:lpstr>RISK ASSESSMENT</vt:lpstr>
      <vt:lpstr>RECOMMENDED SPECIAL TACTICS</vt:lpstr>
      <vt:lpstr>Questions?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>People Change Management</dc:subject>
  <dc:creator/>
  <cp:lastModifiedBy/>
  <cp:revision>1</cp:revision>
  <dcterms:created xsi:type="dcterms:W3CDTF">2015-03-20T18:38:31Z</dcterms:created>
  <dcterms:modified xsi:type="dcterms:W3CDTF">2019-11-14T02:50:35Z</dcterms:modified>
</cp:coreProperties>
</file>