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9" r:id="rId3"/>
    <p:sldId id="265" r:id="rId4"/>
    <p:sldId id="268" r:id="rId5"/>
    <p:sldId id="261" r:id="rId6"/>
    <p:sldId id="262" r:id="rId7"/>
    <p:sldId id="263" r:id="rId8"/>
    <p:sldId id="266" r:id="rId9"/>
    <p:sldId id="264" r:id="rId10"/>
    <p:sldId id="269" r:id="rId11"/>
    <p:sldId id="267" r:id="rId12"/>
    <p:sldId id="270" r:id="rId13"/>
    <p:sldId id="271" r:id="rId14"/>
    <p:sldId id="272" r:id="rId15"/>
    <p:sldId id="274" r:id="rId16"/>
    <p:sldId id="273" r:id="rId17"/>
    <p:sldId id="277" r:id="rId18"/>
    <p:sldId id="275" r:id="rId19"/>
    <p:sldId id="278" r:id="rId20"/>
    <p:sldId id="276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27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ACME IT</c:v>
                </c:pt>
              </c:strCache>
            </c:strRef>
          </c:tx>
          <c:explosion val="31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cat>
            <c:strRef>
              <c:f>Sheet1!$A$2:$A$3</c:f>
              <c:strCache>
                <c:ptCount val="2"/>
                <c:pt idx="0">
                  <c:v>Affected by the change</c:v>
                </c:pt>
                <c:pt idx="1">
                  <c:v>Not Affected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570442835909718"/>
          <c:y val="0.39800058871145777"/>
          <c:w val="0.30172784702885025"/>
          <c:h val="0.6019991220072266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45D42DD-C95C-4E15-A724-4D7202ECA101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0A7034F-8D18-447C-BF28-9F3E32CA3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9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B54420-4917-45B3-B6A7-5F33F3F0903B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0D2270-7CB9-4A02-837A-BC8C72128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12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304800"/>
            <a:ext cx="8094662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248400"/>
            <a:ext cx="4038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6AC4-4F15-4C3F-9B20-0D9C67B9C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1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D1282-971F-4244-AB60-9BF05E147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DFC5D-0D20-4505-AAF1-B9C4CBA40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EAB40-4B20-459D-9849-89730E903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03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2C400-3611-470A-9020-0D1329FD8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5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6BA1C-1277-4977-BC69-E4291D6F0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8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2BCE-F292-41CA-8CE6-781E04CD9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8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5097D-C29B-40AB-AC21-B005AB7BA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6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C8AC0-832A-45B1-B45B-04A09F21F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6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058C-2F78-4B59-9BCC-B546D6B01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05BED-FAF9-4C05-B44F-7D8019A03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9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8C72CB-39AF-4699-ADDC-7B45484D4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6245225"/>
            <a:ext cx="16383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6238875"/>
            <a:ext cx="23336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chemeClr val="accent6">
                    <a:lumMod val="75000"/>
                  </a:schemeClr>
                </a:solidFill>
              </a:rPr>
              <a:t>WORKSHOP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Change Management Strategy</a:t>
            </a:r>
            <a:br>
              <a:rPr lang="en-US" altLang="en-US" b="1" dirty="0" smtClean="0"/>
            </a:br>
            <a:r>
              <a:rPr lang="en-US" altLang="en-US" sz="5400" b="1" dirty="0" smtClean="0"/>
              <a:t>TEMPLATE</a:t>
            </a:r>
            <a:endParaRPr lang="en-US" alt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72955" y="4445758"/>
            <a:ext cx="8666329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We will </a:t>
            </a:r>
            <a:r>
              <a:rPr lang="en-US" sz="2400" dirty="0"/>
              <a:t>create the People Change Management </a:t>
            </a:r>
            <a:r>
              <a:rPr lang="en-US" sz="2400" dirty="0" smtClean="0"/>
              <a:t>Strategy </a:t>
            </a:r>
            <a:r>
              <a:rPr lang="en-US" sz="2400" dirty="0"/>
              <a:t>document in this workshop to help you answer the question: </a:t>
            </a:r>
            <a:endParaRPr lang="en-US" sz="2400" dirty="0" smtClean="0"/>
          </a:p>
          <a:p>
            <a:pPr eaLnBrk="1" hangingPunct="1"/>
            <a:r>
              <a:rPr lang="en-US" sz="2400" b="1" dirty="0" smtClean="0"/>
              <a:t>How </a:t>
            </a:r>
            <a:r>
              <a:rPr lang="en-US" sz="2400" b="1" dirty="0"/>
              <a:t>much People Change Management is needed for my </a:t>
            </a:r>
            <a:r>
              <a:rPr lang="en-US" sz="2400" b="1" dirty="0" smtClean="0"/>
              <a:t>project?</a:t>
            </a:r>
            <a:endParaRPr lang="en-US" alt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DFB98CC-56EA-4F8E-985D-0EDE944A4368}" type="slidenum">
              <a:rPr lang="en-US" sz="1200" smtClean="0"/>
              <a:pPr algn="r">
                <a:defRPr/>
              </a:pPr>
              <a:t>1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2"/>
            </a:pPr>
            <a:r>
              <a:rPr lang="en-US" sz="3400" dirty="0">
                <a:solidFill>
                  <a:schemeClr val="accent3">
                    <a:lumMod val="75000"/>
                  </a:schemeClr>
                </a:solidFill>
              </a:rPr>
              <a:t>ORGANIZATIONAL ATTRIBUTES ASSESMENT</a:t>
            </a:r>
            <a:endParaRPr lang="en-US" sz="3400" dirty="0">
              <a:solidFill>
                <a:srgbClr val="005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/>
              <a:t>V</a:t>
            </a:r>
            <a:r>
              <a:rPr lang="en-US" sz="2400" b="1" dirty="0" smtClean="0"/>
              <a:t>alue </a:t>
            </a:r>
            <a:r>
              <a:rPr lang="en-US" sz="2400" b="1" dirty="0"/>
              <a:t>S</a:t>
            </a:r>
            <a:r>
              <a:rPr lang="en-US" sz="2400" b="1" dirty="0" smtClean="0"/>
              <a:t>ystem </a:t>
            </a:r>
            <a:r>
              <a:rPr lang="en-US" sz="2400" dirty="0" smtClean="0"/>
              <a:t>and culture? </a:t>
            </a:r>
          </a:p>
          <a:p>
            <a:pPr marL="733425" lvl="1" indent="-269875">
              <a:buFont typeface="Wingdings" panose="05000000000000000000" pitchFamily="2" charset="2"/>
              <a:buChar char="§"/>
            </a:pPr>
            <a:r>
              <a:rPr lang="en-US" sz="2000" dirty="0" smtClean="0"/>
              <a:t>What is the leadership style and power distribution?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Capacity </a:t>
            </a:r>
            <a:r>
              <a:rPr lang="en-US" sz="2400" b="1" dirty="0"/>
              <a:t>for </a:t>
            </a:r>
            <a:r>
              <a:rPr lang="en-US" sz="2400" b="1" dirty="0" smtClean="0"/>
              <a:t>change?</a:t>
            </a:r>
            <a:endParaRPr lang="en-US" sz="2400" dirty="0"/>
          </a:p>
          <a:p>
            <a:pPr marL="80645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Is </a:t>
            </a:r>
            <a:r>
              <a:rPr lang="en-US" sz="2000" dirty="0"/>
              <a:t>the organization saturated for change or open for change? 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are the </a:t>
            </a:r>
            <a:r>
              <a:rPr lang="en-US" sz="2400" b="1" dirty="0" smtClean="0"/>
              <a:t>Residual </a:t>
            </a:r>
            <a:r>
              <a:rPr lang="en-US" sz="2400" b="1" dirty="0"/>
              <a:t>effects </a:t>
            </a:r>
            <a:r>
              <a:rPr lang="en-US" sz="2400" dirty="0"/>
              <a:t>past </a:t>
            </a:r>
            <a:r>
              <a:rPr lang="en-US" sz="2400" dirty="0" smtClean="0"/>
              <a:t>changes?</a:t>
            </a:r>
          </a:p>
          <a:p>
            <a:pPr marL="733425" lvl="1" indent="-269875" defTabSz="804863">
              <a:buFont typeface="Wingdings" panose="05000000000000000000" pitchFamily="2" charset="2"/>
              <a:buChar char="§"/>
            </a:pPr>
            <a:r>
              <a:rPr lang="en-US" sz="2000" dirty="0" smtClean="0"/>
              <a:t>Were past changes successful or failures?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position of </a:t>
            </a:r>
            <a:r>
              <a:rPr lang="en-US" sz="2400" b="1" dirty="0" smtClean="0"/>
              <a:t>Middle Management?</a:t>
            </a:r>
            <a:endParaRPr lang="en-US" sz="2400" dirty="0" smtClean="0"/>
          </a:p>
          <a:p>
            <a:pPr marL="733425" lvl="1" indent="-269875">
              <a:buFont typeface="Wingdings" panose="05000000000000000000" pitchFamily="2" charset="2"/>
              <a:buChar char="§"/>
            </a:pPr>
            <a:r>
              <a:rPr lang="en-US" sz="2000" dirty="0" smtClean="0"/>
              <a:t>Are they advocates, have their own agenda, unpredictable or sabotage the change?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10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5611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2"/>
            </a:pPr>
            <a:r>
              <a:rPr lang="en-US" sz="3400" dirty="0">
                <a:solidFill>
                  <a:schemeClr val="accent3">
                    <a:lumMod val="75000"/>
                  </a:schemeClr>
                </a:solidFill>
              </a:rPr>
              <a:t>ORGANIZATIONAL ATTRIBUTES ASSESMENT</a:t>
            </a:r>
            <a:endParaRPr lang="en-US" sz="3400" dirty="0">
              <a:solidFill>
                <a:srgbClr val="005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/>
              <a:t>V</a:t>
            </a:r>
            <a:r>
              <a:rPr lang="en-US" sz="2400" b="1" dirty="0" smtClean="0"/>
              <a:t>alue </a:t>
            </a:r>
            <a:r>
              <a:rPr lang="en-US" sz="2400" b="1" dirty="0"/>
              <a:t>S</a:t>
            </a:r>
            <a:r>
              <a:rPr lang="en-US" sz="2400" b="1" dirty="0" smtClean="0"/>
              <a:t>ystem </a:t>
            </a:r>
            <a:r>
              <a:rPr lang="en-US" sz="2400" dirty="0" smtClean="0"/>
              <a:t>and </a:t>
            </a:r>
            <a:r>
              <a:rPr lang="en-US" sz="2400" b="1" dirty="0"/>
              <a:t>C</a:t>
            </a:r>
            <a:r>
              <a:rPr lang="en-US" sz="2400" b="1" dirty="0" smtClean="0"/>
              <a:t>ulture</a:t>
            </a:r>
            <a:r>
              <a:rPr lang="en-US" sz="2400" dirty="0" smtClean="0"/>
              <a:t>? </a:t>
            </a:r>
          </a:p>
          <a:p>
            <a:pPr marL="733425" lvl="1" indent="-269875">
              <a:buFont typeface="Wingdings" panose="05000000000000000000" pitchFamily="2" charset="2"/>
              <a:buChar char="§"/>
            </a:pPr>
            <a:r>
              <a:rPr lang="en-US" sz="2000" dirty="0" smtClean="0"/>
              <a:t>What is the leadership style and power distribution?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11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Unique characteristics that make the people change management challenging or easy?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How will the organization react to the change?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is the culture within the organization?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021275"/>
              </p:ext>
            </p:extLst>
          </p:nvPr>
        </p:nvGraphicFramePr>
        <p:xfrm>
          <a:off x="3612106" y="2934269"/>
          <a:ext cx="531352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Value system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Culture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Power distribution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Centralized or distributed?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Leadership style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structures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Sponsorship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43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2"/>
            </a:pPr>
            <a:r>
              <a:rPr lang="en-US" sz="3400" dirty="0">
                <a:solidFill>
                  <a:schemeClr val="accent3">
                    <a:lumMod val="75000"/>
                  </a:schemeClr>
                </a:solidFill>
              </a:rPr>
              <a:t>ORGANIZATIONAL ATTRIBUTES ASSESMENT</a:t>
            </a:r>
            <a:endParaRPr lang="en-US" sz="3400" dirty="0">
              <a:solidFill>
                <a:srgbClr val="005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2"/>
            </a:pPr>
            <a:r>
              <a:rPr lang="en-US" sz="2400" dirty="0"/>
              <a:t>What is the </a:t>
            </a:r>
            <a:r>
              <a:rPr lang="en-US" sz="2400" b="1" dirty="0"/>
              <a:t>Capacity for change?</a:t>
            </a:r>
            <a:endParaRPr lang="en-US" sz="2400" dirty="0"/>
          </a:p>
          <a:p>
            <a:pPr marL="806450" lvl="1" indent="-342900">
              <a:buFont typeface="Wingdings" panose="05000000000000000000" pitchFamily="2" charset="2"/>
              <a:buChar char="§"/>
            </a:pPr>
            <a:r>
              <a:rPr lang="en-US" sz="2000" dirty="0"/>
              <a:t>Is the organization saturated for change or open for </a:t>
            </a:r>
            <a:r>
              <a:rPr lang="en-US" sz="2000" dirty="0" smtClean="0"/>
              <a:t>change?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12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3477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How much more change can the organization absorb?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is the saturation level of change within the organization?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Is the same level of Capacity for change consistent across the organization?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8017"/>
              </p:ext>
            </p:extLst>
          </p:nvPr>
        </p:nvGraphicFramePr>
        <p:xfrm>
          <a:off x="3612106" y="2934269"/>
          <a:ext cx="531352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Saturation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acceptance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Organizational consistency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72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2"/>
            </a:pPr>
            <a:r>
              <a:rPr lang="en-US" sz="3400" dirty="0">
                <a:solidFill>
                  <a:schemeClr val="accent3">
                    <a:lumMod val="75000"/>
                  </a:schemeClr>
                </a:solidFill>
              </a:rPr>
              <a:t>ORGANIZATIONAL ATTRIBUTES ASSESMENT</a:t>
            </a:r>
            <a:endParaRPr lang="en-US" sz="3400" dirty="0">
              <a:solidFill>
                <a:srgbClr val="005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3"/>
            </a:pPr>
            <a:r>
              <a:rPr lang="en-US" sz="2400" dirty="0"/>
              <a:t>What are the </a:t>
            </a:r>
            <a:r>
              <a:rPr lang="en-US" sz="2400" b="1" dirty="0"/>
              <a:t>Residual effects </a:t>
            </a:r>
            <a:r>
              <a:rPr lang="en-US" sz="2400" dirty="0"/>
              <a:t>past changes?</a:t>
            </a:r>
          </a:p>
          <a:p>
            <a:pPr marL="733425" lvl="1" indent="-269875" defTabSz="804863">
              <a:buFont typeface="Wingdings" panose="05000000000000000000" pitchFamily="2" charset="2"/>
              <a:buChar char="§"/>
            </a:pPr>
            <a:r>
              <a:rPr lang="en-US" sz="2000" dirty="0"/>
              <a:t>Were past changes successful or failures?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13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31700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Are past changes seen as successful or failures?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Previous people change management activities?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Past </a:t>
            </a:r>
            <a:r>
              <a:rPr lang="en-US" sz="2000" dirty="0"/>
              <a:t>s</a:t>
            </a:r>
            <a:r>
              <a:rPr lang="en-US" sz="2000" dirty="0" smtClean="0"/>
              <a:t>ponsorship effects?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Issue resolution process, fairness of resolutions?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Empowerment within organization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126239"/>
              </p:ext>
            </p:extLst>
          </p:nvPr>
        </p:nvGraphicFramePr>
        <p:xfrm>
          <a:off x="3612106" y="2934269"/>
          <a:ext cx="531352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</a:t>
                      </a:r>
                      <a:r>
                        <a:rPr lang="en-US" baseline="0" dirty="0" smtClean="0"/>
                        <a:t> focus on people change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s</a:t>
                      </a:r>
                      <a:r>
                        <a:rPr lang="en-US" dirty="0" smtClean="0"/>
                        <a:t>ponsorship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Empowerment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00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2"/>
            </a:pPr>
            <a:r>
              <a:rPr lang="en-US" sz="3400" dirty="0">
                <a:solidFill>
                  <a:schemeClr val="accent3">
                    <a:lumMod val="75000"/>
                  </a:schemeClr>
                </a:solidFill>
              </a:rPr>
              <a:t>ORGANIZATIONAL ATTRIBUTES ASSESMENT</a:t>
            </a:r>
            <a:endParaRPr lang="en-US" sz="3400" dirty="0">
              <a:solidFill>
                <a:srgbClr val="005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4"/>
            </a:pPr>
            <a:r>
              <a:rPr lang="en-US" sz="2400" dirty="0"/>
              <a:t>What is the position of </a:t>
            </a:r>
            <a:r>
              <a:rPr lang="en-US" sz="2400" b="1" dirty="0"/>
              <a:t>Middle </a:t>
            </a:r>
            <a:r>
              <a:rPr lang="en-US" sz="2400" b="1" dirty="0" smtClean="0"/>
              <a:t>Management</a:t>
            </a:r>
            <a:r>
              <a:rPr lang="en-US" sz="2400" b="1" dirty="0"/>
              <a:t>?</a:t>
            </a:r>
            <a:endParaRPr lang="en-US" sz="2400" dirty="0"/>
          </a:p>
          <a:p>
            <a:pPr marL="733425" lvl="1" indent="-269875">
              <a:buFont typeface="Wingdings" panose="05000000000000000000" pitchFamily="2" charset="2"/>
              <a:buChar char="§"/>
            </a:pPr>
            <a:r>
              <a:rPr lang="en-US" sz="2000" dirty="0"/>
              <a:t>Are they advocates, have their own agenda, unpredictable or sabotage the change?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14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Which middle managers have the most degree of control of peers and employees?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role have they taken on for this initiative? Previous initiatives? (Advocated, villain etc.)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738278"/>
              </p:ext>
            </p:extLst>
          </p:nvPr>
        </p:nvGraphicFramePr>
        <p:xfrm>
          <a:off x="3612106" y="2934269"/>
          <a:ext cx="531352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Middle Manager Assessment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Strong middle mangers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Advocates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 in favor of the change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Neutralizers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Neutralizing messages from sponsors, own agenda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Renegade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Unpredictable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Villain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Deliberately sabotage the change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3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2"/>
            </a:pPr>
            <a:r>
              <a:rPr lang="en-US" sz="3400" dirty="0">
                <a:solidFill>
                  <a:schemeClr val="accent3">
                    <a:lumMod val="75000"/>
                  </a:schemeClr>
                </a:solidFill>
              </a:rPr>
              <a:t>ORGANIZATIONAL ATTRIBUTES ASSESMENT</a:t>
            </a:r>
            <a:endParaRPr lang="en-US" sz="3400" dirty="0">
              <a:solidFill>
                <a:srgbClr val="005AA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834"/>
            <a:ext cx="8229600" cy="4802330"/>
          </a:xfrm>
        </p:spPr>
        <p:txBody>
          <a:bodyPr/>
          <a:lstStyle/>
          <a:p>
            <a:r>
              <a:rPr lang="en-US" sz="2000" dirty="0" smtClean="0"/>
              <a:t>Would you consider your organization change resistant or change ready? Why?</a:t>
            </a:r>
          </a:p>
          <a:p>
            <a:r>
              <a:rPr lang="en-US" sz="2000" dirty="0" smtClean="0"/>
              <a:t>What is the Value system within the organization? Is change allowed easily? Is the value system resistant to top-down changes? Why?</a:t>
            </a:r>
          </a:p>
          <a:p>
            <a:r>
              <a:rPr lang="en-US" sz="2000" dirty="0" smtClean="0"/>
              <a:t>Is the organization over saturated with all changes ongoing or are only few changes happening? What other key changes have impact on your change?</a:t>
            </a:r>
          </a:p>
          <a:p>
            <a:r>
              <a:rPr lang="en-US" sz="2000" dirty="0" smtClean="0"/>
              <a:t>Power distribution – is it centralized within a few leaders or many managers? Who are the key “power players” in the organization?</a:t>
            </a:r>
          </a:p>
          <a:p>
            <a:r>
              <a:rPr lang="en-US" sz="2000" dirty="0" smtClean="0"/>
              <a:t>Were past changes successful or failures? Are staff skeptical of change and see this as “flavor of the month”? Why? Key lesson learned from past changes? Why?</a:t>
            </a:r>
          </a:p>
          <a:p>
            <a:r>
              <a:rPr lang="en-US" sz="2000" dirty="0" smtClean="0"/>
              <a:t>What are the key challenges with middle management? What is their position to the change? Why?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15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578221" y="563652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You can use the previous table format or this text based slide when document your findings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8866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Sponsor Model </a:t>
            </a:r>
            <a:r>
              <a:rPr lang="en-US" sz="2400" dirty="0" smtClean="0"/>
              <a:t>for the project? 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Single sponsor, multiple sponsors, Executive sponsor, level of sponsorship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Who are the members of the </a:t>
            </a:r>
            <a:r>
              <a:rPr lang="en-US" sz="2400" b="1" dirty="0" smtClean="0"/>
              <a:t>Leadership Team</a:t>
            </a:r>
            <a:r>
              <a:rPr lang="en-US" sz="2400" dirty="0" smtClean="0"/>
              <a:t>?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Business leaders, IT leaders, level of seniority etc.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Structure and members of the </a:t>
            </a:r>
            <a:r>
              <a:rPr lang="en-US" sz="2400" b="1" dirty="0" smtClean="0"/>
              <a:t>Steering </a:t>
            </a:r>
            <a:r>
              <a:rPr lang="en-US" sz="2400" b="1" dirty="0"/>
              <a:t>C</a:t>
            </a:r>
            <a:r>
              <a:rPr lang="en-US" sz="2400" b="1" dirty="0" smtClean="0"/>
              <a:t>ommittee </a:t>
            </a:r>
            <a:r>
              <a:rPr lang="en-US" sz="2400" dirty="0" smtClean="0"/>
              <a:t>and </a:t>
            </a:r>
            <a:r>
              <a:rPr lang="en-US" sz="2400" b="1" dirty="0" smtClean="0"/>
              <a:t>Project Team</a:t>
            </a:r>
            <a:r>
              <a:rPr lang="en-US" sz="2400" dirty="0" smtClean="0"/>
              <a:t>?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Team Structure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Operational committee vs. steering committee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Program Manager vs. Project Managers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16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794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Sponsor Model </a:t>
            </a:r>
            <a:r>
              <a:rPr lang="en-US" sz="2400" dirty="0" smtClean="0"/>
              <a:t>for the project? 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Single sponsor, multiple sponsors, Executive sponsor, level of sponsorship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17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31700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sponsor model is required to successfully deliver the change/project?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Are there multiple levels of sponsors?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Is there a senior leader identified as sponsor?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Is the level of sponsor engagement enough?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308398"/>
              </p:ext>
            </p:extLst>
          </p:nvPr>
        </p:nvGraphicFramePr>
        <p:xfrm>
          <a:off x="3612106" y="2934269"/>
          <a:ext cx="53135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Sponsor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Single vs. multiple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Level / Seniority of sponsors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Executive sponsor,</a:t>
                      </a:r>
                      <a:r>
                        <a:rPr lang="en-US" baseline="0" dirty="0" smtClean="0"/>
                        <a:t> Business sponsor, Operational sponsor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Sponsor Engagement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the sponsor Active and Visible?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2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2"/>
            </a:pPr>
            <a:r>
              <a:rPr lang="en-US" sz="2400" dirty="0"/>
              <a:t>Who are the members of the </a:t>
            </a:r>
            <a:r>
              <a:rPr lang="en-US" sz="2400" b="1" dirty="0"/>
              <a:t>Leadership Team</a:t>
            </a:r>
            <a:r>
              <a:rPr lang="en-US" sz="2400" dirty="0"/>
              <a:t>?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/>
              <a:t>Business leaders, IT leaders, level of seniority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18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22467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Business or IT people?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level should be included in the leadership team?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Operations vs. Executive leadership team?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861148"/>
              </p:ext>
            </p:extLst>
          </p:nvPr>
        </p:nvGraphicFramePr>
        <p:xfrm>
          <a:off x="3612106" y="2934269"/>
          <a:ext cx="531352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vs.</a:t>
                      </a:r>
                      <a:r>
                        <a:rPr lang="en-US" baseline="0" dirty="0" smtClean="0"/>
                        <a:t> IT, all or a subset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Executive vs. Operational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5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3"/>
            </a:pPr>
            <a:r>
              <a:rPr lang="en-US" sz="2400" dirty="0"/>
              <a:t>Structure and members of the </a:t>
            </a:r>
            <a:r>
              <a:rPr lang="en-US" sz="2400" b="1" dirty="0"/>
              <a:t>Steering Committee </a:t>
            </a:r>
            <a:r>
              <a:rPr lang="en-US" sz="2400" dirty="0"/>
              <a:t>and </a:t>
            </a:r>
            <a:r>
              <a:rPr lang="en-US" sz="2400" b="1" dirty="0"/>
              <a:t>Project Team</a:t>
            </a:r>
            <a:r>
              <a:rPr lang="en-US" sz="2400" dirty="0"/>
              <a:t>?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/>
              <a:t>Team Structure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/>
              <a:t>Operational committee vs. steering committee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/>
              <a:t>Program Manager vs. Project Managers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19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3725857"/>
            <a:ext cx="3330055" cy="19389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is the project reporting structure and organizational structure?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structure is optimal for your change/project?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722760"/>
              </p:ext>
            </p:extLst>
          </p:nvPr>
        </p:nvGraphicFramePr>
        <p:xfrm>
          <a:off x="3612106" y="3712205"/>
          <a:ext cx="53135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Manager and/or</a:t>
                      </a:r>
                      <a:r>
                        <a:rPr lang="en-US" baseline="0" dirty="0" smtClean="0"/>
                        <a:t> Project Managers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Operational and/or</a:t>
                      </a:r>
                      <a:r>
                        <a:rPr lang="en-US" baseline="0" dirty="0" smtClean="0"/>
                        <a:t> Executive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Management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Permanent vs. part time vs. shared resources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1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&lt;Name of Project&gt;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A short description of the project to get a general idea what the projects is about and what it should accomplish.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Project 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 smtClean="0"/>
              <a:t>Why is this project important?</a:t>
            </a:r>
          </a:p>
          <a:p>
            <a:r>
              <a:rPr lang="en-US" sz="2000" dirty="0" smtClean="0"/>
              <a:t>What are the issues and pain point?</a:t>
            </a:r>
          </a:p>
          <a:p>
            <a:r>
              <a:rPr lang="en-US" sz="2000" dirty="0" smtClean="0"/>
              <a:t>What will happen if we are not implementing this projects?</a:t>
            </a:r>
            <a:endParaRPr lang="en-US" sz="200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DFB98CC-56EA-4F8E-985D-0EDE944A4368}" type="slidenum">
              <a:rPr lang="en-US" sz="1200" smtClean="0"/>
              <a:pPr algn="r">
                <a:defRPr/>
              </a:pPr>
              <a:t>2</a:t>
            </a:fld>
            <a:endParaRPr lang="en-US" sz="12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306471" y="4626591"/>
            <a:ext cx="5104264" cy="1173707"/>
          </a:xfrm>
          <a:prstGeom prst="wedgeRoundRectCallout">
            <a:avLst>
              <a:gd name="adj1" fmla="val -13986"/>
              <a:gd name="adj2" fmla="val -1141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Provide a short description of your project and provide some background information WHY this project exist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95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20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Team Structure: Example 1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195315" y="2292823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75730" y="3591634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951630" y="4490113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cxnSp>
        <p:nvCxnSpPr>
          <p:cNvPr id="12" name="Straight Connector 11"/>
          <p:cNvCxnSpPr>
            <a:stCxn id="8" idx="4"/>
            <a:endCxn id="9" idx="0"/>
          </p:cNvCxnSpPr>
          <p:nvPr/>
        </p:nvCxnSpPr>
        <p:spPr>
          <a:xfrm>
            <a:off x="2171130" y="3002507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This is the simplest model of the team structure. 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One single sponsor and dedicated individuals within the project team focusing on People Change Management (CM) activities</a:t>
            </a:r>
            <a:endParaRPr lang="en-US" sz="20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646459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55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21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Team Structure: Example 2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195315" y="2292823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75730" y="3591634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53135" y="4053384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cxnSp>
        <p:nvCxnSpPr>
          <p:cNvPr id="12" name="Straight Connector 11"/>
          <p:cNvCxnSpPr>
            <a:stCxn id="8" idx="4"/>
            <a:endCxn id="9" idx="0"/>
          </p:cNvCxnSpPr>
          <p:nvPr/>
        </p:nvCxnSpPr>
        <p:spPr>
          <a:xfrm>
            <a:off x="2171130" y="3002507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One single sponsor.</a:t>
            </a:r>
          </a:p>
          <a:p>
            <a:pPr marL="0" indent="0">
              <a:buNone/>
            </a:pPr>
            <a:r>
              <a:rPr lang="en-US" sz="2000" dirty="0" smtClean="0"/>
              <a:t>External resources focusing on People Change Management (CM) activities either part or full time. </a:t>
            </a:r>
            <a:r>
              <a:rPr lang="en-US" sz="2000" dirty="0"/>
              <a:t>Can be external to the company or external to the project (e.g. shared resource pool</a:t>
            </a:r>
            <a:r>
              <a:rPr lang="en-US" sz="2000" dirty="0" smtClean="0"/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People Change Management (CM) lead reports directly to the sponsor.</a:t>
            </a:r>
          </a:p>
        </p:txBody>
      </p:sp>
      <p:cxnSp>
        <p:nvCxnSpPr>
          <p:cNvPr id="11" name="Straight Connector 10"/>
          <p:cNvCxnSpPr>
            <a:stCxn id="8" idx="4"/>
            <a:endCxn id="10" idx="0"/>
          </p:cNvCxnSpPr>
          <p:nvPr/>
        </p:nvCxnSpPr>
        <p:spPr>
          <a:xfrm>
            <a:off x="2171130" y="3002507"/>
            <a:ext cx="2093796" cy="105087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6"/>
            <a:endCxn id="10" idx="2"/>
          </p:cNvCxnSpPr>
          <p:nvPr/>
        </p:nvCxnSpPr>
        <p:spPr>
          <a:xfrm flipV="1">
            <a:off x="3466531" y="4360459"/>
            <a:ext cx="286604" cy="7961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ular Callout 14"/>
          <p:cNvSpPr/>
          <p:nvPr/>
        </p:nvSpPr>
        <p:spPr>
          <a:xfrm>
            <a:off x="6646459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7358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22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Team Structure: Example 3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195315" y="2292823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75730" y="3591634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753135" y="4053384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cxnSp>
        <p:nvCxnSpPr>
          <p:cNvPr id="12" name="Straight Connector 11"/>
          <p:cNvCxnSpPr>
            <a:stCxn id="8" idx="4"/>
            <a:endCxn id="9" idx="0"/>
          </p:cNvCxnSpPr>
          <p:nvPr/>
        </p:nvCxnSpPr>
        <p:spPr>
          <a:xfrm>
            <a:off x="2171130" y="3002507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One single sponsor.</a:t>
            </a:r>
          </a:p>
          <a:p>
            <a:pPr marL="0" indent="0">
              <a:buNone/>
            </a:pPr>
            <a:r>
              <a:rPr lang="en-US" sz="2000" dirty="0"/>
              <a:t>External resources focusing on People Change </a:t>
            </a:r>
            <a:r>
              <a:rPr lang="en-US" sz="2000" dirty="0" smtClean="0"/>
              <a:t>Management (CM) </a:t>
            </a:r>
            <a:r>
              <a:rPr lang="en-US" sz="2000" dirty="0"/>
              <a:t>activities either part or full time</a:t>
            </a:r>
            <a:r>
              <a:rPr lang="en-US" sz="2000" dirty="0" smtClean="0"/>
              <a:t>. Can be external to the company or external to the project (e.g. shared resource pool)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People Change </a:t>
            </a:r>
            <a:r>
              <a:rPr lang="en-US" sz="2000" dirty="0" smtClean="0"/>
              <a:t>Management (CM) </a:t>
            </a:r>
            <a:r>
              <a:rPr lang="en-US" sz="2000" dirty="0"/>
              <a:t>lead </a:t>
            </a:r>
            <a:r>
              <a:rPr lang="en-US" sz="2000" dirty="0" smtClean="0"/>
              <a:t>is part of the project team and reports to the Program/Project Manager.</a:t>
            </a:r>
          </a:p>
        </p:txBody>
      </p:sp>
      <p:cxnSp>
        <p:nvCxnSpPr>
          <p:cNvPr id="14" name="Straight Connector 13"/>
          <p:cNvCxnSpPr>
            <a:stCxn id="15" idx="6"/>
            <a:endCxn id="10" idx="2"/>
          </p:cNvCxnSpPr>
          <p:nvPr/>
        </p:nvCxnSpPr>
        <p:spPr>
          <a:xfrm flipV="1">
            <a:off x="3357349" y="4360459"/>
            <a:ext cx="395786" cy="1478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936544" y="4164841"/>
            <a:ext cx="420805" cy="42080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6646459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689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23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Team Structure: Example 3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1195315" y="2292823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75730" y="3591634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23080" y="5363569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cxnSp>
        <p:nvCxnSpPr>
          <p:cNvPr id="12" name="Straight Connector 11"/>
          <p:cNvCxnSpPr>
            <a:stCxn id="8" idx="4"/>
            <a:endCxn id="9" idx="0"/>
          </p:cNvCxnSpPr>
          <p:nvPr/>
        </p:nvCxnSpPr>
        <p:spPr>
          <a:xfrm>
            <a:off x="2171130" y="3002507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One single sponsor.</a:t>
            </a:r>
          </a:p>
          <a:p>
            <a:pPr marL="0" indent="0">
              <a:buNone/>
            </a:pPr>
            <a:r>
              <a:rPr lang="en-US" sz="1900" dirty="0"/>
              <a:t>External resources focusing on People Change Management </a:t>
            </a:r>
            <a:r>
              <a:rPr lang="en-US" sz="1900" dirty="0" smtClean="0"/>
              <a:t>(CM) activities </a:t>
            </a:r>
            <a:r>
              <a:rPr lang="en-US" sz="1900" dirty="0"/>
              <a:t>either part or full time</a:t>
            </a:r>
            <a:r>
              <a:rPr lang="en-US" sz="1900" dirty="0" smtClean="0"/>
              <a:t>. Can be external to the company or external to the project (e.g. shared resource pool)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People Change Management </a:t>
            </a:r>
            <a:r>
              <a:rPr lang="en-US" sz="1900" dirty="0" smtClean="0"/>
              <a:t>(CM) lead is part of the project team and reports to the Program/Project Manager.</a:t>
            </a:r>
          </a:p>
          <a:p>
            <a:pPr marL="0" indent="0">
              <a:buNone/>
            </a:pPr>
            <a:r>
              <a:rPr lang="en-US" sz="1900" dirty="0" smtClean="0"/>
              <a:t>Multiple People Change Management teams e.g. communications team, training team and others.</a:t>
            </a:r>
          </a:p>
        </p:txBody>
      </p:sp>
      <p:cxnSp>
        <p:nvCxnSpPr>
          <p:cNvPr id="14" name="Straight Connector 13"/>
          <p:cNvCxnSpPr>
            <a:stCxn id="15" idx="3"/>
            <a:endCxn id="10" idx="0"/>
          </p:cNvCxnSpPr>
          <p:nvPr/>
        </p:nvCxnSpPr>
        <p:spPr>
          <a:xfrm flipH="1">
            <a:off x="934871" y="4933455"/>
            <a:ext cx="1148898" cy="430114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022144" y="4574274"/>
            <a:ext cx="420805" cy="42080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Oval 16"/>
          <p:cNvSpPr/>
          <p:nvPr/>
        </p:nvSpPr>
        <p:spPr>
          <a:xfrm>
            <a:off x="1728716" y="5363569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sp>
        <p:nvSpPr>
          <p:cNvPr id="18" name="Oval 17"/>
          <p:cNvSpPr/>
          <p:nvPr/>
        </p:nvSpPr>
        <p:spPr>
          <a:xfrm>
            <a:off x="3034352" y="5363569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sp>
        <p:nvSpPr>
          <p:cNvPr id="19" name="Oval 18"/>
          <p:cNvSpPr/>
          <p:nvPr/>
        </p:nvSpPr>
        <p:spPr>
          <a:xfrm>
            <a:off x="3186752" y="5534166"/>
            <a:ext cx="1023582" cy="61415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15" idx="4"/>
            <a:endCxn id="17" idx="0"/>
          </p:cNvCxnSpPr>
          <p:nvPr/>
        </p:nvCxnSpPr>
        <p:spPr>
          <a:xfrm>
            <a:off x="2232547" y="4995081"/>
            <a:ext cx="7960" cy="36848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8" idx="0"/>
          </p:cNvCxnSpPr>
          <p:nvPr/>
        </p:nvCxnSpPr>
        <p:spPr>
          <a:xfrm>
            <a:off x="2306470" y="4981433"/>
            <a:ext cx="1239673" cy="38213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ular Callout 20"/>
          <p:cNvSpPr/>
          <p:nvPr/>
        </p:nvSpPr>
        <p:spPr>
          <a:xfrm>
            <a:off x="6496331" y="539087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13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24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ponsor Model: Example 1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875730" y="2265529"/>
            <a:ext cx="2590801" cy="20471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Project </a:t>
            </a:r>
            <a:r>
              <a:rPr lang="en-US" dirty="0"/>
              <a:t>Team</a:t>
            </a:r>
          </a:p>
          <a:p>
            <a:pPr algn="ctr"/>
            <a:r>
              <a:rPr lang="en-US" dirty="0"/>
              <a:t>People Change Management Team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The Sponsor is part of the Project Team</a:t>
            </a:r>
          </a:p>
        </p:txBody>
      </p:sp>
      <p:sp>
        <p:nvSpPr>
          <p:cNvPr id="8" name="Oval 7"/>
          <p:cNvSpPr/>
          <p:nvPr/>
        </p:nvSpPr>
        <p:spPr>
          <a:xfrm>
            <a:off x="1386384" y="2442949"/>
            <a:ext cx="1575181" cy="464023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469035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84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25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ponsor Model: Example 2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The Sponsor is outside the Project Organization.</a:t>
            </a:r>
          </a:p>
          <a:p>
            <a:pPr marL="0" indent="0">
              <a:buNone/>
            </a:pPr>
            <a:r>
              <a:rPr lang="en-US" sz="2000" dirty="0" smtClean="0"/>
              <a:t>Only one level of sponsorship e.g. Mid level management</a:t>
            </a:r>
          </a:p>
        </p:txBody>
      </p:sp>
      <p:sp>
        <p:nvSpPr>
          <p:cNvPr id="10" name="Oval 9"/>
          <p:cNvSpPr/>
          <p:nvPr/>
        </p:nvSpPr>
        <p:spPr>
          <a:xfrm>
            <a:off x="1195315" y="2292823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75730" y="3591634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Team</a:t>
            </a:r>
          </a:p>
          <a:p>
            <a:pPr algn="ctr"/>
            <a:r>
              <a:rPr lang="en-US" dirty="0"/>
              <a:t>People Change Management Team</a:t>
            </a:r>
          </a:p>
        </p:txBody>
      </p:sp>
      <p:cxnSp>
        <p:nvCxnSpPr>
          <p:cNvPr id="12" name="Straight Connector 11"/>
          <p:cNvCxnSpPr>
            <a:stCxn id="10" idx="4"/>
            <a:endCxn id="11" idx="0"/>
          </p:cNvCxnSpPr>
          <p:nvPr/>
        </p:nvCxnSpPr>
        <p:spPr>
          <a:xfrm>
            <a:off x="2171130" y="3002507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6455387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31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26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ponsor Model: Example 3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The Sponsor(s) are outside the Project Organization.</a:t>
            </a:r>
          </a:p>
          <a:p>
            <a:pPr marL="0" indent="0">
              <a:buNone/>
            </a:pPr>
            <a:r>
              <a:rPr lang="en-US" sz="2000" dirty="0" smtClean="0"/>
              <a:t>Two levels of sponsorship e.g. Mid level management and an Executive sponsor</a:t>
            </a:r>
          </a:p>
        </p:txBody>
      </p:sp>
      <p:sp>
        <p:nvSpPr>
          <p:cNvPr id="10" name="Oval 9"/>
          <p:cNvSpPr/>
          <p:nvPr/>
        </p:nvSpPr>
        <p:spPr>
          <a:xfrm>
            <a:off x="1195315" y="3316405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75730" y="4615216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</a:p>
          <a:p>
            <a:pPr algn="ctr"/>
            <a:r>
              <a:rPr lang="en-US" dirty="0" smtClean="0"/>
              <a:t>People Change Management Team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171130" y="4026089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195315" y="2226859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</a:t>
            </a:r>
          </a:p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cxnSp>
        <p:nvCxnSpPr>
          <p:cNvPr id="15" name="Straight Connector 14"/>
          <p:cNvCxnSpPr>
            <a:stCxn id="14" idx="4"/>
            <a:endCxn id="10" idx="0"/>
          </p:cNvCxnSpPr>
          <p:nvPr/>
        </p:nvCxnSpPr>
        <p:spPr>
          <a:xfrm>
            <a:off x="2171130" y="2936543"/>
            <a:ext cx="0" cy="37986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ular Callout 15"/>
          <p:cNvSpPr/>
          <p:nvPr/>
        </p:nvSpPr>
        <p:spPr>
          <a:xfrm>
            <a:off x="6455387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67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27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ponsor Model: Example 3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The Sponsor(s) are outside the Project Organization.</a:t>
            </a:r>
          </a:p>
          <a:p>
            <a:pPr marL="0" indent="0">
              <a:buNone/>
            </a:pPr>
            <a:r>
              <a:rPr lang="en-US" sz="2000" dirty="0" smtClean="0"/>
              <a:t>A Steering Committee is part of the reporting chain of the project. </a:t>
            </a:r>
          </a:p>
          <a:p>
            <a:pPr marL="0" indent="0">
              <a:buNone/>
            </a:pPr>
            <a:r>
              <a:rPr lang="en-US" sz="2000" dirty="0" smtClean="0"/>
              <a:t>The Executive Sponsor is either separate from the Executive Steering committee or could be a member of the Steering Committee</a:t>
            </a:r>
          </a:p>
        </p:txBody>
      </p:sp>
      <p:sp>
        <p:nvSpPr>
          <p:cNvPr id="10" name="Oval 9"/>
          <p:cNvSpPr/>
          <p:nvPr/>
        </p:nvSpPr>
        <p:spPr>
          <a:xfrm>
            <a:off x="1195315" y="3357349"/>
            <a:ext cx="1951630" cy="7096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 </a:t>
            </a:r>
          </a:p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75730" y="4615216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</a:p>
          <a:p>
            <a:pPr algn="ctr"/>
            <a:r>
              <a:rPr lang="en-US" dirty="0" smtClean="0"/>
              <a:t>People Change Management Team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171130" y="4026089"/>
            <a:ext cx="1" cy="58912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195315" y="2226859"/>
            <a:ext cx="1951630" cy="70968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Steering Committee</a:t>
            </a:r>
            <a:endParaRPr lang="en-US" dirty="0"/>
          </a:p>
        </p:txBody>
      </p:sp>
      <p:cxnSp>
        <p:nvCxnSpPr>
          <p:cNvPr id="15" name="Straight Connector 14"/>
          <p:cNvCxnSpPr>
            <a:stCxn id="14" idx="4"/>
            <a:endCxn id="10" idx="0"/>
          </p:cNvCxnSpPr>
          <p:nvPr/>
        </p:nvCxnSpPr>
        <p:spPr>
          <a:xfrm>
            <a:off x="2171130" y="2936543"/>
            <a:ext cx="0" cy="42080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ular Callout 15"/>
          <p:cNvSpPr/>
          <p:nvPr/>
        </p:nvSpPr>
        <p:spPr>
          <a:xfrm>
            <a:off x="6455387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491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28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ponsor Model: Example 4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More complicated sponsorship models can exist with multiple layers where there is an operational sponsor / steering committee and an executive (e.g. business) sponsor and steering committee.</a:t>
            </a:r>
          </a:p>
          <a:p>
            <a:pPr marL="0" indent="0">
              <a:buNone/>
            </a:pPr>
            <a:r>
              <a:rPr lang="en-US" sz="2000" dirty="0" smtClean="0"/>
              <a:t>Any combination of these sponsors / steering committees are possible and depend on the project scope, size, timeline, risk etc.</a:t>
            </a:r>
          </a:p>
        </p:txBody>
      </p:sp>
      <p:sp>
        <p:nvSpPr>
          <p:cNvPr id="10" name="Oval 9"/>
          <p:cNvSpPr/>
          <p:nvPr/>
        </p:nvSpPr>
        <p:spPr>
          <a:xfrm>
            <a:off x="131907" y="3357348"/>
            <a:ext cx="1951630" cy="85980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</a:t>
            </a:r>
          </a:p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75730" y="4615216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</a:p>
          <a:p>
            <a:pPr algn="ctr"/>
            <a:r>
              <a:rPr lang="en-US" dirty="0" smtClean="0"/>
              <a:t>People Change Management Team</a:t>
            </a:r>
            <a:endParaRPr lang="en-US" dirty="0"/>
          </a:p>
        </p:txBody>
      </p:sp>
      <p:cxnSp>
        <p:nvCxnSpPr>
          <p:cNvPr id="12" name="Straight Connector 11"/>
          <p:cNvCxnSpPr>
            <a:stCxn id="10" idx="4"/>
          </p:cNvCxnSpPr>
          <p:nvPr/>
        </p:nvCxnSpPr>
        <p:spPr>
          <a:xfrm>
            <a:off x="1107722" y="4217157"/>
            <a:ext cx="1063409" cy="398059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9" idx="4"/>
            <a:endCxn id="10" idx="0"/>
          </p:cNvCxnSpPr>
          <p:nvPr/>
        </p:nvCxnSpPr>
        <p:spPr>
          <a:xfrm>
            <a:off x="1107722" y="3032076"/>
            <a:ext cx="0" cy="32527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249604" y="3348249"/>
            <a:ext cx="1951630" cy="85980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</a:t>
            </a:r>
          </a:p>
          <a:p>
            <a:pPr algn="ctr"/>
            <a:r>
              <a:rPr lang="en-US" dirty="0" smtClean="0"/>
              <a:t>Steering Committee</a:t>
            </a:r>
            <a:endParaRPr lang="en-US" dirty="0"/>
          </a:p>
        </p:txBody>
      </p:sp>
      <p:cxnSp>
        <p:nvCxnSpPr>
          <p:cNvPr id="17" name="Straight Connector 16"/>
          <p:cNvCxnSpPr>
            <a:stCxn id="11" idx="0"/>
            <a:endCxn id="16" idx="4"/>
          </p:cNvCxnSpPr>
          <p:nvPr/>
        </p:nvCxnSpPr>
        <p:spPr>
          <a:xfrm flipV="1">
            <a:off x="2171131" y="4208058"/>
            <a:ext cx="1054288" cy="40715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31907" y="2172267"/>
            <a:ext cx="1951630" cy="85980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</a:t>
            </a:r>
          </a:p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249604" y="2163168"/>
            <a:ext cx="1951630" cy="85980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</a:t>
            </a:r>
          </a:p>
          <a:p>
            <a:pPr algn="ctr"/>
            <a:r>
              <a:rPr lang="en-US" dirty="0" smtClean="0"/>
              <a:t>Steering Committee</a:t>
            </a:r>
            <a:endParaRPr lang="en-US" dirty="0"/>
          </a:p>
        </p:txBody>
      </p:sp>
      <p:cxnSp>
        <p:nvCxnSpPr>
          <p:cNvPr id="22" name="Straight Connector 21"/>
          <p:cNvCxnSpPr>
            <a:stCxn id="20" idx="4"/>
            <a:endCxn id="16" idx="0"/>
          </p:cNvCxnSpPr>
          <p:nvPr/>
        </p:nvCxnSpPr>
        <p:spPr>
          <a:xfrm>
            <a:off x="3225419" y="3022977"/>
            <a:ext cx="0" cy="325272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ular Callout 17"/>
          <p:cNvSpPr/>
          <p:nvPr/>
        </p:nvSpPr>
        <p:spPr>
          <a:xfrm>
            <a:off x="6455387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30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29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19368"/>
            <a:ext cx="4114800" cy="470679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</a:t>
            </a:r>
            <a:r>
              <a:rPr lang="en-US" sz="2400" dirty="0" smtClean="0"/>
              <a:t>ponsor Model: Example 5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703934" y="1419368"/>
            <a:ext cx="4114800" cy="4706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More complicated sponsorship models and People Change Management reporting structures can exist with multiple layers.</a:t>
            </a:r>
          </a:p>
          <a:p>
            <a:pPr marL="0" indent="0">
              <a:buNone/>
            </a:pPr>
            <a:r>
              <a:rPr lang="en-US" sz="2000" dirty="0" smtClean="0"/>
              <a:t>Any combination of these Sponsors / Steering </a:t>
            </a:r>
            <a:r>
              <a:rPr lang="en-US" sz="2000" dirty="0"/>
              <a:t>C</a:t>
            </a:r>
            <a:r>
              <a:rPr lang="en-US" sz="2000" dirty="0" smtClean="0"/>
              <a:t>ommittees / People Change Management structures are possible and depend on the project scope, size, timeline, risk etc.</a:t>
            </a:r>
          </a:p>
        </p:txBody>
      </p:sp>
      <p:sp>
        <p:nvSpPr>
          <p:cNvPr id="10" name="Oval 9"/>
          <p:cNvSpPr/>
          <p:nvPr/>
        </p:nvSpPr>
        <p:spPr>
          <a:xfrm>
            <a:off x="473101" y="3357348"/>
            <a:ext cx="1951630" cy="85980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</a:t>
            </a:r>
          </a:p>
          <a:p>
            <a:pPr algn="ctr"/>
            <a:r>
              <a:rPr lang="en-US" dirty="0" smtClean="0"/>
              <a:t>Sponsor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52399" y="4615216"/>
            <a:ext cx="2590801" cy="155357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 Team</a:t>
            </a:r>
          </a:p>
          <a:p>
            <a:pPr algn="ctr"/>
            <a:r>
              <a:rPr lang="en-US" dirty="0" smtClean="0"/>
              <a:t>People Change Management Team</a:t>
            </a:r>
            <a:endParaRPr lang="en-US" dirty="0"/>
          </a:p>
        </p:txBody>
      </p:sp>
      <p:cxnSp>
        <p:nvCxnSpPr>
          <p:cNvPr id="12" name="Straight Connector 11"/>
          <p:cNvCxnSpPr>
            <a:stCxn id="10" idx="4"/>
            <a:endCxn id="11" idx="0"/>
          </p:cNvCxnSpPr>
          <p:nvPr/>
        </p:nvCxnSpPr>
        <p:spPr>
          <a:xfrm flipH="1">
            <a:off x="1447800" y="4217157"/>
            <a:ext cx="1116" cy="398059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" idx="4"/>
            <a:endCxn id="10" idx="0"/>
          </p:cNvCxnSpPr>
          <p:nvPr/>
        </p:nvCxnSpPr>
        <p:spPr>
          <a:xfrm flipH="1">
            <a:off x="1448916" y="3022977"/>
            <a:ext cx="767707" cy="334371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32012" y="2163168"/>
            <a:ext cx="3969222" cy="85980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</a:t>
            </a:r>
          </a:p>
          <a:p>
            <a:pPr algn="ctr"/>
            <a:r>
              <a:rPr lang="en-US" dirty="0" smtClean="0"/>
              <a:t>Steering Committee</a:t>
            </a:r>
            <a:endParaRPr lang="en-US" dirty="0"/>
          </a:p>
        </p:txBody>
      </p:sp>
      <p:cxnSp>
        <p:nvCxnSpPr>
          <p:cNvPr id="22" name="Straight Connector 21"/>
          <p:cNvCxnSpPr>
            <a:stCxn id="20" idx="4"/>
            <a:endCxn id="21" idx="0"/>
          </p:cNvCxnSpPr>
          <p:nvPr/>
        </p:nvCxnSpPr>
        <p:spPr>
          <a:xfrm>
            <a:off x="2216623" y="3022977"/>
            <a:ext cx="1452349" cy="2026695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847831" y="5049672"/>
            <a:ext cx="1642281" cy="84616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People</a:t>
            </a:r>
          </a:p>
          <a:p>
            <a:pPr algn="ctr"/>
            <a:r>
              <a:rPr lang="en-US" sz="1400" dirty="0" smtClean="0"/>
              <a:t>CM</a:t>
            </a:r>
            <a:endParaRPr lang="en-US" sz="1400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6455387" y="4913195"/>
            <a:ext cx="2347416" cy="1105469"/>
          </a:xfrm>
          <a:prstGeom prst="wedgeRoundRectCallout">
            <a:avLst>
              <a:gd name="adj1" fmla="val -74508"/>
              <a:gd name="adj2" fmla="val -382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What is your current structure?</a:t>
            </a:r>
          </a:p>
          <a:p>
            <a:pPr algn="ctr"/>
            <a:r>
              <a:rPr lang="en-US" sz="1600" dirty="0" smtClean="0"/>
              <a:t>What would be the optimal structure?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5163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720"/>
            <a:ext cx="8229600" cy="4525963"/>
          </a:xfrm>
        </p:spPr>
        <p:txBody>
          <a:bodyPr/>
          <a:lstStyle/>
          <a:p>
            <a:r>
              <a:rPr lang="en-US" dirty="0" smtClean="0"/>
              <a:t>Change characteristics assessment results</a:t>
            </a:r>
          </a:p>
          <a:p>
            <a:r>
              <a:rPr lang="en-US" dirty="0" smtClean="0"/>
              <a:t>Organizational attributes assessment results</a:t>
            </a:r>
          </a:p>
          <a:p>
            <a:r>
              <a:rPr lang="en-US" dirty="0" smtClean="0"/>
              <a:t>Proposed people change management team and structure</a:t>
            </a:r>
          </a:p>
          <a:p>
            <a:r>
              <a:rPr lang="en-US" dirty="0" smtClean="0"/>
              <a:t>Proposed sponsorship model </a:t>
            </a:r>
          </a:p>
          <a:p>
            <a:r>
              <a:rPr lang="en-US" dirty="0" smtClean="0"/>
              <a:t>Risk assessment</a:t>
            </a:r>
          </a:p>
          <a:p>
            <a:r>
              <a:rPr lang="en-US" dirty="0" smtClean="0"/>
              <a:t>Recommendation for special tactics</a:t>
            </a:r>
          </a:p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630304" y="218364"/>
            <a:ext cx="5104264" cy="1173707"/>
          </a:xfrm>
          <a:prstGeom prst="wedgeRoundRectCallout">
            <a:avLst>
              <a:gd name="adj1" fmla="val -69066"/>
              <a:gd name="adj2" fmla="val 6147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Review this presentation with the projects sponsor, program/project manager and key leaders.</a:t>
            </a:r>
            <a:endParaRPr lang="en-US" sz="24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DFB98CC-56EA-4F8E-985D-0EDE944A4368}" type="slidenum">
              <a:rPr lang="en-US" sz="1200" smtClean="0"/>
              <a:pPr algn="r"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92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3"/>
            </a:pP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</a:rPr>
              <a:t>SPONSORSHIP MODEL, PROJECT TEAM &amp; STEERING COMMITTEE</a:t>
            </a:r>
            <a:endParaRPr lang="en-US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30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631120"/>
              </p:ext>
            </p:extLst>
          </p:nvPr>
        </p:nvGraphicFramePr>
        <p:xfrm>
          <a:off x="432179" y="2434229"/>
          <a:ext cx="843886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170"/>
                <a:gridCol w="55136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of Role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4024" y="1555845"/>
            <a:ext cx="8393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Capture the names and role of the Project Team </a:t>
            </a:r>
            <a:r>
              <a:rPr lang="en-US" smtClean="0"/>
              <a:t>/ People Change </a:t>
            </a:r>
            <a:r>
              <a:rPr lang="en-US" dirty="0" smtClean="0"/>
              <a:t>Management Team / Steering Committee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4"/>
            </a:pPr>
            <a:r>
              <a:rPr lang="en-US" sz="3400" dirty="0" smtClean="0">
                <a:solidFill>
                  <a:schemeClr val="accent2">
                    <a:lumMod val="75000"/>
                  </a:schemeClr>
                </a:solidFill>
              </a:rPr>
              <a:t>PEOPLE CHANGE MANAGEMENT TEAM</a:t>
            </a:r>
            <a:endParaRPr lang="en-US" sz="3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5352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Structure</a:t>
            </a:r>
            <a:r>
              <a:rPr lang="en-US" sz="2400" dirty="0" smtClean="0"/>
              <a:t> and </a:t>
            </a:r>
            <a:r>
              <a:rPr lang="en-US" sz="2400" b="1" dirty="0" smtClean="0"/>
              <a:t>Size</a:t>
            </a:r>
            <a:r>
              <a:rPr lang="en-US" sz="2400" dirty="0" smtClean="0"/>
              <a:t> of the People Change Management team?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Full time vs. part time resources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Shared resources 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Reporting structure within the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31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3371009"/>
            <a:ext cx="3330055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Full time vs. part time resources?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External vs. project resources?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is the reporting structure? (See previous slides)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065406"/>
              </p:ext>
            </p:extLst>
          </p:nvPr>
        </p:nvGraphicFramePr>
        <p:xfrm>
          <a:off x="3612106" y="3357357"/>
          <a:ext cx="531352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time vs. part time</a:t>
                      </a:r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resources at different project phases?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r>
                        <a:rPr lang="en-US" baseline="0" dirty="0" smtClean="0"/>
                        <a:t> vs. Internal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Contactor?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 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E.g. to Project lead vs. Sponsor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Named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7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5"/>
            </a:pPr>
            <a:r>
              <a:rPr lang="en-US" sz="3400" dirty="0" smtClean="0">
                <a:solidFill>
                  <a:srgbClr val="FF0000"/>
                </a:solidFill>
              </a:rPr>
              <a:t>RISK ASSESSMENT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944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Assessed Risk of</a:t>
            </a:r>
            <a:r>
              <a:rPr lang="en-US" sz="2400" dirty="0" smtClean="0"/>
              <a:t> the project/change? 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High risk vs. Low risk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Change resistant organization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Large disruptive change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Cultural barrier and differences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32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7420" y="3575729"/>
            <a:ext cx="3330055" cy="22467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Assess risk using risk matrix (Organizational attributes / Change Characteristics)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Small change vs. large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453396"/>
              </p:ext>
            </p:extLst>
          </p:nvPr>
        </p:nvGraphicFramePr>
        <p:xfrm>
          <a:off x="3612106" y="3562077"/>
          <a:ext cx="531352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Org. attributes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resistant or change ready</a:t>
                      </a:r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Change 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r>
                        <a:rPr lang="en-US" baseline="0" dirty="0" smtClean="0"/>
                        <a:t> vs. large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Barriers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Risk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5"/>
            </a:pPr>
            <a:r>
              <a:rPr lang="en-US" sz="3400" dirty="0" smtClean="0">
                <a:solidFill>
                  <a:srgbClr val="FF0000"/>
                </a:solidFill>
              </a:rPr>
              <a:t>RISK ASSESSMENT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33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89013" y="1704079"/>
            <a:ext cx="5178823" cy="3172099"/>
            <a:chOff x="2224585" y="1785966"/>
            <a:chExt cx="5178823" cy="3172099"/>
          </a:xfrm>
        </p:grpSpPr>
        <p:sp>
          <p:nvSpPr>
            <p:cNvPr id="10" name="Rectangle 9"/>
            <p:cNvSpPr/>
            <p:nvPr/>
          </p:nvSpPr>
          <p:spPr>
            <a:xfrm>
              <a:off x="2224585" y="1787857"/>
              <a:ext cx="2593075" cy="15831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bg1">
                      <a:lumMod val="50000"/>
                    </a:schemeClr>
                  </a:solidFill>
                </a:rPr>
                <a:t>Medium Risk</a:t>
              </a:r>
              <a:endParaRPr lang="en-US" sz="2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09830" y="1785966"/>
              <a:ext cx="2593075" cy="158314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High Risk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25088" y="3370878"/>
              <a:ext cx="2593075" cy="158314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Low Risk</a:t>
              </a:r>
              <a:endParaRPr lang="en-US" sz="28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10333" y="3374925"/>
              <a:ext cx="2593075" cy="158314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bg1">
                      <a:lumMod val="50000"/>
                    </a:schemeClr>
                  </a:solidFill>
                </a:rPr>
                <a:t>Medium Risk</a:t>
              </a:r>
              <a:endParaRPr lang="en-US" sz="2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54829" y="1296536"/>
            <a:ext cx="1170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</a:t>
            </a:r>
          </a:p>
          <a:p>
            <a:r>
              <a:rPr lang="en-US" dirty="0" smtClean="0"/>
              <a:t>Resistance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3582" y="4546978"/>
            <a:ext cx="937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</a:t>
            </a:r>
          </a:p>
          <a:p>
            <a:r>
              <a:rPr lang="en-US" dirty="0" smtClean="0"/>
              <a:t>Ready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14725" y="5026924"/>
            <a:ext cx="131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Small &amp;</a:t>
            </a:r>
          </a:p>
          <a:p>
            <a:r>
              <a:rPr lang="en-US" dirty="0" smtClean="0"/>
              <a:t>Incremental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66421" y="5015552"/>
            <a:ext cx="1139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Large &amp;</a:t>
            </a:r>
          </a:p>
          <a:p>
            <a:r>
              <a:rPr lang="en-US" dirty="0" smtClean="0"/>
              <a:t>Disruptive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>
            <a:off x="2661299" y="5008728"/>
            <a:ext cx="3425588" cy="723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 Characteristics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6200000">
            <a:off x="-395798" y="2870580"/>
            <a:ext cx="2706805" cy="723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Organizational Attributes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769290" y="1733266"/>
            <a:ext cx="20608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Risk requires significant more People Change Management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 startAt="6"/>
            </a:pPr>
            <a:r>
              <a:rPr lang="en-US" sz="3400" dirty="0" smtClean="0">
                <a:solidFill>
                  <a:schemeClr val="bg1">
                    <a:lumMod val="50000"/>
                  </a:schemeClr>
                </a:solidFill>
              </a:rPr>
              <a:t>RECOMMENDED SPECIAL TACTICS</a:t>
            </a:r>
            <a:endParaRPr lang="en-US" sz="3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888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are some of the </a:t>
            </a:r>
            <a:r>
              <a:rPr lang="en-US" sz="2400" b="1" dirty="0" smtClean="0"/>
              <a:t>Recommended Special Tactics </a:t>
            </a:r>
            <a:r>
              <a:rPr lang="en-US" sz="2400" dirty="0" smtClean="0"/>
              <a:t>for the project/change? 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Special circumstances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Resistance (e.g. from middle managers)</a:t>
            </a:r>
          </a:p>
          <a:p>
            <a:pPr marL="736600" lvl="1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Key identified groups requiring special attention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34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7420" y="3575729"/>
            <a:ext cx="3330055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Special circumstances you already are aware of now?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Cultural, organizational, geographic, language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Key leaders resisting?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Engaged sponsors?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Any other risk you can address now?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27979"/>
              </p:ext>
            </p:extLst>
          </p:nvPr>
        </p:nvGraphicFramePr>
        <p:xfrm>
          <a:off x="3612106" y="3562077"/>
          <a:ext cx="531352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24"/>
                <a:gridCol w="331640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 Special Tactics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Resistance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Culture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leaders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Sponsors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audiences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6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8025"/>
          </a:xfrm>
        </p:spPr>
        <p:txBody>
          <a:bodyPr/>
          <a:lstStyle/>
          <a:p>
            <a:pPr algn="l" eaLnBrk="1" hangingPunct="1"/>
            <a:r>
              <a:rPr lang="en-US" altLang="en-US" sz="4000" smtClean="0">
                <a:solidFill>
                  <a:schemeClr val="tx2"/>
                </a:solidFill>
              </a:rPr>
              <a:t>Questions?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630838" y="1946475"/>
            <a:ext cx="3303587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Thorsten Manthey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thorsten@tmanthey.com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tmanthey@kpmg.com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Cell: (617) 513 0000</a:t>
            </a:r>
          </a:p>
        </p:txBody>
      </p:sp>
      <p:pic>
        <p:nvPicPr>
          <p:cNvPr id="7" name="Picture 6" descr="toolbox_kit_fix_1600_clr_697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608" y="3472406"/>
            <a:ext cx="3117032" cy="2337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81200"/>
            <a:ext cx="1733550" cy="2311400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</p:pic>
      <p:sp>
        <p:nvSpPr>
          <p:cNvPr id="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35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4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/>
            </a:pPr>
            <a:r>
              <a:rPr lang="en-US" sz="3600" dirty="0">
                <a:solidFill>
                  <a:srgbClr val="005AAA"/>
                </a:solidFill>
              </a:rPr>
              <a:t>CHANGE CHARACTERISTICS ASSESMENT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Scope</a:t>
            </a:r>
            <a:r>
              <a:rPr lang="en-US" sz="2400" dirty="0" smtClean="0"/>
              <a:t> of the change/project?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Group, department, division or whole company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Number of impacted people?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</a:t>
            </a:r>
            <a:r>
              <a:rPr lang="en-US" sz="2400" b="1" dirty="0" smtClean="0"/>
              <a:t>Type</a:t>
            </a:r>
            <a:r>
              <a:rPr lang="en-US" sz="2400" dirty="0" smtClean="0"/>
              <a:t> of change is it?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Policy, process, technology, organization, job roles, staffing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Merger, acquisition, downsizing etc.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Amount</a:t>
            </a:r>
            <a:r>
              <a:rPr lang="en-US" sz="2400" dirty="0" smtClean="0"/>
              <a:t> of change?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Incremental improvements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Dramatic reengineering</a:t>
            </a:r>
          </a:p>
          <a:p>
            <a:pPr marL="463550" lvl="1" indent="-457200">
              <a:buFont typeface="+mj-lt"/>
              <a:buAutoNum type="alphaLcPeriod" startAt="4"/>
            </a:pPr>
            <a:r>
              <a:rPr lang="en-US" sz="2400" dirty="0" smtClean="0"/>
              <a:t>What is the </a:t>
            </a:r>
            <a:r>
              <a:rPr lang="en-US" sz="2400" b="1" dirty="0" smtClean="0"/>
              <a:t>Timeframe</a:t>
            </a:r>
            <a:r>
              <a:rPr lang="en-US" sz="2400" dirty="0" smtClean="0"/>
              <a:t> of the change/project?</a:t>
            </a:r>
          </a:p>
          <a:p>
            <a:pPr marL="736600" lvl="2" indent="-273050">
              <a:buFont typeface="Wingdings" panose="05000000000000000000" pitchFamily="2" charset="2"/>
              <a:buChar char="§"/>
            </a:pPr>
            <a:r>
              <a:rPr lang="en-US" sz="2000" dirty="0" smtClean="0"/>
              <a:t>Start and end of the different project phases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597900" y="6578600"/>
            <a:ext cx="571500" cy="2286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1DFB98CC-56EA-4F8E-985D-0EDE944A4368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>
                <a:defRPr/>
              </a:pPr>
              <a:t>4</a:t>
            </a:fld>
            <a:endParaRPr lang="en-US" sz="12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392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sz="2400" dirty="0"/>
              <a:t>What is the </a:t>
            </a:r>
            <a:r>
              <a:rPr lang="en-US" sz="2400" b="1" dirty="0"/>
              <a:t>Scope</a:t>
            </a:r>
            <a:r>
              <a:rPr lang="en-US" sz="2400" dirty="0"/>
              <a:t> of the change?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Group, department, division or whole company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Number of impacted people?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97057747"/>
              </p:ext>
            </p:extLst>
          </p:nvPr>
        </p:nvGraphicFramePr>
        <p:xfrm>
          <a:off x="4380930" y="4599296"/>
          <a:ext cx="4585649" cy="1569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7420" y="2893329"/>
            <a:ext cx="4162567" cy="3477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scope / number of people impacted can be in text form, table form or here visualized in a pie chart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Maybe there is a staged implementation approach where the scope is changing over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Does the graph represent 100% of IT, a business unit, a department or the whole company?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63319" y="5076969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25%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171065" y="5816224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~750 staff</a:t>
            </a:r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095220"/>
              </p:ext>
            </p:extLst>
          </p:nvPr>
        </p:nvGraphicFramePr>
        <p:xfrm>
          <a:off x="4430970" y="2893326"/>
          <a:ext cx="434453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4539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Impacted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Front line / SMEs: 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Managers</a:t>
                      </a:r>
                      <a:r>
                        <a:rPr lang="en-US" baseline="0" dirty="0" smtClean="0"/>
                        <a:t> and Team Leads: 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VPs and Senior Managers: 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Other: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/>
            </a:pPr>
            <a:r>
              <a:rPr lang="en-US" sz="3600" dirty="0">
                <a:solidFill>
                  <a:srgbClr val="005AAA"/>
                </a:solidFill>
              </a:rPr>
              <a:t>CHANGE CHARACTERISTICS </a:t>
            </a:r>
            <a:r>
              <a:rPr lang="en-US" sz="3600" dirty="0" smtClean="0">
                <a:solidFill>
                  <a:srgbClr val="005AAA"/>
                </a:solidFill>
              </a:rPr>
              <a:t>ASSESMENT</a:t>
            </a:r>
            <a:endParaRPr lang="en-US" sz="3600" dirty="0">
              <a:solidFill>
                <a:srgbClr val="005AAA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0941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2"/>
            </a:pPr>
            <a:r>
              <a:rPr lang="en-US" sz="2400" dirty="0"/>
              <a:t>What </a:t>
            </a:r>
            <a:r>
              <a:rPr lang="en-US" sz="2400" b="1" dirty="0"/>
              <a:t>Type</a:t>
            </a:r>
            <a:r>
              <a:rPr lang="en-US" sz="2400" dirty="0"/>
              <a:t> of change is it?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Policy, process, technology, organization, job roles, staffing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Merger, acquisition, downsizing etc.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421" y="2947921"/>
            <a:ext cx="3275464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If many of the types are changing e.g. policy, process and tool it will significantly impact the people change management efforts required for the change to be successful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572248"/>
              </p:ext>
            </p:extLst>
          </p:nvPr>
        </p:nvGraphicFramePr>
        <p:xfrm>
          <a:off x="3612106" y="2934269"/>
          <a:ext cx="53135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294"/>
                <a:gridCol w="343923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Which policies?</a:t>
                      </a:r>
                      <a:r>
                        <a:rPr lang="en-US" baseline="0" dirty="0" smtClean="0"/>
                        <a:t> How significant?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or multiple processes?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Back end or front end?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Reorganization,</a:t>
                      </a:r>
                      <a:r>
                        <a:rPr lang="en-US" baseline="0" dirty="0" smtClean="0"/>
                        <a:t> Merger?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Job Roles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New, updated, eliminated?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/>
            </a:pPr>
            <a:r>
              <a:rPr lang="en-US" sz="3600" dirty="0">
                <a:solidFill>
                  <a:srgbClr val="005AAA"/>
                </a:solidFill>
              </a:rPr>
              <a:t>CHANGE CHARACTERISTICS ASSESMENT</a:t>
            </a:r>
          </a:p>
        </p:txBody>
      </p:sp>
      <p:sp>
        <p:nvSpPr>
          <p:cNvPr id="8" name="Oval 7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046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 startAt="3"/>
            </a:pPr>
            <a:r>
              <a:rPr lang="en-US" sz="2400" dirty="0"/>
              <a:t>What is the </a:t>
            </a:r>
            <a:r>
              <a:rPr lang="en-US" sz="2400" b="1" dirty="0"/>
              <a:t>Amount</a:t>
            </a:r>
            <a:r>
              <a:rPr lang="en-US" sz="2400" dirty="0"/>
              <a:t> of change?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Incremental improvements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Dramatic reengineering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Is the change incremental improvements with limited disruption of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Is the change a complete replacement / reengineering of processes, tools, procedures, job aids etc.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491596"/>
              </p:ext>
            </p:extLst>
          </p:nvPr>
        </p:nvGraphicFramePr>
        <p:xfrm>
          <a:off x="3612106" y="2934269"/>
          <a:ext cx="53135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294"/>
                <a:gridCol w="343923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of Change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Job Roles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/>
            </a:pPr>
            <a:r>
              <a:rPr lang="en-US" sz="3600" dirty="0">
                <a:solidFill>
                  <a:srgbClr val="005AAA"/>
                </a:solidFill>
              </a:rPr>
              <a:t>CHANGE CHARACTERISTICS ASSESMENT</a:t>
            </a:r>
          </a:p>
        </p:txBody>
      </p:sp>
      <p:sp>
        <p:nvSpPr>
          <p:cNvPr id="10" name="Oval 9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027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lvl="1" indent="-457200">
              <a:buFont typeface="+mj-lt"/>
              <a:buAutoNum type="alphaLcPeriod" startAt="4"/>
            </a:pPr>
            <a:r>
              <a:rPr lang="en-US" sz="2400" dirty="0" smtClean="0"/>
              <a:t>What </a:t>
            </a:r>
            <a:r>
              <a:rPr lang="en-US" sz="2400" dirty="0"/>
              <a:t>is the </a:t>
            </a:r>
            <a:r>
              <a:rPr lang="en-US" sz="2400" b="1" dirty="0"/>
              <a:t>Timeframe</a:t>
            </a:r>
            <a:r>
              <a:rPr lang="en-US" sz="2400" dirty="0"/>
              <a:t> of the change/project?</a:t>
            </a:r>
          </a:p>
          <a:p>
            <a:pPr marL="736600" lvl="2" indent="-273050">
              <a:buFont typeface="Wingdings" panose="05000000000000000000" pitchFamily="2" charset="2"/>
              <a:buChar char="§"/>
            </a:pPr>
            <a:r>
              <a:rPr lang="en-US" sz="2000" dirty="0"/>
              <a:t>Start and end of the different project </a:t>
            </a:r>
            <a:r>
              <a:rPr lang="en-US" sz="2000" dirty="0" smtClean="0"/>
              <a:t>phases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420" y="2947921"/>
            <a:ext cx="3330055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Three phases in People Change Management (Prepare, Execute, Reinforce)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What are the key project phases and where People Change Management will have activities?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65990"/>
              </p:ext>
            </p:extLst>
          </p:nvPr>
        </p:nvGraphicFramePr>
        <p:xfrm>
          <a:off x="3612106" y="2934269"/>
          <a:ext cx="53135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294"/>
                <a:gridCol w="3439234"/>
              </a:tblGrid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Phases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r>
                        <a:rPr lang="en-US" baseline="0" dirty="0" smtClean="0"/>
                        <a:t> Initiation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Initiation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Design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Cut-over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r>
                        <a:rPr lang="en-US" dirty="0" smtClean="0"/>
                        <a:t>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9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/>
            </a:pPr>
            <a:r>
              <a:rPr lang="en-US" sz="3600" dirty="0">
                <a:solidFill>
                  <a:srgbClr val="005AAA"/>
                </a:solidFill>
              </a:rPr>
              <a:t>CHANGE CHARACTERISTICS ASSESMENT</a:t>
            </a:r>
          </a:p>
        </p:txBody>
      </p:sp>
      <p:sp>
        <p:nvSpPr>
          <p:cNvPr id="10" name="Oval 9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622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834"/>
            <a:ext cx="8229600" cy="480233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Describe the Scope of the Change.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Which identified groups of people are (are not) significantly impacted?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Number of Impacted </a:t>
            </a:r>
            <a:r>
              <a:rPr lang="en-US" sz="2000" dirty="0"/>
              <a:t>people </a:t>
            </a:r>
            <a:r>
              <a:rPr lang="en-US" sz="2000" dirty="0" smtClean="0"/>
              <a:t>(list identified groups e.g. front line, managers)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</a:t>
            </a:r>
            <a:r>
              <a:rPr lang="en-US" sz="2000" dirty="0"/>
              <a:t>type of Change is this (Policy, process, technology, organization, job </a:t>
            </a:r>
            <a:r>
              <a:rPr lang="en-US" sz="2000" dirty="0" smtClean="0"/>
              <a:t>roles</a:t>
            </a:r>
            <a:r>
              <a:rPr lang="en-US" sz="2000" dirty="0"/>
              <a:t>, </a:t>
            </a:r>
            <a:r>
              <a:rPr lang="en-US" sz="2000" dirty="0" smtClean="0"/>
              <a:t>staffing, merger</a:t>
            </a:r>
            <a:r>
              <a:rPr lang="en-US" sz="2000" dirty="0"/>
              <a:t>, acquisition, downsizing etc</a:t>
            </a:r>
            <a:r>
              <a:rPr lang="en-US" sz="2000" dirty="0" smtClean="0"/>
              <a:t>.)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is the amount of Change (Incremental vs. dramatic reengineering)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is the timeline of the change (start and end of the different project phases)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8543499" y="0"/>
            <a:ext cx="600501" cy="600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marL="573088" indent="-573088" algn="l">
              <a:buFont typeface="+mj-lt"/>
              <a:buAutoNum type="arabicPeriod"/>
            </a:pPr>
            <a:r>
              <a:rPr lang="en-US" sz="3600" dirty="0">
                <a:solidFill>
                  <a:srgbClr val="005AAA"/>
                </a:solidFill>
              </a:rPr>
              <a:t>CHANGE CHARACTERISTICS ASSESMENT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04764" y="1091821"/>
            <a:ext cx="3275463" cy="832513"/>
          </a:xfrm>
          <a:prstGeom prst="wedgeRoundRectCallout">
            <a:avLst>
              <a:gd name="adj1" fmla="val -71020"/>
              <a:gd name="adj2" fmla="val 419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You can use the previous table format or this text based slide when document your findings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87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art service management PDD 2014 template 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 service management PDD 2014 template v3</Template>
  <TotalTime>0</TotalTime>
  <Words>2617</Words>
  <Application>Microsoft Office PowerPoint</Application>
  <PresentationFormat>On-screen Show (4:3)</PresentationFormat>
  <Paragraphs>506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Smart service management PDD 2014 template v3</vt:lpstr>
      <vt:lpstr>WORKSHOP Change Management Strategy TEMPLATE</vt:lpstr>
      <vt:lpstr>&lt;Name of Project&gt;</vt:lpstr>
      <vt:lpstr>AGENDA</vt:lpstr>
      <vt:lpstr>CHANGE CHARACTERISTICS ASSESMENT</vt:lpstr>
      <vt:lpstr>CHANGE CHARACTERISTICS ASSESMENT</vt:lpstr>
      <vt:lpstr>CHANGE CHARACTERISTICS ASSESMENT</vt:lpstr>
      <vt:lpstr>CHANGE CHARACTERISTICS ASSESMENT</vt:lpstr>
      <vt:lpstr>CHANGE CHARACTERISTICS ASSESMENT</vt:lpstr>
      <vt:lpstr>CHANGE CHARACTERISTICS ASSESMENT</vt:lpstr>
      <vt:lpstr>ORGANIZATIONAL ATTRIBUTES ASSESMENT</vt:lpstr>
      <vt:lpstr>ORGANIZATIONAL ATTRIBUTES ASSESMENT</vt:lpstr>
      <vt:lpstr>ORGANIZATIONAL ATTRIBUTES ASSESMENT</vt:lpstr>
      <vt:lpstr>ORGANIZATIONAL ATTRIBUTES ASSESMENT</vt:lpstr>
      <vt:lpstr>ORGANIZATIONAL ATTRIBUTES ASSESMENT</vt:lpstr>
      <vt:lpstr>ORGANIZATIONAL ATTRIBUTES ASSESMENT</vt:lpstr>
      <vt:lpstr>SPONSORSHIP MODEL, PROJECT TEM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SPONSORSHIP MODEL, PROJECT TEAM &amp; STEERING COMMITTEE</vt:lpstr>
      <vt:lpstr>PEOPLE CHANGE MANAGEMENT TEAM</vt:lpstr>
      <vt:lpstr>RISK ASSESSMENT</vt:lpstr>
      <vt:lpstr>RISK ASSESSMENT</vt:lpstr>
      <vt:lpstr>RECOMMENDED SPECIAL TACTICS</vt:lpstr>
      <vt:lpstr>Questions?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People Change Management</dc:subject>
  <dc:creator/>
  <cp:lastModifiedBy/>
  <cp:revision>1</cp:revision>
  <dcterms:created xsi:type="dcterms:W3CDTF">2015-03-20T18:38:31Z</dcterms:created>
  <dcterms:modified xsi:type="dcterms:W3CDTF">2019-11-14T02:50:35Z</dcterms:modified>
</cp:coreProperties>
</file>