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97" r:id="rId4"/>
    <p:sldId id="282" r:id="rId5"/>
    <p:sldId id="283" r:id="rId6"/>
    <p:sldId id="284" r:id="rId7"/>
    <p:sldId id="300" r:id="rId8"/>
    <p:sldId id="291" r:id="rId9"/>
    <p:sldId id="307" r:id="rId10"/>
    <p:sldId id="309" r:id="rId11"/>
    <p:sldId id="298" r:id="rId12"/>
    <p:sldId id="299" r:id="rId13"/>
    <p:sldId id="301" r:id="rId14"/>
    <p:sldId id="302" r:id="rId15"/>
    <p:sldId id="303" r:id="rId16"/>
    <p:sldId id="304" r:id="rId17"/>
    <p:sldId id="306" r:id="rId18"/>
    <p:sldId id="27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1" d="100"/>
          <a:sy n="71" d="100"/>
        </p:scale>
        <p:origin x="127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B54420-4917-45B3-B6A7-5F33F3F0903B}" type="datetimeFigureOut">
              <a:rPr lang="en-US"/>
              <a:pPr>
                <a:defRPr/>
              </a:pPr>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0D2270-7CB9-4A02-837A-BC8C7212819D}" type="slidenum">
              <a:rPr lang="en-US"/>
              <a:pPr>
                <a:defRPr/>
              </a:pPr>
              <a:t>‹#›</a:t>
            </a:fld>
            <a:endParaRPr lang="en-US"/>
          </a:p>
        </p:txBody>
      </p:sp>
    </p:spTree>
    <p:extLst>
      <p:ext uri="{BB962C8B-B14F-4D97-AF65-F5344CB8AC3E}">
        <p14:creationId xmlns:p14="http://schemas.microsoft.com/office/powerpoint/2010/main" val="1571312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969D9-F90B-3949-9B36-D3C2AAE3687A}" type="slidenum">
              <a:rPr lang="en-US" smtClean="0"/>
              <a:t>4</a:t>
            </a:fld>
            <a:endParaRPr lang="en-US"/>
          </a:p>
        </p:txBody>
      </p:sp>
    </p:spTree>
    <p:extLst>
      <p:ext uri="{BB962C8B-B14F-4D97-AF65-F5344CB8AC3E}">
        <p14:creationId xmlns:p14="http://schemas.microsoft.com/office/powerpoint/2010/main" val="113853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People Change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why are we focusing on PEOPLE change management anyway? What are we trying to accomplish with this?</a:t>
            </a:r>
          </a:p>
          <a:p>
            <a:r>
              <a:rPr lang="en-US" sz="1200" kern="1200" dirty="0" smtClean="0">
                <a:solidFill>
                  <a:schemeClr val="tx1"/>
                </a:solidFill>
                <a:effectLst/>
                <a:latin typeface="+mn-lt"/>
                <a:ea typeface="+mn-ea"/>
                <a:cs typeface="+mn-cs"/>
              </a:rPr>
              <a:t>In short, the key reason is to </a:t>
            </a:r>
            <a:r>
              <a:rPr lang="en-US" sz="1200" b="1" kern="1200" dirty="0" smtClean="0">
                <a:solidFill>
                  <a:schemeClr val="tx1"/>
                </a:solidFill>
                <a:effectLst/>
                <a:latin typeface="+mn-lt"/>
                <a:ea typeface="+mn-ea"/>
                <a:cs typeface="+mn-cs"/>
              </a:rPr>
              <a:t>increase the probability of the project being successful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represents project success?</a:t>
            </a:r>
          </a:p>
          <a:p>
            <a:r>
              <a:rPr lang="en-US" sz="1200" kern="1200" dirty="0" smtClean="0">
                <a:solidFill>
                  <a:schemeClr val="tx1"/>
                </a:solidFill>
                <a:effectLst/>
                <a:latin typeface="+mn-lt"/>
                <a:ea typeface="+mn-ea"/>
                <a:cs typeface="+mn-cs"/>
              </a:rPr>
              <a:t>How does PEOPLE change management contribute to a project to be successful?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First, people change management is identifying and mitigating resistance to the change.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Secondly, it will improve the speed of adoption which means how quick people are using the new processes and tools that are changing.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Thirdly, it will increase the Utilization which means that more people will use the delivered solution and processes from the start.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lastly, it is optimizing the Proficiency of how well people are using the new tools and processes which minimizes costly mistakes and process failures.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with less resistance to the change, quicker adoption and embracement, more people using the systems and tools better and smarter – this will substantially increase the probability of project success and expected ROI.</a:t>
            </a:r>
          </a:p>
          <a:p>
            <a:endParaRPr lang="en-US" dirty="0"/>
          </a:p>
        </p:txBody>
      </p:sp>
      <p:sp>
        <p:nvSpPr>
          <p:cNvPr id="4" name="Slide Number Placeholder 3"/>
          <p:cNvSpPr>
            <a:spLocks noGrp="1"/>
          </p:cNvSpPr>
          <p:nvPr>
            <p:ph type="sldNum" sz="quarter" idx="10"/>
          </p:nvPr>
        </p:nvSpPr>
        <p:spPr/>
        <p:txBody>
          <a:bodyPr/>
          <a:lstStyle/>
          <a:p>
            <a:fld id="{B96969D9-F90B-3949-9B36-D3C2AAE3687A}" type="slidenum">
              <a:rPr lang="en-US" smtClean="0"/>
              <a:t>5</a:t>
            </a:fld>
            <a:endParaRPr lang="en-US"/>
          </a:p>
        </p:txBody>
      </p:sp>
    </p:spTree>
    <p:extLst>
      <p:ext uri="{BB962C8B-B14F-4D97-AF65-F5344CB8AC3E}">
        <p14:creationId xmlns:p14="http://schemas.microsoft.com/office/powerpoint/2010/main" val="42585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Process and Technology is NOT enough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executing a project, just focusing on designing a perfect process and delivering a world class technical solution is NOT enough!</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Imagine if the people you are designing the solution for are not using the new process or not utilizing the tools correctly - nothing will really change.</a:t>
            </a:r>
          </a:p>
          <a:p>
            <a:r>
              <a:rPr lang="en-US" sz="1200" kern="1200" dirty="0" smtClean="0">
                <a:solidFill>
                  <a:schemeClr val="tx1"/>
                </a:solidFill>
                <a:effectLst/>
                <a:latin typeface="+mn-lt"/>
                <a:ea typeface="+mn-ea"/>
                <a:cs typeface="+mn-cs"/>
              </a:rPr>
              <a:t>It is ultimately the people changing the way they are working that are the key factor for a successful 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another look at this three legged chair.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projects are usually great at delivering exceptional technical solutions with superbly designed processes. Organizations usually have droves of senior technical experts and ITIL gurus supporting the project designing best of class processes.</a:t>
            </a:r>
          </a:p>
          <a:p>
            <a:r>
              <a:rPr lang="en-US" sz="1200" kern="1200" dirty="0" smtClean="0">
                <a:solidFill>
                  <a:schemeClr val="tx1"/>
                </a:solidFill>
                <a:effectLst/>
                <a:latin typeface="+mn-lt"/>
                <a:ea typeface="+mn-ea"/>
                <a:cs typeface="+mn-cs"/>
              </a:rPr>
              <a:t>BUT…</a:t>
            </a:r>
          </a:p>
          <a:p>
            <a:r>
              <a:rPr lang="en-US" sz="1200" kern="1200" dirty="0" smtClean="0">
                <a:solidFill>
                  <a:schemeClr val="tx1"/>
                </a:solidFill>
                <a:effectLst/>
                <a:latin typeface="+mn-lt"/>
                <a:ea typeface="+mn-ea"/>
                <a:cs typeface="+mn-cs"/>
              </a:rPr>
              <a:t>Many projects have limited or no people change management experts on the project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 us take a look at what would happen to a project with limited people change management.</a:t>
            </a:r>
          </a:p>
          <a:p>
            <a:r>
              <a:rPr lang="en-US" sz="1200" kern="1200" dirty="0" smtClean="0">
                <a:solidFill>
                  <a:schemeClr val="tx1"/>
                </a:solidFill>
                <a:effectLst/>
                <a:latin typeface="+mn-lt"/>
                <a:ea typeface="+mn-ea"/>
                <a:cs typeface="+mn-cs"/>
              </a:rPr>
              <a:t>As I mentioned, this stool represent your project so let us simulate that limited people change management experts are part of the project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REMOVE PEOPLE LEG</a:t>
            </a:r>
          </a:p>
          <a:p>
            <a:r>
              <a:rPr lang="en-US" sz="1200" kern="1200" dirty="0" smtClean="0">
                <a:solidFill>
                  <a:schemeClr val="tx1"/>
                </a:solidFill>
                <a:effectLst/>
                <a:latin typeface="+mn-lt"/>
                <a:ea typeface="+mn-ea"/>
                <a:cs typeface="+mn-cs"/>
              </a:rPr>
              <a:t>I am representing this by removing the people change management leg.</a:t>
            </a:r>
          </a:p>
          <a:p>
            <a:r>
              <a:rPr lang="en-US" sz="1200" kern="1200" dirty="0" smtClean="0">
                <a:solidFill>
                  <a:schemeClr val="tx1"/>
                </a:solidFill>
                <a:effectLst/>
                <a:latin typeface="+mn-lt"/>
                <a:ea typeface="+mn-ea"/>
                <a:cs typeface="+mn-cs"/>
              </a:rPr>
              <a:t>What happened to the 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it crashed and was not successfully delivered.</a:t>
            </a:r>
          </a:p>
          <a:p>
            <a:r>
              <a:rPr lang="en-US" sz="1200" kern="1200" dirty="0" smtClean="0">
                <a:solidFill>
                  <a:schemeClr val="tx1"/>
                </a:solidFill>
                <a:effectLst/>
                <a:latin typeface="+mn-lt"/>
                <a:ea typeface="+mn-ea"/>
                <a:cs typeface="+mn-cs"/>
              </a:rPr>
              <a:t>All your project tasks, people, deliverables, resources are no longer to be rescued as they are all over the floor.</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6</a:t>
            </a:fld>
            <a:endParaRPr lang="en-US"/>
          </a:p>
        </p:txBody>
      </p:sp>
    </p:spTree>
    <p:extLst>
      <p:ext uri="{BB962C8B-B14F-4D97-AF65-F5344CB8AC3E}">
        <p14:creationId xmlns:p14="http://schemas.microsoft.com/office/powerpoint/2010/main" val="139710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People Change Management Strategy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people change management strategy is developed to get an understanding of the change itself and how people will be impacted.</a:t>
            </a:r>
          </a:p>
          <a:p>
            <a:r>
              <a:rPr lang="en-US" sz="1200" kern="1200" dirty="0" smtClean="0">
                <a:solidFill>
                  <a:schemeClr val="tx1"/>
                </a:solidFill>
                <a:effectLst/>
                <a:latin typeface="+mn-lt"/>
                <a:ea typeface="+mn-ea"/>
                <a:cs typeface="+mn-cs"/>
              </a:rPr>
              <a:t>This is the first phase where we should ask “How much change management is needed for this specific program/project”?</a:t>
            </a:r>
          </a:p>
          <a:p>
            <a:r>
              <a:rPr lang="en-US" sz="1200" kern="1200" dirty="0" smtClean="0">
                <a:solidFill>
                  <a:schemeClr val="tx1"/>
                </a:solidFill>
                <a:effectLst/>
                <a:latin typeface="+mn-lt"/>
                <a:ea typeface="+mn-ea"/>
                <a:cs typeface="+mn-cs"/>
              </a:rPr>
              <a:t>To be able to answer that question the people change management strategy is developed.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Change Management strategy includes a number of sections.</a:t>
            </a:r>
          </a:p>
          <a:p>
            <a:r>
              <a:rPr lang="en-US" sz="1200" kern="1200" dirty="0" smtClean="0">
                <a:solidFill>
                  <a:schemeClr val="tx1"/>
                </a:solidFill>
                <a:effectLst/>
                <a:latin typeface="+mn-lt"/>
                <a:ea typeface="+mn-ea"/>
                <a:cs typeface="+mn-cs"/>
              </a:rPr>
              <a:t>The initial section describes the change characteristics of the program. </a:t>
            </a:r>
          </a:p>
          <a:p>
            <a:r>
              <a:rPr lang="en-US" sz="1200" kern="1200" dirty="0" smtClean="0">
                <a:solidFill>
                  <a:schemeClr val="tx1"/>
                </a:solidFill>
                <a:effectLst/>
                <a:latin typeface="+mn-lt"/>
                <a:ea typeface="+mn-ea"/>
                <a:cs typeface="+mn-cs"/>
              </a:rPr>
              <a:t>For example, the scope of the change – department, division or is it the whole company.</a:t>
            </a:r>
          </a:p>
          <a:p>
            <a:r>
              <a:rPr lang="en-US" sz="1200" kern="1200" dirty="0" smtClean="0">
                <a:solidFill>
                  <a:schemeClr val="tx1"/>
                </a:solidFill>
                <a:effectLst/>
                <a:latin typeface="+mn-lt"/>
                <a:ea typeface="+mn-ea"/>
                <a:cs typeface="+mn-cs"/>
              </a:rPr>
              <a:t>What kind of change is it – Policy, process, technology, merger or acquisition.</a:t>
            </a:r>
          </a:p>
          <a:p>
            <a:r>
              <a:rPr lang="en-US" sz="1200" kern="1200" dirty="0" smtClean="0">
                <a:solidFill>
                  <a:schemeClr val="tx1"/>
                </a:solidFill>
                <a:effectLst/>
                <a:latin typeface="+mn-lt"/>
                <a:ea typeface="+mn-ea"/>
                <a:cs typeface="+mn-cs"/>
              </a:rPr>
              <a:t>The amount of change – incremental improvement or total reengineering.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second section is to assess the organizational attributes. What kind of leadership style exist? Is there capacity for change or is the organization change saturated.</a:t>
            </a:r>
          </a:p>
          <a:p>
            <a:r>
              <a:rPr lang="en-US" sz="1200" kern="1200" dirty="0" smtClean="0">
                <a:solidFill>
                  <a:schemeClr val="tx1"/>
                </a:solidFill>
                <a:effectLst/>
                <a:latin typeface="+mn-lt"/>
                <a:ea typeface="+mn-ea"/>
                <a:cs typeface="+mn-cs"/>
              </a:rPr>
              <a:t>Is there any history of past changes and their success or failure. What is the position of middle management, are they supportive or not?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next section is all about the project organization and sponsorship. Are there multiple sponsors, who are the members of the steering committee, what project structure has been defined? Is there a program manager.</a:t>
            </a:r>
          </a:p>
          <a:p>
            <a:r>
              <a:rPr lang="en-US" sz="1200" kern="1200" dirty="0" smtClean="0">
                <a:solidFill>
                  <a:schemeClr val="tx1"/>
                </a:solidFill>
                <a:effectLst/>
                <a:latin typeface="+mn-lt"/>
                <a:ea typeface="+mn-ea"/>
                <a:cs typeface="+mn-cs"/>
              </a:rPr>
              <a:t>This is to understand the reporting structures, sponsorship and the governance of the project.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fourth section of the change management strategy is to define the change management team and how it is related to the project organization. For example, are the change management resources full time or part time engaged on the project? Do they report to the Program manager or directly to the steering committee?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There is also a section covering a risk assessment of the change, is this s high risk change that is disruptive or a low risk change with little resistance.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last section identifies special tactics for special circumstances, which are key identified groups requiring special attention. </a:t>
            </a:r>
          </a:p>
          <a:p>
            <a:r>
              <a:rPr lang="en-US" sz="1200" kern="1200" dirty="0" smtClean="0">
                <a:solidFill>
                  <a:schemeClr val="tx1"/>
                </a:solidFill>
                <a:effectLst/>
                <a:latin typeface="+mn-lt"/>
                <a:ea typeface="+mn-ea"/>
                <a:cs typeface="+mn-cs"/>
              </a:rPr>
              <a:t>For example, is there a group that is known for resistance to changes or are the cultural differences that must be addressed for an international change effort.</a:t>
            </a:r>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8</a:t>
            </a:fld>
            <a:endParaRPr lang="en-US"/>
          </a:p>
        </p:txBody>
      </p:sp>
    </p:spTree>
    <p:extLst>
      <p:ext uri="{BB962C8B-B14F-4D97-AF65-F5344CB8AC3E}">
        <p14:creationId xmlns:p14="http://schemas.microsoft.com/office/powerpoint/2010/main" val="410189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304800"/>
            <a:ext cx="8094662"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2200" y="6248400"/>
            <a:ext cx="4038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3A0F6AC4-4F15-4C3F-9B20-0D9C67B9C897}" type="slidenum">
              <a:rPr lang="en-US"/>
              <a:pPr>
                <a:defRPr/>
              </a:pPr>
              <a:t>‹#›</a:t>
            </a:fld>
            <a:endParaRPr lang="en-US"/>
          </a:p>
        </p:txBody>
      </p:sp>
    </p:spTree>
    <p:extLst>
      <p:ext uri="{BB962C8B-B14F-4D97-AF65-F5344CB8AC3E}">
        <p14:creationId xmlns:p14="http://schemas.microsoft.com/office/powerpoint/2010/main" val="272301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6ED1282-971F-4244-AB60-9BF05E1471D0}" type="slidenum">
              <a:rPr lang="en-US"/>
              <a:pPr>
                <a:defRPr/>
              </a:pPr>
              <a:t>‹#›</a:t>
            </a:fld>
            <a:endParaRPr lang="en-US"/>
          </a:p>
        </p:txBody>
      </p:sp>
    </p:spTree>
    <p:extLst>
      <p:ext uri="{BB962C8B-B14F-4D97-AF65-F5344CB8AC3E}">
        <p14:creationId xmlns:p14="http://schemas.microsoft.com/office/powerpoint/2010/main" val="19294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41DFC5D-0D20-4505-AAF1-B9C4CBA40444}" type="slidenum">
              <a:rPr lang="en-US"/>
              <a:pPr>
                <a:defRPr/>
              </a:pPr>
              <a:t>‹#›</a:t>
            </a:fld>
            <a:endParaRPr lang="en-US"/>
          </a:p>
        </p:txBody>
      </p:sp>
    </p:spTree>
    <p:extLst>
      <p:ext uri="{BB962C8B-B14F-4D97-AF65-F5344CB8AC3E}">
        <p14:creationId xmlns:p14="http://schemas.microsoft.com/office/powerpoint/2010/main" val="29505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30250"/>
          </a:xfrm>
        </p:spPr>
        <p:txBody>
          <a:bodyPr/>
          <a:lstStyle>
            <a:lvl1pPr>
              <a:defRPr>
                <a:solidFill>
                  <a:srgbClr val="005AAA"/>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457200" y="16002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3"/>
          </p:nvPr>
        </p:nvSpPr>
        <p:spPr>
          <a:xfrm>
            <a:off x="6553200" y="6356350"/>
            <a:ext cx="2133600" cy="365125"/>
          </a:xfrm>
          <a:prstGeom prst="rect">
            <a:avLst/>
          </a:prstGeom>
          <a:ln/>
        </p:spPr>
        <p:txBody>
          <a:bodyPr/>
          <a:lstStyle>
            <a:lvl1pPr>
              <a:defRPr/>
            </a:lvl1pPr>
          </a:lstStyle>
          <a:p>
            <a:pPr>
              <a:defRPr/>
            </a:pPr>
            <a:fld id="{8DC42D12-F834-442F-B702-1F80F7C68715}" type="slidenum">
              <a:rPr lang="en-US"/>
              <a:pPr>
                <a:defRPr/>
              </a:pPr>
              <a:t>‹#›</a:t>
            </a:fld>
            <a:endParaRPr lang="en-US"/>
          </a:p>
        </p:txBody>
      </p:sp>
      <p:sp>
        <p:nvSpPr>
          <p:cNvPr id="7" name="Rectangle 7"/>
          <p:cNvSpPr>
            <a:spLocks noGrp="1" noChangeArrowheads="1"/>
          </p:cNvSpPr>
          <p:nvPr>
            <p:ph type="ftr" sz="quarter" idx="14"/>
          </p:nvPr>
        </p:nvSpPr>
        <p:spPr>
          <a:xfrm>
            <a:off x="3124200" y="6356350"/>
            <a:ext cx="2895600" cy="365125"/>
          </a:xfrm>
          <a:prstGeom prst="rect">
            <a:avLst/>
          </a:prstGeom>
          <a:ln/>
        </p:spPr>
        <p:txBody>
          <a:bodyPr/>
          <a:lstStyle>
            <a:lvl1pPr>
              <a:defRPr/>
            </a:lvl1pPr>
          </a:lstStyle>
          <a:p>
            <a:pPr>
              <a:defRPr/>
            </a:pPr>
            <a:r>
              <a:rPr lang="en-US" dirty="0"/>
              <a:t>Confidential, unpublished property of Cigna. Do not duplicate or distribute. Use and distribution limited solely to authorized personnel. © </a:t>
            </a:r>
            <a:r>
              <a:rPr lang="en-US" dirty="0" smtClean="0"/>
              <a:t>2014 </a:t>
            </a:r>
            <a:r>
              <a:rPr lang="en-US" dirty="0"/>
              <a:t>Cigna  </a:t>
            </a:r>
          </a:p>
        </p:txBody>
      </p:sp>
    </p:spTree>
    <p:extLst>
      <p:ext uri="{BB962C8B-B14F-4D97-AF65-F5344CB8AC3E}">
        <p14:creationId xmlns:p14="http://schemas.microsoft.com/office/powerpoint/2010/main" val="3553745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E0EAB40-4B20-459D-9849-89730E9033F5}" type="slidenum">
              <a:rPr lang="en-US"/>
              <a:pPr>
                <a:defRPr/>
              </a:pPr>
              <a:t>‹#›</a:t>
            </a:fld>
            <a:endParaRPr lang="en-US"/>
          </a:p>
        </p:txBody>
      </p:sp>
    </p:spTree>
    <p:extLst>
      <p:ext uri="{BB962C8B-B14F-4D97-AF65-F5344CB8AC3E}">
        <p14:creationId xmlns:p14="http://schemas.microsoft.com/office/powerpoint/2010/main" val="74940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BD2C400-3611-470A-9020-0D1329FD8104}" type="slidenum">
              <a:rPr lang="en-US"/>
              <a:pPr>
                <a:defRPr/>
              </a:pPr>
              <a:t>‹#›</a:t>
            </a:fld>
            <a:endParaRPr lang="en-US"/>
          </a:p>
        </p:txBody>
      </p:sp>
    </p:spTree>
    <p:extLst>
      <p:ext uri="{BB962C8B-B14F-4D97-AF65-F5344CB8AC3E}">
        <p14:creationId xmlns:p14="http://schemas.microsoft.com/office/powerpoint/2010/main" val="326485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A7E6BA1C-1277-4977-BC69-E4291D6F0558}" type="slidenum">
              <a:rPr lang="en-US"/>
              <a:pPr>
                <a:defRPr/>
              </a:pPr>
              <a:t>‹#›</a:t>
            </a:fld>
            <a:endParaRPr lang="en-US"/>
          </a:p>
        </p:txBody>
      </p:sp>
    </p:spTree>
    <p:extLst>
      <p:ext uri="{BB962C8B-B14F-4D97-AF65-F5344CB8AC3E}">
        <p14:creationId xmlns:p14="http://schemas.microsoft.com/office/powerpoint/2010/main" val="241178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6782BCE-F292-41CA-8CE6-781E04CD91F8}" type="slidenum">
              <a:rPr lang="en-US"/>
              <a:pPr>
                <a:defRPr/>
              </a:pPr>
              <a:t>‹#›</a:t>
            </a:fld>
            <a:endParaRPr lang="en-US"/>
          </a:p>
        </p:txBody>
      </p:sp>
    </p:spTree>
    <p:extLst>
      <p:ext uri="{BB962C8B-B14F-4D97-AF65-F5344CB8AC3E}">
        <p14:creationId xmlns:p14="http://schemas.microsoft.com/office/powerpoint/2010/main" val="133088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255097D-C29B-40AB-AC21-B005AB7BA774}" type="slidenum">
              <a:rPr lang="en-US"/>
              <a:pPr>
                <a:defRPr/>
              </a:pPr>
              <a:t>‹#›</a:t>
            </a:fld>
            <a:endParaRPr lang="en-US"/>
          </a:p>
        </p:txBody>
      </p:sp>
    </p:spTree>
    <p:extLst>
      <p:ext uri="{BB962C8B-B14F-4D97-AF65-F5344CB8AC3E}">
        <p14:creationId xmlns:p14="http://schemas.microsoft.com/office/powerpoint/2010/main" val="243056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6FC8AC0-832A-45B1-B45B-04A09F21F7B2}" type="slidenum">
              <a:rPr lang="en-US"/>
              <a:pPr>
                <a:defRPr/>
              </a:pPr>
              <a:t>‹#›</a:t>
            </a:fld>
            <a:endParaRPr lang="en-US"/>
          </a:p>
        </p:txBody>
      </p:sp>
    </p:spTree>
    <p:extLst>
      <p:ext uri="{BB962C8B-B14F-4D97-AF65-F5344CB8AC3E}">
        <p14:creationId xmlns:p14="http://schemas.microsoft.com/office/powerpoint/2010/main" val="240646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A27058C-2F78-4B59-9BCC-B546D6B01688}" type="slidenum">
              <a:rPr lang="en-US"/>
              <a:pPr>
                <a:defRPr/>
              </a:pPr>
              <a:t>‹#›</a:t>
            </a:fld>
            <a:endParaRPr lang="en-US"/>
          </a:p>
        </p:txBody>
      </p:sp>
    </p:spTree>
    <p:extLst>
      <p:ext uri="{BB962C8B-B14F-4D97-AF65-F5344CB8AC3E}">
        <p14:creationId xmlns:p14="http://schemas.microsoft.com/office/powerpoint/2010/main" val="401603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FA05BED-FAF9-4C05-B44F-7D8019A03A6D}" type="slidenum">
              <a:rPr lang="en-US"/>
              <a:pPr>
                <a:defRPr/>
              </a:pPr>
              <a:t>‹#›</a:t>
            </a:fld>
            <a:endParaRPr lang="en-US"/>
          </a:p>
        </p:txBody>
      </p:sp>
    </p:spTree>
    <p:extLst>
      <p:ext uri="{BB962C8B-B14F-4D97-AF65-F5344CB8AC3E}">
        <p14:creationId xmlns:p14="http://schemas.microsoft.com/office/powerpoint/2010/main" val="14775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8C72CB-39AF-4699-ADDC-7B45484D47DE}" type="slidenum">
              <a:rPr lang="en-US"/>
              <a:pPr>
                <a:defRPr/>
              </a:pPr>
              <a:t>‹#›</a:t>
            </a:fld>
            <a:endParaRPr lang="en-US"/>
          </a:p>
        </p:txBody>
      </p:sp>
      <p:pic>
        <p:nvPicPr>
          <p:cNvPr id="10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2500" y="6245225"/>
            <a:ext cx="16383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6238875"/>
            <a:ext cx="23336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27546" y="2130425"/>
            <a:ext cx="8488908" cy="1470025"/>
          </a:xfrm>
        </p:spPr>
        <p:txBody>
          <a:bodyPr/>
          <a:lstStyle/>
          <a:p>
            <a:pPr eaLnBrk="1" hangingPunct="1"/>
            <a:r>
              <a:rPr lang="en-US" altLang="en-US" sz="6000" b="1" dirty="0" smtClean="0">
                <a:solidFill>
                  <a:schemeClr val="accent6">
                    <a:lumMod val="75000"/>
                  </a:schemeClr>
                </a:solidFill>
              </a:rPr>
              <a:t>WORKSHOP</a:t>
            </a:r>
            <a:r>
              <a:rPr lang="en-US" altLang="en-US" b="1" dirty="0" smtClean="0"/>
              <a:t/>
            </a:r>
            <a:br>
              <a:rPr lang="en-US" altLang="en-US" b="1" dirty="0" smtClean="0"/>
            </a:br>
            <a:r>
              <a:rPr lang="en-US" altLang="en-US" sz="4000" b="1" dirty="0" smtClean="0"/>
              <a:t>People Change Management Strategy</a:t>
            </a:r>
            <a:endParaRPr lang="en-US" altLang="en-US" dirty="0" smtClean="0"/>
          </a:p>
        </p:txBody>
      </p:sp>
      <p:sp>
        <p:nvSpPr>
          <p:cNvPr id="3075" name="Subtitle 2"/>
          <p:cNvSpPr>
            <a:spLocks noGrp="1"/>
          </p:cNvSpPr>
          <p:nvPr>
            <p:ph type="subTitle" idx="1"/>
          </p:nvPr>
        </p:nvSpPr>
        <p:spPr>
          <a:xfrm>
            <a:off x="272955" y="4445758"/>
            <a:ext cx="8666329" cy="1752600"/>
          </a:xfrm>
        </p:spPr>
        <p:txBody>
          <a:bodyPr/>
          <a:lstStyle/>
          <a:p>
            <a:pPr eaLnBrk="1" hangingPunct="1"/>
            <a:r>
              <a:rPr lang="en-US" sz="2400" dirty="0" smtClean="0">
                <a:solidFill>
                  <a:schemeClr val="accent6">
                    <a:lumMod val="50000"/>
                  </a:schemeClr>
                </a:solidFill>
              </a:rPr>
              <a:t>You will </a:t>
            </a:r>
            <a:r>
              <a:rPr lang="en-US" sz="2400" dirty="0">
                <a:solidFill>
                  <a:schemeClr val="accent6">
                    <a:lumMod val="50000"/>
                  </a:schemeClr>
                </a:solidFill>
              </a:rPr>
              <a:t>create the People Change Management </a:t>
            </a:r>
            <a:r>
              <a:rPr lang="en-US" sz="2400" dirty="0" smtClean="0">
                <a:solidFill>
                  <a:schemeClr val="accent6">
                    <a:lumMod val="50000"/>
                  </a:schemeClr>
                </a:solidFill>
              </a:rPr>
              <a:t>Strategy </a:t>
            </a:r>
            <a:r>
              <a:rPr lang="en-US" sz="2400" dirty="0">
                <a:solidFill>
                  <a:schemeClr val="accent6">
                    <a:lumMod val="50000"/>
                  </a:schemeClr>
                </a:solidFill>
              </a:rPr>
              <a:t>document in this workshop to help you answer the question: </a:t>
            </a:r>
            <a:endParaRPr lang="en-US" sz="2400" dirty="0" smtClean="0">
              <a:solidFill>
                <a:schemeClr val="accent6">
                  <a:lumMod val="50000"/>
                </a:schemeClr>
              </a:solidFill>
            </a:endParaRPr>
          </a:p>
          <a:p>
            <a:pPr eaLnBrk="1" hangingPunct="1"/>
            <a:r>
              <a:rPr lang="en-US" sz="2400" b="1" dirty="0" smtClean="0">
                <a:solidFill>
                  <a:schemeClr val="accent6">
                    <a:lumMod val="50000"/>
                  </a:schemeClr>
                </a:solidFill>
              </a:rPr>
              <a:t>How </a:t>
            </a:r>
            <a:r>
              <a:rPr lang="en-US" sz="2400" b="1" dirty="0">
                <a:solidFill>
                  <a:schemeClr val="accent6">
                    <a:lumMod val="50000"/>
                  </a:schemeClr>
                </a:solidFill>
              </a:rPr>
              <a:t>much People Change Management is needed for my </a:t>
            </a:r>
            <a:r>
              <a:rPr lang="en-US" sz="2400" b="1" dirty="0" smtClean="0">
                <a:solidFill>
                  <a:schemeClr val="accent6">
                    <a:lumMod val="50000"/>
                  </a:schemeClr>
                </a:solidFill>
              </a:rPr>
              <a:t>project?</a:t>
            </a:r>
            <a:endParaRPr lang="en-US" altLang="en-US" sz="2400" dirty="0" smtClean="0">
              <a:solidFill>
                <a:schemeClr val="accent6">
                  <a:lumMod val="50000"/>
                </a:schemeClr>
              </a:solidFill>
            </a:endParaRPr>
          </a:p>
        </p:txBody>
      </p:sp>
      <p:sp>
        <p:nvSpPr>
          <p:cNvPr id="4" name="Slide Number Placeholder 3"/>
          <p:cNvSpPr txBox="1">
            <a:spLocks/>
          </p:cNvSpPr>
          <p:nvPr/>
        </p:nvSpPr>
        <p:spPr>
          <a:xfrm>
            <a:off x="8597900" y="6578600"/>
            <a:ext cx="571500" cy="228600"/>
          </a:xfrm>
          <a:prstGeom prst="rect">
            <a:avLst/>
          </a:prstGeom>
        </p:spPr>
        <p:txBody>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z="1200" smtClean="0">
                <a:solidFill>
                  <a:schemeClr val="bg1">
                    <a:lumMod val="50000"/>
                  </a:schemeClr>
                </a:solidFill>
              </a:rPr>
              <a:pPr algn="r">
                <a:defRPr/>
              </a:pPr>
              <a:t>1</a:t>
            </a:fld>
            <a:endParaRPr lang="en-US" sz="1200" dirty="0">
              <a:solidFill>
                <a:schemeClr val="bg1">
                  <a:lumMod val="50000"/>
                </a:schemeClr>
              </a:solidFill>
            </a:endParaRPr>
          </a:p>
        </p:txBody>
      </p:sp>
      <p:sp>
        <p:nvSpPr>
          <p:cNvPr id="3" name="TextBox 2"/>
          <p:cNvSpPr txBox="1"/>
          <p:nvPr/>
        </p:nvSpPr>
        <p:spPr>
          <a:xfrm>
            <a:off x="5459104" y="6488668"/>
            <a:ext cx="3191323" cy="369332"/>
          </a:xfrm>
          <a:prstGeom prst="rect">
            <a:avLst/>
          </a:prstGeom>
          <a:noFill/>
        </p:spPr>
        <p:txBody>
          <a:bodyPr wrap="none" rtlCol="0">
            <a:spAutoFit/>
          </a:bodyPr>
          <a:lstStyle/>
          <a:p>
            <a:r>
              <a:rPr lang="en-US" dirty="0" smtClean="0">
                <a:solidFill>
                  <a:schemeClr val="bg1">
                    <a:lumMod val="65000"/>
                  </a:schemeClr>
                </a:solidFill>
              </a:rPr>
              <a:t>Presented by Thorsten Manthey</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04800"/>
            <a:ext cx="8454788"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r>
              <a:rPr lang="en-US" dirty="0" smtClean="0">
                <a:solidFill>
                  <a:srgbClr val="005AAA"/>
                </a:solidFill>
              </a:rPr>
              <a:t>TEMPLATE DOCUMENTATION</a:t>
            </a:r>
            <a:endParaRPr lang="en-US" b="1" dirty="0">
              <a:solidFill>
                <a:srgbClr val="005AAA"/>
              </a:solidFill>
            </a:endParaRPr>
          </a:p>
        </p:txBody>
      </p:sp>
      <p:sp>
        <p:nvSpPr>
          <p:cNvPr id="17"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10</a:t>
            </a:fld>
            <a:endParaRPr lang="en-US" sz="1200">
              <a:solidFill>
                <a:schemeClr val="bg1">
                  <a:lumMod val="50000"/>
                </a:schemeClr>
              </a:solidFill>
            </a:endParaRPr>
          </a:p>
        </p:txBody>
      </p:sp>
      <p:sp>
        <p:nvSpPr>
          <p:cNvPr id="19" name="Content Placeholder 2"/>
          <p:cNvSpPr>
            <a:spLocks noGrp="1"/>
          </p:cNvSpPr>
          <p:nvPr>
            <p:ph idx="1"/>
          </p:nvPr>
        </p:nvSpPr>
        <p:spPr>
          <a:xfrm>
            <a:off x="457200" y="1231710"/>
            <a:ext cx="8441140" cy="4525963"/>
          </a:xfrm>
        </p:spPr>
        <p:txBody>
          <a:bodyPr/>
          <a:lstStyle/>
          <a:p>
            <a:pPr marL="0" indent="0">
              <a:buNone/>
            </a:pPr>
            <a:r>
              <a:rPr lang="en-US" b="1" dirty="0" smtClean="0"/>
              <a:t>Use Template provided: </a:t>
            </a:r>
          </a:p>
          <a:p>
            <a:pPr marL="400050" lvl="1" indent="0">
              <a:buNone/>
            </a:pPr>
            <a:r>
              <a:rPr lang="en-US" sz="2600" dirty="0" smtClean="0">
                <a:solidFill>
                  <a:schemeClr val="accent3">
                    <a:lumMod val="75000"/>
                  </a:schemeClr>
                </a:solidFill>
              </a:rPr>
              <a:t>TEMPLATE </a:t>
            </a:r>
            <a:r>
              <a:rPr lang="en-US" sz="2600" dirty="0">
                <a:solidFill>
                  <a:schemeClr val="accent3">
                    <a:lumMod val="75000"/>
                  </a:schemeClr>
                </a:solidFill>
              </a:rPr>
              <a:t>People Change Management </a:t>
            </a:r>
            <a:r>
              <a:rPr lang="en-US" sz="2600" dirty="0" smtClean="0">
                <a:solidFill>
                  <a:schemeClr val="accent3">
                    <a:lumMod val="75000"/>
                  </a:schemeClr>
                </a:solidFill>
              </a:rPr>
              <a:t>Strategy.pptx</a:t>
            </a:r>
          </a:p>
          <a:p>
            <a:pPr marL="400050" lvl="1" indent="0">
              <a:buNone/>
            </a:pPr>
            <a:endParaRPr lang="en-US" dirty="0"/>
          </a:p>
          <a:p>
            <a:pPr marL="857250" lvl="1" indent="-457200">
              <a:buFont typeface="Wingdings" panose="05000000000000000000" pitchFamily="2" charset="2"/>
              <a:buChar char="Ø"/>
            </a:pPr>
            <a:r>
              <a:rPr lang="en-US" b="1" dirty="0" smtClean="0"/>
              <a:t>Edit and Update directly in the document</a:t>
            </a:r>
            <a:endParaRPr lang="en-US" b="1" dirty="0"/>
          </a:p>
          <a:p>
            <a:pPr marL="1257300" lvl="2" indent="-457200">
              <a:buFont typeface="Wingdings" panose="05000000000000000000" pitchFamily="2" charset="2"/>
              <a:buChar char="§"/>
            </a:pPr>
            <a:r>
              <a:rPr lang="en-US" dirty="0" smtClean="0"/>
              <a:t>Each section has helpful information you can update or use as “thought triggers” when documenting the details specific for your project.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268" y="4199245"/>
            <a:ext cx="1569490" cy="1831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1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a:pPr>
            <a:r>
              <a:rPr lang="en-US" sz="3600" dirty="0">
                <a:solidFill>
                  <a:srgbClr val="005AAA"/>
                </a:solidFill>
              </a:rPr>
              <a:t>CHANGE CHARACTERISTICS ASSESMENT</a:t>
            </a: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is the </a:t>
            </a:r>
            <a:r>
              <a:rPr lang="en-US" sz="2400" b="1" dirty="0" smtClean="0"/>
              <a:t>Scope</a:t>
            </a:r>
            <a:r>
              <a:rPr lang="en-US" sz="2400" dirty="0" smtClean="0"/>
              <a:t> of the change/project?</a:t>
            </a:r>
          </a:p>
          <a:p>
            <a:pPr lvl="1">
              <a:buFont typeface="Wingdings" panose="05000000000000000000" pitchFamily="2" charset="2"/>
              <a:buChar char="§"/>
            </a:pPr>
            <a:r>
              <a:rPr lang="en-US" sz="2000" dirty="0" smtClean="0"/>
              <a:t>Group, department, division or whole company</a:t>
            </a:r>
          </a:p>
          <a:p>
            <a:pPr lvl="1">
              <a:buFont typeface="Wingdings" panose="05000000000000000000" pitchFamily="2" charset="2"/>
              <a:buChar char="§"/>
            </a:pPr>
            <a:r>
              <a:rPr lang="en-US" sz="2000" dirty="0" smtClean="0"/>
              <a:t>Number of impacted people?</a:t>
            </a:r>
          </a:p>
          <a:p>
            <a:pPr marL="457200" indent="-457200">
              <a:buFont typeface="+mj-lt"/>
              <a:buAutoNum type="alphaLcPeriod"/>
            </a:pPr>
            <a:r>
              <a:rPr lang="en-US" sz="2400" dirty="0" smtClean="0"/>
              <a:t>What </a:t>
            </a:r>
            <a:r>
              <a:rPr lang="en-US" sz="2400" b="1" dirty="0" smtClean="0"/>
              <a:t>Type</a:t>
            </a:r>
            <a:r>
              <a:rPr lang="en-US" sz="2400" dirty="0" smtClean="0"/>
              <a:t> of change is it?</a:t>
            </a:r>
          </a:p>
          <a:p>
            <a:pPr lvl="1">
              <a:buFont typeface="Wingdings" panose="05000000000000000000" pitchFamily="2" charset="2"/>
              <a:buChar char="§"/>
            </a:pPr>
            <a:r>
              <a:rPr lang="en-US" sz="2000" dirty="0" smtClean="0"/>
              <a:t>Policy, process, technology, organization, job roles, staffing</a:t>
            </a:r>
          </a:p>
          <a:p>
            <a:pPr lvl="1">
              <a:buFont typeface="Wingdings" panose="05000000000000000000" pitchFamily="2" charset="2"/>
              <a:buChar char="§"/>
            </a:pPr>
            <a:r>
              <a:rPr lang="en-US" sz="2000" dirty="0" smtClean="0"/>
              <a:t>Merger, acquisition, downsizing etc.</a:t>
            </a:r>
          </a:p>
          <a:p>
            <a:pPr marL="457200" indent="-457200">
              <a:buFont typeface="+mj-lt"/>
              <a:buAutoNum type="alphaLcPeriod"/>
            </a:pPr>
            <a:r>
              <a:rPr lang="en-US" sz="2400" dirty="0" smtClean="0"/>
              <a:t>What is the </a:t>
            </a:r>
            <a:r>
              <a:rPr lang="en-US" sz="2400" b="1" dirty="0" smtClean="0"/>
              <a:t>Amount</a:t>
            </a:r>
            <a:r>
              <a:rPr lang="en-US" sz="2400" dirty="0" smtClean="0"/>
              <a:t> of change?</a:t>
            </a:r>
          </a:p>
          <a:p>
            <a:pPr lvl="1">
              <a:buFont typeface="Wingdings" panose="05000000000000000000" pitchFamily="2" charset="2"/>
              <a:buChar char="§"/>
            </a:pPr>
            <a:r>
              <a:rPr lang="en-US" sz="2000" dirty="0" smtClean="0"/>
              <a:t>Incremental improvements</a:t>
            </a:r>
          </a:p>
          <a:p>
            <a:pPr lvl="1">
              <a:buFont typeface="Wingdings" panose="05000000000000000000" pitchFamily="2" charset="2"/>
              <a:buChar char="§"/>
            </a:pPr>
            <a:r>
              <a:rPr lang="en-US" sz="2000" dirty="0" smtClean="0"/>
              <a:t>Dramatic reengineering</a:t>
            </a:r>
          </a:p>
          <a:p>
            <a:pPr marL="463550" lvl="1" indent="-457200">
              <a:buFont typeface="+mj-lt"/>
              <a:buAutoNum type="alphaLcPeriod" startAt="4"/>
            </a:pPr>
            <a:r>
              <a:rPr lang="en-US" sz="2400" dirty="0" smtClean="0"/>
              <a:t>What is the </a:t>
            </a:r>
            <a:r>
              <a:rPr lang="en-US" sz="2400" b="1" dirty="0" smtClean="0"/>
              <a:t>Timeframe</a:t>
            </a:r>
            <a:r>
              <a:rPr lang="en-US" sz="2400" dirty="0" smtClean="0"/>
              <a:t> of the change/project?</a:t>
            </a:r>
          </a:p>
          <a:p>
            <a:pPr marL="736600" lvl="2" indent="-273050">
              <a:buFont typeface="Wingdings" panose="05000000000000000000" pitchFamily="2" charset="2"/>
              <a:buChar char="§"/>
            </a:pPr>
            <a:r>
              <a:rPr lang="en-US" sz="2000" dirty="0" smtClean="0"/>
              <a:t>Start and end of the different project phases</a:t>
            </a: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11</a:t>
            </a:fld>
            <a:endParaRPr lang="en-US" sz="1200">
              <a:solidFill>
                <a:schemeClr val="bg1">
                  <a:lumMod val="50000"/>
                </a:schemeClr>
              </a:solidFill>
            </a:endParaRPr>
          </a:p>
        </p:txBody>
      </p:sp>
      <p:grpSp>
        <p:nvGrpSpPr>
          <p:cNvPr id="5" name="Group 4"/>
          <p:cNvGrpSpPr/>
          <p:nvPr/>
        </p:nvGrpSpPr>
        <p:grpSpPr>
          <a:xfrm>
            <a:off x="7779226" y="1241375"/>
            <a:ext cx="1224886" cy="1763245"/>
            <a:chOff x="7779226" y="1600200"/>
            <a:chExt cx="1224886" cy="1763245"/>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10" name="TextBox 9"/>
            <p:cNvSpPr txBox="1"/>
            <p:nvPr/>
          </p:nvSpPr>
          <p:spPr>
            <a:xfrm>
              <a:off x="7786228" y="2717114"/>
              <a:ext cx="1181349" cy="646331"/>
            </a:xfrm>
            <a:prstGeom prst="rect">
              <a:avLst/>
            </a:prstGeom>
            <a:noFill/>
          </p:spPr>
          <p:txBody>
            <a:bodyPr wrap="none" rtlCol="0">
              <a:spAutoFit/>
            </a:bodyPr>
            <a:lstStyle/>
            <a:p>
              <a:pPr algn="ctr"/>
              <a:r>
                <a:rPr lang="en-US" b="1" dirty="0" smtClean="0"/>
                <a:t>TEMPLATE</a:t>
              </a:r>
            </a:p>
            <a:p>
              <a:pPr algn="ctr"/>
              <a:r>
                <a:rPr lang="en-US" b="1" dirty="0" smtClean="0"/>
                <a:t>Slide 5-9</a:t>
              </a:r>
              <a:endParaRPr lang="en-US" sz="1400" b="1" dirty="0"/>
            </a:p>
          </p:txBody>
        </p:sp>
      </p:grpSp>
    </p:spTree>
    <p:extLst>
      <p:ext uri="{BB962C8B-B14F-4D97-AF65-F5344CB8AC3E}">
        <p14:creationId xmlns:p14="http://schemas.microsoft.com/office/powerpoint/2010/main" val="59459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startAt="2"/>
            </a:pPr>
            <a:r>
              <a:rPr lang="en-US" sz="3400" dirty="0" smtClean="0">
                <a:solidFill>
                  <a:schemeClr val="accent3">
                    <a:lumMod val="75000"/>
                  </a:schemeClr>
                </a:solidFill>
              </a:rPr>
              <a:t>ORGANIZATIONAL ATTRIBUTES ASSESMENT</a:t>
            </a:r>
            <a:endParaRPr lang="en-US" sz="3400" dirty="0">
              <a:solidFill>
                <a:schemeClr val="accent3">
                  <a:lumMod val="75000"/>
                </a:schemeClr>
              </a:solidFill>
            </a:endParaRP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is the </a:t>
            </a:r>
            <a:r>
              <a:rPr lang="en-US" sz="2400" b="1" dirty="0"/>
              <a:t>V</a:t>
            </a:r>
            <a:r>
              <a:rPr lang="en-US" sz="2400" b="1" dirty="0" smtClean="0"/>
              <a:t>alue </a:t>
            </a:r>
            <a:r>
              <a:rPr lang="en-US" sz="2400" b="1" dirty="0"/>
              <a:t>S</a:t>
            </a:r>
            <a:r>
              <a:rPr lang="en-US" sz="2400" b="1" dirty="0" smtClean="0"/>
              <a:t>ystem </a:t>
            </a:r>
            <a:r>
              <a:rPr lang="en-US" sz="2400" dirty="0" smtClean="0"/>
              <a:t>and </a:t>
            </a:r>
            <a:r>
              <a:rPr lang="en-US" sz="2400" b="1" dirty="0"/>
              <a:t>C</a:t>
            </a:r>
            <a:r>
              <a:rPr lang="en-US" sz="2400" b="1" dirty="0" smtClean="0"/>
              <a:t>ulture</a:t>
            </a:r>
            <a:r>
              <a:rPr lang="en-US" sz="2400" dirty="0" smtClean="0"/>
              <a:t>? </a:t>
            </a:r>
          </a:p>
          <a:p>
            <a:pPr marL="733425" lvl="1" indent="-269875">
              <a:buFont typeface="Wingdings" panose="05000000000000000000" pitchFamily="2" charset="2"/>
              <a:buChar char="§"/>
            </a:pPr>
            <a:r>
              <a:rPr lang="en-US" sz="2000" dirty="0" smtClean="0"/>
              <a:t>What is the leadership style and power distribution?</a:t>
            </a:r>
          </a:p>
          <a:p>
            <a:pPr marL="457200" indent="-457200">
              <a:buFont typeface="+mj-lt"/>
              <a:buAutoNum type="alphaLcPeriod"/>
            </a:pPr>
            <a:r>
              <a:rPr lang="en-US" sz="2400" dirty="0" smtClean="0"/>
              <a:t>What is the </a:t>
            </a:r>
            <a:r>
              <a:rPr lang="en-US" sz="2400" b="1" dirty="0" smtClean="0"/>
              <a:t>Capacity </a:t>
            </a:r>
            <a:r>
              <a:rPr lang="en-US" sz="2400" b="1" dirty="0"/>
              <a:t>for </a:t>
            </a:r>
            <a:r>
              <a:rPr lang="en-US" sz="2400" b="1" dirty="0" smtClean="0"/>
              <a:t>change?</a:t>
            </a:r>
            <a:endParaRPr lang="en-US" sz="2400" dirty="0"/>
          </a:p>
          <a:p>
            <a:pPr marL="806450" lvl="1" indent="-342900">
              <a:buFont typeface="Wingdings" panose="05000000000000000000" pitchFamily="2" charset="2"/>
              <a:buChar char="§"/>
            </a:pPr>
            <a:r>
              <a:rPr lang="en-US" sz="2000" dirty="0" smtClean="0"/>
              <a:t>Is </a:t>
            </a:r>
            <a:r>
              <a:rPr lang="en-US" sz="2000" dirty="0"/>
              <a:t>the organization saturated for change or open for change? </a:t>
            </a:r>
          </a:p>
          <a:p>
            <a:pPr marL="457200" indent="-457200">
              <a:buFont typeface="+mj-lt"/>
              <a:buAutoNum type="alphaLcPeriod"/>
            </a:pPr>
            <a:r>
              <a:rPr lang="en-US" sz="2400" dirty="0" smtClean="0"/>
              <a:t>What are the </a:t>
            </a:r>
            <a:r>
              <a:rPr lang="en-US" sz="2400" b="1" dirty="0" smtClean="0"/>
              <a:t>Residual </a:t>
            </a:r>
            <a:r>
              <a:rPr lang="en-US" sz="2400" b="1" dirty="0"/>
              <a:t>effects </a:t>
            </a:r>
            <a:r>
              <a:rPr lang="en-US" sz="2400" dirty="0"/>
              <a:t>past </a:t>
            </a:r>
            <a:r>
              <a:rPr lang="en-US" sz="2400" dirty="0" smtClean="0"/>
              <a:t>changes?</a:t>
            </a:r>
          </a:p>
          <a:p>
            <a:pPr marL="733425" lvl="1" indent="-269875" defTabSz="804863">
              <a:buFont typeface="Wingdings" panose="05000000000000000000" pitchFamily="2" charset="2"/>
              <a:buChar char="§"/>
            </a:pPr>
            <a:r>
              <a:rPr lang="en-US" sz="2000" dirty="0" smtClean="0"/>
              <a:t>Were past changes successful or failures?</a:t>
            </a:r>
          </a:p>
          <a:p>
            <a:pPr marL="457200" indent="-457200">
              <a:buFont typeface="+mj-lt"/>
              <a:buAutoNum type="alphaLcPeriod"/>
            </a:pPr>
            <a:r>
              <a:rPr lang="en-US" sz="2400" dirty="0" smtClean="0"/>
              <a:t>What is the position of </a:t>
            </a:r>
            <a:r>
              <a:rPr lang="en-US" sz="2400" b="1" dirty="0" smtClean="0"/>
              <a:t>Middle Management?</a:t>
            </a:r>
            <a:endParaRPr lang="en-US" sz="2400" dirty="0" smtClean="0"/>
          </a:p>
          <a:p>
            <a:pPr marL="733425" lvl="1" indent="-269875">
              <a:buFont typeface="Wingdings" panose="05000000000000000000" pitchFamily="2" charset="2"/>
              <a:buChar char="§"/>
            </a:pPr>
            <a:r>
              <a:rPr lang="en-US" sz="2000" dirty="0" smtClean="0"/>
              <a:t>Are they advocates, have their own agenda, unpredictable or sabotage the change?</a:t>
            </a:r>
          </a:p>
          <a:p>
            <a:endParaRPr lang="en-US" sz="2800" dirty="0"/>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12</a:t>
            </a:fld>
            <a:endParaRPr lang="en-US" sz="1200">
              <a:solidFill>
                <a:schemeClr val="bg1">
                  <a:lumMod val="50000"/>
                </a:schemeClr>
              </a:solidFill>
            </a:endParaRPr>
          </a:p>
        </p:txBody>
      </p:sp>
      <p:grpSp>
        <p:nvGrpSpPr>
          <p:cNvPr id="8" name="Group 7"/>
          <p:cNvGrpSpPr/>
          <p:nvPr/>
        </p:nvGrpSpPr>
        <p:grpSpPr>
          <a:xfrm>
            <a:off x="7758785" y="1241375"/>
            <a:ext cx="1245327" cy="1763245"/>
            <a:chOff x="7758785" y="1600200"/>
            <a:chExt cx="1245327" cy="1763245"/>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10" name="TextBox 9"/>
            <p:cNvSpPr txBox="1"/>
            <p:nvPr/>
          </p:nvSpPr>
          <p:spPr>
            <a:xfrm>
              <a:off x="7758785" y="2717114"/>
              <a:ext cx="1236236" cy="646331"/>
            </a:xfrm>
            <a:prstGeom prst="rect">
              <a:avLst/>
            </a:prstGeom>
            <a:noFill/>
          </p:spPr>
          <p:txBody>
            <a:bodyPr wrap="none" rtlCol="0">
              <a:spAutoFit/>
            </a:bodyPr>
            <a:lstStyle/>
            <a:p>
              <a:pPr algn="ctr"/>
              <a:r>
                <a:rPr lang="en-US" b="1" dirty="0" smtClean="0"/>
                <a:t>TEMPLATE</a:t>
              </a:r>
            </a:p>
            <a:p>
              <a:pPr algn="ctr"/>
              <a:r>
                <a:rPr lang="en-US" b="1" dirty="0" smtClean="0"/>
                <a:t>Slide 10-15</a:t>
              </a:r>
              <a:endParaRPr lang="en-US" sz="1400" b="1" dirty="0"/>
            </a:p>
          </p:txBody>
        </p:sp>
      </p:grpSp>
    </p:spTree>
    <p:extLst>
      <p:ext uri="{BB962C8B-B14F-4D97-AF65-F5344CB8AC3E}">
        <p14:creationId xmlns:p14="http://schemas.microsoft.com/office/powerpoint/2010/main" val="417568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startAt="3"/>
            </a:pPr>
            <a:r>
              <a:rPr lang="en-US" sz="3400" dirty="0" smtClean="0">
                <a:solidFill>
                  <a:schemeClr val="accent6">
                    <a:lumMod val="75000"/>
                  </a:schemeClr>
                </a:solidFill>
              </a:rPr>
              <a:t>SPONSORSHIP MODEL, PROJECT TEAM &amp; STEERING COMMITTEE</a:t>
            </a:r>
            <a:endParaRPr lang="en-US" sz="3400" dirty="0">
              <a:solidFill>
                <a:schemeClr val="accent6">
                  <a:lumMod val="75000"/>
                </a:schemeClr>
              </a:solidFill>
            </a:endParaRP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is the </a:t>
            </a:r>
            <a:r>
              <a:rPr lang="en-US" sz="2400" b="1" dirty="0" smtClean="0"/>
              <a:t>Sponsor Model </a:t>
            </a:r>
            <a:r>
              <a:rPr lang="en-US" sz="2400" dirty="0" smtClean="0"/>
              <a:t>for the project? </a:t>
            </a:r>
          </a:p>
          <a:p>
            <a:pPr marL="736600" lvl="1" indent="-273050">
              <a:buFont typeface="Wingdings" panose="05000000000000000000" pitchFamily="2" charset="2"/>
              <a:buChar char="§"/>
            </a:pPr>
            <a:r>
              <a:rPr lang="en-US" sz="2000" dirty="0" smtClean="0"/>
              <a:t>Single sponsor, multiple sponsors, Executive sponsor, level of sponsorship</a:t>
            </a:r>
          </a:p>
          <a:p>
            <a:pPr marL="457200" indent="-457200">
              <a:buFont typeface="+mj-lt"/>
              <a:buAutoNum type="alphaLcPeriod"/>
            </a:pPr>
            <a:r>
              <a:rPr lang="en-US" sz="2400" dirty="0" smtClean="0"/>
              <a:t>Who are the members of the </a:t>
            </a:r>
            <a:r>
              <a:rPr lang="en-US" sz="2400" b="1" dirty="0" smtClean="0"/>
              <a:t>Leadership Team</a:t>
            </a:r>
            <a:r>
              <a:rPr lang="en-US" sz="2400" dirty="0" smtClean="0"/>
              <a:t>?</a:t>
            </a:r>
          </a:p>
          <a:p>
            <a:pPr marL="736600" lvl="1" indent="-273050">
              <a:buFont typeface="Wingdings" panose="05000000000000000000" pitchFamily="2" charset="2"/>
              <a:buChar char="§"/>
            </a:pPr>
            <a:r>
              <a:rPr lang="en-US" sz="2000" dirty="0" smtClean="0"/>
              <a:t>Business leaders, IT leaders, level of seniority etc.</a:t>
            </a:r>
          </a:p>
          <a:p>
            <a:pPr marL="457200" indent="-457200">
              <a:buFont typeface="+mj-lt"/>
              <a:buAutoNum type="alphaLcPeriod"/>
            </a:pPr>
            <a:r>
              <a:rPr lang="en-US" sz="2400" dirty="0" smtClean="0"/>
              <a:t>Structure and members of the </a:t>
            </a:r>
            <a:r>
              <a:rPr lang="en-US" sz="2400" b="1" dirty="0" smtClean="0"/>
              <a:t>Steering </a:t>
            </a:r>
            <a:r>
              <a:rPr lang="en-US" sz="2400" b="1" dirty="0"/>
              <a:t>C</a:t>
            </a:r>
            <a:r>
              <a:rPr lang="en-US" sz="2400" b="1" dirty="0" smtClean="0"/>
              <a:t>ommittee </a:t>
            </a:r>
            <a:r>
              <a:rPr lang="en-US" sz="2400" dirty="0" smtClean="0"/>
              <a:t>and </a:t>
            </a:r>
            <a:r>
              <a:rPr lang="en-US" sz="2400" b="1" dirty="0" smtClean="0"/>
              <a:t>Project Team</a:t>
            </a:r>
            <a:r>
              <a:rPr lang="en-US" sz="2400" dirty="0" smtClean="0"/>
              <a:t>?</a:t>
            </a:r>
          </a:p>
          <a:p>
            <a:pPr marL="736600" lvl="1" indent="-273050">
              <a:buFont typeface="Wingdings" panose="05000000000000000000" pitchFamily="2" charset="2"/>
              <a:buChar char="§"/>
            </a:pPr>
            <a:r>
              <a:rPr lang="en-US" sz="2000" dirty="0" smtClean="0"/>
              <a:t>Team Structure</a:t>
            </a:r>
          </a:p>
          <a:p>
            <a:pPr marL="736600" lvl="1" indent="-273050">
              <a:buFont typeface="Wingdings" panose="05000000000000000000" pitchFamily="2" charset="2"/>
              <a:buChar char="§"/>
            </a:pPr>
            <a:r>
              <a:rPr lang="en-US" sz="2000" dirty="0" smtClean="0"/>
              <a:t>Operational committee vs. steering committee</a:t>
            </a:r>
          </a:p>
          <a:p>
            <a:pPr marL="736600" lvl="1" indent="-273050">
              <a:buFont typeface="Wingdings" panose="05000000000000000000" pitchFamily="2" charset="2"/>
              <a:buChar char="§"/>
            </a:pPr>
            <a:r>
              <a:rPr lang="en-US" sz="2000" dirty="0" smtClean="0"/>
              <a:t>Program Manager vs. Project Managers</a:t>
            </a: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13</a:t>
            </a:fld>
            <a:endParaRPr lang="en-US" sz="1200">
              <a:solidFill>
                <a:schemeClr val="bg1">
                  <a:lumMod val="50000"/>
                </a:schemeClr>
              </a:solidFill>
            </a:endParaRPr>
          </a:p>
        </p:txBody>
      </p:sp>
      <p:grpSp>
        <p:nvGrpSpPr>
          <p:cNvPr id="5" name="Group 4"/>
          <p:cNvGrpSpPr/>
          <p:nvPr/>
        </p:nvGrpSpPr>
        <p:grpSpPr>
          <a:xfrm>
            <a:off x="7758785" y="1241375"/>
            <a:ext cx="1245327" cy="1763245"/>
            <a:chOff x="7758785" y="1600200"/>
            <a:chExt cx="1245327" cy="176324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7" name="TextBox 6"/>
            <p:cNvSpPr txBox="1"/>
            <p:nvPr/>
          </p:nvSpPr>
          <p:spPr>
            <a:xfrm>
              <a:off x="7758785" y="2717114"/>
              <a:ext cx="1236236" cy="646331"/>
            </a:xfrm>
            <a:prstGeom prst="rect">
              <a:avLst/>
            </a:prstGeom>
            <a:noFill/>
          </p:spPr>
          <p:txBody>
            <a:bodyPr wrap="none" rtlCol="0">
              <a:spAutoFit/>
            </a:bodyPr>
            <a:lstStyle/>
            <a:p>
              <a:pPr algn="ctr"/>
              <a:r>
                <a:rPr lang="en-US" b="1" dirty="0" smtClean="0"/>
                <a:t>TEMPLATE</a:t>
              </a:r>
            </a:p>
            <a:p>
              <a:pPr algn="ctr"/>
              <a:r>
                <a:rPr lang="en-US" b="1" dirty="0" smtClean="0"/>
                <a:t>Slide 16-30</a:t>
              </a:r>
              <a:endParaRPr lang="en-US" sz="1400" b="1" dirty="0"/>
            </a:p>
          </p:txBody>
        </p:sp>
      </p:grpSp>
    </p:spTree>
    <p:extLst>
      <p:ext uri="{BB962C8B-B14F-4D97-AF65-F5344CB8AC3E}">
        <p14:creationId xmlns:p14="http://schemas.microsoft.com/office/powerpoint/2010/main" val="208188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startAt="4"/>
            </a:pPr>
            <a:r>
              <a:rPr lang="en-US" sz="3400" dirty="0" smtClean="0">
                <a:solidFill>
                  <a:schemeClr val="accent2">
                    <a:lumMod val="75000"/>
                  </a:schemeClr>
                </a:solidFill>
              </a:rPr>
              <a:t>PEOPLE CHANGE MANAGEMENT TEAM</a:t>
            </a:r>
            <a:endParaRPr lang="en-US" sz="3400" dirty="0">
              <a:solidFill>
                <a:schemeClr val="accent2">
                  <a:lumMod val="75000"/>
                </a:schemeClr>
              </a:solidFill>
            </a:endParaRP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is the </a:t>
            </a:r>
            <a:r>
              <a:rPr lang="en-US" sz="2400" b="1" dirty="0" smtClean="0"/>
              <a:t>Structure</a:t>
            </a:r>
            <a:r>
              <a:rPr lang="en-US" sz="2400" dirty="0" smtClean="0"/>
              <a:t> and </a:t>
            </a:r>
            <a:r>
              <a:rPr lang="en-US" sz="2400" b="1" dirty="0" smtClean="0"/>
              <a:t>Size</a:t>
            </a:r>
            <a:r>
              <a:rPr lang="en-US" sz="2400" dirty="0" smtClean="0"/>
              <a:t> of the People Change Management team?</a:t>
            </a:r>
          </a:p>
          <a:p>
            <a:pPr marL="736600" lvl="1" indent="-273050">
              <a:buFont typeface="Wingdings" panose="05000000000000000000" pitchFamily="2" charset="2"/>
              <a:buChar char="§"/>
            </a:pPr>
            <a:r>
              <a:rPr lang="en-US" sz="2000" dirty="0" smtClean="0"/>
              <a:t>Full time vs. part time resources</a:t>
            </a:r>
          </a:p>
          <a:p>
            <a:pPr marL="736600" lvl="1" indent="-273050">
              <a:buFont typeface="Wingdings" panose="05000000000000000000" pitchFamily="2" charset="2"/>
              <a:buChar char="§"/>
            </a:pPr>
            <a:r>
              <a:rPr lang="en-US" sz="2000" dirty="0" smtClean="0"/>
              <a:t>Shared resources </a:t>
            </a:r>
          </a:p>
          <a:p>
            <a:pPr marL="736600" lvl="1" indent="-273050">
              <a:buFont typeface="Wingdings" panose="05000000000000000000" pitchFamily="2" charset="2"/>
              <a:buChar char="§"/>
            </a:pPr>
            <a:r>
              <a:rPr lang="en-US" sz="2000" dirty="0" smtClean="0"/>
              <a:t>Reporting structure within the project</a:t>
            </a: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14</a:t>
            </a:fld>
            <a:endParaRPr lang="en-US" sz="1200">
              <a:solidFill>
                <a:schemeClr val="bg1">
                  <a:lumMod val="50000"/>
                </a:schemeClr>
              </a:solidFill>
            </a:endParaRPr>
          </a:p>
        </p:txBody>
      </p:sp>
      <p:grpSp>
        <p:nvGrpSpPr>
          <p:cNvPr id="5" name="Group 4"/>
          <p:cNvGrpSpPr/>
          <p:nvPr/>
        </p:nvGrpSpPr>
        <p:grpSpPr>
          <a:xfrm>
            <a:off x="7779226" y="1241375"/>
            <a:ext cx="1224886" cy="1763245"/>
            <a:chOff x="7779226" y="1600200"/>
            <a:chExt cx="1224886" cy="176324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7" name="TextBox 6"/>
            <p:cNvSpPr txBox="1"/>
            <p:nvPr/>
          </p:nvSpPr>
          <p:spPr>
            <a:xfrm>
              <a:off x="7786228" y="2717114"/>
              <a:ext cx="1181349" cy="646331"/>
            </a:xfrm>
            <a:prstGeom prst="rect">
              <a:avLst/>
            </a:prstGeom>
            <a:noFill/>
          </p:spPr>
          <p:txBody>
            <a:bodyPr wrap="none" rtlCol="0">
              <a:spAutoFit/>
            </a:bodyPr>
            <a:lstStyle/>
            <a:p>
              <a:pPr algn="ctr"/>
              <a:r>
                <a:rPr lang="en-US" b="1" dirty="0" smtClean="0"/>
                <a:t>TEMPLATE</a:t>
              </a:r>
            </a:p>
            <a:p>
              <a:pPr algn="ctr"/>
              <a:r>
                <a:rPr lang="en-US" b="1" dirty="0" smtClean="0"/>
                <a:t>Slide 31</a:t>
              </a:r>
              <a:endParaRPr lang="en-US" sz="1400" b="1" dirty="0"/>
            </a:p>
          </p:txBody>
        </p:sp>
      </p:grpSp>
    </p:spTree>
    <p:extLst>
      <p:ext uri="{BB962C8B-B14F-4D97-AF65-F5344CB8AC3E}">
        <p14:creationId xmlns:p14="http://schemas.microsoft.com/office/powerpoint/2010/main" val="410305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startAt="5"/>
            </a:pPr>
            <a:r>
              <a:rPr lang="en-US" sz="3400" dirty="0" smtClean="0">
                <a:solidFill>
                  <a:srgbClr val="FF0000"/>
                </a:solidFill>
              </a:rPr>
              <a:t>RISK ASSESSMENT</a:t>
            </a:r>
            <a:endParaRPr lang="en-US" sz="3400" dirty="0">
              <a:solidFill>
                <a:srgbClr val="FF0000"/>
              </a:solidFill>
            </a:endParaRP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is the </a:t>
            </a:r>
            <a:r>
              <a:rPr lang="en-US" sz="2400" b="1" dirty="0" smtClean="0"/>
              <a:t>Assessed Risk of</a:t>
            </a:r>
            <a:r>
              <a:rPr lang="en-US" sz="2400" dirty="0" smtClean="0"/>
              <a:t> the project/change? </a:t>
            </a:r>
          </a:p>
          <a:p>
            <a:pPr marL="736600" lvl="1" indent="-273050">
              <a:buFont typeface="Wingdings" panose="05000000000000000000" pitchFamily="2" charset="2"/>
              <a:buChar char="§"/>
            </a:pPr>
            <a:r>
              <a:rPr lang="en-US" sz="2000" dirty="0" smtClean="0"/>
              <a:t>High risk vs. Low risk</a:t>
            </a:r>
          </a:p>
          <a:p>
            <a:pPr marL="736600" lvl="1" indent="-273050">
              <a:buFont typeface="Wingdings" panose="05000000000000000000" pitchFamily="2" charset="2"/>
              <a:buChar char="§"/>
            </a:pPr>
            <a:r>
              <a:rPr lang="en-US" sz="2000" dirty="0" smtClean="0"/>
              <a:t>Change resistant organization</a:t>
            </a:r>
          </a:p>
          <a:p>
            <a:pPr marL="736600" lvl="1" indent="-273050">
              <a:buFont typeface="Wingdings" panose="05000000000000000000" pitchFamily="2" charset="2"/>
              <a:buChar char="§"/>
            </a:pPr>
            <a:r>
              <a:rPr lang="en-US" sz="2000" dirty="0" smtClean="0"/>
              <a:t>Large disruptive change</a:t>
            </a:r>
          </a:p>
          <a:p>
            <a:pPr marL="736600" lvl="1" indent="-273050">
              <a:buFont typeface="Wingdings" panose="05000000000000000000" pitchFamily="2" charset="2"/>
              <a:buChar char="§"/>
            </a:pPr>
            <a:r>
              <a:rPr lang="en-US" sz="2000" dirty="0" smtClean="0"/>
              <a:t>Cultural barrier </a:t>
            </a:r>
          </a:p>
          <a:p>
            <a:pPr marL="736600" lvl="1" indent="-273050">
              <a:buFont typeface="Wingdings" panose="05000000000000000000" pitchFamily="2" charset="2"/>
              <a:buChar char="§"/>
            </a:pPr>
            <a:r>
              <a:rPr lang="en-US" sz="2000" dirty="0" smtClean="0"/>
              <a:t>Other differences</a:t>
            </a:r>
          </a:p>
          <a:p>
            <a:pPr marL="736600" lvl="1" indent="-273050">
              <a:buFont typeface="Wingdings" panose="05000000000000000000" pitchFamily="2" charset="2"/>
              <a:buChar char="§"/>
            </a:pPr>
            <a:r>
              <a:rPr lang="en-US" sz="2000" dirty="0" smtClean="0"/>
              <a:t>Etc.</a:t>
            </a: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15</a:t>
            </a:fld>
            <a:endParaRPr lang="en-US" sz="1200">
              <a:solidFill>
                <a:schemeClr val="bg1">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19" y="3111691"/>
            <a:ext cx="5387463" cy="294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758785" y="1241375"/>
            <a:ext cx="1245327" cy="1763245"/>
            <a:chOff x="7758785" y="1600200"/>
            <a:chExt cx="1245327" cy="176324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8" name="TextBox 7"/>
            <p:cNvSpPr txBox="1"/>
            <p:nvPr/>
          </p:nvSpPr>
          <p:spPr>
            <a:xfrm>
              <a:off x="7758785" y="2717114"/>
              <a:ext cx="1236236" cy="646331"/>
            </a:xfrm>
            <a:prstGeom prst="rect">
              <a:avLst/>
            </a:prstGeom>
            <a:noFill/>
          </p:spPr>
          <p:txBody>
            <a:bodyPr wrap="none" rtlCol="0">
              <a:spAutoFit/>
            </a:bodyPr>
            <a:lstStyle/>
            <a:p>
              <a:pPr algn="ctr"/>
              <a:r>
                <a:rPr lang="en-US" b="1" dirty="0" smtClean="0"/>
                <a:t>TEMPLATE</a:t>
              </a:r>
            </a:p>
            <a:p>
              <a:pPr algn="ctr"/>
              <a:r>
                <a:rPr lang="en-US" b="1" dirty="0" smtClean="0"/>
                <a:t>Slide 32-33</a:t>
              </a:r>
              <a:endParaRPr lang="en-US" sz="1400" b="1" dirty="0"/>
            </a:p>
          </p:txBody>
        </p:sp>
      </p:grpSp>
    </p:spTree>
    <p:extLst>
      <p:ext uri="{BB962C8B-B14F-4D97-AF65-F5344CB8AC3E}">
        <p14:creationId xmlns:p14="http://schemas.microsoft.com/office/powerpoint/2010/main" val="3822421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marL="573088" indent="-573088" algn="l">
              <a:buFont typeface="+mj-lt"/>
              <a:buAutoNum type="arabicPeriod" startAt="6"/>
            </a:pPr>
            <a:r>
              <a:rPr lang="en-US" sz="3400" dirty="0" smtClean="0">
                <a:solidFill>
                  <a:schemeClr val="bg1">
                    <a:lumMod val="50000"/>
                  </a:schemeClr>
                </a:solidFill>
              </a:rPr>
              <a:t>RECOMMENDED SPECIAL TACTICS</a:t>
            </a:r>
            <a:endParaRPr lang="en-US" sz="3400" dirty="0">
              <a:solidFill>
                <a:schemeClr val="bg1">
                  <a:lumMod val="50000"/>
                </a:schemeClr>
              </a:solidFill>
            </a:endParaRPr>
          </a:p>
        </p:txBody>
      </p:sp>
      <p:sp>
        <p:nvSpPr>
          <p:cNvPr id="3" name="Content Placeholder 2"/>
          <p:cNvSpPr>
            <a:spLocks noGrp="1"/>
          </p:cNvSpPr>
          <p:nvPr>
            <p:ph idx="1"/>
          </p:nvPr>
        </p:nvSpPr>
        <p:spPr/>
        <p:txBody>
          <a:bodyPr/>
          <a:lstStyle/>
          <a:p>
            <a:pPr marL="457200" indent="-457200">
              <a:buFont typeface="+mj-lt"/>
              <a:buAutoNum type="alphaLcPeriod"/>
            </a:pPr>
            <a:r>
              <a:rPr lang="en-US" sz="2400" dirty="0" smtClean="0"/>
              <a:t>What are some of the </a:t>
            </a:r>
            <a:r>
              <a:rPr lang="en-US" sz="2400" b="1" dirty="0" smtClean="0"/>
              <a:t>Recommended Special Tactics </a:t>
            </a:r>
            <a:br>
              <a:rPr lang="en-US" sz="2400" b="1" dirty="0" smtClean="0"/>
            </a:br>
            <a:r>
              <a:rPr lang="en-US" sz="2400" dirty="0" smtClean="0"/>
              <a:t>for the project/change? </a:t>
            </a:r>
          </a:p>
          <a:p>
            <a:pPr marL="736600" lvl="1" indent="-273050">
              <a:buFont typeface="Wingdings" panose="05000000000000000000" pitchFamily="2" charset="2"/>
              <a:buChar char="§"/>
            </a:pPr>
            <a:r>
              <a:rPr lang="en-US" sz="2000" dirty="0" smtClean="0"/>
              <a:t>Special circumstances</a:t>
            </a:r>
          </a:p>
          <a:p>
            <a:pPr marL="736600" lvl="1" indent="-273050">
              <a:buFont typeface="Wingdings" panose="05000000000000000000" pitchFamily="2" charset="2"/>
              <a:buChar char="§"/>
            </a:pPr>
            <a:r>
              <a:rPr lang="en-US" sz="2000" dirty="0" smtClean="0"/>
              <a:t>Resistance (e.g. from middle managers)</a:t>
            </a:r>
          </a:p>
          <a:p>
            <a:pPr marL="736600" lvl="1" indent="-273050">
              <a:buFont typeface="Wingdings" panose="05000000000000000000" pitchFamily="2" charset="2"/>
              <a:buChar char="§"/>
            </a:pPr>
            <a:r>
              <a:rPr lang="en-US" sz="2000" dirty="0" smtClean="0"/>
              <a:t>Key identified groups requiring special attention</a:t>
            </a: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16</a:t>
            </a:fld>
            <a:endParaRPr lang="en-US" sz="1200">
              <a:solidFill>
                <a:schemeClr val="bg1">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1049" y="3778895"/>
            <a:ext cx="2952324" cy="1958954"/>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7779226" y="1241375"/>
            <a:ext cx="1224886" cy="1763245"/>
            <a:chOff x="7779226" y="1600200"/>
            <a:chExt cx="1224886" cy="176324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226" y="1600200"/>
              <a:ext cx="1224886" cy="1224886"/>
            </a:xfrm>
            <a:prstGeom prst="rect">
              <a:avLst/>
            </a:prstGeom>
          </p:spPr>
        </p:pic>
        <p:sp>
          <p:nvSpPr>
            <p:cNvPr id="8" name="TextBox 7"/>
            <p:cNvSpPr txBox="1"/>
            <p:nvPr/>
          </p:nvSpPr>
          <p:spPr>
            <a:xfrm>
              <a:off x="7786228" y="2717114"/>
              <a:ext cx="1181349" cy="646331"/>
            </a:xfrm>
            <a:prstGeom prst="rect">
              <a:avLst/>
            </a:prstGeom>
            <a:noFill/>
          </p:spPr>
          <p:txBody>
            <a:bodyPr wrap="none" rtlCol="0">
              <a:spAutoFit/>
            </a:bodyPr>
            <a:lstStyle/>
            <a:p>
              <a:pPr algn="ctr"/>
              <a:r>
                <a:rPr lang="en-US" b="1" dirty="0" smtClean="0"/>
                <a:t>TEMPLATE</a:t>
              </a:r>
            </a:p>
            <a:p>
              <a:pPr algn="ctr"/>
              <a:r>
                <a:rPr lang="en-US" b="1" dirty="0" smtClean="0"/>
                <a:t>Slide 34</a:t>
              </a:r>
              <a:endParaRPr lang="en-US" sz="1400" b="1" dirty="0"/>
            </a:p>
          </p:txBody>
        </p:sp>
      </p:grpSp>
    </p:spTree>
    <p:extLst>
      <p:ext uri="{BB962C8B-B14F-4D97-AF65-F5344CB8AC3E}">
        <p14:creationId xmlns:p14="http://schemas.microsoft.com/office/powerpoint/2010/main" val="52122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6000" dirty="0" smtClean="0">
                <a:solidFill>
                  <a:srgbClr val="005AAA"/>
                </a:solidFill>
              </a:rPr>
              <a:t>NEXT STEPS</a:t>
            </a:r>
            <a:endParaRPr lang="en-US" sz="6000" dirty="0">
              <a:solidFill>
                <a:srgbClr val="005AAA"/>
              </a:solidFill>
            </a:endParaRPr>
          </a:p>
        </p:txBody>
      </p:sp>
      <p:sp>
        <p:nvSpPr>
          <p:cNvPr id="3" name="Content Placeholder 2"/>
          <p:cNvSpPr>
            <a:spLocks noGrp="1"/>
          </p:cNvSpPr>
          <p:nvPr>
            <p:ph idx="1"/>
          </p:nvPr>
        </p:nvSpPr>
        <p:spPr>
          <a:xfrm>
            <a:off x="300251" y="1351606"/>
            <a:ext cx="8529849" cy="4525963"/>
          </a:xfrm>
        </p:spPr>
        <p:txBody>
          <a:bodyPr/>
          <a:lstStyle/>
          <a:p>
            <a:pPr>
              <a:buFont typeface="Wingdings" panose="05000000000000000000" pitchFamily="2" charset="2"/>
              <a:buChar char="Ø"/>
            </a:pPr>
            <a:r>
              <a:rPr lang="en-US" sz="2400" dirty="0" smtClean="0"/>
              <a:t>Complete People Change Management Strategy document</a:t>
            </a:r>
          </a:p>
          <a:p>
            <a:pPr>
              <a:buFont typeface="Wingdings" panose="05000000000000000000" pitchFamily="2" charset="2"/>
              <a:buChar char="Ø"/>
            </a:pPr>
            <a:r>
              <a:rPr lang="en-US" sz="2400" dirty="0" smtClean="0"/>
              <a:t>Review with program/project/change team</a:t>
            </a:r>
          </a:p>
          <a:p>
            <a:pPr>
              <a:buFont typeface="Wingdings" panose="05000000000000000000" pitchFamily="2" charset="2"/>
              <a:buChar char="Ø"/>
            </a:pPr>
            <a:r>
              <a:rPr lang="en-US" sz="2400" dirty="0" smtClean="0"/>
              <a:t>Review with Leadership / Sponsor</a:t>
            </a:r>
          </a:p>
          <a:p>
            <a:pPr>
              <a:buFont typeface="Wingdings" panose="05000000000000000000" pitchFamily="2" charset="2"/>
              <a:buChar char="Ø"/>
            </a:pPr>
            <a:r>
              <a:rPr lang="en-US" sz="2400" dirty="0" smtClean="0"/>
              <a:t>Present to Steering Committee</a:t>
            </a:r>
          </a:p>
          <a:p>
            <a:pPr marL="0" indent="0">
              <a:buNone/>
            </a:pPr>
            <a:endParaRPr lang="en-US" sz="2400" dirty="0"/>
          </a:p>
          <a:p>
            <a:pPr marL="0" indent="0">
              <a:buNone/>
            </a:pPr>
            <a:r>
              <a:rPr lang="en-US" sz="2400" b="1" dirty="0" smtClean="0"/>
              <a:t>OBJECTIVE</a:t>
            </a:r>
            <a:r>
              <a:rPr lang="en-US" sz="2400" dirty="0" smtClean="0"/>
              <a:t>: </a:t>
            </a:r>
            <a:br>
              <a:rPr lang="en-US" sz="2400" dirty="0" smtClean="0"/>
            </a:br>
            <a:r>
              <a:rPr lang="en-US" sz="2400" dirty="0" smtClean="0"/>
              <a:t>Obtain People Change Management funding and resources for phase 2 &amp; 3.</a:t>
            </a:r>
          </a:p>
          <a:p>
            <a:pPr marL="0" indent="0">
              <a:buNone/>
            </a:pPr>
            <a:endParaRPr lang="en-US" sz="2400" dirty="0">
              <a:solidFill>
                <a:schemeClr val="accent6">
                  <a:lumMod val="50000"/>
                </a:schemeClr>
              </a:solidFill>
            </a:endParaRPr>
          </a:p>
          <a:p>
            <a:pPr marL="0" indent="0" algn="ctr">
              <a:buNone/>
            </a:pPr>
            <a:r>
              <a:rPr lang="en-US" sz="2400" dirty="0" smtClean="0">
                <a:solidFill>
                  <a:srgbClr val="FF0000"/>
                </a:solidFill>
              </a:rPr>
              <a:t>We </a:t>
            </a:r>
            <a:r>
              <a:rPr lang="en-US" sz="2400" dirty="0">
                <a:solidFill>
                  <a:srgbClr val="FF0000"/>
                </a:solidFill>
              </a:rPr>
              <a:t>are not doing this for the sake of People Change Management but for </a:t>
            </a:r>
            <a:r>
              <a:rPr lang="en-US" sz="2400" b="1" dirty="0">
                <a:solidFill>
                  <a:srgbClr val="FF0000"/>
                </a:solidFill>
              </a:rPr>
              <a:t>increasing the probability for a successful project</a:t>
            </a:r>
            <a:r>
              <a:rPr lang="en-US" sz="2400" dirty="0">
                <a:solidFill>
                  <a:srgbClr val="FF0000"/>
                </a:solidFill>
              </a:rPr>
              <a:t>!</a:t>
            </a:r>
          </a:p>
          <a:p>
            <a:pPr marL="0" indent="0">
              <a:buNone/>
            </a:pPr>
            <a:endParaRPr lang="en-US" sz="2400" dirty="0" smtClean="0">
              <a:solidFill>
                <a:schemeClr val="accent6">
                  <a:lumMod val="50000"/>
                </a:schemeClr>
              </a:solidFill>
            </a:endParaRPr>
          </a:p>
        </p:txBody>
      </p:sp>
      <p:sp>
        <p:nvSpPr>
          <p:cNvPr id="4"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17</a:t>
            </a:fld>
            <a:endParaRPr lang="en-US" sz="1200">
              <a:solidFill>
                <a:schemeClr val="bg1">
                  <a:lumMod val="50000"/>
                </a:schemeClr>
              </a:solidFill>
            </a:endParaRPr>
          </a:p>
        </p:txBody>
      </p:sp>
    </p:spTree>
    <p:extLst>
      <p:ext uri="{BB962C8B-B14F-4D97-AF65-F5344CB8AC3E}">
        <p14:creationId xmlns:p14="http://schemas.microsoft.com/office/powerpoint/2010/main" val="1917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708025"/>
          </a:xfrm>
        </p:spPr>
        <p:txBody>
          <a:bodyPr/>
          <a:lstStyle/>
          <a:p>
            <a:pPr algn="l" eaLnBrk="1" hangingPunct="1"/>
            <a:r>
              <a:rPr lang="en-US" altLang="en-US" sz="4000" smtClean="0">
                <a:solidFill>
                  <a:schemeClr val="tx2"/>
                </a:solidFill>
              </a:rPr>
              <a:t>Questions?</a:t>
            </a:r>
          </a:p>
        </p:txBody>
      </p:sp>
      <p:sp>
        <p:nvSpPr>
          <p:cNvPr id="21507" name="Rectangle 3"/>
          <p:cNvSpPr>
            <a:spLocks noChangeArrowheads="1"/>
          </p:cNvSpPr>
          <p:nvPr/>
        </p:nvSpPr>
        <p:spPr bwMode="auto">
          <a:xfrm>
            <a:off x="2630838" y="1946475"/>
            <a:ext cx="330358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t>Thorsten Manthey</a:t>
            </a:r>
          </a:p>
          <a:p>
            <a:pPr eaLnBrk="1" hangingPunct="1">
              <a:spcBef>
                <a:spcPct val="0"/>
              </a:spcBef>
              <a:buFontTx/>
              <a:buNone/>
            </a:pPr>
            <a:r>
              <a:rPr lang="en-US" altLang="en-US" sz="2000" dirty="0" smtClean="0"/>
              <a:t>thorsten@tmanthey.com</a:t>
            </a:r>
          </a:p>
          <a:p>
            <a:pPr eaLnBrk="1" hangingPunct="1">
              <a:spcBef>
                <a:spcPct val="0"/>
              </a:spcBef>
              <a:buFontTx/>
              <a:buNone/>
            </a:pPr>
            <a:r>
              <a:rPr lang="en-US" altLang="en-US" sz="2000" dirty="0" smtClean="0"/>
              <a:t>tmanthey@kpmg.com</a:t>
            </a:r>
            <a:endParaRPr lang="en-US" altLang="en-US" sz="2000" dirty="0"/>
          </a:p>
          <a:p>
            <a:pPr eaLnBrk="1" hangingPunct="1">
              <a:spcBef>
                <a:spcPct val="0"/>
              </a:spcBef>
              <a:buFontTx/>
              <a:buNone/>
            </a:pPr>
            <a:r>
              <a:rPr lang="en-US" altLang="en-US" sz="2000" dirty="0"/>
              <a:t>Cell: (617) 513 0000</a:t>
            </a:r>
          </a:p>
        </p:txBody>
      </p:sp>
      <p:pic>
        <p:nvPicPr>
          <p:cNvPr id="7" name="Picture 6" descr="toolbox_kit_fix_1600_clr_697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8608" y="3472406"/>
            <a:ext cx="3117032" cy="233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62000" y="1981200"/>
            <a:ext cx="1733550" cy="2311400"/>
          </a:xfrm>
          <a:prstGeom prst="rect">
            <a:avLst/>
          </a:prstGeom>
          <a:ln w="57150">
            <a:solidFill>
              <a:schemeClr val="accent5">
                <a:lumMod val="75000"/>
              </a:schemeClr>
            </a:solidFill>
          </a:ln>
        </p:spPr>
      </p:pic>
      <p:sp>
        <p:nvSpPr>
          <p:cNvPr id="8"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18</a:t>
            </a:fld>
            <a:endParaRPr lang="en-US" sz="120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WORKSHOP</a:t>
            </a:r>
            <a:endParaRPr lang="en-US" b="1" dirty="0"/>
          </a:p>
        </p:txBody>
      </p:sp>
      <p:sp>
        <p:nvSpPr>
          <p:cNvPr id="3" name="Content Placeholder 2"/>
          <p:cNvSpPr>
            <a:spLocks noGrp="1"/>
          </p:cNvSpPr>
          <p:nvPr>
            <p:ph idx="1"/>
          </p:nvPr>
        </p:nvSpPr>
        <p:spPr>
          <a:xfrm>
            <a:off x="457200" y="1187352"/>
            <a:ext cx="8229600" cy="4747739"/>
          </a:xfrm>
        </p:spPr>
        <p:txBody>
          <a:bodyPr/>
          <a:lstStyle/>
          <a:p>
            <a:pPr marL="0" indent="0">
              <a:buNone/>
            </a:pPr>
            <a:r>
              <a:rPr lang="en-US" sz="3600" dirty="0" smtClean="0">
                <a:solidFill>
                  <a:schemeClr val="accent6">
                    <a:lumMod val="50000"/>
                  </a:schemeClr>
                </a:solidFill>
              </a:rPr>
              <a:t>You need</a:t>
            </a:r>
          </a:p>
          <a:p>
            <a:pPr lvl="1"/>
            <a:r>
              <a:rPr lang="en-US" sz="2400" b="1" dirty="0" smtClean="0">
                <a:solidFill>
                  <a:schemeClr val="accent6">
                    <a:lumMod val="50000"/>
                  </a:schemeClr>
                </a:solidFill>
              </a:rPr>
              <a:t>Laptop</a:t>
            </a:r>
          </a:p>
          <a:p>
            <a:pPr lvl="1"/>
            <a:endParaRPr lang="en-US" sz="2400" dirty="0">
              <a:solidFill>
                <a:schemeClr val="accent6">
                  <a:lumMod val="50000"/>
                </a:schemeClr>
              </a:solidFill>
            </a:endParaRPr>
          </a:p>
          <a:p>
            <a:pPr lvl="1"/>
            <a:endParaRPr lang="en-US" sz="2400" dirty="0" smtClean="0">
              <a:solidFill>
                <a:schemeClr val="accent6">
                  <a:lumMod val="50000"/>
                </a:schemeClr>
              </a:solidFill>
            </a:endParaRPr>
          </a:p>
          <a:p>
            <a:pPr lvl="1"/>
            <a:r>
              <a:rPr lang="en-US" sz="2400" b="1" dirty="0" smtClean="0">
                <a:solidFill>
                  <a:schemeClr val="accent6">
                    <a:lumMod val="50000"/>
                  </a:schemeClr>
                </a:solidFill>
              </a:rPr>
              <a:t>A Project </a:t>
            </a:r>
            <a:r>
              <a:rPr lang="en-US" sz="2400" dirty="0" smtClean="0">
                <a:solidFill>
                  <a:schemeClr val="accent6">
                    <a:lumMod val="50000"/>
                  </a:schemeClr>
                </a:solidFill>
              </a:rPr>
              <a:t>(your own project)</a:t>
            </a:r>
          </a:p>
          <a:p>
            <a:pPr lvl="1"/>
            <a:endParaRPr lang="en-US" sz="2400" dirty="0">
              <a:solidFill>
                <a:schemeClr val="accent6">
                  <a:lumMod val="50000"/>
                </a:schemeClr>
              </a:solidFill>
            </a:endParaRPr>
          </a:p>
          <a:p>
            <a:pPr lvl="1"/>
            <a:endParaRPr lang="en-US" sz="2400" dirty="0" smtClean="0">
              <a:solidFill>
                <a:schemeClr val="accent6">
                  <a:lumMod val="50000"/>
                </a:schemeClr>
              </a:solidFill>
            </a:endParaRPr>
          </a:p>
          <a:p>
            <a:pPr lvl="1"/>
            <a:r>
              <a:rPr lang="en-US" sz="2400" b="1" dirty="0" smtClean="0">
                <a:solidFill>
                  <a:schemeClr val="accent6">
                    <a:lumMod val="50000"/>
                  </a:schemeClr>
                </a:solidFill>
              </a:rPr>
              <a:t>Document templates </a:t>
            </a:r>
            <a:r>
              <a:rPr lang="en-US" sz="2400" dirty="0" smtClean="0">
                <a:solidFill>
                  <a:schemeClr val="accent6">
                    <a:lumMod val="50000"/>
                  </a:schemeClr>
                </a:solidFill>
              </a:rPr>
              <a:t>(provided by presenter)</a:t>
            </a:r>
          </a:p>
        </p:txBody>
      </p:sp>
      <p:sp>
        <p:nvSpPr>
          <p:cNvPr id="4" name="Slide Number Placeholder 3"/>
          <p:cNvSpPr txBox="1">
            <a:spLocks/>
          </p:cNvSpPr>
          <p:nvPr/>
        </p:nvSpPr>
        <p:spPr>
          <a:xfrm>
            <a:off x="8597900" y="6578600"/>
            <a:ext cx="571500" cy="228600"/>
          </a:xfrm>
          <a:prstGeom prst="rect">
            <a:avLst/>
          </a:prstGeom>
        </p:spPr>
        <p:txBody>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z="1200" smtClean="0">
                <a:solidFill>
                  <a:schemeClr val="bg1">
                    <a:lumMod val="50000"/>
                  </a:schemeClr>
                </a:solidFill>
              </a:rPr>
              <a:pPr algn="r">
                <a:defRPr/>
              </a:pPr>
              <a:t>2</a:t>
            </a:fld>
            <a:endParaRPr lang="en-US" sz="1200" dirty="0">
              <a:solidFill>
                <a:schemeClr val="bg1">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331" y="1298220"/>
            <a:ext cx="2124215" cy="14586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019" y="3961262"/>
            <a:ext cx="1647967" cy="16479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487" y="4902340"/>
            <a:ext cx="747815" cy="6066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75" y="2247824"/>
            <a:ext cx="2579427" cy="1848589"/>
          </a:xfrm>
          <a:prstGeom prst="rect">
            <a:avLst/>
          </a:prstGeom>
        </p:spPr>
      </p:pic>
    </p:spTree>
    <p:extLst>
      <p:ext uri="{BB962C8B-B14F-4D97-AF65-F5344CB8AC3E}">
        <p14:creationId xmlns:p14="http://schemas.microsoft.com/office/powerpoint/2010/main" val="235596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ular Arrow 9"/>
          <p:cNvSpPr/>
          <p:nvPr/>
        </p:nvSpPr>
        <p:spPr>
          <a:xfrm rot="4767269">
            <a:off x="2224585" y="846155"/>
            <a:ext cx="4135272" cy="4135272"/>
          </a:xfrm>
          <a:prstGeom prst="circularArrow">
            <a:avLst>
              <a:gd name="adj1" fmla="val 18758"/>
              <a:gd name="adj2" fmla="val 1142319"/>
              <a:gd name="adj3" fmla="val 20382240"/>
              <a:gd name="adj4" fmla="val 2662731"/>
              <a:gd name="adj5" fmla="val 17386"/>
            </a:avLst>
          </a:prstGeom>
          <a:solidFill>
            <a:srgbClr val="DCE6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p:cNvSpPr>
            <a:spLocks noGrp="1"/>
          </p:cNvSpPr>
          <p:nvPr>
            <p:ph type="body" idx="1"/>
          </p:nvPr>
        </p:nvSpPr>
        <p:spPr>
          <a:xfrm>
            <a:off x="457200" y="1917257"/>
            <a:ext cx="4040188" cy="639762"/>
          </a:xfrm>
        </p:spPr>
        <p:txBody>
          <a:bodyPr/>
          <a:lstStyle/>
          <a:p>
            <a:r>
              <a:rPr lang="en-US" sz="2800" dirty="0" smtClean="0"/>
              <a:t>Topic Introduction</a:t>
            </a:r>
            <a:endParaRPr lang="en-US" sz="2800" dirty="0"/>
          </a:p>
        </p:txBody>
      </p:sp>
      <p:sp>
        <p:nvSpPr>
          <p:cNvPr id="4" name="Content Placeholder 3"/>
          <p:cNvSpPr>
            <a:spLocks noGrp="1"/>
          </p:cNvSpPr>
          <p:nvPr>
            <p:ph sz="half" idx="2"/>
          </p:nvPr>
        </p:nvSpPr>
        <p:spPr>
          <a:xfrm>
            <a:off x="457200" y="2557019"/>
            <a:ext cx="4040188" cy="3951288"/>
          </a:xfrm>
        </p:spPr>
        <p:txBody>
          <a:bodyPr/>
          <a:lstStyle/>
          <a:p>
            <a:r>
              <a:rPr lang="en-US" dirty="0" smtClean="0"/>
              <a:t>Short Introduction of the area to be covered (six in total)</a:t>
            </a:r>
          </a:p>
          <a:p>
            <a:r>
              <a:rPr lang="en-US" dirty="0" smtClean="0"/>
              <a:t>Present templates and </a:t>
            </a:r>
            <a:r>
              <a:rPr lang="en-US" dirty="0"/>
              <a:t>available </a:t>
            </a:r>
            <a:r>
              <a:rPr lang="en-US" dirty="0" smtClean="0"/>
              <a:t>artifacts that can be used for this section</a:t>
            </a:r>
            <a:endParaRPr lang="en-US" dirty="0"/>
          </a:p>
        </p:txBody>
      </p:sp>
      <p:sp>
        <p:nvSpPr>
          <p:cNvPr id="5" name="Text Placeholder 4"/>
          <p:cNvSpPr>
            <a:spLocks noGrp="1"/>
          </p:cNvSpPr>
          <p:nvPr>
            <p:ph type="body" sz="quarter" idx="3"/>
          </p:nvPr>
        </p:nvSpPr>
        <p:spPr>
          <a:xfrm>
            <a:off x="4645025" y="1917257"/>
            <a:ext cx="4041775" cy="639762"/>
          </a:xfrm>
        </p:spPr>
        <p:txBody>
          <a:bodyPr/>
          <a:lstStyle/>
          <a:p>
            <a:r>
              <a:rPr lang="en-US" sz="2800" dirty="0" smtClean="0"/>
              <a:t>Working Session</a:t>
            </a:r>
            <a:endParaRPr lang="en-US" sz="2800" dirty="0"/>
          </a:p>
        </p:txBody>
      </p:sp>
      <p:sp>
        <p:nvSpPr>
          <p:cNvPr id="6" name="Content Placeholder 5"/>
          <p:cNvSpPr>
            <a:spLocks noGrp="1"/>
          </p:cNvSpPr>
          <p:nvPr>
            <p:ph sz="quarter" idx="4"/>
          </p:nvPr>
        </p:nvSpPr>
        <p:spPr>
          <a:xfrm>
            <a:off x="4645025" y="2557019"/>
            <a:ext cx="4041775" cy="3951288"/>
          </a:xfrm>
        </p:spPr>
        <p:txBody>
          <a:bodyPr/>
          <a:lstStyle/>
          <a:p>
            <a:r>
              <a:rPr lang="en-US" dirty="0" smtClean="0"/>
              <a:t>Use template material and artifacts provided</a:t>
            </a:r>
          </a:p>
          <a:p>
            <a:r>
              <a:rPr lang="en-US" dirty="0" smtClean="0"/>
              <a:t>Modify / Add project specific data in the template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654" y="4667531"/>
            <a:ext cx="1576316" cy="1707676"/>
          </a:xfrm>
          <a:prstGeom prst="rect">
            <a:avLst/>
          </a:prstGeom>
        </p:spPr>
      </p:pic>
      <p:sp>
        <p:nvSpPr>
          <p:cNvPr id="9" name="Rounded Rectangular Callout 8"/>
          <p:cNvSpPr/>
          <p:nvPr/>
        </p:nvSpPr>
        <p:spPr>
          <a:xfrm>
            <a:off x="2060294" y="5213445"/>
            <a:ext cx="3985664" cy="832510"/>
          </a:xfrm>
          <a:prstGeom prst="wedgeRoundRectCallout">
            <a:avLst>
              <a:gd name="adj1" fmla="val 68205"/>
              <a:gd name="adj2" fmla="val 25264"/>
              <a:gd name="adj3" fmla="val 16667"/>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There is not enough time to complete all the information!</a:t>
            </a:r>
            <a:endParaRPr lang="en-US" sz="2000" dirty="0">
              <a:solidFill>
                <a:schemeClr val="tx1"/>
              </a:solidFill>
            </a:endParaRPr>
          </a:p>
        </p:txBody>
      </p:sp>
      <p:sp>
        <p:nvSpPr>
          <p:cNvPr id="12" name="Title 1"/>
          <p:cNvSpPr txBox="1">
            <a:spLocks/>
          </p:cNvSpPr>
          <p:nvPr/>
        </p:nvSpPr>
        <p:spPr>
          <a:xfrm>
            <a:off x="457200" y="304800"/>
            <a:ext cx="8229600"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r>
              <a:rPr lang="en-US" dirty="0" smtClean="0">
                <a:solidFill>
                  <a:srgbClr val="005AAA"/>
                </a:solidFill>
              </a:rPr>
              <a:t>WORKSHOP APPROACH</a:t>
            </a:r>
            <a:endParaRPr lang="en-US" b="1" dirty="0">
              <a:solidFill>
                <a:srgbClr val="005AAA"/>
              </a:solidFill>
            </a:endParaRPr>
          </a:p>
        </p:txBody>
      </p:sp>
      <p:sp>
        <p:nvSpPr>
          <p:cNvPr id="13"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3</a:t>
            </a:fld>
            <a:endParaRPr lang="en-US" sz="1200">
              <a:solidFill>
                <a:schemeClr val="bg1">
                  <a:lumMod val="50000"/>
                </a:schemeClr>
              </a:solidFill>
            </a:endParaRPr>
          </a:p>
        </p:txBody>
      </p:sp>
      <p:sp>
        <p:nvSpPr>
          <p:cNvPr id="7" name="Rectangle 6"/>
          <p:cNvSpPr/>
          <p:nvPr/>
        </p:nvSpPr>
        <p:spPr>
          <a:xfrm>
            <a:off x="150125" y="1198351"/>
            <a:ext cx="8898341" cy="523220"/>
          </a:xfrm>
          <a:prstGeom prst="rect">
            <a:avLst/>
          </a:prstGeom>
        </p:spPr>
        <p:txBody>
          <a:bodyPr wrap="square">
            <a:spAutoFit/>
          </a:bodyPr>
          <a:lstStyle/>
          <a:p>
            <a:pPr marL="6350" lvl="1" algn="ctr"/>
            <a:r>
              <a:rPr lang="en-US" sz="2800" b="1" dirty="0"/>
              <a:t>People Change Management Strategy </a:t>
            </a:r>
            <a:r>
              <a:rPr lang="en-US" sz="2800" b="1" dirty="0" smtClean="0"/>
              <a:t>Overview</a:t>
            </a:r>
            <a:endParaRPr lang="en-US" sz="2800" b="1" dirty="0"/>
          </a:p>
        </p:txBody>
      </p:sp>
    </p:spTree>
    <p:extLst>
      <p:ext uri="{BB962C8B-B14F-4D97-AF65-F5344CB8AC3E}">
        <p14:creationId xmlns:p14="http://schemas.microsoft.com/office/powerpoint/2010/main" val="7066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7282" b="89806" l="9951" r="89806"/>
                    </a14:imgEffect>
                  </a14:imgLayer>
                </a14:imgProps>
              </a:ext>
              <a:ext uri="{28A0092B-C50C-407E-A947-70E740481C1C}">
                <a14:useLocalDpi xmlns:a14="http://schemas.microsoft.com/office/drawing/2010/main" val="0"/>
              </a:ext>
            </a:extLst>
          </a:blip>
          <a:srcRect l="7071" t="5513" r="7493" b="12110"/>
          <a:stretch/>
        </p:blipFill>
        <p:spPr>
          <a:xfrm>
            <a:off x="2540000" y="2754626"/>
            <a:ext cx="3352800" cy="3232731"/>
          </a:xfrm>
          <a:prstGeom prst="rect">
            <a:avLst/>
          </a:prstGeom>
        </p:spPr>
      </p:pic>
      <p:sp>
        <p:nvSpPr>
          <p:cNvPr id="2" name="Title 1"/>
          <p:cNvSpPr>
            <a:spLocks noGrp="1"/>
          </p:cNvSpPr>
          <p:nvPr>
            <p:ph type="title"/>
          </p:nvPr>
        </p:nvSpPr>
        <p:spPr/>
        <p:txBody>
          <a:bodyPr/>
          <a:lstStyle/>
          <a:p>
            <a:r>
              <a:rPr lang="en-US" dirty="0" smtClean="0"/>
              <a:t>PEOPLE – PROCESS - TECHNOLOGY</a:t>
            </a:r>
            <a:endParaRPr lang="en-US" dirty="0"/>
          </a:p>
        </p:txBody>
      </p:sp>
      <p:sp>
        <p:nvSpPr>
          <p:cNvPr id="6" name="Content Placeholder 2"/>
          <p:cNvSpPr txBox="1">
            <a:spLocks/>
          </p:cNvSpPr>
          <p:nvPr/>
        </p:nvSpPr>
        <p:spPr>
          <a:xfrm>
            <a:off x="457200" y="1025302"/>
            <a:ext cx="8229600" cy="47545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2">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Why a three legged stool (People, Process &amp; Technology) cannot stand with only two legs.</a:t>
            </a:r>
          </a:p>
          <a:p>
            <a:endParaRPr lang="en-US" sz="2000" dirty="0"/>
          </a:p>
        </p:txBody>
      </p:sp>
      <p:sp>
        <p:nvSpPr>
          <p:cNvPr id="7" name="TextBox 6"/>
          <p:cNvSpPr txBox="1"/>
          <p:nvPr/>
        </p:nvSpPr>
        <p:spPr>
          <a:xfrm>
            <a:off x="3445778" y="5341026"/>
            <a:ext cx="1624291" cy="646331"/>
          </a:xfrm>
          <a:prstGeom prst="rect">
            <a:avLst/>
          </a:prstGeom>
          <a:noFill/>
        </p:spPr>
        <p:txBody>
          <a:bodyPr wrap="none" rtlCol="0">
            <a:spAutoFit/>
          </a:bodyPr>
          <a:lstStyle/>
          <a:p>
            <a:r>
              <a:rPr lang="en-US" sz="3600" b="1" dirty="0" smtClean="0">
                <a:solidFill>
                  <a:srgbClr val="00B050"/>
                </a:solidFill>
              </a:rPr>
              <a:t>PEOPLE</a:t>
            </a:r>
            <a:endParaRPr lang="en-US" sz="2800" b="1" dirty="0">
              <a:solidFill>
                <a:srgbClr val="00B050"/>
              </a:solidFill>
            </a:endParaRPr>
          </a:p>
        </p:txBody>
      </p:sp>
      <p:sp>
        <p:nvSpPr>
          <p:cNvPr id="8" name="TextBox 7"/>
          <p:cNvSpPr txBox="1"/>
          <p:nvPr/>
        </p:nvSpPr>
        <p:spPr>
          <a:xfrm>
            <a:off x="5392451" y="4101808"/>
            <a:ext cx="1517723" cy="523220"/>
          </a:xfrm>
          <a:prstGeom prst="rect">
            <a:avLst/>
          </a:prstGeom>
          <a:noFill/>
        </p:spPr>
        <p:txBody>
          <a:bodyPr wrap="none" rtlCol="0">
            <a:spAutoFit/>
          </a:bodyPr>
          <a:lstStyle/>
          <a:p>
            <a:r>
              <a:rPr lang="en-US" sz="2800" b="1" dirty="0" smtClean="0">
                <a:solidFill>
                  <a:srgbClr val="FF3300"/>
                </a:solidFill>
              </a:rPr>
              <a:t>PROCESS</a:t>
            </a:r>
            <a:endParaRPr lang="en-US" sz="2800" b="1" dirty="0">
              <a:solidFill>
                <a:srgbClr val="FF3300"/>
              </a:solidFill>
            </a:endParaRPr>
          </a:p>
        </p:txBody>
      </p:sp>
      <p:sp>
        <p:nvSpPr>
          <p:cNvPr id="9" name="TextBox 8"/>
          <p:cNvSpPr txBox="1"/>
          <p:nvPr/>
        </p:nvSpPr>
        <p:spPr>
          <a:xfrm>
            <a:off x="831976" y="4101808"/>
            <a:ext cx="2226122" cy="523220"/>
          </a:xfrm>
          <a:prstGeom prst="rect">
            <a:avLst/>
          </a:prstGeom>
          <a:noFill/>
        </p:spPr>
        <p:txBody>
          <a:bodyPr wrap="none" rtlCol="0">
            <a:spAutoFit/>
          </a:bodyPr>
          <a:lstStyle/>
          <a:p>
            <a:r>
              <a:rPr lang="en-US" sz="2800" b="1" dirty="0" smtClean="0">
                <a:solidFill>
                  <a:schemeClr val="accent4">
                    <a:lumMod val="75000"/>
                  </a:schemeClr>
                </a:solidFill>
              </a:rPr>
              <a:t>TECHNOLOGY</a:t>
            </a:r>
            <a:endParaRPr lang="en-US" sz="2800" b="1" dirty="0">
              <a:solidFill>
                <a:schemeClr val="accent4">
                  <a:lumMod val="75000"/>
                </a:schemeClr>
              </a:solidFill>
            </a:endParaRPr>
          </a:p>
        </p:txBody>
      </p:sp>
      <p:sp>
        <p:nvSpPr>
          <p:cNvPr id="11" name="Left Arrow 10"/>
          <p:cNvSpPr/>
          <p:nvPr/>
        </p:nvSpPr>
        <p:spPr>
          <a:xfrm>
            <a:off x="5282963" y="2251706"/>
            <a:ext cx="3007107" cy="1005840"/>
          </a:xfrm>
          <a:prstGeom prst="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Your Project!</a:t>
            </a:r>
            <a:endParaRPr lang="en-US" sz="2800" b="1"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28825" y="1975536"/>
            <a:ext cx="2596051" cy="1732864"/>
          </a:xfrm>
          <a:prstGeom prst="rect">
            <a:avLst/>
          </a:prstGeom>
        </p:spPr>
      </p:pic>
      <p:sp>
        <p:nvSpPr>
          <p:cNvPr id="13" name="Slide Number Placeholder 3"/>
          <p:cNvSpPr txBox="1">
            <a:spLocks/>
          </p:cNvSpPr>
          <p:nvPr/>
        </p:nvSpPr>
        <p:spPr>
          <a:xfrm>
            <a:off x="8597900" y="6578600"/>
            <a:ext cx="571500" cy="228600"/>
          </a:xfrm>
          <a:prstGeom prst="rect">
            <a:avLst/>
          </a:prstGeom>
        </p:spPr>
        <p:txBody>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z="1200" smtClean="0">
                <a:solidFill>
                  <a:schemeClr val="bg1">
                    <a:lumMod val="50000"/>
                  </a:schemeClr>
                </a:solidFill>
              </a:rPr>
              <a:pPr algn="r">
                <a:defRPr/>
              </a:pPr>
              <a:t>4</a:t>
            </a:fld>
            <a:endParaRPr lang="en-US" sz="1200" dirty="0">
              <a:solidFill>
                <a:schemeClr val="bg1">
                  <a:lumMod val="50000"/>
                </a:schemeClr>
              </a:solidFill>
            </a:endParaRPr>
          </a:p>
        </p:txBody>
      </p:sp>
      <p:sp>
        <p:nvSpPr>
          <p:cNvPr id="3" name="Rectangle 2"/>
          <p:cNvSpPr/>
          <p:nvPr/>
        </p:nvSpPr>
        <p:spPr>
          <a:xfrm rot="16200000">
            <a:off x="-3211816" y="3198167"/>
            <a:ext cx="6858000" cy="461665"/>
          </a:xfrm>
          <a:prstGeom prst="rect">
            <a:avLst/>
          </a:prstGeom>
          <a:solidFill>
            <a:schemeClr val="accent5">
              <a:lumMod val="75000"/>
            </a:schemeClr>
          </a:solidFill>
        </p:spPr>
        <p:txBody>
          <a:bodyPr wrap="square">
            <a:spAutoFit/>
          </a:bodyPr>
          <a:lstStyle/>
          <a:p>
            <a:pPr marL="6350" lvl="1" algn="ctr"/>
            <a:r>
              <a:rPr lang="en-US" sz="2400" dirty="0" smtClean="0">
                <a:solidFill>
                  <a:schemeClr val="bg1">
                    <a:lumMod val="85000"/>
                  </a:schemeClr>
                </a:solidFill>
              </a:rPr>
              <a:t>Introduction of People Change Management</a:t>
            </a:r>
          </a:p>
        </p:txBody>
      </p:sp>
    </p:spTree>
    <p:extLst>
      <p:ext uri="{BB962C8B-B14F-4D97-AF65-F5344CB8AC3E}">
        <p14:creationId xmlns:p14="http://schemas.microsoft.com/office/powerpoint/2010/main" val="15682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WHY</a:t>
            </a:r>
            <a:r>
              <a:rPr lang="en-US" sz="4000" dirty="0" smtClean="0"/>
              <a:t> PEOPLE CHANG MANAGEMENT</a:t>
            </a:r>
            <a:endParaRPr lang="en-US" sz="4000" dirty="0"/>
          </a:p>
        </p:txBody>
      </p:sp>
      <p:sp>
        <p:nvSpPr>
          <p:cNvPr id="5" name="Content Placeholder 2"/>
          <p:cNvSpPr txBox="1">
            <a:spLocks/>
          </p:cNvSpPr>
          <p:nvPr/>
        </p:nvSpPr>
        <p:spPr>
          <a:xfrm>
            <a:off x="0" y="1152525"/>
            <a:ext cx="9143999" cy="90487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2">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b="1" dirty="0" smtClean="0">
                <a:solidFill>
                  <a:schemeClr val="accent1">
                    <a:lumMod val="75000"/>
                  </a:schemeClr>
                </a:solidFill>
              </a:rPr>
              <a:t>Increase Probability of Project Success!</a:t>
            </a:r>
          </a:p>
        </p:txBody>
      </p:sp>
      <p:grpSp>
        <p:nvGrpSpPr>
          <p:cNvPr id="6" name="Group 5"/>
          <p:cNvGrpSpPr/>
          <p:nvPr/>
        </p:nvGrpSpPr>
        <p:grpSpPr>
          <a:xfrm>
            <a:off x="898539" y="2166087"/>
            <a:ext cx="802358" cy="802358"/>
            <a:chOff x="-2076450" y="1638300"/>
            <a:chExt cx="914400" cy="914400"/>
          </a:xfrm>
        </p:grpSpPr>
        <p:sp>
          <p:nvSpPr>
            <p:cNvPr id="7" name="Oval 6"/>
            <p:cNvSpPr/>
            <p:nvPr/>
          </p:nvSpPr>
          <p:spPr>
            <a:xfrm>
              <a:off x="-2076450" y="1638300"/>
              <a:ext cx="914400" cy="914400"/>
            </a:xfrm>
            <a:prstGeom prst="ellipse">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832" y1="45078" x2="7832" y2="45078"/>
                          <a14:foregroundMark x1="20091" y1="44080" x2="20091" y2="44080"/>
                          <a14:foregroundMark x1="41090" y1="46077" x2="41090" y2="46077"/>
                        </a14:backgroundRemoval>
                      </a14:imgEffect>
                    </a14:imgLayer>
                  </a14:imgProps>
                </a:ext>
                <a:ext uri="{28A0092B-C50C-407E-A947-70E740481C1C}">
                  <a14:useLocalDpi xmlns:a14="http://schemas.microsoft.com/office/drawing/2010/main" val="0"/>
                </a:ext>
              </a:extLst>
            </a:blip>
            <a:srcRect/>
            <a:stretch>
              <a:fillRect/>
            </a:stretch>
          </p:blipFill>
          <p:spPr bwMode="auto">
            <a:xfrm>
              <a:off x="-2066925" y="1784424"/>
              <a:ext cx="805869" cy="64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897411" y="3965903"/>
            <a:ext cx="785564" cy="785564"/>
            <a:chOff x="-1998583" y="3781425"/>
            <a:chExt cx="914400" cy="914400"/>
          </a:xfrm>
        </p:grpSpPr>
        <p:sp>
          <p:nvSpPr>
            <p:cNvPr id="10" name="Oval 9"/>
            <p:cNvSpPr/>
            <p:nvPr/>
          </p:nvSpPr>
          <p:spPr>
            <a:xfrm>
              <a:off x="-1998583" y="3781425"/>
              <a:ext cx="914400" cy="914400"/>
            </a:xfrm>
            <a:prstGeom prst="ellipse">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0716" y="3895725"/>
              <a:ext cx="758666" cy="685800"/>
            </a:xfrm>
            <a:prstGeom prst="rect">
              <a:avLst/>
            </a:prstGeom>
          </p:spPr>
        </p:pic>
      </p:grpSp>
      <p:sp>
        <p:nvSpPr>
          <p:cNvPr id="12" name="Rectangle 11"/>
          <p:cNvSpPr/>
          <p:nvPr/>
        </p:nvSpPr>
        <p:spPr>
          <a:xfrm>
            <a:off x="1819275" y="2076450"/>
            <a:ext cx="7124700" cy="3508653"/>
          </a:xfrm>
          <a:prstGeom prst="rect">
            <a:avLst/>
          </a:prstGeom>
        </p:spPr>
        <p:txBody>
          <a:bodyPr wrap="square">
            <a:spAutoFit/>
          </a:bodyPr>
          <a:lstStyle/>
          <a:p>
            <a:pPr>
              <a:lnSpc>
                <a:spcPct val="150000"/>
              </a:lnSpc>
              <a:spcAft>
                <a:spcPts val="1200"/>
              </a:spcAft>
            </a:pPr>
            <a:r>
              <a:rPr lang="en-US" sz="3200" dirty="0">
                <a:solidFill>
                  <a:schemeClr val="bg2">
                    <a:lumMod val="25000"/>
                  </a:schemeClr>
                </a:solidFill>
              </a:rPr>
              <a:t>Manage employee </a:t>
            </a:r>
            <a:r>
              <a:rPr lang="en-US" sz="3200" b="1" dirty="0">
                <a:solidFill>
                  <a:schemeClr val="bg2">
                    <a:lumMod val="25000"/>
                  </a:schemeClr>
                </a:solidFill>
              </a:rPr>
              <a:t>Resistance</a:t>
            </a:r>
            <a:r>
              <a:rPr lang="en-US" sz="3200" dirty="0">
                <a:solidFill>
                  <a:schemeClr val="bg2">
                    <a:lumMod val="25000"/>
                  </a:schemeClr>
                </a:solidFill>
              </a:rPr>
              <a:t> to </a:t>
            </a:r>
            <a:r>
              <a:rPr lang="en-US" sz="3200" dirty="0" smtClean="0">
                <a:solidFill>
                  <a:schemeClr val="bg2">
                    <a:lumMod val="25000"/>
                  </a:schemeClr>
                </a:solidFill>
              </a:rPr>
              <a:t>change</a:t>
            </a:r>
          </a:p>
          <a:p>
            <a:pPr>
              <a:lnSpc>
                <a:spcPct val="150000"/>
              </a:lnSpc>
              <a:spcAft>
                <a:spcPts val="1200"/>
              </a:spcAft>
            </a:pPr>
            <a:r>
              <a:rPr lang="en-US" sz="3200" dirty="0" smtClean="0">
                <a:solidFill>
                  <a:schemeClr val="bg2">
                    <a:lumMod val="25000"/>
                  </a:schemeClr>
                </a:solidFill>
              </a:rPr>
              <a:t>Improve </a:t>
            </a:r>
            <a:r>
              <a:rPr lang="en-US" sz="3200" dirty="0">
                <a:solidFill>
                  <a:schemeClr val="bg2">
                    <a:lumMod val="25000"/>
                  </a:schemeClr>
                </a:solidFill>
              </a:rPr>
              <a:t>Speed of </a:t>
            </a:r>
            <a:r>
              <a:rPr lang="en-US" sz="3200" b="1" dirty="0">
                <a:solidFill>
                  <a:schemeClr val="bg2">
                    <a:lumMod val="25000"/>
                  </a:schemeClr>
                </a:solidFill>
              </a:rPr>
              <a:t>Adoption</a:t>
            </a:r>
            <a:r>
              <a:rPr lang="en-US" sz="3200" dirty="0">
                <a:solidFill>
                  <a:schemeClr val="bg2">
                    <a:lumMod val="25000"/>
                  </a:schemeClr>
                </a:solidFill>
              </a:rPr>
              <a:t> (how quick)</a:t>
            </a:r>
          </a:p>
          <a:p>
            <a:pPr>
              <a:lnSpc>
                <a:spcPct val="150000"/>
              </a:lnSpc>
              <a:spcAft>
                <a:spcPts val="1200"/>
              </a:spcAft>
            </a:pPr>
            <a:r>
              <a:rPr lang="en-US" sz="3200" dirty="0" smtClean="0">
                <a:solidFill>
                  <a:schemeClr val="bg2">
                    <a:lumMod val="25000"/>
                  </a:schemeClr>
                </a:solidFill>
              </a:rPr>
              <a:t>Increase </a:t>
            </a:r>
            <a:r>
              <a:rPr lang="en-US" sz="3200" b="1" dirty="0">
                <a:solidFill>
                  <a:schemeClr val="bg2">
                    <a:lumMod val="25000"/>
                  </a:schemeClr>
                </a:solidFill>
              </a:rPr>
              <a:t>Utilization</a:t>
            </a:r>
            <a:r>
              <a:rPr lang="en-US" sz="3200" dirty="0">
                <a:solidFill>
                  <a:schemeClr val="bg2">
                    <a:lumMod val="25000"/>
                  </a:schemeClr>
                </a:solidFill>
              </a:rPr>
              <a:t> (how many)</a:t>
            </a:r>
          </a:p>
          <a:p>
            <a:pPr>
              <a:lnSpc>
                <a:spcPct val="150000"/>
              </a:lnSpc>
              <a:spcAft>
                <a:spcPts val="1200"/>
              </a:spcAft>
            </a:pPr>
            <a:r>
              <a:rPr lang="en-US" sz="3200" dirty="0" smtClean="0">
                <a:solidFill>
                  <a:schemeClr val="bg2">
                    <a:lumMod val="25000"/>
                  </a:schemeClr>
                </a:solidFill>
              </a:rPr>
              <a:t>Optimize </a:t>
            </a:r>
            <a:r>
              <a:rPr lang="en-US" sz="3200" b="1" dirty="0">
                <a:solidFill>
                  <a:schemeClr val="bg2">
                    <a:lumMod val="25000"/>
                  </a:schemeClr>
                </a:solidFill>
              </a:rPr>
              <a:t>Proficiency</a:t>
            </a:r>
            <a:r>
              <a:rPr lang="en-US" sz="3200" dirty="0">
                <a:solidFill>
                  <a:schemeClr val="bg2">
                    <a:lumMod val="25000"/>
                  </a:schemeClr>
                </a:solidFill>
              </a:rPr>
              <a:t> (how well</a:t>
            </a:r>
            <a:r>
              <a:rPr lang="en-US" sz="3200" dirty="0" smtClean="0">
                <a:solidFill>
                  <a:schemeClr val="bg2">
                    <a:lumMod val="25000"/>
                  </a:schemeClr>
                </a:solidFill>
              </a:rPr>
              <a:t>)</a:t>
            </a:r>
            <a:endParaRPr lang="en-US" sz="3200" dirty="0">
              <a:solidFill>
                <a:schemeClr val="bg2">
                  <a:lumMod val="25000"/>
                </a:schemeClr>
              </a:solidFill>
            </a:endParaRPr>
          </a:p>
        </p:txBody>
      </p:sp>
      <p:grpSp>
        <p:nvGrpSpPr>
          <p:cNvPr id="13" name="Group 12"/>
          <p:cNvGrpSpPr/>
          <p:nvPr/>
        </p:nvGrpSpPr>
        <p:grpSpPr>
          <a:xfrm>
            <a:off x="828991" y="4834833"/>
            <a:ext cx="922405" cy="922405"/>
            <a:chOff x="1025665" y="5479673"/>
            <a:chExt cx="653044" cy="653044"/>
          </a:xfrm>
        </p:grpSpPr>
        <p:sp>
          <p:nvSpPr>
            <p:cNvPr id="14" name="Oval 13"/>
            <p:cNvSpPr/>
            <p:nvPr/>
          </p:nvSpPr>
          <p:spPr>
            <a:xfrm>
              <a:off x="1074022" y="5492212"/>
              <a:ext cx="556163" cy="556163"/>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cstate="print">
              <a:extLst>
                <a:ext uri="{BEBA8EAE-BF5A-486C-A8C5-ECC9F3942E4B}">
                  <a14:imgProps xmlns:a14="http://schemas.microsoft.com/office/drawing/2010/main">
                    <a14:imgLayer r:embed="rId7">
                      <a14:imgEffect>
                        <a14:backgroundRemoval t="0" b="99556" l="0" r="100000">
                          <a14:foregroundMark x1="66667" y1="6222" x2="66667" y2="6222"/>
                        </a14:backgroundRemoval>
                      </a14:imgEffect>
                    </a14:imgLayer>
                  </a14:imgProps>
                </a:ext>
                <a:ext uri="{28A0092B-C50C-407E-A947-70E740481C1C}">
                  <a14:useLocalDpi xmlns:a14="http://schemas.microsoft.com/office/drawing/2010/main" val="0"/>
                </a:ext>
              </a:extLst>
            </a:blip>
            <a:stretch>
              <a:fillRect/>
            </a:stretch>
          </p:blipFill>
          <p:spPr>
            <a:xfrm>
              <a:off x="1025665" y="5479673"/>
              <a:ext cx="653044" cy="653044"/>
            </a:xfrm>
            <a:prstGeom prst="rect">
              <a:avLst/>
            </a:prstGeom>
          </p:spPr>
        </p:pic>
      </p:grpSp>
      <p:grpSp>
        <p:nvGrpSpPr>
          <p:cNvPr id="16" name="Group 15"/>
          <p:cNvGrpSpPr/>
          <p:nvPr/>
        </p:nvGrpSpPr>
        <p:grpSpPr>
          <a:xfrm>
            <a:off x="693087" y="3041669"/>
            <a:ext cx="1194213" cy="895659"/>
            <a:chOff x="53369" y="4227623"/>
            <a:chExt cx="845478" cy="634108"/>
          </a:xfrm>
        </p:grpSpPr>
        <p:sp>
          <p:nvSpPr>
            <p:cNvPr id="17" name="Oval 16"/>
            <p:cNvSpPr/>
            <p:nvPr/>
          </p:nvSpPr>
          <p:spPr>
            <a:xfrm>
              <a:off x="195718" y="4266596"/>
              <a:ext cx="556163" cy="556163"/>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0" b="99138" l="1290" r="98710">
                          <a14:foregroundMark x1="27000" y1="26667" x2="27000" y2="26667"/>
                          <a14:foregroundMark x1="30750" y1="23000" x2="30750" y2="23000"/>
                          <a14:foregroundMark x1="24000" y1="29667" x2="24000" y2="29667"/>
                          <a14:foregroundMark x1="27250" y1="23000" x2="27250" y2="23000"/>
                          <a14:foregroundMark x1="29750" y1="20333" x2="29750" y2="20333"/>
                          <a14:foregroundMark x1="36750" y1="18000" x2="36750" y2="18000"/>
                          <a14:foregroundMark x1="39750" y1="14333" x2="39750" y2="14333"/>
                          <a14:foregroundMark x1="44000" y1="14000" x2="44000" y2="14000"/>
                          <a14:foregroundMark x1="49250" y1="12000" x2="49250" y2="12000"/>
                          <a14:foregroundMark x1="54250" y1="13333" x2="54250" y2="13333"/>
                          <a14:foregroundMark x1="60000" y1="14667" x2="60000" y2="14667"/>
                          <a14:foregroundMark x1="63750" y1="17000" x2="63750" y2="17000"/>
                          <a14:foregroundMark x1="68000" y1="20000" x2="68000" y2="20000"/>
                          <a14:foregroundMark x1="71250" y1="22667" x2="71250" y2="22667"/>
                          <a14:foregroundMark x1="72906" y1="21711" x2="72906" y2="21711"/>
                          <a14:foregroundMark x1="70936" y1="18421" x2="70936" y2="18421"/>
                          <a14:foregroundMark x1="30049" y1="17763" x2="30049" y2="17763"/>
                          <a14:foregroundMark x1="26601" y1="20395" x2="26601" y2="20395"/>
                          <a14:backgroundMark x1="62562" y1="5921" x2="62562" y2="5921"/>
                          <a14:backgroundMark x1="55665" y1="4605" x2="55665" y2="4605"/>
                        </a14:backgroundRemoval>
                      </a14:imgEffect>
                    </a14:imgLayer>
                  </a14:imgProps>
                </a:ext>
                <a:ext uri="{28A0092B-C50C-407E-A947-70E740481C1C}">
                  <a14:useLocalDpi xmlns:a14="http://schemas.microsoft.com/office/drawing/2010/main" val="0"/>
                </a:ext>
              </a:extLst>
            </a:blip>
            <a:stretch>
              <a:fillRect/>
            </a:stretch>
          </p:blipFill>
          <p:spPr>
            <a:xfrm>
              <a:off x="53369" y="4227623"/>
              <a:ext cx="845478" cy="634108"/>
            </a:xfrm>
            <a:prstGeom prst="rect">
              <a:avLst/>
            </a:prstGeom>
          </p:spPr>
        </p:pic>
      </p:grpSp>
      <p:sp>
        <p:nvSpPr>
          <p:cNvPr id="19" name="TextBox 18"/>
          <p:cNvSpPr txBox="1"/>
          <p:nvPr/>
        </p:nvSpPr>
        <p:spPr>
          <a:xfrm>
            <a:off x="2413000" y="5821690"/>
            <a:ext cx="6731000" cy="276999"/>
          </a:xfrm>
          <a:prstGeom prst="rect">
            <a:avLst/>
          </a:prstGeom>
          <a:noFill/>
        </p:spPr>
        <p:txBody>
          <a:bodyPr wrap="square" rtlCol="0">
            <a:spAutoFit/>
          </a:bodyPr>
          <a:lstStyle/>
          <a:p>
            <a:r>
              <a:rPr lang="en-US" sz="1200" i="1" dirty="0" smtClean="0"/>
              <a:t>Research from the Best Practices in Change Management 2014 Edition – </a:t>
            </a:r>
            <a:r>
              <a:rPr lang="en-US" sz="1200" dirty="0"/>
              <a:t>Prosci</a:t>
            </a:r>
            <a:r>
              <a:rPr lang="en-US" sz="1200" dirty="0" smtClean="0"/>
              <a:t>® </a:t>
            </a:r>
            <a:r>
              <a:rPr lang="en-US" sz="1200" i="1" dirty="0" smtClean="0"/>
              <a:t>Benchmarking Report</a:t>
            </a:r>
            <a:endParaRPr lang="en-US" sz="1200" i="1" dirty="0"/>
          </a:p>
        </p:txBody>
      </p:sp>
      <p:sp>
        <p:nvSpPr>
          <p:cNvPr id="20" name="Slide Number Placeholder 3"/>
          <p:cNvSpPr txBox="1">
            <a:spLocks/>
          </p:cNvSpPr>
          <p:nvPr/>
        </p:nvSpPr>
        <p:spPr>
          <a:xfrm>
            <a:off x="8597900" y="6578600"/>
            <a:ext cx="571500" cy="228600"/>
          </a:xfrm>
          <a:prstGeom prst="rect">
            <a:avLst/>
          </a:prstGeom>
        </p:spPr>
        <p:txBody>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z="1200" smtClean="0">
                <a:solidFill>
                  <a:schemeClr val="bg1">
                    <a:lumMod val="50000"/>
                  </a:schemeClr>
                </a:solidFill>
              </a:rPr>
              <a:pPr algn="r">
                <a:defRPr/>
              </a:pPr>
              <a:t>5</a:t>
            </a:fld>
            <a:endParaRPr lang="en-US" sz="1200">
              <a:solidFill>
                <a:schemeClr val="bg1">
                  <a:lumMod val="50000"/>
                </a:schemeClr>
              </a:solidFill>
            </a:endParaRPr>
          </a:p>
        </p:txBody>
      </p:sp>
      <p:sp>
        <p:nvSpPr>
          <p:cNvPr id="21" name="Rectangle 20"/>
          <p:cNvSpPr/>
          <p:nvPr/>
        </p:nvSpPr>
        <p:spPr>
          <a:xfrm rot="16200000">
            <a:off x="-3211816" y="3198167"/>
            <a:ext cx="6858000" cy="461665"/>
          </a:xfrm>
          <a:prstGeom prst="rect">
            <a:avLst/>
          </a:prstGeom>
          <a:solidFill>
            <a:schemeClr val="accent5">
              <a:lumMod val="75000"/>
            </a:schemeClr>
          </a:solidFill>
        </p:spPr>
        <p:txBody>
          <a:bodyPr wrap="square">
            <a:spAutoFit/>
          </a:bodyPr>
          <a:lstStyle/>
          <a:p>
            <a:pPr marL="6350" lvl="1" algn="ctr"/>
            <a:r>
              <a:rPr lang="en-US" sz="2400" dirty="0" smtClean="0">
                <a:solidFill>
                  <a:schemeClr val="bg1">
                    <a:lumMod val="85000"/>
                  </a:schemeClr>
                </a:solidFill>
              </a:rPr>
              <a:t>Introduction of People Change Management</a:t>
            </a:r>
          </a:p>
        </p:txBody>
      </p:sp>
    </p:spTree>
    <p:extLst>
      <p:ext uri="{BB962C8B-B14F-4D97-AF65-F5344CB8AC3E}">
        <p14:creationId xmlns:p14="http://schemas.microsoft.com/office/powerpoint/2010/main" val="39143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 calcmode="lin" valueType="num">
                                      <p:cBhvr additive="base">
                                        <p:cTn id="3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 calcmode="lin" valueType="num">
                                      <p:cBhvr additive="base">
                                        <p:cTn id="4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28" y="2829511"/>
            <a:ext cx="1774209" cy="1178074"/>
          </a:xfrm>
          <a:prstGeom prst="rect">
            <a:avLst/>
          </a:prstGeom>
        </p:spPr>
      </p:pic>
      <p:sp>
        <p:nvSpPr>
          <p:cNvPr id="3" name="Content Placeholder 2"/>
          <p:cNvSpPr>
            <a:spLocks noGrp="1"/>
          </p:cNvSpPr>
          <p:nvPr>
            <p:ph idx="1"/>
          </p:nvPr>
        </p:nvSpPr>
        <p:spPr>
          <a:xfrm>
            <a:off x="933854" y="1460500"/>
            <a:ext cx="7321427" cy="4508500"/>
          </a:xfrm>
        </p:spPr>
        <p:txBody>
          <a:bodyPr>
            <a:noAutofit/>
          </a:bodyPr>
          <a:lstStyle/>
          <a:p>
            <a:pPr marL="0" indent="0" algn="ctr">
              <a:buNone/>
            </a:pPr>
            <a:r>
              <a:rPr lang="en-US" dirty="0"/>
              <a:t>Perfectly Designed </a:t>
            </a:r>
            <a:r>
              <a:rPr lang="en-US" b="1" dirty="0"/>
              <a:t>Process</a:t>
            </a:r>
          </a:p>
          <a:p>
            <a:pPr marL="0" indent="0" algn="ctr">
              <a:buNone/>
            </a:pPr>
            <a:r>
              <a:rPr lang="en-US" dirty="0" smtClean="0"/>
              <a:t>+</a:t>
            </a:r>
          </a:p>
          <a:p>
            <a:pPr marL="0" indent="0" algn="ctr">
              <a:buNone/>
            </a:pPr>
            <a:r>
              <a:rPr lang="en-US" dirty="0"/>
              <a:t>Perfectly Designed </a:t>
            </a:r>
            <a:r>
              <a:rPr lang="en-US" b="1" dirty="0"/>
              <a:t>Technology</a:t>
            </a:r>
          </a:p>
          <a:p>
            <a:pPr marL="0" indent="0" algn="ctr">
              <a:buNone/>
            </a:pPr>
            <a:endParaRPr lang="en-US" dirty="0"/>
          </a:p>
          <a:p>
            <a:pPr marL="0" indent="0" algn="ctr">
              <a:buNone/>
            </a:pPr>
            <a:r>
              <a:rPr lang="en-US" dirty="0" smtClean="0"/>
              <a:t>If </a:t>
            </a:r>
            <a:r>
              <a:rPr lang="en-US" sz="3600" b="1" dirty="0">
                <a:solidFill>
                  <a:srgbClr val="00B050"/>
                </a:solidFill>
              </a:rPr>
              <a:t>PEOPLE</a:t>
            </a:r>
            <a:r>
              <a:rPr lang="en-US" dirty="0" smtClean="0"/>
              <a:t> are </a:t>
            </a:r>
            <a:r>
              <a:rPr lang="en-US" u="sng" dirty="0" smtClean="0"/>
              <a:t>not following </a:t>
            </a:r>
            <a:r>
              <a:rPr lang="en-US" dirty="0" smtClean="0"/>
              <a:t>the new process or </a:t>
            </a:r>
            <a:r>
              <a:rPr lang="en-US" u="sng" dirty="0" smtClean="0"/>
              <a:t>not using</a:t>
            </a:r>
            <a:r>
              <a:rPr lang="en-US" dirty="0" smtClean="0"/>
              <a:t> the new tool very little is changing! </a:t>
            </a:r>
            <a:endParaRPr lang="en-US" dirty="0"/>
          </a:p>
          <a:p>
            <a:pPr marL="0" indent="0" algn="ctr">
              <a:buNone/>
            </a:pPr>
            <a:r>
              <a:rPr lang="en-US" sz="2800" b="1" dirty="0" smtClean="0">
                <a:solidFill>
                  <a:schemeClr val="accent5">
                    <a:lumMod val="75000"/>
                  </a:schemeClr>
                </a:solidFill>
              </a:rPr>
              <a:t>=&gt;  Project Goal/Benefits/ROI is NOT realized</a:t>
            </a:r>
            <a:endParaRPr lang="en-US" sz="2800" b="1" dirty="0">
              <a:solidFill>
                <a:schemeClr val="accent5">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876" y="1182453"/>
            <a:ext cx="1541023" cy="10273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7877" y="2492589"/>
            <a:ext cx="1541022" cy="1080277"/>
          </a:xfrm>
          <a:prstGeom prst="rect">
            <a:avLst/>
          </a:prstGeom>
          <a:effectLst>
            <a:softEdge rad="31750"/>
          </a:effectLst>
        </p:spPr>
      </p:pic>
      <p:sp>
        <p:nvSpPr>
          <p:cNvPr id="7"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6</a:t>
            </a:fld>
            <a:endParaRPr lang="en-US" sz="1200">
              <a:solidFill>
                <a:schemeClr val="bg1">
                  <a:lumMod val="50000"/>
                </a:schemeClr>
              </a:solidFill>
            </a:endParaRPr>
          </a:p>
        </p:txBody>
      </p:sp>
      <p:sp>
        <p:nvSpPr>
          <p:cNvPr id="8" name="Title 1"/>
          <p:cNvSpPr txBox="1">
            <a:spLocks/>
          </p:cNvSpPr>
          <p:nvPr/>
        </p:nvSpPr>
        <p:spPr>
          <a:xfrm>
            <a:off x="457200" y="304800"/>
            <a:ext cx="8229600"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r>
              <a:rPr lang="en-US" dirty="0" smtClean="0">
                <a:solidFill>
                  <a:srgbClr val="005AAA"/>
                </a:solidFill>
              </a:rPr>
              <a:t>PROCES </a:t>
            </a:r>
            <a:r>
              <a:rPr lang="en-US" dirty="0">
                <a:solidFill>
                  <a:srgbClr val="005AAA"/>
                </a:solidFill>
              </a:rPr>
              <a:t>&amp; TECHNOLOGY IS </a:t>
            </a:r>
            <a:r>
              <a:rPr lang="en-US" b="1" dirty="0">
                <a:solidFill>
                  <a:srgbClr val="005AAA"/>
                </a:solidFill>
              </a:rPr>
              <a:t>NOT</a:t>
            </a:r>
            <a:r>
              <a:rPr lang="en-US" dirty="0">
                <a:solidFill>
                  <a:srgbClr val="005AAA"/>
                </a:solidFill>
              </a:rPr>
              <a:t> </a:t>
            </a:r>
            <a:r>
              <a:rPr lang="en-US" b="1" dirty="0">
                <a:solidFill>
                  <a:srgbClr val="005AAA"/>
                </a:solidFill>
              </a:rPr>
              <a:t>ENOUGH</a:t>
            </a:r>
          </a:p>
        </p:txBody>
      </p:sp>
      <p:sp>
        <p:nvSpPr>
          <p:cNvPr id="9" name="Rectangle 8"/>
          <p:cNvSpPr/>
          <p:nvPr/>
        </p:nvSpPr>
        <p:spPr>
          <a:xfrm rot="16200000">
            <a:off x="-3211816" y="3198167"/>
            <a:ext cx="6858000" cy="461665"/>
          </a:xfrm>
          <a:prstGeom prst="rect">
            <a:avLst/>
          </a:prstGeom>
          <a:solidFill>
            <a:schemeClr val="accent5">
              <a:lumMod val="75000"/>
            </a:schemeClr>
          </a:solidFill>
        </p:spPr>
        <p:txBody>
          <a:bodyPr wrap="square">
            <a:spAutoFit/>
          </a:bodyPr>
          <a:lstStyle/>
          <a:p>
            <a:pPr marL="6350" lvl="1" algn="ctr"/>
            <a:r>
              <a:rPr lang="en-US" sz="2400" dirty="0" smtClean="0">
                <a:solidFill>
                  <a:schemeClr val="bg1">
                    <a:lumMod val="85000"/>
                  </a:schemeClr>
                </a:solidFill>
              </a:rPr>
              <a:t>Introduction of People Change Management</a:t>
            </a:r>
          </a:p>
        </p:txBody>
      </p:sp>
    </p:spTree>
    <p:extLst>
      <p:ext uri="{BB962C8B-B14F-4D97-AF65-F5344CB8AC3E}">
        <p14:creationId xmlns:p14="http://schemas.microsoft.com/office/powerpoint/2010/main" val="13257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9121"/>
                    </a14:imgEffect>
                  </a14:imgLayer>
                </a14:imgProps>
              </a:ext>
              <a:ext uri="{28A0092B-C50C-407E-A947-70E740481C1C}">
                <a14:useLocalDpi xmlns:a14="http://schemas.microsoft.com/office/drawing/2010/main" val="0"/>
              </a:ext>
            </a:extLst>
          </a:blip>
          <a:srcRect t="1" b="1507"/>
          <a:stretch/>
        </p:blipFill>
        <p:spPr bwMode="auto">
          <a:xfrm>
            <a:off x="640965" y="1160001"/>
            <a:ext cx="2858279" cy="283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659" y="1160001"/>
            <a:ext cx="2890113" cy="224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5836" y="1160001"/>
            <a:ext cx="2593564" cy="2897282"/>
          </a:xfrm>
          <a:prstGeom prst="rect">
            <a:avLst/>
          </a:prstGeom>
          <a:noFill/>
          <a:ln>
            <a:noFill/>
          </a:ln>
          <a:extLst/>
        </p:spPr>
      </p:pic>
      <p:sp>
        <p:nvSpPr>
          <p:cNvPr id="8" name="Title 1"/>
          <p:cNvSpPr txBox="1">
            <a:spLocks/>
          </p:cNvSpPr>
          <p:nvPr/>
        </p:nvSpPr>
        <p:spPr>
          <a:xfrm>
            <a:off x="457200" y="304800"/>
            <a:ext cx="8229600"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r>
              <a:rPr lang="en-US" dirty="0" smtClean="0">
                <a:solidFill>
                  <a:srgbClr val="005AAA"/>
                </a:solidFill>
              </a:rPr>
              <a:t>STRUCTURED APPROACH</a:t>
            </a:r>
            <a:endParaRPr lang="en-US" b="1" dirty="0">
              <a:solidFill>
                <a:srgbClr val="005AAA"/>
              </a:solidFill>
            </a:endParaRPr>
          </a:p>
        </p:txBody>
      </p:sp>
      <p:sp>
        <p:nvSpPr>
          <p:cNvPr id="12" name="Rectangle 11"/>
          <p:cNvSpPr/>
          <p:nvPr/>
        </p:nvSpPr>
        <p:spPr>
          <a:xfrm>
            <a:off x="573205" y="4138738"/>
            <a:ext cx="8379725" cy="1846659"/>
          </a:xfrm>
          <a:prstGeom prst="rect">
            <a:avLst/>
          </a:prstGeom>
        </p:spPr>
        <p:txBody>
          <a:bodyPr wrap="square">
            <a:spAutoFit/>
          </a:bodyPr>
          <a:lstStyle/>
          <a:p>
            <a:pPr marL="0" lvl="1" indent="0">
              <a:buNone/>
            </a:pPr>
            <a:r>
              <a:rPr lang="en-US" sz="2400" b="1" dirty="0" smtClean="0"/>
              <a:t>Phase 1 – Preparing for Change</a:t>
            </a:r>
          </a:p>
          <a:p>
            <a:pPr marL="0" indent="0">
              <a:buNone/>
            </a:pPr>
            <a:r>
              <a:rPr lang="en-US" dirty="0" smtClean="0"/>
              <a:t>The first phase of the Change Management process is aimed at getting ready. </a:t>
            </a:r>
          </a:p>
          <a:p>
            <a:pPr marL="0" indent="0">
              <a:buNone/>
            </a:pPr>
            <a:r>
              <a:rPr lang="en-US" dirty="0" smtClean="0"/>
              <a:t>It answers the question: “</a:t>
            </a:r>
            <a:r>
              <a:rPr lang="en-US" b="1" dirty="0" smtClean="0"/>
              <a:t>How much change management is needed for this specific program/project?</a:t>
            </a:r>
            <a:r>
              <a:rPr lang="en-US" dirty="0" smtClean="0"/>
              <a:t>" </a:t>
            </a:r>
          </a:p>
          <a:p>
            <a:pPr marL="0" indent="0">
              <a:buNone/>
            </a:pPr>
            <a:r>
              <a:rPr lang="en-US" dirty="0" smtClean="0"/>
              <a:t>The first phase provides the situational awareness that is critical for effective change management</a:t>
            </a:r>
            <a:endParaRPr lang="en-US" dirty="0"/>
          </a:p>
        </p:txBody>
      </p:sp>
      <p:sp>
        <p:nvSpPr>
          <p:cNvPr id="13" name="Rounded Rectangle 12"/>
          <p:cNvSpPr/>
          <p:nvPr/>
        </p:nvSpPr>
        <p:spPr>
          <a:xfrm>
            <a:off x="799053" y="1755671"/>
            <a:ext cx="2531010" cy="6053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3204991" y="3191344"/>
            <a:ext cx="6871650" cy="461665"/>
          </a:xfrm>
          <a:prstGeom prst="rect">
            <a:avLst/>
          </a:prstGeom>
          <a:solidFill>
            <a:schemeClr val="bg2">
              <a:lumMod val="50000"/>
            </a:schemeClr>
          </a:solidFill>
        </p:spPr>
        <p:txBody>
          <a:bodyPr wrap="square">
            <a:spAutoFit/>
          </a:bodyPr>
          <a:lstStyle/>
          <a:p>
            <a:pPr marL="6350" lvl="1" algn="ctr"/>
            <a:r>
              <a:rPr lang="en-US" sz="2400" dirty="0">
                <a:solidFill>
                  <a:schemeClr val="bg1">
                    <a:lumMod val="85000"/>
                  </a:schemeClr>
                </a:solidFill>
              </a:rPr>
              <a:t>People Change Management Strategy Overview</a:t>
            </a:r>
          </a:p>
        </p:txBody>
      </p:sp>
      <p:sp>
        <p:nvSpPr>
          <p:cNvPr id="15" name="TextBox 14"/>
          <p:cNvSpPr txBox="1"/>
          <p:nvPr/>
        </p:nvSpPr>
        <p:spPr>
          <a:xfrm>
            <a:off x="6019800" y="5933103"/>
            <a:ext cx="3124200" cy="261610"/>
          </a:xfrm>
          <a:prstGeom prst="rect">
            <a:avLst/>
          </a:prstGeom>
          <a:noFill/>
        </p:spPr>
        <p:txBody>
          <a:bodyPr wrap="square" rtlCol="0">
            <a:spAutoFit/>
          </a:bodyPr>
          <a:lstStyle/>
          <a:p>
            <a:pPr algn="r"/>
            <a:r>
              <a:rPr lang="en-US" sz="1100" dirty="0" smtClean="0"/>
              <a:t>From Prosci® Inc. – Change Management Process</a:t>
            </a:r>
            <a:endParaRPr lang="en-US" sz="1100" dirty="0"/>
          </a:p>
        </p:txBody>
      </p:sp>
      <p:sp>
        <p:nvSpPr>
          <p:cNvPr id="16" name="Rounded Rectangle 15"/>
          <p:cNvSpPr/>
          <p:nvPr/>
        </p:nvSpPr>
        <p:spPr>
          <a:xfrm>
            <a:off x="627797" y="1187355"/>
            <a:ext cx="2838735" cy="2838735"/>
          </a:xfrm>
          <a:prstGeom prst="roundRect">
            <a:avLst>
              <a:gd name="adj" fmla="val 8494"/>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7</a:t>
            </a:fld>
            <a:endParaRPr lang="en-US" sz="1200">
              <a:solidFill>
                <a:schemeClr val="bg1">
                  <a:lumMod val="50000"/>
                </a:schemeClr>
              </a:solidFill>
            </a:endParaRPr>
          </a:p>
        </p:txBody>
      </p:sp>
    </p:spTree>
    <p:extLst>
      <p:ext uri="{BB962C8B-B14F-4D97-AF65-F5344CB8AC3E}">
        <p14:creationId xmlns:p14="http://schemas.microsoft.com/office/powerpoint/2010/main" val="323862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48" y="969412"/>
            <a:ext cx="8420905" cy="5417739"/>
          </a:xfrm>
        </p:spPr>
        <p:txBody>
          <a:bodyPr>
            <a:noAutofit/>
          </a:bodyPr>
          <a:lstStyle/>
          <a:p>
            <a:pPr marL="336550" indent="-336550">
              <a:spcBef>
                <a:spcPts val="600"/>
              </a:spcBef>
              <a:spcAft>
                <a:spcPts val="600"/>
              </a:spcAft>
              <a:buFont typeface="+mj-lt"/>
              <a:buAutoNum type="arabicPeriod"/>
            </a:pPr>
            <a:r>
              <a:rPr lang="en-US" sz="1800" b="1" dirty="0"/>
              <a:t>Change </a:t>
            </a:r>
            <a:r>
              <a:rPr lang="en-US" sz="1800" b="1" dirty="0" smtClean="0"/>
              <a:t>Characteristics Assessment</a:t>
            </a:r>
            <a:r>
              <a:rPr lang="en-US" sz="1400" dirty="0"/>
              <a:t/>
            </a:r>
            <a:br>
              <a:rPr lang="en-US" sz="1400" dirty="0"/>
            </a:br>
            <a:r>
              <a:rPr lang="en-US" sz="1400" dirty="0" smtClean="0"/>
              <a:t>- What is the </a:t>
            </a:r>
            <a:r>
              <a:rPr lang="en-US" sz="1400" b="1" dirty="0" smtClean="0"/>
              <a:t>scope</a:t>
            </a:r>
            <a:r>
              <a:rPr lang="en-US" sz="1400" dirty="0" smtClean="0"/>
              <a:t> of the change (Group, department, division or whole company), # of impacted people</a:t>
            </a:r>
            <a:br>
              <a:rPr lang="en-US" sz="1400" dirty="0" smtClean="0"/>
            </a:br>
            <a:r>
              <a:rPr lang="en-US" sz="1400" dirty="0" smtClean="0"/>
              <a:t>- What </a:t>
            </a:r>
            <a:r>
              <a:rPr lang="en-US" sz="1400" b="1" dirty="0" smtClean="0"/>
              <a:t>type</a:t>
            </a:r>
            <a:r>
              <a:rPr lang="en-US" sz="1400" dirty="0" smtClean="0"/>
              <a:t> of change is it (policy, process, technology, organization, staffing, merger, acquisition etc.)</a:t>
            </a:r>
            <a:br>
              <a:rPr lang="en-US" sz="1400" dirty="0" smtClean="0"/>
            </a:br>
            <a:r>
              <a:rPr lang="en-US" sz="1400" dirty="0" smtClean="0"/>
              <a:t>- What is the </a:t>
            </a:r>
            <a:r>
              <a:rPr lang="en-US" sz="1400" b="1" dirty="0" smtClean="0"/>
              <a:t>amount</a:t>
            </a:r>
            <a:r>
              <a:rPr lang="en-US" sz="1400" dirty="0" smtClean="0"/>
              <a:t> of change (incremental improvements vs. dramatic reengineering)</a:t>
            </a:r>
            <a:br>
              <a:rPr lang="en-US" sz="1400" dirty="0" smtClean="0"/>
            </a:br>
            <a:r>
              <a:rPr lang="en-US" sz="1400" dirty="0" smtClean="0"/>
              <a:t>- What is the Timeframe of the change and the different project phases</a:t>
            </a:r>
          </a:p>
          <a:p>
            <a:pPr marL="336550" indent="-336550">
              <a:spcBef>
                <a:spcPts val="600"/>
              </a:spcBef>
              <a:spcAft>
                <a:spcPts val="600"/>
              </a:spcAft>
              <a:buFont typeface="+mj-lt"/>
              <a:buAutoNum type="arabicPeriod"/>
            </a:pPr>
            <a:r>
              <a:rPr lang="en-US" sz="1800" b="1" dirty="0" smtClean="0"/>
              <a:t>Organizational </a:t>
            </a:r>
            <a:r>
              <a:rPr lang="en-US" sz="1800" b="1" dirty="0"/>
              <a:t>Attributes </a:t>
            </a:r>
            <a:r>
              <a:rPr lang="en-US" sz="1800" b="1" dirty="0" smtClean="0"/>
              <a:t>Assessment</a:t>
            </a:r>
            <a:r>
              <a:rPr lang="en-US" sz="1400" dirty="0"/>
              <a:t/>
            </a:r>
            <a:br>
              <a:rPr lang="en-US" sz="1400" dirty="0"/>
            </a:br>
            <a:r>
              <a:rPr lang="en-US" sz="1400" dirty="0" smtClean="0"/>
              <a:t>- What is the </a:t>
            </a:r>
            <a:r>
              <a:rPr lang="en-US" sz="1400" b="1" dirty="0" smtClean="0"/>
              <a:t>value system </a:t>
            </a:r>
            <a:r>
              <a:rPr lang="en-US" sz="1400" dirty="0" smtClean="0"/>
              <a:t>and culture? What is the leadership style and power distribution?</a:t>
            </a:r>
            <a:br>
              <a:rPr lang="en-US" sz="1400" dirty="0" smtClean="0"/>
            </a:br>
            <a:r>
              <a:rPr lang="en-US" sz="1400" dirty="0" smtClean="0"/>
              <a:t>- </a:t>
            </a:r>
            <a:r>
              <a:rPr lang="en-US" sz="1400" b="1" dirty="0" smtClean="0"/>
              <a:t>Capacity for change</a:t>
            </a:r>
            <a:r>
              <a:rPr lang="en-US" sz="1400" dirty="0" smtClean="0"/>
              <a:t>, is the organization saturated for change or open for change? </a:t>
            </a:r>
            <a:r>
              <a:rPr lang="en-US" sz="1400" dirty="0"/>
              <a:t/>
            </a:r>
            <a:br>
              <a:rPr lang="en-US" sz="1400" dirty="0"/>
            </a:br>
            <a:r>
              <a:rPr lang="en-US" sz="1400" dirty="0" smtClean="0"/>
              <a:t>- </a:t>
            </a:r>
            <a:r>
              <a:rPr lang="en-US" sz="1400" b="1" dirty="0" smtClean="0"/>
              <a:t>Residual effects </a:t>
            </a:r>
            <a:r>
              <a:rPr lang="en-US" sz="1400" dirty="0" smtClean="0"/>
              <a:t>past changes?</a:t>
            </a:r>
            <a:br>
              <a:rPr lang="en-US" sz="1400" dirty="0" smtClean="0"/>
            </a:br>
            <a:r>
              <a:rPr lang="en-US" sz="1400" dirty="0" smtClean="0"/>
              <a:t>- </a:t>
            </a:r>
            <a:r>
              <a:rPr lang="en-US" sz="1400" b="1" dirty="0" smtClean="0"/>
              <a:t>Middle management </a:t>
            </a:r>
            <a:r>
              <a:rPr lang="en-US" sz="1400" dirty="0" smtClean="0"/>
              <a:t>position (advocates, own agenda, unpredictable or sabotage the change)</a:t>
            </a:r>
          </a:p>
          <a:p>
            <a:pPr marL="341313" indent="-341313">
              <a:spcBef>
                <a:spcPts val="600"/>
              </a:spcBef>
              <a:spcAft>
                <a:spcPts val="600"/>
              </a:spcAft>
              <a:buFont typeface="+mj-lt"/>
              <a:buAutoNum type="arabicPeriod"/>
            </a:pPr>
            <a:r>
              <a:rPr lang="en-US" sz="1800" b="1" dirty="0" smtClean="0"/>
              <a:t>Proposed </a:t>
            </a:r>
            <a:r>
              <a:rPr lang="en-US" sz="1800" b="1" dirty="0"/>
              <a:t>sponsorship </a:t>
            </a:r>
            <a:r>
              <a:rPr lang="en-US" sz="1800" b="1" dirty="0" smtClean="0"/>
              <a:t>model, project </a:t>
            </a:r>
            <a:r>
              <a:rPr lang="en-US" sz="1800" b="1" dirty="0"/>
              <a:t>t</a:t>
            </a:r>
            <a:r>
              <a:rPr lang="en-US" sz="1800" b="1" dirty="0" smtClean="0"/>
              <a:t>eam and steering </a:t>
            </a:r>
            <a:r>
              <a:rPr lang="en-US" sz="1800" b="1" dirty="0"/>
              <a:t>c</a:t>
            </a:r>
            <a:r>
              <a:rPr lang="en-US" sz="1800" b="1" dirty="0" smtClean="0"/>
              <a:t>ommittee</a:t>
            </a:r>
            <a:r>
              <a:rPr lang="en-US" sz="1400" dirty="0"/>
              <a:t/>
            </a:r>
            <a:br>
              <a:rPr lang="en-US" sz="1400" dirty="0"/>
            </a:br>
            <a:r>
              <a:rPr lang="en-US" sz="1400" dirty="0" smtClean="0"/>
              <a:t>- Single </a:t>
            </a:r>
            <a:r>
              <a:rPr lang="en-US" sz="1400" b="1" dirty="0" smtClean="0"/>
              <a:t>sponsor</a:t>
            </a:r>
            <a:r>
              <a:rPr lang="en-US" sz="1400" dirty="0" smtClean="0"/>
              <a:t>, leadership team, </a:t>
            </a:r>
            <a:r>
              <a:rPr lang="en-US" sz="1400" b="1" dirty="0" smtClean="0"/>
              <a:t>steering committee</a:t>
            </a:r>
            <a:r>
              <a:rPr lang="en-US" sz="1400" dirty="0" smtClean="0"/>
              <a:t>, executive sponsor, project sponsor</a:t>
            </a:r>
            <a:br>
              <a:rPr lang="en-US" sz="1400" dirty="0" smtClean="0"/>
            </a:br>
            <a:r>
              <a:rPr lang="en-US" sz="1400" dirty="0" smtClean="0"/>
              <a:t>- </a:t>
            </a:r>
            <a:r>
              <a:rPr lang="en-US" sz="1400" b="1" dirty="0" smtClean="0"/>
              <a:t>Project team</a:t>
            </a:r>
            <a:r>
              <a:rPr lang="en-US" sz="1400" dirty="0" smtClean="0"/>
              <a:t>, program manager, executive steering committee, operational committee</a:t>
            </a:r>
          </a:p>
          <a:p>
            <a:pPr marL="341313" indent="-341313">
              <a:spcBef>
                <a:spcPts val="600"/>
              </a:spcBef>
              <a:spcAft>
                <a:spcPts val="600"/>
              </a:spcAft>
              <a:buFont typeface="+mj-lt"/>
              <a:buAutoNum type="arabicPeriod"/>
            </a:pPr>
            <a:r>
              <a:rPr lang="en-US" sz="1800" b="1" dirty="0"/>
              <a:t>Proposed change management team</a:t>
            </a:r>
            <a:r>
              <a:rPr lang="en-US" sz="1600" dirty="0"/>
              <a:t/>
            </a:r>
            <a:br>
              <a:rPr lang="en-US" sz="1600" dirty="0"/>
            </a:br>
            <a:r>
              <a:rPr lang="en-US" sz="1400" dirty="0"/>
              <a:t>- </a:t>
            </a:r>
            <a:r>
              <a:rPr lang="en-US" sz="1400" b="1" dirty="0"/>
              <a:t>Structure</a:t>
            </a:r>
            <a:r>
              <a:rPr lang="en-US" sz="1400" dirty="0"/>
              <a:t> and size of the team (full time vs. part </a:t>
            </a:r>
            <a:r>
              <a:rPr lang="en-US" sz="1400" dirty="0" smtClean="0"/>
              <a:t>time, reporting structures)</a:t>
            </a:r>
            <a:endParaRPr lang="en-US" sz="1400" dirty="0"/>
          </a:p>
          <a:p>
            <a:pPr marL="341313" indent="-341313">
              <a:spcBef>
                <a:spcPts val="600"/>
              </a:spcBef>
              <a:spcAft>
                <a:spcPts val="600"/>
              </a:spcAft>
              <a:buFont typeface="+mj-lt"/>
              <a:buAutoNum type="arabicPeriod"/>
            </a:pPr>
            <a:r>
              <a:rPr lang="en-US" sz="1800" b="1" dirty="0" smtClean="0"/>
              <a:t>Risk assessment of the change</a:t>
            </a:r>
            <a:r>
              <a:rPr lang="en-US" sz="1400" dirty="0"/>
              <a:t/>
            </a:r>
            <a:br>
              <a:rPr lang="en-US" sz="1400" dirty="0"/>
            </a:br>
            <a:r>
              <a:rPr lang="en-US" sz="1400" dirty="0" smtClean="0"/>
              <a:t>- High </a:t>
            </a:r>
            <a:r>
              <a:rPr lang="en-US" sz="1400" b="1" dirty="0" smtClean="0"/>
              <a:t>risk</a:t>
            </a:r>
            <a:r>
              <a:rPr lang="en-US" sz="1400" dirty="0" smtClean="0"/>
              <a:t>, low risk, change resistance, large disruptive change</a:t>
            </a:r>
          </a:p>
          <a:p>
            <a:pPr marL="341313" indent="-341313">
              <a:spcBef>
                <a:spcPts val="600"/>
              </a:spcBef>
              <a:spcAft>
                <a:spcPts val="600"/>
              </a:spcAft>
              <a:buFont typeface="+mj-lt"/>
              <a:buAutoNum type="arabicPeriod"/>
            </a:pPr>
            <a:r>
              <a:rPr lang="en-US" sz="1800" b="1" dirty="0" smtClean="0"/>
              <a:t>Recommendations </a:t>
            </a:r>
            <a:r>
              <a:rPr lang="en-US" sz="1800" b="1" dirty="0"/>
              <a:t>for special </a:t>
            </a:r>
            <a:r>
              <a:rPr lang="en-US" sz="1800" b="1" dirty="0" smtClean="0"/>
              <a:t>tactics</a:t>
            </a:r>
            <a:r>
              <a:rPr lang="en-US" sz="1400" dirty="0"/>
              <a:t/>
            </a:r>
            <a:br>
              <a:rPr lang="en-US" sz="1400" dirty="0"/>
            </a:br>
            <a:r>
              <a:rPr lang="en-US" sz="1400" dirty="0" smtClean="0"/>
              <a:t>- </a:t>
            </a:r>
            <a:r>
              <a:rPr lang="en-US" sz="1400" b="1" dirty="0" smtClean="0"/>
              <a:t>Special tactics </a:t>
            </a:r>
            <a:r>
              <a:rPr lang="en-US" sz="1400" dirty="0" smtClean="0"/>
              <a:t>for special circumstances, key identified groups requiring special attention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251" y="17828"/>
            <a:ext cx="1295918" cy="130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7927906" y="288046"/>
            <a:ext cx="1134444" cy="2878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8597900" y="6578600"/>
            <a:ext cx="571500" cy="228600"/>
          </a:xfrm>
          <a:prstGeom prst="rect">
            <a:avLst/>
          </a:prstGeom>
        </p:spPr>
        <p:txBody>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z="1200" smtClean="0">
                <a:solidFill>
                  <a:schemeClr val="bg1">
                    <a:lumMod val="50000"/>
                  </a:schemeClr>
                </a:solidFill>
              </a:rPr>
              <a:pPr algn="r">
                <a:defRPr/>
              </a:pPr>
              <a:t>8</a:t>
            </a:fld>
            <a:endParaRPr lang="en-US" sz="1200">
              <a:solidFill>
                <a:schemeClr val="bg1">
                  <a:lumMod val="50000"/>
                </a:schemeClr>
              </a:solidFill>
            </a:endParaRPr>
          </a:p>
        </p:txBody>
      </p:sp>
      <p:sp>
        <p:nvSpPr>
          <p:cNvPr id="9" name="Title 1"/>
          <p:cNvSpPr txBox="1">
            <a:spLocks/>
          </p:cNvSpPr>
          <p:nvPr/>
        </p:nvSpPr>
        <p:spPr>
          <a:xfrm>
            <a:off x="450376" y="304800"/>
            <a:ext cx="8093924"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pPr algn="l"/>
            <a:r>
              <a:rPr lang="en-US" sz="3200" dirty="0" smtClean="0">
                <a:solidFill>
                  <a:srgbClr val="005AAA"/>
                </a:solidFill>
              </a:rPr>
              <a:t>PEOPLE CHANGE MANAGEMENT STRATEGY</a:t>
            </a:r>
            <a:endParaRPr lang="en-US" sz="3200" b="1" dirty="0">
              <a:solidFill>
                <a:srgbClr val="005AAA"/>
              </a:solidFill>
            </a:endParaRPr>
          </a:p>
        </p:txBody>
      </p:sp>
      <p:sp>
        <p:nvSpPr>
          <p:cNvPr id="10" name="Rectangle 9"/>
          <p:cNvSpPr/>
          <p:nvPr/>
        </p:nvSpPr>
        <p:spPr>
          <a:xfrm rot="16200000">
            <a:off x="-3204991" y="3191344"/>
            <a:ext cx="6871650" cy="461665"/>
          </a:xfrm>
          <a:prstGeom prst="rect">
            <a:avLst/>
          </a:prstGeom>
          <a:solidFill>
            <a:schemeClr val="bg2">
              <a:lumMod val="50000"/>
            </a:schemeClr>
          </a:solidFill>
        </p:spPr>
        <p:txBody>
          <a:bodyPr wrap="square">
            <a:spAutoFit/>
          </a:bodyPr>
          <a:lstStyle/>
          <a:p>
            <a:pPr marL="6350" lvl="1" algn="ctr"/>
            <a:r>
              <a:rPr lang="en-US" sz="2400" dirty="0">
                <a:solidFill>
                  <a:schemeClr val="bg1">
                    <a:lumMod val="85000"/>
                  </a:schemeClr>
                </a:solidFill>
              </a:rPr>
              <a:t>People Change Management Strategy Overview</a:t>
            </a:r>
          </a:p>
        </p:txBody>
      </p:sp>
    </p:spTree>
    <p:extLst>
      <p:ext uri="{BB962C8B-B14F-4D97-AF65-F5344CB8AC3E}">
        <p14:creationId xmlns:p14="http://schemas.microsoft.com/office/powerpoint/2010/main" val="38264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2139" y="236560"/>
            <a:ext cx="8830101" cy="730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2">
                    <a:lumMod val="50000"/>
                  </a:schemeClr>
                </a:solidFill>
                <a:latin typeface="+mj-lt"/>
                <a:ea typeface="+mj-ea"/>
                <a:cs typeface="+mj-cs"/>
              </a:defRPr>
            </a:lvl1pPr>
          </a:lstStyle>
          <a:p>
            <a:r>
              <a:rPr lang="en-US" sz="2400" dirty="0" smtClean="0">
                <a:solidFill>
                  <a:srgbClr val="005AAA"/>
                </a:solidFill>
              </a:rPr>
              <a:t>PEOPLE CHANGE MANAGEMENT DEPENDENCE ON PROJECT SUCCESS</a:t>
            </a:r>
            <a:endParaRPr lang="en-US" sz="2400" b="1" dirty="0">
              <a:solidFill>
                <a:srgbClr val="005AAA"/>
              </a:solidFill>
            </a:endParaRPr>
          </a:p>
        </p:txBody>
      </p:sp>
      <p:sp>
        <p:nvSpPr>
          <p:cNvPr id="14" name="Rectangle 13"/>
          <p:cNvSpPr/>
          <p:nvPr/>
        </p:nvSpPr>
        <p:spPr>
          <a:xfrm rot="16200000">
            <a:off x="-3204991" y="3191344"/>
            <a:ext cx="6871650" cy="461665"/>
          </a:xfrm>
          <a:prstGeom prst="rect">
            <a:avLst/>
          </a:prstGeom>
          <a:solidFill>
            <a:schemeClr val="bg2">
              <a:lumMod val="50000"/>
            </a:schemeClr>
          </a:solidFill>
        </p:spPr>
        <p:txBody>
          <a:bodyPr wrap="square">
            <a:spAutoFit/>
          </a:bodyPr>
          <a:lstStyle/>
          <a:p>
            <a:pPr marL="6350" lvl="1" algn="ctr"/>
            <a:r>
              <a:rPr lang="en-US" sz="2400" dirty="0">
                <a:solidFill>
                  <a:schemeClr val="bg1">
                    <a:lumMod val="85000"/>
                  </a:schemeClr>
                </a:solidFill>
              </a:rPr>
              <a:t>People Change Management Strategy Overview</a:t>
            </a:r>
          </a:p>
        </p:txBody>
      </p:sp>
      <p:sp>
        <p:nvSpPr>
          <p:cNvPr id="17" name="Slide Number Placeholder 3"/>
          <p:cNvSpPr>
            <a:spLocks noGrp="1"/>
          </p:cNvSpPr>
          <p:nvPr>
            <p:ph type="sldNum" sz="quarter" idx="4294967295"/>
          </p:nvPr>
        </p:nvSpPr>
        <p:spPr>
          <a:xfrm>
            <a:off x="8597900" y="6578600"/>
            <a:ext cx="571500" cy="228600"/>
          </a:xfrm>
          <a:prstGeom prst="rect">
            <a:avLst/>
          </a:prstGeom>
        </p:spPr>
        <p:txBody>
          <a:bodyPr/>
          <a:lstStyle/>
          <a:p>
            <a:pPr algn="r">
              <a:defRPr/>
            </a:pPr>
            <a:fld id="{1DFB98CC-56EA-4F8E-985D-0EDE944A4368}" type="slidenum">
              <a:rPr lang="en-US" sz="1200" smtClean="0">
                <a:solidFill>
                  <a:schemeClr val="bg1">
                    <a:lumMod val="50000"/>
                  </a:schemeClr>
                </a:solidFill>
              </a:rPr>
              <a:pPr algn="r">
                <a:defRPr/>
              </a:pPr>
              <a:t>9</a:t>
            </a:fld>
            <a:endParaRPr lang="en-US" sz="1200">
              <a:solidFill>
                <a:schemeClr val="bg1">
                  <a:lumMod val="50000"/>
                </a:schemeClr>
              </a:solidFill>
            </a:endParaRPr>
          </a:p>
        </p:txBody>
      </p:sp>
      <p:grpSp>
        <p:nvGrpSpPr>
          <p:cNvPr id="18" name="Group 17"/>
          <p:cNvGrpSpPr/>
          <p:nvPr/>
        </p:nvGrpSpPr>
        <p:grpSpPr>
          <a:xfrm>
            <a:off x="1722181" y="2385900"/>
            <a:ext cx="1981200" cy="3471039"/>
            <a:chOff x="533400" y="2667000"/>
            <a:chExt cx="1981200" cy="3471039"/>
          </a:xfrm>
          <a:effectLst>
            <a:outerShdw blurRad="50800" dist="38100" dir="2700000" algn="tl" rotWithShape="0">
              <a:prstClr val="black">
                <a:alpha val="40000"/>
              </a:prstClr>
            </a:outerShdw>
          </a:effectLst>
        </p:grpSpPr>
        <p:sp>
          <p:nvSpPr>
            <p:cNvPr id="19" name="Rectangle 18"/>
            <p:cNvSpPr/>
            <p:nvPr/>
          </p:nvSpPr>
          <p:spPr>
            <a:xfrm>
              <a:off x="533400" y="3559668"/>
              <a:ext cx="1981200" cy="2578371"/>
            </a:xfrm>
            <a:prstGeom prst="rect">
              <a:avLst/>
            </a:prstGeom>
            <a:solidFill>
              <a:srgbClr val="0066FF"/>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a:p>
              <a:pPr algn="ctr"/>
              <a:r>
                <a:rPr lang="en-US" sz="2000" b="1" dirty="0"/>
                <a:t>D</a:t>
              </a:r>
              <a:r>
                <a:rPr lang="en-US" sz="1800" dirty="0"/>
                <a:t>esigned</a:t>
              </a:r>
            </a:p>
            <a:p>
              <a:pPr algn="ctr"/>
              <a:r>
                <a:rPr lang="en-US" sz="2000" b="1" dirty="0"/>
                <a:t>D</a:t>
              </a:r>
              <a:r>
                <a:rPr lang="en-US" sz="1800" dirty="0"/>
                <a:t>eveloped</a:t>
              </a:r>
            </a:p>
            <a:p>
              <a:pPr algn="ctr"/>
              <a:r>
                <a:rPr lang="en-US" sz="2000" b="1" dirty="0"/>
                <a:t>D</a:t>
              </a:r>
              <a:r>
                <a:rPr lang="en-US" sz="1800" dirty="0"/>
                <a:t>elivered</a:t>
              </a:r>
            </a:p>
            <a:p>
              <a:pPr algn="ctr"/>
              <a:endParaRPr lang="en-US" sz="1800" dirty="0"/>
            </a:p>
          </p:txBody>
        </p:sp>
        <p:sp>
          <p:nvSpPr>
            <p:cNvPr id="20" name="Rectangle 19"/>
            <p:cNvSpPr/>
            <p:nvPr/>
          </p:nvSpPr>
          <p:spPr>
            <a:xfrm>
              <a:off x="533400" y="2667000"/>
              <a:ext cx="1981200" cy="892668"/>
            </a:xfrm>
            <a:prstGeom prst="rect">
              <a:avLst/>
            </a:prstGeom>
            <a:solidFill>
              <a:srgbClr val="0099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r>
                <a:rPr lang="en-US" sz="1800" dirty="0" smtClean="0"/>
                <a:t>mbraced</a:t>
              </a:r>
              <a:endParaRPr lang="en-US" sz="1800" dirty="0"/>
            </a:p>
            <a:p>
              <a:pPr algn="ctr"/>
              <a:r>
                <a:rPr lang="en-US" sz="2000" b="1" dirty="0"/>
                <a:t>A</a:t>
              </a:r>
              <a:r>
                <a:rPr lang="en-US" sz="1800" dirty="0"/>
                <a:t>dopted</a:t>
              </a:r>
            </a:p>
            <a:p>
              <a:pPr algn="ctr"/>
              <a:r>
                <a:rPr lang="en-US" sz="2000" b="1" dirty="0"/>
                <a:t>U</a:t>
              </a:r>
              <a:r>
                <a:rPr lang="en-US" sz="1800" dirty="0"/>
                <a:t>sed</a:t>
              </a:r>
            </a:p>
          </p:txBody>
        </p:sp>
      </p:grpSp>
      <p:sp>
        <p:nvSpPr>
          <p:cNvPr id="24" name="TextBox 23"/>
          <p:cNvSpPr txBox="1"/>
          <p:nvPr/>
        </p:nvSpPr>
        <p:spPr>
          <a:xfrm rot="16200000">
            <a:off x="649705" y="4381787"/>
            <a:ext cx="2529090" cy="400110"/>
          </a:xfrm>
          <a:prstGeom prst="rect">
            <a:avLst/>
          </a:prstGeom>
          <a:noFill/>
        </p:spPr>
        <p:txBody>
          <a:bodyPr wrap="none" rtlCol="0">
            <a:spAutoFit/>
          </a:bodyPr>
          <a:lstStyle/>
          <a:p>
            <a:r>
              <a:rPr lang="en-US" sz="2000" b="1" dirty="0" smtClean="0">
                <a:solidFill>
                  <a:srgbClr val="002060"/>
                </a:solidFill>
              </a:rPr>
              <a:t>Technical</a:t>
            </a:r>
            <a:r>
              <a:rPr lang="en-US" sz="2000" dirty="0" smtClean="0">
                <a:solidFill>
                  <a:srgbClr val="002060"/>
                </a:solidFill>
              </a:rPr>
              <a:t> </a:t>
            </a:r>
            <a:r>
              <a:rPr lang="en-US" dirty="0" smtClean="0">
                <a:solidFill>
                  <a:schemeClr val="bg1">
                    <a:lumMod val="85000"/>
                  </a:schemeClr>
                </a:solidFill>
              </a:rPr>
              <a:t>driven project</a:t>
            </a:r>
            <a:endParaRPr lang="en-US" dirty="0">
              <a:solidFill>
                <a:schemeClr val="bg1">
                  <a:lumMod val="85000"/>
                </a:schemeClr>
              </a:solidFill>
            </a:endParaRPr>
          </a:p>
        </p:txBody>
      </p:sp>
      <p:grpSp>
        <p:nvGrpSpPr>
          <p:cNvPr id="25" name="Group 24"/>
          <p:cNvGrpSpPr/>
          <p:nvPr/>
        </p:nvGrpSpPr>
        <p:grpSpPr>
          <a:xfrm>
            <a:off x="6556616" y="2362200"/>
            <a:ext cx="1981200" cy="3482863"/>
            <a:chOff x="6172200" y="2643300"/>
            <a:chExt cx="1981200" cy="3482863"/>
          </a:xfrm>
          <a:effectLst>
            <a:outerShdw blurRad="50800" dist="38100" dir="2700000" algn="tl" rotWithShape="0">
              <a:prstClr val="black">
                <a:alpha val="40000"/>
              </a:prstClr>
            </a:outerShdw>
          </a:effectLst>
        </p:grpSpPr>
        <p:grpSp>
          <p:nvGrpSpPr>
            <p:cNvPr id="26" name="Group 25"/>
            <p:cNvGrpSpPr/>
            <p:nvPr/>
          </p:nvGrpSpPr>
          <p:grpSpPr>
            <a:xfrm>
              <a:off x="6172200" y="2643300"/>
              <a:ext cx="1981200" cy="3482863"/>
              <a:chOff x="6172200" y="2643300"/>
              <a:chExt cx="1981200" cy="3482863"/>
            </a:xfrm>
          </p:grpSpPr>
          <p:sp>
            <p:nvSpPr>
              <p:cNvPr id="28" name="Rectangle 27"/>
              <p:cNvSpPr/>
              <p:nvPr/>
            </p:nvSpPr>
            <p:spPr>
              <a:xfrm>
                <a:off x="6172200" y="5262928"/>
                <a:ext cx="1981200" cy="863235"/>
              </a:xfrm>
              <a:prstGeom prst="rect">
                <a:avLst/>
              </a:prstGeom>
              <a:solidFill>
                <a:srgbClr val="0066FF"/>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a:p>
                <a:pPr algn="ctr"/>
                <a:r>
                  <a:rPr lang="en-US" sz="2000" b="1" dirty="0"/>
                  <a:t>D</a:t>
                </a:r>
                <a:r>
                  <a:rPr lang="en-US" sz="1800" dirty="0"/>
                  <a:t>esigned</a:t>
                </a:r>
              </a:p>
              <a:p>
                <a:pPr algn="ctr"/>
                <a:r>
                  <a:rPr lang="en-US" sz="2000" b="1" dirty="0"/>
                  <a:t>D</a:t>
                </a:r>
                <a:r>
                  <a:rPr lang="en-US" sz="1800" dirty="0"/>
                  <a:t>eveloped</a:t>
                </a:r>
              </a:p>
              <a:p>
                <a:pPr algn="ctr"/>
                <a:r>
                  <a:rPr lang="en-US" sz="2000" b="1" dirty="0"/>
                  <a:t>D</a:t>
                </a:r>
                <a:r>
                  <a:rPr lang="en-US" sz="1800" dirty="0"/>
                  <a:t>elivered</a:t>
                </a:r>
              </a:p>
              <a:p>
                <a:pPr algn="ctr"/>
                <a:endParaRPr lang="en-US" sz="1800" dirty="0"/>
              </a:p>
            </p:txBody>
          </p:sp>
          <p:sp>
            <p:nvSpPr>
              <p:cNvPr id="29" name="Rectangle 28"/>
              <p:cNvSpPr/>
              <p:nvPr/>
            </p:nvSpPr>
            <p:spPr>
              <a:xfrm>
                <a:off x="6172200" y="2643300"/>
                <a:ext cx="1981200" cy="2619628"/>
              </a:xfrm>
              <a:prstGeom prst="rect">
                <a:avLst/>
              </a:prstGeom>
              <a:solidFill>
                <a:srgbClr val="0099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r>
                  <a:rPr lang="en-US" sz="1800" dirty="0" smtClean="0"/>
                  <a:t>mbraced</a:t>
                </a:r>
                <a:endParaRPr lang="en-US" sz="1800" dirty="0"/>
              </a:p>
              <a:p>
                <a:pPr algn="ctr"/>
                <a:r>
                  <a:rPr lang="en-US" sz="2000" b="1" dirty="0"/>
                  <a:t>A</a:t>
                </a:r>
                <a:r>
                  <a:rPr lang="en-US" sz="1800" dirty="0"/>
                  <a:t>dopted</a:t>
                </a:r>
              </a:p>
              <a:p>
                <a:pPr algn="ctr"/>
                <a:r>
                  <a:rPr lang="en-US" sz="2000" b="1" dirty="0"/>
                  <a:t>U</a:t>
                </a:r>
                <a:r>
                  <a:rPr lang="en-US" sz="1800" dirty="0"/>
                  <a:t>sed</a:t>
                </a:r>
              </a:p>
            </p:txBody>
          </p:sp>
        </p:grpSp>
        <p:sp>
          <p:nvSpPr>
            <p:cNvPr id="27" name="TextBox 26"/>
            <p:cNvSpPr txBox="1"/>
            <p:nvPr/>
          </p:nvSpPr>
          <p:spPr>
            <a:xfrm rot="16200000">
              <a:off x="5233841" y="3805738"/>
              <a:ext cx="2284151" cy="400110"/>
            </a:xfrm>
            <a:prstGeom prst="rect">
              <a:avLst/>
            </a:prstGeom>
            <a:noFill/>
          </p:spPr>
          <p:txBody>
            <a:bodyPr wrap="none" rtlCol="0">
              <a:spAutoFit/>
            </a:bodyPr>
            <a:lstStyle/>
            <a:p>
              <a:r>
                <a:rPr lang="en-US" sz="2000" b="1" dirty="0" smtClean="0">
                  <a:solidFill>
                    <a:srgbClr val="002060"/>
                  </a:solidFill>
                </a:rPr>
                <a:t>People</a:t>
              </a:r>
              <a:r>
                <a:rPr lang="en-US" sz="2000" dirty="0" smtClean="0">
                  <a:solidFill>
                    <a:srgbClr val="002060"/>
                  </a:solidFill>
                </a:rPr>
                <a:t> </a:t>
              </a:r>
              <a:r>
                <a:rPr lang="en-US" dirty="0" smtClean="0">
                  <a:solidFill>
                    <a:schemeClr val="bg1">
                      <a:lumMod val="85000"/>
                    </a:schemeClr>
                  </a:solidFill>
                </a:rPr>
                <a:t>driven project</a:t>
              </a:r>
              <a:endParaRPr lang="en-US" dirty="0">
                <a:solidFill>
                  <a:schemeClr val="bg1">
                    <a:lumMod val="85000"/>
                  </a:schemeClr>
                </a:solidFill>
              </a:endParaRPr>
            </a:p>
          </p:txBody>
        </p:sp>
      </p:grpSp>
      <p:cxnSp>
        <p:nvCxnSpPr>
          <p:cNvPr id="30" name="Straight Arrow Connector 29"/>
          <p:cNvCxnSpPr/>
          <p:nvPr/>
        </p:nvCxnSpPr>
        <p:spPr>
          <a:xfrm flipV="1">
            <a:off x="1114266" y="1978321"/>
            <a:ext cx="2456" cy="383112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52386" y="1656489"/>
            <a:ext cx="528671" cy="369332"/>
          </a:xfrm>
          <a:prstGeom prst="rect">
            <a:avLst/>
          </a:prstGeom>
          <a:noFill/>
        </p:spPr>
        <p:txBody>
          <a:bodyPr wrap="none" rtlCol="0">
            <a:spAutoFit/>
          </a:bodyPr>
          <a:lstStyle/>
          <a:p>
            <a:r>
              <a:rPr lang="en-US" b="1" dirty="0" smtClean="0"/>
              <a:t>ROI</a:t>
            </a:r>
          </a:p>
        </p:txBody>
      </p:sp>
      <p:sp>
        <p:nvSpPr>
          <p:cNvPr id="32" name="Rectangle 31"/>
          <p:cNvSpPr/>
          <p:nvPr/>
        </p:nvSpPr>
        <p:spPr>
          <a:xfrm rot="16200000">
            <a:off x="-667577" y="3918185"/>
            <a:ext cx="2997937" cy="400110"/>
          </a:xfrm>
          <a:prstGeom prst="rect">
            <a:avLst/>
          </a:prstGeom>
        </p:spPr>
        <p:txBody>
          <a:bodyPr wrap="none">
            <a:spAutoFit/>
          </a:bodyPr>
          <a:lstStyle/>
          <a:p>
            <a:pPr algn="ctr"/>
            <a:r>
              <a:rPr lang="en-US" sz="2000" b="1" dirty="0">
                <a:solidFill>
                  <a:srgbClr val="009900"/>
                </a:solidFill>
              </a:rPr>
              <a:t>Project Benefit Realization</a:t>
            </a:r>
          </a:p>
        </p:txBody>
      </p:sp>
      <p:cxnSp>
        <p:nvCxnSpPr>
          <p:cNvPr id="33" name="Straight Connector 32"/>
          <p:cNvCxnSpPr/>
          <p:nvPr/>
        </p:nvCxnSpPr>
        <p:spPr>
          <a:xfrm flipH="1">
            <a:off x="1004744" y="4121895"/>
            <a:ext cx="21904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1004744" y="4918031"/>
            <a:ext cx="21904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004744" y="5820814"/>
            <a:ext cx="21904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1004744" y="2418634"/>
            <a:ext cx="21904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1004744" y="3214770"/>
            <a:ext cx="21904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165870" y="5694668"/>
            <a:ext cx="341760" cy="246221"/>
          </a:xfrm>
          <a:prstGeom prst="rect">
            <a:avLst/>
          </a:prstGeom>
          <a:noFill/>
        </p:spPr>
        <p:txBody>
          <a:bodyPr wrap="none" rtlCol="0">
            <a:spAutoFit/>
          </a:bodyPr>
          <a:lstStyle/>
          <a:p>
            <a:r>
              <a:rPr lang="en-US" sz="1000" dirty="0" smtClean="0"/>
              <a:t>0%</a:t>
            </a:r>
            <a:endParaRPr lang="en-US" sz="1000" dirty="0"/>
          </a:p>
        </p:txBody>
      </p:sp>
      <p:sp>
        <p:nvSpPr>
          <p:cNvPr id="39" name="TextBox 38"/>
          <p:cNvSpPr txBox="1"/>
          <p:nvPr/>
        </p:nvSpPr>
        <p:spPr>
          <a:xfrm>
            <a:off x="1165870" y="4794920"/>
            <a:ext cx="407484" cy="246221"/>
          </a:xfrm>
          <a:prstGeom prst="rect">
            <a:avLst/>
          </a:prstGeom>
          <a:noFill/>
        </p:spPr>
        <p:txBody>
          <a:bodyPr wrap="none" rtlCol="0">
            <a:spAutoFit/>
          </a:bodyPr>
          <a:lstStyle/>
          <a:p>
            <a:r>
              <a:rPr lang="en-US" sz="1000" dirty="0" smtClean="0"/>
              <a:t>25%</a:t>
            </a:r>
            <a:endParaRPr lang="en-US" sz="1000" dirty="0"/>
          </a:p>
        </p:txBody>
      </p:sp>
      <p:sp>
        <p:nvSpPr>
          <p:cNvPr id="40" name="TextBox 39"/>
          <p:cNvSpPr txBox="1"/>
          <p:nvPr/>
        </p:nvSpPr>
        <p:spPr>
          <a:xfrm>
            <a:off x="1165870" y="4002644"/>
            <a:ext cx="407484" cy="246221"/>
          </a:xfrm>
          <a:prstGeom prst="rect">
            <a:avLst/>
          </a:prstGeom>
          <a:noFill/>
        </p:spPr>
        <p:txBody>
          <a:bodyPr wrap="none" rtlCol="0">
            <a:spAutoFit/>
          </a:bodyPr>
          <a:lstStyle/>
          <a:p>
            <a:r>
              <a:rPr lang="en-US" sz="1000" dirty="0" smtClean="0"/>
              <a:t>50%</a:t>
            </a:r>
            <a:endParaRPr lang="en-US" sz="1000" dirty="0"/>
          </a:p>
        </p:txBody>
      </p:sp>
      <p:sp>
        <p:nvSpPr>
          <p:cNvPr id="41" name="TextBox 40"/>
          <p:cNvSpPr txBox="1"/>
          <p:nvPr/>
        </p:nvSpPr>
        <p:spPr>
          <a:xfrm>
            <a:off x="1165870" y="3091659"/>
            <a:ext cx="407484" cy="246221"/>
          </a:xfrm>
          <a:prstGeom prst="rect">
            <a:avLst/>
          </a:prstGeom>
          <a:noFill/>
        </p:spPr>
        <p:txBody>
          <a:bodyPr wrap="none" rtlCol="0">
            <a:spAutoFit/>
          </a:bodyPr>
          <a:lstStyle/>
          <a:p>
            <a:r>
              <a:rPr lang="en-US" sz="1000" dirty="0"/>
              <a:t>7</a:t>
            </a:r>
            <a:r>
              <a:rPr lang="en-US" sz="1000" dirty="0" smtClean="0"/>
              <a:t>5%</a:t>
            </a:r>
            <a:endParaRPr lang="en-US" sz="1000" dirty="0"/>
          </a:p>
        </p:txBody>
      </p:sp>
      <p:sp>
        <p:nvSpPr>
          <p:cNvPr id="42" name="TextBox 41"/>
          <p:cNvSpPr txBox="1"/>
          <p:nvPr/>
        </p:nvSpPr>
        <p:spPr>
          <a:xfrm>
            <a:off x="1165870" y="2299383"/>
            <a:ext cx="473206" cy="246221"/>
          </a:xfrm>
          <a:prstGeom prst="rect">
            <a:avLst/>
          </a:prstGeom>
          <a:noFill/>
        </p:spPr>
        <p:txBody>
          <a:bodyPr wrap="none" rtlCol="0">
            <a:spAutoFit/>
          </a:bodyPr>
          <a:lstStyle/>
          <a:p>
            <a:r>
              <a:rPr lang="en-US" sz="1000" dirty="0" smtClean="0"/>
              <a:t>100%</a:t>
            </a:r>
            <a:endParaRPr lang="en-US" sz="1000" dirty="0"/>
          </a:p>
        </p:txBody>
      </p:sp>
      <p:sp>
        <p:nvSpPr>
          <p:cNvPr id="2" name="Right Brace 1"/>
          <p:cNvSpPr/>
          <p:nvPr/>
        </p:nvSpPr>
        <p:spPr>
          <a:xfrm>
            <a:off x="3759200" y="2395277"/>
            <a:ext cx="244348" cy="874973"/>
          </a:xfrm>
          <a:prstGeom prst="rightBrace">
            <a:avLst>
              <a:gd name="adj1" fmla="val 50481"/>
              <a:gd name="adj2" fmla="val 5000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943350" y="2540000"/>
            <a:ext cx="2413000" cy="584775"/>
          </a:xfrm>
          <a:prstGeom prst="rect">
            <a:avLst/>
          </a:prstGeom>
          <a:noFill/>
        </p:spPr>
        <p:txBody>
          <a:bodyPr wrap="square" rtlCol="0">
            <a:spAutoFit/>
          </a:bodyPr>
          <a:lstStyle/>
          <a:p>
            <a:r>
              <a:rPr lang="en-US" sz="1600" dirty="0" smtClean="0"/>
              <a:t>Limited People Change Management dependency</a:t>
            </a:r>
            <a:endParaRPr lang="en-US" sz="1600" dirty="0"/>
          </a:p>
        </p:txBody>
      </p:sp>
      <p:sp>
        <p:nvSpPr>
          <p:cNvPr id="43" name="Right Brace 42"/>
          <p:cNvSpPr/>
          <p:nvPr/>
        </p:nvSpPr>
        <p:spPr>
          <a:xfrm rot="10800000">
            <a:off x="6210300" y="2388926"/>
            <a:ext cx="244348" cy="2589473"/>
          </a:xfrm>
          <a:prstGeom prst="rightBrace">
            <a:avLst>
              <a:gd name="adj1" fmla="val 50481"/>
              <a:gd name="adj2" fmla="val 5000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3879850" y="3371850"/>
            <a:ext cx="2413000" cy="1569660"/>
          </a:xfrm>
          <a:prstGeom prst="rect">
            <a:avLst/>
          </a:prstGeom>
          <a:noFill/>
        </p:spPr>
        <p:txBody>
          <a:bodyPr wrap="square" rtlCol="0">
            <a:spAutoFit/>
          </a:bodyPr>
          <a:lstStyle/>
          <a:p>
            <a:pPr algn="r"/>
            <a:r>
              <a:rPr lang="en-US" sz="1600" dirty="0" smtClean="0"/>
              <a:t>Large People Change Management dependency</a:t>
            </a:r>
          </a:p>
          <a:p>
            <a:pPr algn="r"/>
            <a:endParaRPr lang="en-US" sz="1600" dirty="0"/>
          </a:p>
          <a:p>
            <a:pPr algn="r"/>
            <a:r>
              <a:rPr lang="en-US" sz="1600" dirty="0" smtClean="0"/>
              <a:t>People are required to </a:t>
            </a:r>
            <a:r>
              <a:rPr lang="en-US" sz="1600" u="sng" dirty="0" smtClean="0"/>
              <a:t>change the way they are working (e.g. new process)</a:t>
            </a:r>
            <a:endParaRPr lang="en-US" sz="1600" u="sng" dirty="0"/>
          </a:p>
        </p:txBody>
      </p:sp>
      <p:sp>
        <p:nvSpPr>
          <p:cNvPr id="6" name="TextBox 5"/>
          <p:cNvSpPr txBox="1"/>
          <p:nvPr/>
        </p:nvSpPr>
        <p:spPr>
          <a:xfrm>
            <a:off x="1760558" y="996286"/>
            <a:ext cx="6501780" cy="1200329"/>
          </a:xfrm>
          <a:prstGeom prst="rect">
            <a:avLst/>
          </a:prstGeom>
          <a:noFill/>
        </p:spPr>
        <p:txBody>
          <a:bodyPr wrap="none" rtlCol="0">
            <a:spAutoFit/>
          </a:bodyPr>
          <a:lstStyle/>
          <a:p>
            <a:r>
              <a:rPr lang="en-US" sz="3600" dirty="0" smtClean="0">
                <a:solidFill>
                  <a:srgbClr val="FF0000"/>
                </a:solidFill>
              </a:rPr>
              <a:t>What is your Project/Program?</a:t>
            </a:r>
          </a:p>
          <a:p>
            <a:pPr eaLnBrk="1" hangingPunct="1"/>
            <a:r>
              <a:rPr lang="en-US" dirty="0" smtClean="0">
                <a:solidFill>
                  <a:srgbClr val="FF0000"/>
                </a:solidFill>
              </a:rPr>
              <a:t>People Change </a:t>
            </a:r>
            <a:r>
              <a:rPr lang="en-US" dirty="0">
                <a:solidFill>
                  <a:srgbClr val="FF0000"/>
                </a:solidFill>
              </a:rPr>
              <a:t>Management </a:t>
            </a:r>
            <a:r>
              <a:rPr lang="en-US" dirty="0" smtClean="0">
                <a:solidFill>
                  <a:srgbClr val="FF0000"/>
                </a:solidFill>
              </a:rPr>
              <a:t>Strategy answers:</a:t>
            </a:r>
          </a:p>
          <a:p>
            <a:pPr eaLnBrk="1" hangingPunct="1"/>
            <a:r>
              <a:rPr lang="en-US" i="1" dirty="0" smtClean="0">
                <a:solidFill>
                  <a:srgbClr val="FF0000"/>
                </a:solidFill>
              </a:rPr>
              <a:t>How </a:t>
            </a:r>
            <a:r>
              <a:rPr lang="en-US" i="1" dirty="0">
                <a:solidFill>
                  <a:srgbClr val="FF0000"/>
                </a:solidFill>
              </a:rPr>
              <a:t>much People Change Management is needed for my project?</a:t>
            </a:r>
            <a:endParaRPr lang="en-US" altLang="en-US" i="1" dirty="0">
              <a:solidFill>
                <a:srgbClr val="FF0000"/>
              </a:solidFill>
            </a:endParaRPr>
          </a:p>
        </p:txBody>
      </p:sp>
    </p:spTree>
    <p:extLst>
      <p:ext uri="{BB962C8B-B14F-4D97-AF65-F5344CB8AC3E}">
        <p14:creationId xmlns:p14="http://schemas.microsoft.com/office/powerpoint/2010/main" val="31109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3" grpId="0" animBg="1"/>
      <p:bldP spid="44" grpId="0"/>
      <p:bldP spid="6" grpId="0"/>
    </p:bldLst>
  </p:timing>
</p:sld>
</file>

<file path=ppt/theme/theme1.xml><?xml version="1.0" encoding="utf-8"?>
<a:theme xmlns:a="http://schemas.openxmlformats.org/drawingml/2006/main" name="Smart service management PDD 2014 template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Smart service management PDD 2014 template v3</Template>
  <TotalTime>4453</TotalTime>
  <Words>1037</Words>
  <Application>Microsoft Office PowerPoint</Application>
  <PresentationFormat>On-screen Show (4:3)</PresentationFormat>
  <Paragraphs>255</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Smart service management PDD 2014 template v3</vt:lpstr>
      <vt:lpstr>WORKSHOP People Change Management Strategy</vt:lpstr>
      <vt:lpstr>WORKSHOP</vt:lpstr>
      <vt:lpstr>PowerPoint Presentation</vt:lpstr>
      <vt:lpstr>PEOPLE – PROCESS - TECHNOLOGY</vt:lpstr>
      <vt:lpstr>WHY PEOPLE CHANG MANAGEMENT</vt:lpstr>
      <vt:lpstr>PowerPoint Presentation</vt:lpstr>
      <vt:lpstr>PowerPoint Presentation</vt:lpstr>
      <vt:lpstr>PowerPoint Presentation</vt:lpstr>
      <vt:lpstr>PowerPoint Presentation</vt:lpstr>
      <vt:lpstr>PowerPoint Presentation</vt:lpstr>
      <vt:lpstr>CHANGE CHARACTERISTICS ASSESMENT</vt:lpstr>
      <vt:lpstr>ORGANIZATIONAL ATTRIBUTES ASSESMENT</vt:lpstr>
      <vt:lpstr>SPONSORSHIP MODEL, PROJECT TEAM &amp; STEERING COMMITTEE</vt:lpstr>
      <vt:lpstr>PEOPLE CHANGE MANAGEMENT TEAM</vt:lpstr>
      <vt:lpstr>RISK ASSESSMENT</vt:lpstr>
      <vt:lpstr>RECOMMENDED SPECIAL TACTICS</vt:lpstr>
      <vt:lpstr>NEXT STEPS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Thorsten Manthey</dc:creator>
  <cp:lastModifiedBy>Thorsten Manthey</cp:lastModifiedBy>
  <cp:revision>67</cp:revision>
  <dcterms:created xsi:type="dcterms:W3CDTF">2014-02-18T13:48:29Z</dcterms:created>
  <dcterms:modified xsi:type="dcterms:W3CDTF">2019-11-14T02:50:04Z</dcterms:modified>
</cp:coreProperties>
</file>