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2" r:id="rId4"/>
    <p:sldId id="302" r:id="rId5"/>
    <p:sldId id="304" r:id="rId6"/>
    <p:sldId id="261" r:id="rId7"/>
    <p:sldId id="263" r:id="rId8"/>
    <p:sldId id="264" r:id="rId9"/>
    <p:sldId id="265" r:id="rId10"/>
    <p:sldId id="260" r:id="rId11"/>
    <p:sldId id="280" r:id="rId12"/>
    <p:sldId id="282" r:id="rId13"/>
    <p:sldId id="283" r:id="rId14"/>
    <p:sldId id="290" r:id="rId15"/>
    <p:sldId id="291" r:id="rId16"/>
    <p:sldId id="294" r:id="rId17"/>
    <p:sldId id="298" r:id="rId18"/>
    <p:sldId id="297" r:id="rId19"/>
    <p:sldId id="300" r:id="rId20"/>
    <p:sldId id="301" r:id="rId21"/>
    <p:sldId id="293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enbacher, Jeffrey T" initials="JO" lastIdx="1" clrIdx="0">
    <p:extLst>
      <p:ext uri="{19B8F6BF-5375-455C-9EA6-DF929625EA0E}">
        <p15:presenceInfo xmlns:p15="http://schemas.microsoft.com/office/powerpoint/2012/main" userId="Ottenbacher, Jeffrey T" providerId="None"/>
      </p:ext>
    </p:extLst>
  </p:cmAuthor>
  <p:cmAuthor id="2" name="KPMG" initials="K" lastIdx="2" clrIdx="1">
    <p:extLst>
      <p:ext uri="{19B8F6BF-5375-455C-9EA6-DF929625EA0E}">
        <p15:presenceInfo xmlns:p15="http://schemas.microsoft.com/office/powerpoint/2012/main" userId="KPM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090" autoAdjust="0"/>
  </p:normalViewPr>
  <p:slideViewPr>
    <p:cSldViewPr showGuides="1">
      <p:cViewPr varScale="1">
        <p:scale>
          <a:sx n="62" d="100"/>
          <a:sy n="62" d="100"/>
        </p:scale>
        <p:origin x="7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98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8D615-74CC-4872-8E20-923585A54337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295989-5008-4A00-9C5B-753B7160B5BE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F09E0711-D575-49E3-8E34-4DAD56C2EE18}" type="parTrans" cxnId="{B3E5F9EE-12D2-4708-86A3-4277FEE0D612}">
      <dgm:prSet/>
      <dgm:spPr/>
      <dgm:t>
        <a:bodyPr/>
        <a:lstStyle/>
        <a:p>
          <a:endParaRPr lang="en-US"/>
        </a:p>
      </dgm:t>
    </dgm:pt>
    <dgm:pt modelId="{277D6436-990B-4BB6-893E-5EC7DB5A63D1}" type="sibTrans" cxnId="{B3E5F9EE-12D2-4708-86A3-4277FEE0D612}">
      <dgm:prSet/>
      <dgm:spPr/>
      <dgm:t>
        <a:bodyPr/>
        <a:lstStyle/>
        <a:p>
          <a:endParaRPr lang="en-US"/>
        </a:p>
      </dgm:t>
    </dgm:pt>
    <dgm:pt modelId="{F82FFFC3-13D8-455E-941F-55CA0F3219D7}">
      <dgm:prSet phldrT="[Text]" custT="1"/>
      <dgm:spPr/>
      <dgm:t>
        <a:bodyPr/>
        <a:lstStyle/>
        <a:p>
          <a:endParaRPr lang="en-US" sz="1600" dirty="0"/>
        </a:p>
      </dgm:t>
    </dgm:pt>
    <dgm:pt modelId="{1E142E69-5473-40E9-85AF-5A67D8A0790C}" type="parTrans" cxnId="{6A07C130-C287-4651-84E1-C35A7362409A}">
      <dgm:prSet/>
      <dgm:spPr/>
      <dgm:t>
        <a:bodyPr/>
        <a:lstStyle/>
        <a:p>
          <a:endParaRPr lang="en-US"/>
        </a:p>
      </dgm:t>
    </dgm:pt>
    <dgm:pt modelId="{03E68069-6817-4D6A-BD9D-ACE9458691E2}" type="sibTrans" cxnId="{6A07C130-C287-4651-84E1-C35A7362409A}">
      <dgm:prSet/>
      <dgm:spPr/>
      <dgm:t>
        <a:bodyPr/>
        <a:lstStyle/>
        <a:p>
          <a:endParaRPr lang="en-US"/>
        </a:p>
      </dgm:t>
    </dgm:pt>
    <dgm:pt modelId="{2040954E-DD66-4BE5-AC42-F3E2F93A427A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00E3DB8-6CA2-4B8F-A7F4-DD6235B19548}" type="parTrans" cxnId="{70AA1195-0D11-462B-881B-426213DA8D0A}">
      <dgm:prSet/>
      <dgm:spPr/>
      <dgm:t>
        <a:bodyPr/>
        <a:lstStyle/>
        <a:p>
          <a:endParaRPr lang="en-US"/>
        </a:p>
      </dgm:t>
    </dgm:pt>
    <dgm:pt modelId="{8C1DB4B3-0C59-4C13-8FCA-0595550969A4}" type="sibTrans" cxnId="{70AA1195-0D11-462B-881B-426213DA8D0A}">
      <dgm:prSet/>
      <dgm:spPr/>
      <dgm:t>
        <a:bodyPr/>
        <a:lstStyle/>
        <a:p>
          <a:endParaRPr lang="en-US"/>
        </a:p>
      </dgm:t>
    </dgm:pt>
    <dgm:pt modelId="{7E2A1F3B-B49E-45DC-818E-15616E4C4808}">
      <dgm:prSet phldrT="[Text]" custT="1"/>
      <dgm:spPr/>
      <dgm:t>
        <a:bodyPr/>
        <a:lstStyle/>
        <a:p>
          <a:endParaRPr lang="en-US" sz="1600" dirty="0"/>
        </a:p>
      </dgm:t>
    </dgm:pt>
    <dgm:pt modelId="{982EB37B-F4C7-47CC-A8F3-A0BB2E73BED7}" type="parTrans" cxnId="{D5F58925-5F88-41BD-B3DF-9219AC7CA7B4}">
      <dgm:prSet/>
      <dgm:spPr/>
      <dgm:t>
        <a:bodyPr/>
        <a:lstStyle/>
        <a:p>
          <a:endParaRPr lang="en-US"/>
        </a:p>
      </dgm:t>
    </dgm:pt>
    <dgm:pt modelId="{5C4C5345-F1BC-47CD-9E01-D6D87E548FDA}" type="sibTrans" cxnId="{D5F58925-5F88-41BD-B3DF-9219AC7CA7B4}">
      <dgm:prSet/>
      <dgm:spPr/>
      <dgm:t>
        <a:bodyPr/>
        <a:lstStyle/>
        <a:p>
          <a:endParaRPr lang="en-US"/>
        </a:p>
      </dgm:t>
    </dgm:pt>
    <dgm:pt modelId="{9DB6A232-9B19-4009-808F-A62F6B16EACF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11D93D3F-F690-49A3-9B3D-9F1803165CF6}" type="parTrans" cxnId="{9AB07BB2-D799-4578-8293-2296B06307B6}">
      <dgm:prSet/>
      <dgm:spPr/>
      <dgm:t>
        <a:bodyPr/>
        <a:lstStyle/>
        <a:p>
          <a:endParaRPr lang="en-US"/>
        </a:p>
      </dgm:t>
    </dgm:pt>
    <dgm:pt modelId="{3B1D3AF3-BBF8-430C-B6CE-6AD55BC6F730}" type="sibTrans" cxnId="{9AB07BB2-D799-4578-8293-2296B06307B6}">
      <dgm:prSet/>
      <dgm:spPr/>
      <dgm:t>
        <a:bodyPr/>
        <a:lstStyle/>
        <a:p>
          <a:endParaRPr lang="en-US"/>
        </a:p>
      </dgm:t>
    </dgm:pt>
    <dgm:pt modelId="{3947FEF1-2953-4470-B07C-EC17E5CDF9B5}">
      <dgm:prSet phldrT="[Text]"/>
      <dgm:spPr/>
      <dgm:t>
        <a:bodyPr/>
        <a:lstStyle/>
        <a:p>
          <a:endParaRPr lang="en-US" sz="1500" dirty="0"/>
        </a:p>
      </dgm:t>
    </dgm:pt>
    <dgm:pt modelId="{6525F2D3-D09A-4F32-833F-08399327DB26}" type="parTrans" cxnId="{BC869574-819B-458E-A656-50E7A99F9EFF}">
      <dgm:prSet/>
      <dgm:spPr/>
      <dgm:t>
        <a:bodyPr/>
        <a:lstStyle/>
        <a:p>
          <a:endParaRPr lang="en-US"/>
        </a:p>
      </dgm:t>
    </dgm:pt>
    <dgm:pt modelId="{4A5A39C3-C4A2-4590-B841-9C1E46B0DB4D}" type="sibTrans" cxnId="{BC869574-819B-458E-A656-50E7A99F9EFF}">
      <dgm:prSet/>
      <dgm:spPr/>
      <dgm:t>
        <a:bodyPr/>
        <a:lstStyle/>
        <a:p>
          <a:endParaRPr lang="en-US"/>
        </a:p>
      </dgm:t>
    </dgm:pt>
    <dgm:pt modelId="{B3D21C34-37BC-4C06-8313-D7795E6508CE}">
      <dgm:prSet phldrT="[Text]" custT="1"/>
      <dgm:spPr/>
      <dgm:t>
        <a:bodyPr/>
        <a:lstStyle/>
        <a:p>
          <a:endParaRPr lang="en-US" sz="1500" dirty="0"/>
        </a:p>
      </dgm:t>
    </dgm:pt>
    <dgm:pt modelId="{DE9116F7-DA52-46FF-BA58-AC6FCF5F04C0}" type="parTrans" cxnId="{5DB4AF8D-E06D-49EC-839E-F326BA1FBF13}">
      <dgm:prSet/>
      <dgm:spPr/>
      <dgm:t>
        <a:bodyPr/>
        <a:lstStyle/>
        <a:p>
          <a:endParaRPr lang="en-US"/>
        </a:p>
      </dgm:t>
    </dgm:pt>
    <dgm:pt modelId="{8FB398F8-2BA5-428B-B648-46EDAB13A551}" type="sibTrans" cxnId="{5DB4AF8D-E06D-49EC-839E-F326BA1FBF13}">
      <dgm:prSet/>
      <dgm:spPr/>
      <dgm:t>
        <a:bodyPr/>
        <a:lstStyle/>
        <a:p>
          <a:endParaRPr lang="en-US"/>
        </a:p>
      </dgm:t>
    </dgm:pt>
    <dgm:pt modelId="{681B7A0A-5456-4858-AEA6-1A9EEE2A4B36}" type="pres">
      <dgm:prSet presAssocID="{5548D615-74CC-4872-8E20-923585A54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28D44-BC0E-434E-88B5-E60165FACBDD}" type="pres">
      <dgm:prSet presAssocID="{E3295989-5008-4A00-9C5B-753B7160B5BE}" presName="compNode" presStyleCnt="0"/>
      <dgm:spPr/>
    </dgm:pt>
    <dgm:pt modelId="{80180037-112E-4248-B38A-AE62FCC07FCE}" type="pres">
      <dgm:prSet presAssocID="{E3295989-5008-4A00-9C5B-753B7160B5BE}" presName="noGeometry" presStyleCnt="0"/>
      <dgm:spPr/>
    </dgm:pt>
    <dgm:pt modelId="{FBB37788-4FF0-4F0A-824C-1B3421E371E6}" type="pres">
      <dgm:prSet presAssocID="{E3295989-5008-4A00-9C5B-753B7160B5BE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D58-07EB-412E-A448-3E2A3996E1A1}" type="pres">
      <dgm:prSet presAssocID="{E3295989-5008-4A00-9C5B-753B7160B5BE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2EF5B69-6654-41C3-ABCE-C0C410C2F8AB}" type="pres">
      <dgm:prSet presAssocID="{E3295989-5008-4A00-9C5B-753B7160B5B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39A7A-5DD0-44B2-B867-F3983D9EFCB7}" type="pres">
      <dgm:prSet presAssocID="{E3295989-5008-4A00-9C5B-753B7160B5BE}" presName="aSpace" presStyleCnt="0"/>
      <dgm:spPr/>
    </dgm:pt>
    <dgm:pt modelId="{BE8C54E1-33EA-4144-8391-E88D7045B781}" type="pres">
      <dgm:prSet presAssocID="{2040954E-DD66-4BE5-AC42-F3E2F93A427A}" presName="compNode" presStyleCnt="0"/>
      <dgm:spPr/>
    </dgm:pt>
    <dgm:pt modelId="{F5A3CAD0-3791-4E61-B0F3-7D39C0F38238}" type="pres">
      <dgm:prSet presAssocID="{2040954E-DD66-4BE5-AC42-F3E2F93A427A}" presName="noGeometry" presStyleCnt="0"/>
      <dgm:spPr/>
    </dgm:pt>
    <dgm:pt modelId="{26BCBE08-FB69-43DB-9011-101EEEAD14CC}" type="pres">
      <dgm:prSet presAssocID="{2040954E-DD66-4BE5-AC42-F3E2F93A427A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A791-3D8B-4A33-9F46-A2BC7C70FBB8}" type="pres">
      <dgm:prSet presAssocID="{2040954E-DD66-4BE5-AC42-F3E2F93A427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7886046-B426-4E53-B9DD-A6F41BD83F2B}" type="pres">
      <dgm:prSet presAssocID="{2040954E-DD66-4BE5-AC42-F3E2F93A427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D685E-BD09-480F-83F8-84C9AA292C1F}" type="pres">
      <dgm:prSet presAssocID="{2040954E-DD66-4BE5-AC42-F3E2F93A427A}" presName="aSpace" presStyleCnt="0"/>
      <dgm:spPr/>
    </dgm:pt>
    <dgm:pt modelId="{312E1804-AE22-48AD-B821-799E4AB7E899}" type="pres">
      <dgm:prSet presAssocID="{9DB6A232-9B19-4009-808F-A62F6B16EACF}" presName="compNode" presStyleCnt="0"/>
      <dgm:spPr/>
    </dgm:pt>
    <dgm:pt modelId="{8C015E43-D25F-4B4C-AE58-DB7A97B1BBA6}" type="pres">
      <dgm:prSet presAssocID="{9DB6A232-9B19-4009-808F-A62F6B16EACF}" presName="noGeometry" presStyleCnt="0"/>
      <dgm:spPr/>
    </dgm:pt>
    <dgm:pt modelId="{B84D917F-39F1-4038-A56C-489EB7856DDD}" type="pres">
      <dgm:prSet presAssocID="{9DB6A232-9B19-4009-808F-A62F6B16EAC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583F4-DBCB-470C-8EF7-A5E324AE3EA0}" type="pres">
      <dgm:prSet presAssocID="{9DB6A232-9B19-4009-808F-A62F6B16EACF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1548C64A-1056-4B5A-8A5A-3E90392A95BF}" type="pres">
      <dgm:prSet presAssocID="{9DB6A232-9B19-4009-808F-A62F6B16EA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557CE-C622-497A-9BF6-623F7AC5D5FB}" type="presOf" srcId="{5548D615-74CC-4872-8E20-923585A54337}" destId="{681B7A0A-5456-4858-AEA6-1A9EEE2A4B36}" srcOrd="0" destOrd="0" presId="urn:microsoft.com/office/officeart/2005/8/layout/hProcess6"/>
    <dgm:cxn modelId="{6A07C130-C287-4651-84E1-C35A7362409A}" srcId="{E3295989-5008-4A00-9C5B-753B7160B5BE}" destId="{F82FFFC3-13D8-455E-941F-55CA0F3219D7}" srcOrd="0" destOrd="0" parTransId="{1E142E69-5473-40E9-85AF-5A67D8A0790C}" sibTransId="{03E68069-6817-4D6A-BD9D-ACE9458691E2}"/>
    <dgm:cxn modelId="{9AB07BB2-D799-4578-8293-2296B06307B6}" srcId="{5548D615-74CC-4872-8E20-923585A54337}" destId="{9DB6A232-9B19-4009-808F-A62F6B16EACF}" srcOrd="2" destOrd="0" parTransId="{11D93D3F-F690-49A3-9B3D-9F1803165CF6}" sibTransId="{3B1D3AF3-BBF8-430C-B6CE-6AD55BC6F730}"/>
    <dgm:cxn modelId="{581E218D-1EA1-4D4D-BE79-9B7E403EAE2A}" type="presOf" srcId="{7E2A1F3B-B49E-45DC-818E-15616E4C4808}" destId="{26BCBE08-FB69-43DB-9011-101EEEAD14CC}" srcOrd="0" destOrd="0" presId="urn:microsoft.com/office/officeart/2005/8/layout/hProcess6"/>
    <dgm:cxn modelId="{2C26E036-136B-40E9-9C2D-444364EE588C}" type="presOf" srcId="{2040954E-DD66-4BE5-AC42-F3E2F93A427A}" destId="{C7886046-B426-4E53-B9DD-A6F41BD83F2B}" srcOrd="0" destOrd="0" presId="urn:microsoft.com/office/officeart/2005/8/layout/hProcess6"/>
    <dgm:cxn modelId="{BE1D8457-ABF6-4120-9E6F-C0605613612B}" type="presOf" srcId="{3947FEF1-2953-4470-B07C-EC17E5CDF9B5}" destId="{B84D917F-39F1-4038-A56C-489EB7856DDD}" srcOrd="0" destOrd="0" presId="urn:microsoft.com/office/officeart/2005/8/layout/hProcess6"/>
    <dgm:cxn modelId="{BC869574-819B-458E-A656-50E7A99F9EFF}" srcId="{9DB6A232-9B19-4009-808F-A62F6B16EACF}" destId="{3947FEF1-2953-4470-B07C-EC17E5CDF9B5}" srcOrd="0" destOrd="0" parTransId="{6525F2D3-D09A-4F32-833F-08399327DB26}" sibTransId="{4A5A39C3-C4A2-4590-B841-9C1E46B0DB4D}"/>
    <dgm:cxn modelId="{D57F6BB4-DBC0-4AAF-B489-B806BA62631F}" type="presOf" srcId="{F82FFFC3-13D8-455E-941F-55CA0F3219D7}" destId="{55EF3D58-07EB-412E-A448-3E2A3996E1A1}" srcOrd="1" destOrd="0" presId="urn:microsoft.com/office/officeart/2005/8/layout/hProcess6"/>
    <dgm:cxn modelId="{C2372862-5A78-4426-9E40-DAC832736E45}" type="presOf" srcId="{E3295989-5008-4A00-9C5B-753B7160B5BE}" destId="{22EF5B69-6654-41C3-ABCE-C0C410C2F8AB}" srcOrd="0" destOrd="0" presId="urn:microsoft.com/office/officeart/2005/8/layout/hProcess6"/>
    <dgm:cxn modelId="{2EC7EB95-D6F4-4E39-ADE2-A44E9F2FD046}" type="presOf" srcId="{B3D21C34-37BC-4C06-8313-D7795E6508CE}" destId="{579583F4-DBCB-470C-8EF7-A5E324AE3EA0}" srcOrd="1" destOrd="1" presId="urn:microsoft.com/office/officeart/2005/8/layout/hProcess6"/>
    <dgm:cxn modelId="{0E447B98-8D8C-4261-8219-E887E1BAFB1A}" type="presOf" srcId="{3947FEF1-2953-4470-B07C-EC17E5CDF9B5}" destId="{579583F4-DBCB-470C-8EF7-A5E324AE3EA0}" srcOrd="1" destOrd="0" presId="urn:microsoft.com/office/officeart/2005/8/layout/hProcess6"/>
    <dgm:cxn modelId="{58F2E37F-B0CD-491B-AA76-1D3E5B15BBD8}" type="presOf" srcId="{9DB6A232-9B19-4009-808F-A62F6B16EACF}" destId="{1548C64A-1056-4B5A-8A5A-3E90392A95BF}" srcOrd="0" destOrd="0" presId="urn:microsoft.com/office/officeart/2005/8/layout/hProcess6"/>
    <dgm:cxn modelId="{5DB4AF8D-E06D-49EC-839E-F326BA1FBF13}" srcId="{9DB6A232-9B19-4009-808F-A62F6B16EACF}" destId="{B3D21C34-37BC-4C06-8313-D7795E6508CE}" srcOrd="1" destOrd="0" parTransId="{DE9116F7-DA52-46FF-BA58-AC6FCF5F04C0}" sibTransId="{8FB398F8-2BA5-428B-B648-46EDAB13A551}"/>
    <dgm:cxn modelId="{70AA1195-0D11-462B-881B-426213DA8D0A}" srcId="{5548D615-74CC-4872-8E20-923585A54337}" destId="{2040954E-DD66-4BE5-AC42-F3E2F93A427A}" srcOrd="1" destOrd="0" parTransId="{900E3DB8-6CA2-4B8F-A7F4-DD6235B19548}" sibTransId="{8C1DB4B3-0C59-4C13-8FCA-0595550969A4}"/>
    <dgm:cxn modelId="{D5F58925-5F88-41BD-B3DF-9219AC7CA7B4}" srcId="{2040954E-DD66-4BE5-AC42-F3E2F93A427A}" destId="{7E2A1F3B-B49E-45DC-818E-15616E4C4808}" srcOrd="0" destOrd="0" parTransId="{982EB37B-F4C7-47CC-A8F3-A0BB2E73BED7}" sibTransId="{5C4C5345-F1BC-47CD-9E01-D6D87E548FDA}"/>
    <dgm:cxn modelId="{D6981C7A-FB67-4B2F-8F3A-FA276E672092}" type="presOf" srcId="{7E2A1F3B-B49E-45DC-818E-15616E4C4808}" destId="{E0B5A791-3D8B-4A33-9F46-A2BC7C70FBB8}" srcOrd="1" destOrd="0" presId="urn:microsoft.com/office/officeart/2005/8/layout/hProcess6"/>
    <dgm:cxn modelId="{B3E5F9EE-12D2-4708-86A3-4277FEE0D612}" srcId="{5548D615-74CC-4872-8E20-923585A54337}" destId="{E3295989-5008-4A00-9C5B-753B7160B5BE}" srcOrd="0" destOrd="0" parTransId="{F09E0711-D575-49E3-8E34-4DAD56C2EE18}" sibTransId="{277D6436-990B-4BB6-893E-5EC7DB5A63D1}"/>
    <dgm:cxn modelId="{85D145C0-844B-4349-B729-1099A06286DB}" type="presOf" srcId="{B3D21C34-37BC-4C06-8313-D7795E6508CE}" destId="{B84D917F-39F1-4038-A56C-489EB7856DDD}" srcOrd="0" destOrd="1" presId="urn:microsoft.com/office/officeart/2005/8/layout/hProcess6"/>
    <dgm:cxn modelId="{665D3750-1D89-4FAB-A63A-6F04D5506D6F}" type="presOf" srcId="{F82FFFC3-13D8-455E-941F-55CA0F3219D7}" destId="{FBB37788-4FF0-4F0A-824C-1B3421E371E6}" srcOrd="0" destOrd="0" presId="urn:microsoft.com/office/officeart/2005/8/layout/hProcess6"/>
    <dgm:cxn modelId="{A3C718D6-1757-4FF0-901E-323A659F9931}" type="presParOf" srcId="{681B7A0A-5456-4858-AEA6-1A9EEE2A4B36}" destId="{83A28D44-BC0E-434E-88B5-E60165FACBDD}" srcOrd="0" destOrd="0" presId="urn:microsoft.com/office/officeart/2005/8/layout/hProcess6"/>
    <dgm:cxn modelId="{443CA48A-5BFD-4B34-8885-04B0EBE09E40}" type="presParOf" srcId="{83A28D44-BC0E-434E-88B5-E60165FACBDD}" destId="{80180037-112E-4248-B38A-AE62FCC07FCE}" srcOrd="0" destOrd="0" presId="urn:microsoft.com/office/officeart/2005/8/layout/hProcess6"/>
    <dgm:cxn modelId="{B5051CE1-DE8A-4CE4-B29F-6ACBC89C142A}" type="presParOf" srcId="{83A28D44-BC0E-434E-88B5-E60165FACBDD}" destId="{FBB37788-4FF0-4F0A-824C-1B3421E371E6}" srcOrd="1" destOrd="0" presId="urn:microsoft.com/office/officeart/2005/8/layout/hProcess6"/>
    <dgm:cxn modelId="{BF10FFDF-FB5C-4FF7-8CD4-18D78A2A3B8F}" type="presParOf" srcId="{83A28D44-BC0E-434E-88B5-E60165FACBDD}" destId="{55EF3D58-07EB-412E-A448-3E2A3996E1A1}" srcOrd="2" destOrd="0" presId="urn:microsoft.com/office/officeart/2005/8/layout/hProcess6"/>
    <dgm:cxn modelId="{C692885E-4ADA-410F-96E8-B3C39C7D8326}" type="presParOf" srcId="{83A28D44-BC0E-434E-88B5-E60165FACBDD}" destId="{22EF5B69-6654-41C3-ABCE-C0C410C2F8AB}" srcOrd="3" destOrd="0" presId="urn:microsoft.com/office/officeart/2005/8/layout/hProcess6"/>
    <dgm:cxn modelId="{DE227530-2132-4365-BD49-228B8E3C3604}" type="presParOf" srcId="{681B7A0A-5456-4858-AEA6-1A9EEE2A4B36}" destId="{79239A7A-5DD0-44B2-B867-F3983D9EFCB7}" srcOrd="1" destOrd="0" presId="urn:microsoft.com/office/officeart/2005/8/layout/hProcess6"/>
    <dgm:cxn modelId="{88A01D5A-16FF-410A-8ED0-06186044F623}" type="presParOf" srcId="{681B7A0A-5456-4858-AEA6-1A9EEE2A4B36}" destId="{BE8C54E1-33EA-4144-8391-E88D7045B781}" srcOrd="2" destOrd="0" presId="urn:microsoft.com/office/officeart/2005/8/layout/hProcess6"/>
    <dgm:cxn modelId="{EF228457-7122-4858-88C3-7C8C7A318635}" type="presParOf" srcId="{BE8C54E1-33EA-4144-8391-E88D7045B781}" destId="{F5A3CAD0-3791-4E61-B0F3-7D39C0F38238}" srcOrd="0" destOrd="0" presId="urn:microsoft.com/office/officeart/2005/8/layout/hProcess6"/>
    <dgm:cxn modelId="{D31E7E24-08DA-4BDA-AEB6-A992299E97FD}" type="presParOf" srcId="{BE8C54E1-33EA-4144-8391-E88D7045B781}" destId="{26BCBE08-FB69-43DB-9011-101EEEAD14CC}" srcOrd="1" destOrd="0" presId="urn:microsoft.com/office/officeart/2005/8/layout/hProcess6"/>
    <dgm:cxn modelId="{491BF2AF-AB62-4A7F-9852-C5214573CDDD}" type="presParOf" srcId="{BE8C54E1-33EA-4144-8391-E88D7045B781}" destId="{E0B5A791-3D8B-4A33-9F46-A2BC7C70FBB8}" srcOrd="2" destOrd="0" presId="urn:microsoft.com/office/officeart/2005/8/layout/hProcess6"/>
    <dgm:cxn modelId="{3DBCE052-1303-4197-AAB0-36F2127FC4B5}" type="presParOf" srcId="{BE8C54E1-33EA-4144-8391-E88D7045B781}" destId="{C7886046-B426-4E53-B9DD-A6F41BD83F2B}" srcOrd="3" destOrd="0" presId="urn:microsoft.com/office/officeart/2005/8/layout/hProcess6"/>
    <dgm:cxn modelId="{0841D11F-9799-431D-8D62-AB3E1E9CA398}" type="presParOf" srcId="{681B7A0A-5456-4858-AEA6-1A9EEE2A4B36}" destId="{C76D685E-BD09-480F-83F8-84C9AA292C1F}" srcOrd="3" destOrd="0" presId="urn:microsoft.com/office/officeart/2005/8/layout/hProcess6"/>
    <dgm:cxn modelId="{53988A95-C15F-4E8B-8E40-C7AE299105BD}" type="presParOf" srcId="{681B7A0A-5456-4858-AEA6-1A9EEE2A4B36}" destId="{312E1804-AE22-48AD-B821-799E4AB7E899}" srcOrd="4" destOrd="0" presId="urn:microsoft.com/office/officeart/2005/8/layout/hProcess6"/>
    <dgm:cxn modelId="{5A06DD07-FF44-4216-BD7F-C2557E53E12F}" type="presParOf" srcId="{312E1804-AE22-48AD-B821-799E4AB7E899}" destId="{8C015E43-D25F-4B4C-AE58-DB7A97B1BBA6}" srcOrd="0" destOrd="0" presId="urn:microsoft.com/office/officeart/2005/8/layout/hProcess6"/>
    <dgm:cxn modelId="{939F7B87-BD3D-4322-8BFB-15C60746D8A8}" type="presParOf" srcId="{312E1804-AE22-48AD-B821-799E4AB7E899}" destId="{B84D917F-39F1-4038-A56C-489EB7856DDD}" srcOrd="1" destOrd="0" presId="urn:microsoft.com/office/officeart/2005/8/layout/hProcess6"/>
    <dgm:cxn modelId="{DF5C14C0-FB13-4586-9566-CB3E833E55C7}" type="presParOf" srcId="{312E1804-AE22-48AD-B821-799E4AB7E899}" destId="{579583F4-DBCB-470C-8EF7-A5E324AE3EA0}" srcOrd="2" destOrd="0" presId="urn:microsoft.com/office/officeart/2005/8/layout/hProcess6"/>
    <dgm:cxn modelId="{8FFA300F-D13A-4DEA-8779-9A1354F5E714}" type="presParOf" srcId="{312E1804-AE22-48AD-B821-799E4AB7E899}" destId="{1548C64A-1056-4B5A-8A5A-3E90392A95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788-4FF0-4F0A-824C-1B3421E371E6}">
      <dsp:nvSpPr>
        <dsp:cNvPr id="0" name=""/>
        <dsp:cNvSpPr/>
      </dsp:nvSpPr>
      <dsp:spPr>
        <a:xfrm>
          <a:off x="583927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163463" y="814776"/>
        <a:ext cx="1130097" cy="1418446"/>
      </dsp:txXfrm>
    </dsp:sp>
    <dsp:sp modelId="{22EF5B69-6654-41C3-ABCE-C0C410C2F8AB}">
      <dsp:nvSpPr>
        <dsp:cNvPr id="0" name=""/>
        <dsp:cNvSpPr/>
      </dsp:nvSpPr>
      <dsp:spPr>
        <a:xfrm>
          <a:off x="4390" y="944463"/>
          <a:ext cx="1159073" cy="11590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WHO</a:t>
          </a:r>
          <a:endParaRPr lang="en-US" sz="2400" kern="1200" dirty="0"/>
        </a:p>
      </dsp:txBody>
      <dsp:txXfrm>
        <a:off x="174132" y="1114205"/>
        <a:ext cx="819589" cy="819589"/>
      </dsp:txXfrm>
    </dsp:sp>
    <dsp:sp modelId="{26BCBE08-FB69-43DB-9011-101EEEAD14CC}">
      <dsp:nvSpPr>
        <dsp:cNvPr id="0" name=""/>
        <dsp:cNvSpPr/>
      </dsp:nvSpPr>
      <dsp:spPr>
        <a:xfrm>
          <a:off x="3626494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206031" y="814776"/>
        <a:ext cx="1130097" cy="1418446"/>
      </dsp:txXfrm>
    </dsp:sp>
    <dsp:sp modelId="{C7886046-B426-4E53-B9DD-A6F41BD83F2B}">
      <dsp:nvSpPr>
        <dsp:cNvPr id="0" name=""/>
        <dsp:cNvSpPr/>
      </dsp:nvSpPr>
      <dsp:spPr>
        <a:xfrm>
          <a:off x="3046958" y="944463"/>
          <a:ext cx="1159073" cy="115907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HOW</a:t>
          </a:r>
          <a:endParaRPr lang="en-US" sz="2400" kern="1200" dirty="0"/>
        </a:p>
      </dsp:txBody>
      <dsp:txXfrm>
        <a:off x="3216700" y="1114205"/>
        <a:ext cx="819589" cy="819589"/>
      </dsp:txXfrm>
    </dsp:sp>
    <dsp:sp modelId="{B84D917F-39F1-4038-A56C-489EB7856DDD}">
      <dsp:nvSpPr>
        <dsp:cNvPr id="0" name=""/>
        <dsp:cNvSpPr/>
      </dsp:nvSpPr>
      <dsp:spPr>
        <a:xfrm>
          <a:off x="6669062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7248599" y="814776"/>
        <a:ext cx="1130097" cy="1418446"/>
      </dsp:txXfrm>
    </dsp:sp>
    <dsp:sp modelId="{1548C64A-1056-4B5A-8A5A-3E90392A95BF}">
      <dsp:nvSpPr>
        <dsp:cNvPr id="0" name=""/>
        <dsp:cNvSpPr/>
      </dsp:nvSpPr>
      <dsp:spPr>
        <a:xfrm>
          <a:off x="6089525" y="944463"/>
          <a:ext cx="1159073" cy="115907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</a:t>
          </a:r>
          <a:endParaRPr lang="en-US" sz="2400" kern="1200" dirty="0"/>
        </a:p>
      </dsp:txBody>
      <dsp:txXfrm>
        <a:off x="6259267" y="1114205"/>
        <a:ext cx="819589" cy="819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1933-B222-459A-96EA-D3D85E286ECB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5799F-108A-4EF6-94EC-420787E0C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05D1A-58DF-4376-9F78-18C7BFCDC965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50F3-53D5-4015-BB40-E5523ECEE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69D9-F90B-3949-9B36-D3C2AAE368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8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69D9-F90B-3949-9B36-D3C2AAE368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8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F5D6-F4E1-4930-8104-328C87C5B8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8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50F3-53D5-4015-BB40-E5523ECEE0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6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9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0250"/>
          </a:xfrm>
        </p:spPr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2D12-F834-442F-B702-1F80F7C68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Confidential, unpublished property of Cigna. Do not duplicate or distribute. Use and distribution limited solely to authorized personnel. © </a:t>
            </a:r>
            <a:r>
              <a:rPr lang="en-US" dirty="0" smtClean="0"/>
              <a:t>2014 </a:t>
            </a:r>
            <a:r>
              <a:rPr lang="en-US" dirty="0"/>
              <a:t>Cigna  </a:t>
            </a:r>
          </a:p>
        </p:txBody>
      </p:sp>
    </p:spTree>
    <p:extLst>
      <p:ext uri="{BB962C8B-B14F-4D97-AF65-F5344CB8AC3E}">
        <p14:creationId xmlns:p14="http://schemas.microsoft.com/office/powerpoint/2010/main" val="411109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8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2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0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5888-FF2C-4C39-800B-A6B1F74C9EE7}" type="datetimeFigureOut">
              <a:rPr lang="en-US" smtClean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0.wdp"/><Relationship Id="rId7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5226"/>
            <a:ext cx="8610600" cy="1755774"/>
          </a:xfrm>
        </p:spPr>
        <p:txBody>
          <a:bodyPr>
            <a:noAutofit/>
          </a:bodyPr>
          <a:lstStyle/>
          <a:p>
            <a:pPr fontAlgn="base"/>
            <a:r>
              <a:rPr lang="en-US" sz="4000" b="1" cap="all" dirty="0" smtClean="0"/>
              <a:t>WHO-HOW-WHAT:</a:t>
            </a:r>
            <a:r>
              <a:rPr lang="en-US" sz="4000" b="1" cap="all" dirty="0"/>
              <a:t/>
            </a:r>
            <a:br>
              <a:rPr lang="en-US" sz="4000" b="1" cap="all" dirty="0"/>
            </a:br>
            <a:r>
              <a:rPr lang="en-US" sz="4000" b="1" cap="all" dirty="0"/>
              <a:t>AN APPROACH TO EFFECTIVE PEOPLE </a:t>
            </a:r>
            <a:r>
              <a:rPr lang="en-US" sz="4000" b="1" cap="all" dirty="0" smtClean="0"/>
              <a:t>CHANGE </a:t>
            </a:r>
            <a:r>
              <a:rPr lang="en-US" sz="4000" b="1" cap="all" dirty="0"/>
              <a:t>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dirty="0" smtClean="0"/>
              <a:t>Thorsten Manthey</a:t>
            </a:r>
          </a:p>
          <a:p>
            <a:r>
              <a:rPr lang="en-US" sz="1800" dirty="0" smtClean="0"/>
              <a:t>Manager</a:t>
            </a:r>
            <a:r>
              <a:rPr lang="en-US" sz="1800" dirty="0"/>
              <a:t>, CIO Advisory – KPMG </a:t>
            </a:r>
            <a:r>
              <a:rPr lang="en-US" sz="1800" dirty="0" smtClean="0"/>
              <a:t>LLP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175174" y="6172200"/>
            <a:ext cx="956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Version 5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STEPS APPROACH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3863124"/>
              </p:ext>
            </p:extLst>
          </p:nvPr>
        </p:nvGraphicFramePr>
        <p:xfrm>
          <a:off x="76200" y="914400"/>
          <a:ext cx="8991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418076" y="227076"/>
            <a:ext cx="384048" cy="8763000"/>
          </a:xfrm>
          <a:prstGeom prst="leftBrace">
            <a:avLst>
              <a:gd name="adj1" fmla="val 480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" y="3588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After</a:t>
            </a:r>
            <a:r>
              <a:rPr lang="en-US" sz="2400" dirty="0" smtClean="0"/>
              <a:t> these three steps have been completed you can populate the Communication &amp; Training (C&amp;T) plan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76630"/>
            <a:ext cx="1066970" cy="1066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5105230"/>
            <a:ext cx="488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Communication &amp; Training Plan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466" y="1339121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8542" y="1343889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39609" y="1343892"/>
            <a:ext cx="100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83508" y="1866924"/>
            <a:ext cx="1741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Initial meeting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validation </a:t>
            </a:r>
            <a:r>
              <a:rPr lang="en-US" dirty="0"/>
              <a:t>meeting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9557" y="1866924"/>
            <a:ext cx="1808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Initial meeting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validation </a:t>
            </a:r>
            <a:r>
              <a:rPr lang="en-US" dirty="0"/>
              <a:t>meeting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03067" y="1866924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Separate meetings with each group</a:t>
            </a:r>
          </a:p>
        </p:txBody>
      </p:sp>
    </p:spTree>
    <p:extLst>
      <p:ext uri="{BB962C8B-B14F-4D97-AF65-F5344CB8AC3E}">
        <p14:creationId xmlns:p14="http://schemas.microsoft.com/office/powerpoint/2010/main" val="35357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4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APPLY 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Open the PowerPoint template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WHO-HOW-WHAT template.pptx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753" y1="44144" x2="27753" y2="44144"/>
                        <a14:foregroundMark x1="71806" y1="30180" x2="71806" y2="3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76600"/>
            <a:ext cx="2415403" cy="2362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91000" y="4419600"/>
            <a:ext cx="3712042" cy="1249978"/>
            <a:chOff x="5243053" y="3054890"/>
            <a:chExt cx="3712042" cy="12499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5791199" y="3054890"/>
              <a:ext cx="2143869" cy="9066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43053" y="3904758"/>
              <a:ext cx="3712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www.tmanthey.com/speaker.html</a:t>
              </a:r>
              <a:endParaRPr lang="en-US" sz="2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00" b="84000" l="10000" r="90400">
                        <a14:foregroundMark x1="20800" y1="50600" x2="20800" y2="50600"/>
                        <a14:backgroundMark x1="25400" y1="74400" x2="25400" y2="74400"/>
                        <a14:backgroundMark x1="41000" y1="74200" x2="41000" y2="74200"/>
                        <a14:backgroundMark x1="52000" y1="74200" x2="52000" y2="7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05001"/>
              </p:ext>
            </p:extLst>
          </p:nvPr>
        </p:nvGraphicFramePr>
        <p:xfrm>
          <a:off x="162074" y="1264920"/>
          <a:ext cx="8763000" cy="8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829"/>
                <a:gridCol w="1273629"/>
                <a:gridCol w="2921001"/>
                <a:gridCol w="2837541"/>
              </a:tblGrid>
              <a:tr h="167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Members / Information</a:t>
                      </a:r>
                      <a:endParaRPr lang="en-US" sz="16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2286000"/>
            <a:ext cx="8712968" cy="41148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2900" b="1" dirty="0"/>
              <a:t>Identify all </a:t>
            </a:r>
            <a:r>
              <a:rPr lang="en-US" sz="2900" b="1" dirty="0" smtClean="0"/>
              <a:t>groups </a:t>
            </a:r>
            <a:r>
              <a:rPr lang="en-US" sz="2900" b="1" dirty="0"/>
              <a:t>that are being </a:t>
            </a:r>
            <a:r>
              <a:rPr lang="en-US" sz="2900" b="1" dirty="0" smtClean="0"/>
              <a:t>affected in </a:t>
            </a:r>
            <a:r>
              <a:rPr lang="en-US" sz="2900" b="1" dirty="0"/>
              <a:t>any aspect by </a:t>
            </a:r>
            <a:r>
              <a:rPr lang="en-US" sz="2900" b="1" dirty="0" smtClean="0"/>
              <a:t>the change</a:t>
            </a:r>
            <a:endParaRPr lang="en-US" sz="2900" b="1" dirty="0"/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Users of the new </a:t>
            </a:r>
            <a:r>
              <a:rPr lang="en-US" dirty="0" smtClean="0"/>
              <a:t>system, tool or processes being implemented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Data </a:t>
            </a:r>
            <a:r>
              <a:rPr lang="en-US" dirty="0"/>
              <a:t>consumers </a:t>
            </a:r>
            <a:r>
              <a:rPr lang="en-US" dirty="0" smtClean="0"/>
              <a:t>(e.g., </a:t>
            </a:r>
            <a:r>
              <a:rPr lang="en-US" dirty="0"/>
              <a:t>reporting </a:t>
            </a:r>
            <a:r>
              <a:rPr lang="en-US" dirty="0" smtClean="0"/>
              <a:t>teams, finance teams, etc.)</a:t>
            </a:r>
            <a:endParaRPr lang="en-US" dirty="0"/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Managers 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Service </a:t>
            </a:r>
            <a:r>
              <a:rPr lang="en-US" dirty="0"/>
              <a:t>Desk /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support / </a:t>
            </a:r>
            <a:r>
              <a:rPr lang="en-US" dirty="0"/>
              <a:t>Technical support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Developers / </a:t>
            </a:r>
            <a:r>
              <a:rPr lang="en-US" dirty="0" smtClean="0"/>
              <a:t>Designers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HR / Finance / Procurement</a:t>
            </a:r>
            <a:endParaRPr lang="en-US" dirty="0"/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External </a:t>
            </a:r>
            <a:r>
              <a:rPr lang="en-US" dirty="0" smtClean="0"/>
              <a:t>Vendors / Partners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gray">
          <a:xfrm>
            <a:off x="4680794" y="5334000"/>
            <a:ext cx="424428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Remember to stick to the agenda - WHO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on’t start identifying HOW or WHAT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1. </a:t>
            </a:r>
            <a:r>
              <a:rPr lang="en-US" b="1" dirty="0"/>
              <a:t>WHO</a:t>
            </a:r>
            <a:r>
              <a:rPr lang="en-US" dirty="0"/>
              <a:t> IS </a:t>
            </a:r>
            <a:r>
              <a:rPr lang="en-US" dirty="0" smtClean="0"/>
              <a:t>AFFECTED?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95842"/>
              </p:ext>
            </p:extLst>
          </p:nvPr>
        </p:nvGraphicFramePr>
        <p:xfrm>
          <a:off x="162074" y="1112520"/>
          <a:ext cx="8763000" cy="490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829"/>
                <a:gridCol w="1273629"/>
                <a:gridCol w="2921001"/>
                <a:gridCol w="2837541"/>
              </a:tblGrid>
              <a:tr h="2848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Members / Information</a:t>
                      </a:r>
                      <a:endParaRPr lang="en-US" sz="1600" dirty="0"/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Service Desk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Handles first level phone calls and tickets from customers. USA and India.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+90</a:t>
                      </a:r>
                      <a:r>
                        <a:rPr lang="en-US" sz="1200" baseline="0" dirty="0" smtClean="0"/>
                        <a:t> c</a:t>
                      </a:r>
                      <a:r>
                        <a:rPr lang="en-US" sz="1200" dirty="0" smtClean="0"/>
                        <a:t>ustomer service rep, multiple locations, 7x24x365</a:t>
                      </a: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2</a:t>
                      </a:r>
                      <a:r>
                        <a:rPr lang="en-US" sz="1200" kern="1200" baseline="30000" dirty="0" smtClean="0"/>
                        <a:t>nd</a:t>
                      </a:r>
                      <a:r>
                        <a:rPr lang="en-US" sz="1200" kern="1200" dirty="0" smtClean="0"/>
                        <a:t> level Support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Handles escalated calls from the Service Desk. Two locations in the US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/>
                        <a:t>15 support staff, two main locations, 7:00-21:00 business days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HR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Supporting with the new roles and organizational changes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5 HR people supporting the IT organization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Procurement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Internal</a:t>
                      </a:r>
                      <a:r>
                        <a:rPr lang="en-US" sz="1200" baseline="0" dirty="0" smtClean="0"/>
                        <a:t> team plus a number of vendors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2 people in procurement team. 3 major vendors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Finance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Provides input</a:t>
                      </a:r>
                      <a:r>
                        <a:rPr lang="en-US" sz="1200" baseline="0" dirty="0" smtClean="0"/>
                        <a:t> to the new process via an automated feed from finance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2</a:t>
                      </a:r>
                      <a:r>
                        <a:rPr lang="en-US" sz="1200" kern="1200" baseline="0" dirty="0" smtClean="0"/>
                        <a:t> VPs and their groups, total of 9 people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IT Managers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r>
                        <a:rPr lang="en-US" sz="1200" baseline="0" dirty="0" smtClean="0"/>
                        <a:t> IT </a:t>
                      </a:r>
                      <a:r>
                        <a:rPr lang="en-US" sz="1200" dirty="0" smtClean="0"/>
                        <a:t>managers within the Infrastructure organization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All line managers 45 managers + their</a:t>
                      </a:r>
                      <a:r>
                        <a:rPr lang="en-US" sz="1200" kern="1200" baseline="0" dirty="0" smtClean="0"/>
                        <a:t> team, total ~800 people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Customers ordering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Anyone using the process.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USA:</a:t>
                      </a:r>
                      <a:r>
                        <a:rPr lang="en-US" sz="1200" kern="1200" baseline="0" dirty="0" smtClean="0"/>
                        <a:t> 1,500 people</a:t>
                      </a:r>
                    </a:p>
                    <a:p>
                      <a:r>
                        <a:rPr lang="en-US" sz="1200" kern="1200" baseline="0" dirty="0" smtClean="0"/>
                        <a:t>India: 200 people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Reporting</a:t>
                      </a:r>
                      <a:r>
                        <a:rPr lang="en-US" sz="1200" baseline="0" dirty="0" smtClean="0"/>
                        <a:t> team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Extracting data from the system</a:t>
                      </a:r>
                      <a:r>
                        <a:rPr lang="en-US" sz="1200" kern="1200" baseline="0" dirty="0" smtClean="0"/>
                        <a:t> creating monthly reports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6 individuals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Interfacing process teams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Multiple interfacing processes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5 process managers and 5 process owners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App.</a:t>
                      </a:r>
                      <a:r>
                        <a:rPr lang="en-US" sz="1200" baseline="0" dirty="0" smtClean="0"/>
                        <a:t>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The team leader for the application</a:t>
                      </a:r>
                      <a:r>
                        <a:rPr lang="en-US" sz="1200" kern="1200" baseline="0" dirty="0" smtClean="0"/>
                        <a:t> development team 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1 team lead and 10 people in the team in total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1. </a:t>
            </a:r>
            <a:r>
              <a:rPr lang="en-US" b="1" dirty="0"/>
              <a:t>WHO</a:t>
            </a:r>
            <a:r>
              <a:rPr lang="en-US" dirty="0"/>
              <a:t> IS </a:t>
            </a:r>
            <a:r>
              <a:rPr lang="en-US" dirty="0" smtClean="0"/>
              <a:t>AFFECTED?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980194">
            <a:off x="5107167" y="4310945"/>
            <a:ext cx="3707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26607"/>
              </p:ext>
            </p:extLst>
          </p:nvPr>
        </p:nvGraphicFramePr>
        <p:xfrm>
          <a:off x="162074" y="1295400"/>
          <a:ext cx="8730406" cy="88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6326"/>
                <a:gridCol w="6454080"/>
              </a:tblGrid>
              <a:tr h="1677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Affected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are the affected? / What information do they need?</a:t>
                      </a:r>
                      <a:endParaRPr lang="en-US" sz="16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2438400"/>
            <a:ext cx="8712968" cy="3733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 smtClean="0"/>
              <a:t>Ask the following questions for each of the affected groups identified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is changing for this group? What will be </a:t>
            </a:r>
            <a:r>
              <a:rPr lang="en-US" sz="2000" dirty="0" smtClean="0"/>
              <a:t>different?</a:t>
            </a:r>
            <a:endParaRPr lang="en-US" sz="2000" dirty="0"/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not changing for this group? What will be the same?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driving the change, why are we changing? </a:t>
            </a:r>
            <a:endParaRPr lang="en-US" sz="2000" dirty="0" smtClean="0"/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 smtClean="0"/>
              <a:t>What is the Vision for the Enterprise / BU / Group?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does success look </a:t>
            </a:r>
            <a:r>
              <a:rPr lang="en-US" sz="2000" dirty="0" smtClean="0"/>
              <a:t>like for this </a:t>
            </a:r>
            <a:r>
              <a:rPr lang="en-US" sz="2000" dirty="0"/>
              <a:t>Enterprise / BU / Group?</a:t>
            </a:r>
            <a:endParaRPr lang="en-US" sz="2000" dirty="0" smtClean="0"/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 smtClean="0"/>
              <a:t>WIIFM? (most likely different for each of the groups)</a:t>
            </a:r>
            <a:endParaRPr lang="en-US" sz="2000" dirty="0"/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Who is going to </a:t>
            </a:r>
            <a:r>
              <a:rPr lang="en-US" sz="2000" dirty="0" smtClean="0"/>
              <a:t>lose / gain </a:t>
            </a:r>
            <a:r>
              <a:rPr lang="en-US" sz="2000" dirty="0"/>
              <a:t>what? 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happens if </a:t>
            </a:r>
            <a:r>
              <a:rPr lang="en-US" sz="2000" dirty="0" smtClean="0"/>
              <a:t>we </a:t>
            </a:r>
            <a:r>
              <a:rPr lang="en-US" sz="2000" dirty="0"/>
              <a:t>do NOT change?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79512" y="7620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2. </a:t>
            </a:r>
            <a:r>
              <a:rPr lang="en-US" b="1" dirty="0" smtClean="0"/>
              <a:t>HOW</a:t>
            </a:r>
            <a:r>
              <a:rPr lang="en-US" dirty="0" smtClean="0"/>
              <a:t> ARE THEY AFFECTED?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2. </a:t>
            </a:r>
            <a:r>
              <a:rPr lang="en-US" b="1" dirty="0" smtClean="0"/>
              <a:t>HOW</a:t>
            </a:r>
            <a:r>
              <a:rPr lang="en-US" dirty="0" smtClean="0"/>
              <a:t> ARE THEY AFFECTED?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30211"/>
              </p:ext>
            </p:extLst>
          </p:nvPr>
        </p:nvGraphicFramePr>
        <p:xfrm>
          <a:off x="162074" y="990600"/>
          <a:ext cx="8730406" cy="573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6326"/>
                <a:gridCol w="6454080"/>
              </a:tblGrid>
              <a:tr h="3167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Affected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are the affected? / What information do they need?</a:t>
                      </a:r>
                      <a:endParaRPr lang="en-US" sz="1600" dirty="0"/>
                    </a:p>
                  </a:txBody>
                  <a:tcPr/>
                </a:tc>
              </a:tr>
              <a:tr h="181396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Desk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Emails,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calls and chat to the Service </a:t>
                      </a:r>
                      <a:r>
                        <a:rPr lang="en-US" sz="1200" baseline="0" dirty="0" smtClean="0">
                          <a:effectLst/>
                        </a:rPr>
                        <a:t>Desk 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Knowledge about the new/updated/deleted </a:t>
                      </a:r>
                      <a:r>
                        <a:rPr lang="en-US" sz="1200" baseline="0" dirty="0" smtClean="0">
                          <a:effectLst/>
                        </a:rPr>
                        <a:t>tools/system/processes </a:t>
                      </a:r>
                      <a:r>
                        <a:rPr lang="en-US" sz="1200" kern="1200" dirty="0" smtClean="0"/>
                        <a:t>e.g.</a:t>
                      </a:r>
                      <a:r>
                        <a:rPr lang="en-US" sz="1200" kern="1200" baseline="0" dirty="0" smtClean="0"/>
                        <a:t> how to access, use, convert etc.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How and where to escalate and route calls to 2</a:t>
                      </a:r>
                      <a:r>
                        <a:rPr lang="en-US" sz="1200" baseline="30000" dirty="0" smtClean="0">
                          <a:effectLst/>
                        </a:rPr>
                        <a:t>nd</a:t>
                      </a:r>
                      <a:r>
                        <a:rPr lang="en-US" sz="1200" dirty="0" smtClean="0">
                          <a:effectLst/>
                        </a:rPr>
                        <a:t> level support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Need to know when the tool/system/process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Implementation plans e.g.</a:t>
                      </a:r>
                      <a:r>
                        <a:rPr lang="en-US" sz="1200" kern="1200" baseline="0" dirty="0" smtClean="0"/>
                        <a:t> will there be a Hyper Care, phased roll-out etc.</a:t>
                      </a:r>
                      <a:endParaRPr lang="en-US" sz="1200" kern="1200" dirty="0" smtClean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New support scripts to be developed</a:t>
                      </a:r>
                      <a:r>
                        <a:rPr lang="en-US" sz="1200" kern="1200" baseline="0" dirty="0" smtClean="0"/>
                        <a:t> / </a:t>
                      </a:r>
                      <a:r>
                        <a:rPr lang="en-US" sz="1200" kern="1200" dirty="0" smtClean="0"/>
                        <a:t>New FAQ and knowledge articles / Update existing information</a:t>
                      </a:r>
                    </a:p>
                  </a:txBody>
                  <a:tcPr/>
                </a:tc>
              </a:tr>
              <a:tr h="1468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Level Support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Escalations to the 2</a:t>
                      </a:r>
                      <a:r>
                        <a:rPr lang="en-US" sz="1200" baseline="30000" dirty="0" smtClean="0">
                          <a:effectLst/>
                        </a:rPr>
                        <a:t>nd</a:t>
                      </a:r>
                      <a:r>
                        <a:rPr lang="en-US" sz="1200" dirty="0" smtClean="0">
                          <a:effectLst/>
                        </a:rPr>
                        <a:t> Level Support </a:t>
                      </a:r>
                      <a:r>
                        <a:rPr lang="en-US" sz="1200" baseline="0" dirty="0" smtClean="0">
                          <a:effectLst/>
                        </a:rPr>
                        <a:t>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How to escalate and route to external vendor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Need to know when the tool/system/process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Implementation plans e.g.</a:t>
                      </a:r>
                      <a:r>
                        <a:rPr lang="en-US" sz="1200" kern="1200" baseline="0" dirty="0" smtClean="0"/>
                        <a:t> will there be a Hyper Care, phased roll-out etc.</a:t>
                      </a:r>
                      <a:endParaRPr lang="en-US" sz="1200" kern="1200" dirty="0" smtClean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New support scripts to be developed</a:t>
                      </a:r>
                      <a:r>
                        <a:rPr lang="en-US" sz="1200" kern="1200" baseline="0" dirty="0" smtClean="0"/>
                        <a:t> / </a:t>
                      </a:r>
                      <a:r>
                        <a:rPr lang="en-US" sz="1200" kern="1200" dirty="0" smtClean="0"/>
                        <a:t>New FAQ and knowledge articles / Update existing information</a:t>
                      </a:r>
                    </a:p>
                  </a:txBody>
                  <a:tcPr/>
                </a:tc>
              </a:tr>
              <a:tr h="77741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/>
                        <a:t>New roles and organizational changes e.g.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new and different skills required for staff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/>
                        <a:t>Operational procedure changes, sourcing model will change (now outsourced)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/ different reports or reporting structures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updates e.g. approvals, escalation etc.</a:t>
                      </a:r>
                    </a:p>
                  </a:txBody>
                  <a:tcPr/>
                </a:tc>
              </a:tr>
              <a:tr h="4318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Process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tools and procures executing the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or different skills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required for the new role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46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Reporting team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user interface when extracting data from the tool/system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data fields and values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of old data to new data etc.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9980194">
            <a:off x="5107167" y="4310945"/>
            <a:ext cx="3707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6"/>
            <a:ext cx="8229600" cy="3763964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Separate meeting with each affected group</a:t>
            </a:r>
            <a:r>
              <a:rPr lang="en-US" sz="2800" dirty="0" smtClean="0"/>
              <a:t> with key stakeholders</a:t>
            </a:r>
          </a:p>
          <a:p>
            <a:pPr lvl="1"/>
            <a:r>
              <a:rPr lang="en-US" sz="2000" dirty="0"/>
              <a:t>Multiple meeting might be </a:t>
            </a:r>
            <a:r>
              <a:rPr lang="en-US" sz="2000" dirty="0" smtClean="0"/>
              <a:t>required</a:t>
            </a:r>
          </a:p>
          <a:p>
            <a:pPr lvl="1"/>
            <a:r>
              <a:rPr lang="en-US" sz="2000" dirty="0" smtClean="0"/>
              <a:t>One PPT slide for each group</a:t>
            </a:r>
            <a:endParaRPr lang="en-US" sz="2000" dirty="0"/>
          </a:p>
          <a:p>
            <a:r>
              <a:rPr lang="en-US" sz="2800" dirty="0" smtClean="0"/>
              <a:t>Capture:</a:t>
            </a:r>
          </a:p>
          <a:p>
            <a:pPr lvl="1"/>
            <a:r>
              <a:rPr lang="en-US" sz="2000" dirty="0" smtClean="0"/>
              <a:t>What activity is needed</a:t>
            </a:r>
          </a:p>
          <a:p>
            <a:pPr lvl="1"/>
            <a:r>
              <a:rPr lang="en-US" sz="2000" dirty="0" smtClean="0"/>
              <a:t>The person / role responsible to develop the material / training, etc.</a:t>
            </a:r>
          </a:p>
          <a:p>
            <a:pPr lvl="1"/>
            <a:r>
              <a:rPr lang="en-US" sz="2000" dirty="0" smtClean="0"/>
              <a:t>The timing (a specific date or, for example, “1 week before go live”)</a:t>
            </a:r>
          </a:p>
          <a:p>
            <a:pPr lvl="1"/>
            <a:endParaRPr lang="en-US" sz="2000" dirty="0" smtClean="0"/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19773"/>
              </p:ext>
            </p:extLst>
          </p:nvPr>
        </p:nvGraphicFramePr>
        <p:xfrm>
          <a:off x="162074" y="1310640"/>
          <a:ext cx="8730406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326"/>
                <a:gridCol w="4876800"/>
                <a:gridCol w="1371600"/>
                <a:gridCol w="2110680"/>
              </a:tblGrid>
              <a:tr h="1677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Actions</a:t>
                      </a:r>
                      <a:r>
                        <a:rPr lang="en-US" sz="1600" kern="1200" baseline="0" dirty="0" smtClean="0"/>
                        <a:t> for </a:t>
                      </a:r>
                      <a:r>
                        <a:rPr lang="en-US" sz="1600" kern="1200" dirty="0" smtClean="0"/>
                        <a:t>&lt;Group Name&gt;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Timing</a:t>
                      </a:r>
                      <a:endParaRPr lang="en-US" sz="16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 smtClean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b="1" dirty="0" smtClean="0"/>
              <a:t>WHAT </a:t>
            </a:r>
            <a:r>
              <a:rPr lang="en-US" dirty="0" smtClean="0"/>
              <a:t>ARE THE NEEDED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36777"/>
              </p:ext>
            </p:extLst>
          </p:nvPr>
        </p:nvGraphicFramePr>
        <p:xfrm>
          <a:off x="162074" y="1173480"/>
          <a:ext cx="8730406" cy="522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326"/>
                <a:gridCol w="4876800"/>
                <a:gridCol w="1371600"/>
                <a:gridCol w="2110680"/>
              </a:tblGrid>
              <a:tr h="1677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Actions for </a:t>
                      </a:r>
                      <a:r>
                        <a:rPr lang="en-US" sz="1600" kern="1200" dirty="0" smtClean="0">
                          <a:solidFill>
                            <a:srgbClr val="FFFF00"/>
                          </a:solidFill>
                        </a:rPr>
                        <a:t>Service Desk</a:t>
                      </a:r>
                      <a:endParaRPr lang="en-US" sz="16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Timing</a:t>
                      </a:r>
                      <a:endParaRPr lang="en-US" sz="16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/>
                        <a:t>Live Demonstration</a:t>
                      </a:r>
                      <a:r>
                        <a:rPr lang="en-US" sz="1500" kern="1200" dirty="0" smtClean="0"/>
                        <a:t> of the End-to-end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(NN, NN, NN)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 demonstration and place on web page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Expert (NN)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/>
                        <a:t>2 weeks before go live,</a:t>
                      </a:r>
                      <a:endParaRPr lang="en-US" sz="1500" kern="1200" baseline="0" dirty="0" smtClean="0"/>
                    </a:p>
                    <a:p>
                      <a:r>
                        <a:rPr lang="en-US" sz="1500" kern="1200" dirty="0" smtClean="0"/>
                        <a:t>1 week</a:t>
                      </a:r>
                      <a:r>
                        <a:rPr lang="en-US" sz="1500" kern="1200" baseline="0" dirty="0" smtClean="0"/>
                        <a:t> </a:t>
                      </a:r>
                      <a:r>
                        <a:rPr lang="en-US" sz="1500" kern="1200" dirty="0" smtClean="0"/>
                        <a:t>before training session</a:t>
                      </a:r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Information</a:t>
                      </a:r>
                      <a:r>
                        <a:rPr lang="en-US" sz="1500" dirty="0" smtClean="0"/>
                        <a:t> - Need to know when the tool/system/process has been released – Go Live date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dk1"/>
                          </a:solidFill>
                        </a:rPr>
                        <a:t>Email sent with release information (2 different emails)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Manager (NN)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weeks before</a:t>
                      </a:r>
                      <a:r>
                        <a:rPr lang="en-US" sz="1500" baseline="0" dirty="0" smtClean="0"/>
                        <a:t> go live and also j</a:t>
                      </a:r>
                      <a:r>
                        <a:rPr lang="en-US" sz="1500" dirty="0" smtClean="0"/>
                        <a:t>ust days before Go Live</a:t>
                      </a:r>
                      <a:endParaRPr lang="en-US" sz="15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Training</a:t>
                      </a:r>
                      <a:r>
                        <a:rPr lang="en-US" sz="1500" dirty="0" smtClean="0"/>
                        <a:t> and some </a:t>
                      </a:r>
                      <a:r>
                        <a:rPr lang="en-US" sz="1500" b="1" dirty="0" smtClean="0"/>
                        <a:t>hands on exercise </a:t>
                      </a:r>
                      <a:r>
                        <a:rPr lang="en-US" sz="1500" dirty="0" smtClean="0"/>
                        <a:t>on how to use the tool/system/process and how to escalate any issues the user experiences to 2</a:t>
                      </a:r>
                      <a:r>
                        <a:rPr lang="en-US" sz="1500" baseline="30000" dirty="0" smtClean="0"/>
                        <a:t>nd</a:t>
                      </a:r>
                      <a:r>
                        <a:rPr lang="en-US" sz="1500" dirty="0" smtClean="0"/>
                        <a:t> level support.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(NN, NN, NN must attend)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 session and place on web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Expert (NN)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(two sessions)</a:t>
                      </a:r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Information session (Live web meeting and Q&amp;A) </a:t>
                      </a:r>
                      <a:r>
                        <a:rPr lang="en-US" sz="1500" dirty="0" smtClean="0"/>
                        <a:t>about Notifications, Approvals, Status Views, Escalations etc. in the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will deliver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Train the Trainer person (NN)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(two sessions)</a:t>
                      </a:r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Service Desk Activity </a:t>
                      </a:r>
                      <a:r>
                        <a:rPr lang="en-US" sz="1500" dirty="0" smtClean="0"/>
                        <a:t>– Develop new support scripts / New FAQ and knowledge articles / Update information that exist / review</a:t>
                      </a:r>
                      <a:r>
                        <a:rPr lang="en-US" sz="1500" baseline="0" dirty="0" smtClean="0"/>
                        <a:t> &amp; </a:t>
                      </a:r>
                      <a:r>
                        <a:rPr lang="en-US" sz="1500" dirty="0" smtClean="0"/>
                        <a:t>update what information is on the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Desk Manager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Prepare before go live and release at Go Live</a:t>
                      </a:r>
                      <a:endParaRPr lang="en-US" sz="1500" dirty="0"/>
                    </a:p>
                  </a:txBody>
                  <a:tcPr/>
                </a:tc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b="1" dirty="0" smtClean="0"/>
              <a:t>WHAT </a:t>
            </a:r>
            <a:r>
              <a:rPr lang="en-US" dirty="0" smtClean="0"/>
              <a:t>ARE THE NEEDED ACTIONS?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980194">
            <a:off x="5107167" y="4310945"/>
            <a:ext cx="3707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24969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Usually takes 3-5 weeks* to complete</a:t>
            </a:r>
          </a:p>
          <a:p>
            <a:r>
              <a:rPr lang="en-US" sz="2800" dirty="0" smtClean="0"/>
              <a:t>Start as soon as possible!</a:t>
            </a:r>
          </a:p>
          <a:p>
            <a:r>
              <a:rPr lang="en-US" sz="2800" dirty="0" smtClean="0"/>
              <a:t>The data you collect is a SOLID START to developing an effective C&amp;T plan</a:t>
            </a:r>
          </a:p>
          <a:p>
            <a:r>
              <a:rPr lang="en-US" sz="2800" dirty="0" smtClean="0"/>
              <a:t>Remember, the C&amp;T plan is a living document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4114800"/>
            <a:ext cx="8991600" cy="2173484"/>
            <a:chOff x="152400" y="4114800"/>
            <a:chExt cx="8991600" cy="2173484"/>
          </a:xfrm>
        </p:grpSpPr>
        <p:sp>
          <p:nvSpPr>
            <p:cNvPr id="37" name="TextBox 36"/>
            <p:cNvSpPr txBox="1"/>
            <p:nvPr/>
          </p:nvSpPr>
          <p:spPr>
            <a:xfrm>
              <a:off x="406589" y="4114800"/>
              <a:ext cx="3850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 a facilitator you collect and update the information gathered and distribute prior to the second meeting.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68990" y="4114800"/>
              <a:ext cx="4013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Individual meetings scheduled with each of the affected groups to identify the actions (WHAT).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2400" y="4876800"/>
              <a:ext cx="8991600" cy="1411484"/>
              <a:chOff x="152400" y="4876800"/>
              <a:chExt cx="8991600" cy="141148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52400" y="5659279"/>
                <a:ext cx="8839200" cy="360521"/>
                <a:chOff x="152400" y="5659279"/>
                <a:chExt cx="8839200" cy="360521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152400" y="5773579"/>
                  <a:ext cx="88392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810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2098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386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8674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6962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81000" y="5773579"/>
                  <a:ext cx="5790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Week 1</a:t>
                  </a:r>
                  <a:endParaRPr lang="en-US" sz="1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240395" y="5770119"/>
                  <a:ext cx="5790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Week 2</a:t>
                  </a:r>
                  <a:endParaRPr lang="en-US" sz="1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69195" y="5770119"/>
                  <a:ext cx="5790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Week 3</a:t>
                  </a:r>
                  <a:endParaRPr lang="en-US" sz="10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97995" y="5770119"/>
                  <a:ext cx="5790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Week 4</a:t>
                  </a:r>
                  <a:endParaRPr lang="en-US" sz="1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726795" y="5770119"/>
                  <a:ext cx="57900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Week 5</a:t>
                  </a:r>
                  <a:endParaRPr lang="en-US" sz="1000" dirty="0"/>
                </a:p>
              </p:txBody>
            </p:sp>
          </p:grpSp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54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969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2379759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92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3271186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2246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6568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890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212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53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3859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800" y="4876800"/>
                <a:ext cx="838200" cy="8382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1" y="5826619"/>
                <a:ext cx="854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WHO</a:t>
                </a:r>
                <a:endParaRPr lang="en-US" sz="2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05326" y="5826619"/>
                <a:ext cx="851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HOW</a:t>
                </a:r>
                <a:endParaRPr lang="en-US" sz="2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04931" y="5826619"/>
                <a:ext cx="9557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WHAT</a:t>
                </a:r>
                <a:endParaRPr lang="en-US" sz="2400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207771" y="464263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C&amp;T Plan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934" y="6169223"/>
            <a:ext cx="6431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*Example timeline; may increase per the complexity and size of the change across the organization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0" y="4306141"/>
            <a:ext cx="7475973" cy="1788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THE C&amp;T PLAN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1" y="1839888"/>
            <a:ext cx="2398884" cy="1347547"/>
            <a:chOff x="228601" y="1295401"/>
            <a:chExt cx="2398884" cy="13475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1" y="1295401"/>
              <a:ext cx="2398884" cy="13475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7698" y="1590936"/>
              <a:ext cx="1410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WHO</a:t>
              </a:r>
              <a:endParaRPr lang="en-US" sz="4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1839888"/>
            <a:ext cx="2545688" cy="1360512"/>
            <a:chOff x="2971800" y="1295401"/>
            <a:chExt cx="2545688" cy="1360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1295401"/>
              <a:ext cx="2545688" cy="1360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39162" y="1590936"/>
              <a:ext cx="14048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HOW</a:t>
              </a:r>
              <a:endParaRPr lang="en-US" sz="4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3600" y="1839888"/>
            <a:ext cx="3006469" cy="1347547"/>
            <a:chOff x="5943600" y="1295401"/>
            <a:chExt cx="3006469" cy="1347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1295401"/>
              <a:ext cx="3006469" cy="13475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705600" y="1590936"/>
              <a:ext cx="15960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WHAT</a:t>
              </a:r>
              <a:endParaRPr lang="en-US" sz="4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0538" y="3872613"/>
            <a:ext cx="420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Communication &amp; Training Plan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418076" y="-580664"/>
            <a:ext cx="384048" cy="8763000"/>
          </a:xfrm>
          <a:prstGeom prst="leftBrace">
            <a:avLst>
              <a:gd name="adj1" fmla="val 480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6" y="4419599"/>
            <a:ext cx="771053" cy="7710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9182" y="5105399"/>
            <a:ext cx="1470444" cy="955945"/>
            <a:chOff x="2795724" y="5196518"/>
            <a:chExt cx="1477936" cy="9608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2877852" y="5196518"/>
              <a:ext cx="1395808" cy="59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95724" y="5786120"/>
              <a:ext cx="1467129" cy="37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http://www.tmanthey.com/speaker.html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12766" y="1383268"/>
            <a:ext cx="355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You have captured a lot of solid data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181" y="1309620"/>
            <a:ext cx="8953539" cy="21833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/>
              <a:t>THIS WORKSHOP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Defining </a:t>
            </a:r>
            <a:r>
              <a:rPr lang="en-US" u="sng" dirty="0" smtClean="0"/>
              <a:t>your</a:t>
            </a:r>
            <a:r>
              <a:rPr lang="en-US" dirty="0" smtClean="0"/>
              <a:t> Communication </a:t>
            </a:r>
            <a:r>
              <a:rPr lang="en-US" dirty="0"/>
              <a:t>and Training Plan for </a:t>
            </a:r>
            <a:r>
              <a:rPr lang="en-US" u="sng" dirty="0"/>
              <a:t>your </a:t>
            </a:r>
            <a:r>
              <a:rPr lang="en-US" u="sng" dirty="0" smtClean="0"/>
              <a:t>project</a:t>
            </a:r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You will need:</a:t>
            </a:r>
            <a:endParaRPr lang="en-US" sz="2800" dirty="0"/>
          </a:p>
          <a:p>
            <a:r>
              <a:rPr lang="en-US" sz="2400" dirty="0" smtClean="0"/>
              <a:t>A project (real or imaginary)</a:t>
            </a:r>
          </a:p>
          <a:p>
            <a:r>
              <a:rPr lang="en-US" sz="2400" dirty="0" smtClean="0"/>
              <a:t>Laptop / tablet</a:t>
            </a:r>
          </a:p>
          <a:p>
            <a:r>
              <a:rPr lang="en-US" sz="2400" dirty="0" smtClean="0"/>
              <a:t>Templates</a:t>
            </a:r>
            <a:r>
              <a:rPr lang="en-US" sz="2400" dirty="0"/>
              <a:t> </a:t>
            </a:r>
            <a:r>
              <a:rPr lang="en-US" sz="2400" dirty="0" smtClean="0"/>
              <a:t>(will be provided)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3434567"/>
            <a:ext cx="4539343" cy="2509033"/>
            <a:chOff x="4572000" y="3505200"/>
            <a:chExt cx="4539343" cy="2509033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0" y="3505200"/>
              <a:ext cx="4539343" cy="2488508"/>
              <a:chOff x="4572000" y="3505200"/>
              <a:chExt cx="4539343" cy="248850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1943" y="4114800"/>
                <a:ext cx="2819400" cy="1878908"/>
              </a:xfrm>
              <a:prstGeom prst="rect">
                <a:avLst/>
              </a:prstGeom>
            </p:spPr>
          </p:pic>
          <p:sp>
            <p:nvSpPr>
              <p:cNvPr id="6" name="Rounded Rectangular Callout 5"/>
              <p:cNvSpPr/>
              <p:nvPr/>
            </p:nvSpPr>
            <p:spPr>
              <a:xfrm>
                <a:off x="4572000" y="3505200"/>
                <a:ext cx="1981200" cy="876300"/>
              </a:xfrm>
              <a:prstGeom prst="wedgeRoundRectCallout">
                <a:avLst>
                  <a:gd name="adj1" fmla="val 47815"/>
                  <a:gd name="adj2" fmla="val 8641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What!?</a:t>
                </a:r>
              </a:p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 have to do something here?</a:t>
                </a:r>
              </a:p>
            </p:txBody>
          </p:sp>
          <p:sp>
            <p:nvSpPr>
              <p:cNvPr id="7" name="Rounded Rectangular Callout 6"/>
              <p:cNvSpPr/>
              <p:nvPr/>
            </p:nvSpPr>
            <p:spPr>
              <a:xfrm>
                <a:off x="6890657" y="3677544"/>
                <a:ext cx="1828800" cy="609600"/>
              </a:xfrm>
              <a:prstGeom prst="wedgeRoundRectCallout">
                <a:avLst>
                  <a:gd name="adj1" fmla="val -31548"/>
                  <a:gd name="adj2" fmla="val 10447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You mean “really” work?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Rounded Rectangular Callout 8"/>
            <p:cNvSpPr/>
            <p:nvPr/>
          </p:nvSpPr>
          <p:spPr>
            <a:xfrm>
              <a:off x="7162800" y="5404633"/>
              <a:ext cx="1828800" cy="609600"/>
            </a:xfrm>
            <a:prstGeom prst="wedgeRoundRectCallout">
              <a:avLst>
                <a:gd name="adj1" fmla="val -29762"/>
                <a:gd name="adj2" fmla="val -9909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Let’s go! </a:t>
              </a:r>
            </a:p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I am ready!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29705" y="5248807"/>
            <a:ext cx="3146311" cy="845090"/>
            <a:chOff x="2329705" y="5248807"/>
            <a:chExt cx="3146311" cy="8450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2877852" y="5248807"/>
              <a:ext cx="1395808" cy="5902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29705" y="5786120"/>
              <a:ext cx="31463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http://www.tmanthey.com/speaker.html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00" b="84000" l="10000" r="90400">
                        <a14:foregroundMark x1="20800" y1="50600" x2="20800" y2="50600"/>
                        <a14:backgroundMark x1="25400" y1="74400" x2="25400" y2="74400"/>
                        <a14:backgroundMark x1="41000" y1="74200" x2="41000" y2="74200"/>
                        <a14:backgroundMark x1="52000" y1="74200" x2="52000" y2="7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0" y="5181600"/>
            <a:ext cx="1216471" cy="12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02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COMMUNICATION &amp; TRAINING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258"/>
          <a:stretch/>
        </p:blipFill>
        <p:spPr>
          <a:xfrm>
            <a:off x="0" y="1752600"/>
            <a:ext cx="9155428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486400" y="1027334"/>
            <a:ext cx="3595868" cy="612648"/>
            <a:chOff x="5486400" y="1027334"/>
            <a:chExt cx="3595868" cy="61264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486400" y="1027334"/>
              <a:ext cx="1752600" cy="612648"/>
            </a:xfrm>
            <a:prstGeom prst="wedgeRoundRectCallout">
              <a:avLst>
                <a:gd name="adj1" fmla="val 49943"/>
                <a:gd name="adj2" fmla="val 128625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by TARGET GROUP</a:t>
              </a:r>
              <a:endParaRPr lang="en-US" dirty="0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7772400" y="1027334"/>
              <a:ext cx="1309868" cy="612648"/>
            </a:xfrm>
            <a:prstGeom prst="wedgeRoundRectCallout">
              <a:avLst>
                <a:gd name="adj1" fmla="val 3659"/>
                <a:gd name="adj2" fmla="val 128625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by AREA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8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STAY WITHIN THE STEPS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is a very simple approach: </a:t>
            </a:r>
            <a:br>
              <a:rPr lang="en-US" sz="3600" dirty="0" smtClean="0"/>
            </a:br>
            <a:r>
              <a:rPr lang="en-US" sz="3600" dirty="0" smtClean="0"/>
              <a:t>WHO – HOW – WHAT, </a:t>
            </a:r>
            <a:r>
              <a:rPr lang="en-US" sz="3600" b="1" dirty="0" smtClean="0"/>
              <a:t>but very effective!</a:t>
            </a:r>
          </a:p>
          <a:p>
            <a:r>
              <a:rPr lang="en-US" sz="3600" dirty="0" smtClean="0"/>
              <a:t>If you </a:t>
            </a:r>
            <a:r>
              <a:rPr lang="en-US" sz="3600" b="1" dirty="0" smtClean="0"/>
              <a:t>stick to the agenda </a:t>
            </a:r>
            <a:r>
              <a:rPr lang="en-US" sz="3600" dirty="0" smtClean="0"/>
              <a:t>you will have solid data to populate the C&amp;T plan.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It is very easy to get off track by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focusing on the “WHAT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” too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early – DON’T DO IT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Please don’t forget to complete an evaluation form!</a:t>
            </a:r>
          </a:p>
          <a:p>
            <a:endParaRPr lang="en-US" sz="2400" dirty="0" smtClean="0"/>
          </a:p>
          <a:p>
            <a:r>
              <a:rPr lang="en-US" sz="3400" dirty="0" smtClean="0"/>
              <a:t>Thorsten Manthey</a:t>
            </a:r>
          </a:p>
          <a:p>
            <a:r>
              <a:rPr lang="en-US" sz="2300" dirty="0"/>
              <a:t>Manager, CIO Advisory – KPMG LLP</a:t>
            </a:r>
            <a:endParaRPr lang="en-US" sz="2300" dirty="0" smtClean="0"/>
          </a:p>
          <a:p>
            <a:r>
              <a:rPr lang="en-US" sz="2300" dirty="0" smtClean="0"/>
              <a:t>(617) 513 0000</a:t>
            </a:r>
          </a:p>
          <a:p>
            <a:r>
              <a:rPr lang="en-US" sz="2300" dirty="0"/>
              <a:t>t</a:t>
            </a:r>
            <a:r>
              <a:rPr lang="en-US" sz="2300" dirty="0" smtClean="0"/>
              <a:t>horsten@tmanthey.com</a:t>
            </a:r>
          </a:p>
        </p:txBody>
      </p:sp>
    </p:spTree>
    <p:extLst>
      <p:ext uri="{BB962C8B-B14F-4D97-AF65-F5344CB8AC3E}">
        <p14:creationId xmlns:p14="http://schemas.microsoft.com/office/powerpoint/2010/main" val="4918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91575" cy="7302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WHY PEOPLE </a:t>
            </a:r>
            <a:r>
              <a:rPr lang="en-US" sz="4000" dirty="0" smtClean="0">
                <a:solidFill>
                  <a:schemeClr val="tx1"/>
                </a:solidFill>
              </a:rPr>
              <a:t>CHANGE MANAGEMENT?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00125"/>
            <a:ext cx="9143999" cy="9048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Increase Probability of Project Success!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8539" y="1755784"/>
            <a:ext cx="802358" cy="802358"/>
            <a:chOff x="-2076450" y="1638300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-2076450" y="1638300"/>
              <a:ext cx="914400" cy="9144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832" y1="45078" x2="7832" y2="45078"/>
                          <a14:foregroundMark x1="20091" y1="44080" x2="20091" y2="44080"/>
                          <a14:foregroundMark x1="41090" y1="46077" x2="41090" y2="46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6925" y="1784424"/>
              <a:ext cx="805869" cy="64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97411" y="4145664"/>
            <a:ext cx="785564" cy="785564"/>
            <a:chOff x="-1998583" y="3781425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-1998583" y="3781425"/>
              <a:ext cx="914400" cy="9144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0716" y="3895725"/>
              <a:ext cx="758666" cy="6858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19275" y="1676400"/>
            <a:ext cx="71247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Manage employee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Resistance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to change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</a:rPr>
              <a:t>Improve speed </a:t>
            </a:r>
            <a:r>
              <a:rPr lang="en-US" sz="3200" smtClean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Adoption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(how quick)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Increase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Utilization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(how many)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Optimize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Proficiency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(how well)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8991" y="5249795"/>
            <a:ext cx="922405" cy="922405"/>
            <a:chOff x="1025665" y="5479673"/>
            <a:chExt cx="653044" cy="653044"/>
          </a:xfrm>
        </p:grpSpPr>
        <p:sp>
          <p:nvSpPr>
            <p:cNvPr id="14" name="Oval 13"/>
            <p:cNvSpPr/>
            <p:nvPr/>
          </p:nvSpPr>
          <p:spPr>
            <a:xfrm>
              <a:off x="1074022" y="5492212"/>
              <a:ext cx="556163" cy="5561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556" l="0" r="100000">
                          <a14:foregroundMark x1="66667" y1="6222" x2="66667" y2="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65" y="5479673"/>
              <a:ext cx="653044" cy="65304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3087" y="2914341"/>
            <a:ext cx="1194213" cy="895659"/>
            <a:chOff x="53369" y="4227623"/>
            <a:chExt cx="845478" cy="634108"/>
          </a:xfrm>
        </p:grpSpPr>
        <p:sp>
          <p:nvSpPr>
            <p:cNvPr id="17" name="Oval 16"/>
            <p:cNvSpPr/>
            <p:nvPr/>
          </p:nvSpPr>
          <p:spPr>
            <a:xfrm>
              <a:off x="195718" y="4266596"/>
              <a:ext cx="556163" cy="5561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38" l="1290" r="98710">
                          <a14:foregroundMark x1="27000" y1="26667" x2="27000" y2="26667"/>
                          <a14:foregroundMark x1="30750" y1="23000" x2="30750" y2="23000"/>
                          <a14:foregroundMark x1="24000" y1="29667" x2="24000" y2="29667"/>
                          <a14:foregroundMark x1="27250" y1="23000" x2="27250" y2="23000"/>
                          <a14:foregroundMark x1="29750" y1="20333" x2="29750" y2="20333"/>
                          <a14:foregroundMark x1="36750" y1="18000" x2="36750" y2="18000"/>
                          <a14:foregroundMark x1="39750" y1="14333" x2="39750" y2="14333"/>
                          <a14:foregroundMark x1="44000" y1="14000" x2="44000" y2="14000"/>
                          <a14:foregroundMark x1="49250" y1="12000" x2="49250" y2="12000"/>
                          <a14:foregroundMark x1="54250" y1="13333" x2="54250" y2="13333"/>
                          <a14:foregroundMark x1="60000" y1="14667" x2="60000" y2="14667"/>
                          <a14:foregroundMark x1="63750" y1="17000" x2="63750" y2="17000"/>
                          <a14:foregroundMark x1="68000" y1="20000" x2="68000" y2="20000"/>
                          <a14:foregroundMark x1="71250" y1="22667" x2="71250" y2="22667"/>
                          <a14:foregroundMark x1="72906" y1="21711" x2="72906" y2="21711"/>
                          <a14:foregroundMark x1="70936" y1="18421" x2="70936" y2="18421"/>
                          <a14:foregroundMark x1="30049" y1="17763" x2="30049" y2="17763"/>
                          <a14:foregroundMark x1="26601" y1="20395" x2="26601" y2="20395"/>
                          <a14:backgroundMark x1="62562" y1="5921" x2="62562" y2="5921"/>
                          <a14:backgroundMark x1="55665" y1="4605" x2="55665" y2="4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9" y="4227623"/>
              <a:ext cx="845478" cy="63410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0" y="6306979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Research from the Best Practices in Change Management 2014 Edition – </a:t>
            </a:r>
            <a:r>
              <a:rPr lang="en-US" sz="1000" dirty="0"/>
              <a:t>Prosci</a:t>
            </a:r>
            <a:r>
              <a:rPr lang="en-US" sz="1000" dirty="0" smtClean="0"/>
              <a:t>® </a:t>
            </a:r>
            <a:r>
              <a:rPr lang="en-US" sz="1000" i="1" dirty="0" smtClean="0"/>
              <a:t>Benchmarking Report</a:t>
            </a:r>
            <a:endParaRPr lang="en-US" sz="1000" i="1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597900" y="6578600"/>
            <a:ext cx="571500" cy="228600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DFB98CC-56EA-4F8E-985D-0EDE944A436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More than 2/3 </a:t>
            </a:r>
            <a:r>
              <a:rPr lang="en-US" dirty="0"/>
              <a:t>of large </a:t>
            </a:r>
            <a:r>
              <a:rPr lang="en-US" dirty="0" smtClean="0"/>
              <a:t>U.S. companies </a:t>
            </a:r>
            <a:r>
              <a:rPr lang="en-US" dirty="0"/>
              <a:t>are managing significant change (transformation, global expansion and product </a:t>
            </a:r>
            <a:r>
              <a:rPr lang="en-US" dirty="0" smtClean="0"/>
              <a:t>launches, </a:t>
            </a:r>
            <a:r>
              <a:rPr lang="en-US" dirty="0"/>
              <a:t>and </a:t>
            </a:r>
            <a:r>
              <a:rPr lang="en-US" dirty="0" smtClean="0"/>
              <a:t>M&amp;A)…</a:t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outcomes are not always as expected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C00000"/>
                </a:solidFill>
              </a:rPr>
              <a:t>66% OF </a:t>
            </a:r>
            <a:r>
              <a:rPr lang="en-US" sz="2600" dirty="0">
                <a:solidFill>
                  <a:srgbClr val="C00000"/>
                </a:solidFill>
              </a:rPr>
              <a:t>MAJOR CHANGE INITIATIVES FAIL </a:t>
            </a:r>
            <a:r>
              <a:rPr lang="en-US" sz="2600" dirty="0" smtClean="0">
                <a:solidFill>
                  <a:srgbClr val="C00000"/>
                </a:solidFill>
              </a:rPr>
              <a:t>TO ACHIVE DESIRED OUTCOME</a:t>
            </a:r>
            <a:endParaRPr lang="en-US" sz="2600" dirty="0">
              <a:solidFill>
                <a:srgbClr val="C00000"/>
              </a:solidFill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>
                <a:solidFill>
                  <a:srgbClr val="C00000"/>
                </a:solidFill>
              </a:rPr>
              <a:t>57% OF COMPANIES FACE A DECLINE IN PRODUCTIVITY</a:t>
            </a:r>
          </a:p>
          <a:p>
            <a:pPr lv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>
                <a:solidFill>
                  <a:srgbClr val="C00000"/>
                </a:solidFill>
              </a:rPr>
              <a:t>41% </a:t>
            </a:r>
            <a:r>
              <a:rPr lang="en-US" sz="2600" dirty="0" smtClean="0">
                <a:solidFill>
                  <a:srgbClr val="C00000"/>
                </a:solidFill>
              </a:rPr>
              <a:t>OF </a:t>
            </a:r>
            <a:r>
              <a:rPr lang="en-US" sz="2600" dirty="0">
                <a:solidFill>
                  <a:srgbClr val="C00000"/>
                </a:solidFill>
              </a:rPr>
              <a:t>COMPANIES FACE A DECLINE IN EMPLOYEE </a:t>
            </a:r>
            <a:r>
              <a:rPr lang="en-US" sz="2600" dirty="0" smtClean="0">
                <a:solidFill>
                  <a:srgbClr val="C00000"/>
                </a:solidFill>
              </a:rPr>
              <a:t>MORALE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73025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QUANTIFYING THE NEED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000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Business Case for Managing Change, (2007). CEB Corporate Leadership Council.</a:t>
            </a:r>
          </a:p>
        </p:txBody>
      </p:sp>
    </p:spTree>
    <p:extLst>
      <p:ext uri="{BB962C8B-B14F-4D97-AF65-F5344CB8AC3E}">
        <p14:creationId xmlns:p14="http://schemas.microsoft.com/office/powerpoint/2010/main" val="4685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219199"/>
            <a:ext cx="8763000" cy="498080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smtClean="0"/>
              <a:t>Pace and frequency of change is increasing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smtClean="0"/>
              <a:t>Successful companies manage change well</a:t>
            </a:r>
            <a:endParaRPr lang="en-US" sz="3600" dirty="0"/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Lead </a:t>
            </a:r>
            <a:r>
              <a:rPr lang="en-US" sz="3600" dirty="0"/>
              <a:t>and manage change </a:t>
            </a:r>
            <a:r>
              <a:rPr lang="en-US" sz="3600" dirty="0"/>
              <a:t>- most </a:t>
            </a:r>
            <a:r>
              <a:rPr lang="en-US" sz="3600" dirty="0"/>
              <a:t>sought after </a:t>
            </a:r>
            <a:r>
              <a:rPr lang="en-US" sz="3600" dirty="0" smtClean="0"/>
              <a:t>skills for </a:t>
            </a:r>
            <a:r>
              <a:rPr lang="en-US" sz="3600" dirty="0"/>
              <a:t>both leaders and </a:t>
            </a:r>
            <a:r>
              <a:rPr lang="en-US" sz="3600" dirty="0" smtClean="0"/>
              <a:t>staff</a:t>
            </a:r>
            <a:endParaRPr lang="en-US" sz="3600" dirty="0"/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ROI </a:t>
            </a:r>
            <a:r>
              <a:rPr lang="en-US" sz="3600" b="1" dirty="0">
                <a:solidFill>
                  <a:srgbClr val="C00000"/>
                </a:solidFill>
              </a:rPr>
              <a:t>is directly related to the ability to lead and manage change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Leading </a:t>
            </a:r>
            <a:r>
              <a:rPr lang="en-US" sz="3600" b="1" dirty="0">
                <a:solidFill>
                  <a:srgbClr val="C00000"/>
                </a:solidFill>
              </a:rPr>
              <a:t>change is a leadership skill with the highest Return on </a:t>
            </a:r>
            <a:r>
              <a:rPr lang="en-US" sz="3600" b="1" dirty="0">
                <a:solidFill>
                  <a:srgbClr val="C00000"/>
                </a:solidFill>
              </a:rPr>
              <a:t>Investment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730250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IMPORTANCE OF CHANGE </a:t>
            </a:r>
            <a:r>
              <a:rPr lang="en-US" sz="420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000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Business Case for Managing Change, (2007). CEB Corporate Leadership Council.</a:t>
            </a:r>
          </a:p>
        </p:txBody>
      </p:sp>
    </p:spTree>
    <p:extLst>
      <p:ext uri="{BB962C8B-B14F-4D97-AF65-F5344CB8AC3E}">
        <p14:creationId xmlns:p14="http://schemas.microsoft.com/office/powerpoint/2010/main" val="39746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4" b="90000" l="20364" r="7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648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PEOPLE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PROCESS - TECHNOLOGY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25302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/>
              <a:t>Three </a:t>
            </a:r>
            <a:r>
              <a:rPr lang="en-US" sz="4000" u="sng" dirty="0" smtClean="0"/>
              <a:t>mandatory</a:t>
            </a:r>
            <a:r>
              <a:rPr lang="en-US" sz="4000" dirty="0" smtClean="0"/>
              <a:t> legs …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26040" y="3726359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PEOPLE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589" y="4642302"/>
            <a:ext cx="2087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</a:rPr>
              <a:t>PROCESS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112" y="4642302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TECHNOLOGY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82963" y="1981200"/>
            <a:ext cx="3007107" cy="100584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My Project!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25" y="1676118"/>
            <a:ext cx="2596051" cy="1732864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597900" y="6578600"/>
            <a:ext cx="571500" cy="228600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DFB98CC-56EA-4F8E-985D-0EDE944A436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4" y="1828800"/>
            <a:ext cx="993844" cy="89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723260"/>
            <a:ext cx="2581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People Change Management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s NOT optional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58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" y="2590800"/>
            <a:ext cx="2118486" cy="14066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54" y="1460500"/>
            <a:ext cx="7321427" cy="4508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Perfectly Designed </a:t>
            </a:r>
            <a:r>
              <a:rPr lang="en-US" b="1" dirty="0"/>
              <a:t>Process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</a:p>
          <a:p>
            <a:pPr marL="0" indent="0" algn="ctr">
              <a:buNone/>
            </a:pPr>
            <a:r>
              <a:rPr lang="en-US" dirty="0"/>
              <a:t>Perfectly Designed </a:t>
            </a:r>
            <a:r>
              <a:rPr lang="en-US" b="1" dirty="0"/>
              <a:t>Technology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sz="3600" b="1" dirty="0">
                <a:solidFill>
                  <a:srgbClr val="00B050"/>
                </a:solidFill>
              </a:rPr>
              <a:t>PEOPLE</a:t>
            </a:r>
            <a:r>
              <a:rPr lang="en-US" dirty="0" smtClean="0"/>
              <a:t> are </a:t>
            </a:r>
            <a:r>
              <a:rPr lang="en-US" u="sng" dirty="0" smtClean="0"/>
              <a:t>not following </a:t>
            </a:r>
            <a:r>
              <a:rPr lang="en-US" dirty="0" smtClean="0"/>
              <a:t>the new process or </a:t>
            </a:r>
            <a:r>
              <a:rPr lang="en-US" u="sng" dirty="0" smtClean="0"/>
              <a:t>not using</a:t>
            </a:r>
            <a:r>
              <a:rPr lang="en-US" dirty="0" smtClean="0"/>
              <a:t> the new tool, very little is changing! </a:t>
            </a:r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=&gt;  Project Goal/Benefits/ROI is NOT realized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76" y="1182453"/>
            <a:ext cx="1541023" cy="1027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77" y="2492589"/>
            <a:ext cx="1541022" cy="108027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78600"/>
            <a:ext cx="571500" cy="2286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DFB98CC-56EA-4F8E-985D-0EDE944A436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PROCESS &amp; </a:t>
            </a:r>
            <a:r>
              <a:rPr lang="en-US" dirty="0">
                <a:solidFill>
                  <a:schemeClr val="tx1"/>
                </a:solidFill>
              </a:rPr>
              <a:t>TECHNOLOGY IS </a:t>
            </a:r>
            <a:r>
              <a:rPr lang="en-US" b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ENOUGH</a:t>
            </a:r>
          </a:p>
        </p:txBody>
      </p:sp>
    </p:spTree>
    <p:extLst>
      <p:ext uri="{BB962C8B-B14F-4D97-AF65-F5344CB8AC3E}">
        <p14:creationId xmlns:p14="http://schemas.microsoft.com/office/powerpoint/2010/main" val="37229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STRUCTURED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93564"/>
            <a:ext cx="4495800" cy="26670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ADKAR (Prosci)</a:t>
            </a:r>
          </a:p>
          <a:p>
            <a:r>
              <a:rPr lang="en-US" sz="3600" dirty="0" smtClean="0"/>
              <a:t>Kotter’s 8 Steps</a:t>
            </a:r>
          </a:p>
          <a:p>
            <a:r>
              <a:rPr lang="en-US" sz="3600" dirty="0" smtClean="0"/>
              <a:t>KPMG’s methodology</a:t>
            </a:r>
            <a:endParaRPr lang="en-US" sz="3600" dirty="0"/>
          </a:p>
          <a:p>
            <a:r>
              <a:rPr lang="en-US" sz="3600" dirty="0" smtClean="0"/>
              <a:t>Company-specific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978748"/>
            <a:ext cx="4224337" cy="42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33241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People Change Management Approaches/Frameworks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866983"/>
            <a:ext cx="47244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People Change Management is much more than a communications &amp; training plan!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154278"/>
            <a:ext cx="2989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 example courtesy of KPMG LLP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89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- HOW - WHAT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1548"/>
            <a:ext cx="4224337" cy="426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44843" y="1855375"/>
            <a:ext cx="3581400" cy="3581400"/>
          </a:xfrm>
          <a:prstGeom prst="ellipse">
            <a:avLst/>
          </a:prstGeom>
          <a:solidFill>
            <a:srgbClr val="F2F2F2">
              <a:alpha val="4000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2972" y="1499393"/>
            <a:ext cx="4291807" cy="429180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14800" y="1548822"/>
            <a:ext cx="5029200" cy="1292662"/>
            <a:chOff x="4114800" y="1548822"/>
            <a:chExt cx="5029200" cy="1292662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2743" y1="49275" x2="32743" y2="49275"/>
                          <a14:foregroundMark x1="30973" y1="34783" x2="30973" y2="34783"/>
                          <a14:foregroundMark x1="23894" y1="85507" x2="23894" y2="85507"/>
                          <a14:foregroundMark x1="27434" y1="85507" x2="27434" y2="85507"/>
                          <a14:foregroundMark x1="25664" y1="72464" x2="25664" y2="72464"/>
                          <a14:foregroundMark x1="37168" y1="76812" x2="37168" y2="76812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548822"/>
              <a:ext cx="1622286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690157" y="1548822"/>
              <a:ext cx="345384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WHO is impacted?</a:t>
              </a:r>
              <a:br>
                <a:rPr lang="en-US" sz="2400" b="1" dirty="0"/>
              </a:br>
              <a:r>
                <a:rPr lang="en-US" dirty="0"/>
                <a:t>Identify all </a:t>
              </a:r>
              <a:r>
                <a:rPr lang="en-US" dirty="0" smtClean="0"/>
                <a:t>groups </a:t>
              </a:r>
              <a:r>
                <a:rPr lang="en-US" dirty="0"/>
                <a:t>that are being </a:t>
              </a:r>
              <a:r>
                <a:rPr lang="en-US" dirty="0" smtClean="0"/>
                <a:t>affected in </a:t>
              </a:r>
              <a:r>
                <a:rPr lang="en-US" u="sng" dirty="0"/>
                <a:t>any aspect </a:t>
              </a:r>
              <a:r>
                <a:rPr lang="en-US" dirty="0"/>
                <a:t>by this change.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69908" y="2996622"/>
            <a:ext cx="4574092" cy="1112423"/>
            <a:chOff x="4569908" y="2996622"/>
            <a:chExt cx="4574092" cy="11124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47"/>
            <a:stretch/>
          </p:blipFill>
          <p:spPr>
            <a:xfrm>
              <a:off x="4569908" y="2996622"/>
              <a:ext cx="992692" cy="111242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38800" y="3086123"/>
              <a:ext cx="3505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HOW </a:t>
              </a:r>
              <a:r>
                <a:rPr lang="en-US" sz="2400" b="1" dirty="0" smtClean="0"/>
                <a:t>are they </a:t>
              </a:r>
              <a:r>
                <a:rPr lang="en-US" sz="2400" b="1" dirty="0"/>
                <a:t>impacted?</a:t>
              </a:r>
              <a:r>
                <a:rPr lang="en-US" b="1" dirty="0"/>
                <a:t/>
              </a:r>
              <a:br>
                <a:rPr lang="en-US" b="1" dirty="0"/>
              </a:br>
              <a:r>
                <a:rPr lang="en-US" dirty="0" smtClean="0"/>
                <a:t>What is changing? </a:t>
              </a:r>
            </a:p>
            <a:p>
              <a:r>
                <a:rPr lang="en-US" dirty="0" smtClean="0"/>
                <a:t>What is not changing?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4368222"/>
            <a:ext cx="5257800" cy="1474467"/>
            <a:chOff x="3886200" y="4368222"/>
            <a:chExt cx="5257800" cy="14744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49" b="89901" l="9862" r="869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4368222"/>
              <a:ext cx="1752600" cy="14025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603221" y="4550027"/>
              <a:ext cx="354077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WHAT </a:t>
              </a:r>
              <a:r>
                <a:rPr lang="en-US" sz="2400" b="1" dirty="0" smtClean="0"/>
                <a:t>is </a:t>
              </a:r>
              <a:r>
                <a:rPr lang="en-US" sz="2400" b="1" dirty="0"/>
                <a:t>needed?</a:t>
              </a:r>
              <a:r>
                <a:rPr lang="en-US" b="1" dirty="0"/>
                <a:t/>
              </a:r>
              <a:br>
                <a:rPr lang="en-US" b="1" dirty="0"/>
              </a:br>
              <a:r>
                <a:rPr lang="en-US" dirty="0"/>
                <a:t>Identify the “actions” and how much people change management is needed for the impacted </a:t>
              </a:r>
              <a:r>
                <a:rPr lang="en-US" dirty="0" smtClean="0"/>
                <a:t>groups?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20464" y="5867400"/>
            <a:ext cx="2989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 example courtesy of KPMG LLP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261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1689</Words>
  <Application>Microsoft Office PowerPoint</Application>
  <PresentationFormat>On-screen Show (4:3)</PresentationFormat>
  <Paragraphs>284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WHO-HOW-WHAT: AN APPROACH TO EFFECTIVE PEOPLE CHANGE MANAGEMENT</vt:lpstr>
      <vt:lpstr>ABOUT THIS WORKSHOP!</vt:lpstr>
      <vt:lpstr>WHY PEOPLE CHANGE MANAGEMENT?</vt:lpstr>
      <vt:lpstr>QUANTIFYING THE NEED</vt:lpstr>
      <vt:lpstr>IMPORTANCE OF CHANGE MANAGEMENT</vt:lpstr>
      <vt:lpstr>PEOPLE - PROCESS - TECHNOLOGY</vt:lpstr>
      <vt:lpstr>PowerPoint Presentation</vt:lpstr>
      <vt:lpstr>USE A STRUCTURED APPROACH</vt:lpstr>
      <vt:lpstr>WHO - HOW - WHAT</vt:lpstr>
      <vt:lpstr>THE THREE STEPS APPROACH</vt:lpstr>
      <vt:lpstr>ACTIVITY: APPLY THE APPROACH</vt:lpstr>
      <vt:lpstr>1. WHO IS AFFECTED?</vt:lpstr>
      <vt:lpstr>1. WHO IS AFFECTED?</vt:lpstr>
      <vt:lpstr>PowerPoint Presentation</vt:lpstr>
      <vt:lpstr>2. HOW ARE THEY AFFECTED?</vt:lpstr>
      <vt:lpstr>3. WHAT ARE THE NEEDED ACTIONS?</vt:lpstr>
      <vt:lpstr>3. WHAT ARE THE NEEDED ACTIONS?</vt:lpstr>
      <vt:lpstr>OVERALL TIMELINE</vt:lpstr>
      <vt:lpstr>POPULATE THE C&amp;T PLAN</vt:lpstr>
      <vt:lpstr>COMMUNICATION &amp; TRAINING PLAN</vt:lpstr>
      <vt:lpstr>STAY WITHIN THE STEPS OF THE APPROACH</vt:lpstr>
      <vt:lpstr>Thank you for attending!</vt:lpstr>
    </vt:vector>
  </TitlesOfParts>
  <Company>UBM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Session Title Here</dc:title>
  <dc:creator>Lauren Lewis</dc:creator>
  <cp:lastModifiedBy>KPMG</cp:lastModifiedBy>
  <cp:revision>103</cp:revision>
  <dcterms:created xsi:type="dcterms:W3CDTF">2015-05-18T21:07:01Z</dcterms:created>
  <dcterms:modified xsi:type="dcterms:W3CDTF">2015-10-03T16:29:01Z</dcterms:modified>
</cp:coreProperties>
</file>