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62" r:id="rId3"/>
  </p:sldMasterIdLst>
  <p:notesMasterIdLst>
    <p:notesMasterId r:id="rId24"/>
  </p:notesMasterIdLst>
  <p:handoutMasterIdLst>
    <p:handoutMasterId r:id="rId25"/>
  </p:handoutMasterIdLst>
  <p:sldIdLst>
    <p:sldId id="256" r:id="rId4"/>
    <p:sldId id="261" r:id="rId5"/>
    <p:sldId id="274" r:id="rId6"/>
    <p:sldId id="275" r:id="rId7"/>
    <p:sldId id="262" r:id="rId8"/>
    <p:sldId id="276" r:id="rId9"/>
    <p:sldId id="278" r:id="rId10"/>
    <p:sldId id="263" r:id="rId11"/>
    <p:sldId id="280" r:id="rId12"/>
    <p:sldId id="279" r:id="rId13"/>
    <p:sldId id="283" r:id="rId14"/>
    <p:sldId id="282" r:id="rId15"/>
    <p:sldId id="287" r:id="rId16"/>
    <p:sldId id="288" r:id="rId17"/>
    <p:sldId id="289" r:id="rId18"/>
    <p:sldId id="290" r:id="rId19"/>
    <p:sldId id="291" r:id="rId20"/>
    <p:sldId id="292" r:id="rId21"/>
    <p:sldId id="293" r:id="rId22"/>
    <p:sldId id="25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047" autoAdjust="0"/>
  </p:normalViewPr>
  <p:slideViewPr>
    <p:cSldViewPr snapToGrid="0">
      <p:cViewPr varScale="1">
        <p:scale>
          <a:sx n="74" d="100"/>
          <a:sy n="74" d="100"/>
        </p:scale>
        <p:origin x="498" y="60"/>
      </p:cViewPr>
      <p:guideLst/>
    </p:cSldViewPr>
  </p:slideViewPr>
  <p:notesTextViewPr>
    <p:cViewPr>
      <p:scale>
        <a:sx n="1" d="1"/>
        <a:sy n="1" d="1"/>
      </p:scale>
      <p:origin x="0" y="0"/>
    </p:cViewPr>
  </p:notesTextViewPr>
  <p:notesViewPr>
    <p:cSldViewPr snapToGrid="0">
      <p:cViewPr varScale="1">
        <p:scale>
          <a:sx n="69" d="100"/>
          <a:sy n="69" d="100"/>
        </p:scale>
        <p:origin x="3082"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3269EA-584C-4B6D-87BD-A6C7F70390AD}" type="datetimeFigureOut">
              <a:rPr lang="en-US" smtClean="0"/>
              <a:t>11/7/2017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3FDF3AD-7298-4D79-AA36-74810F111762}" type="slidenum">
              <a:rPr lang="en-US" smtClean="0"/>
              <a:t>‹#›</a:t>
            </a:fld>
            <a:endParaRPr lang="en-US"/>
          </a:p>
        </p:txBody>
      </p:sp>
    </p:spTree>
    <p:extLst>
      <p:ext uri="{BB962C8B-B14F-4D97-AF65-F5344CB8AC3E}">
        <p14:creationId xmlns:p14="http://schemas.microsoft.com/office/powerpoint/2010/main" val="3890164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43AB7B-B10E-4D3E-8455-1C09507A0AA1}" type="datetimeFigureOut">
              <a:rPr lang="en-US" smtClean="0"/>
              <a:t>11/7/2017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EFC298-7B44-4060-AD54-46809DD02CEA}" type="slidenum">
              <a:rPr lang="en-US" smtClean="0"/>
              <a:t>‹#›</a:t>
            </a:fld>
            <a:endParaRPr lang="en-US"/>
          </a:p>
        </p:txBody>
      </p:sp>
    </p:spTree>
    <p:extLst>
      <p:ext uri="{BB962C8B-B14F-4D97-AF65-F5344CB8AC3E}">
        <p14:creationId xmlns:p14="http://schemas.microsoft.com/office/powerpoint/2010/main" val="3465275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presentation is about IT Service Management Governance and how to implement this within your organization. </a:t>
            </a:r>
          </a:p>
          <a:p>
            <a:r>
              <a:rPr lang="en-US" sz="1200" kern="1200" dirty="0" smtClean="0">
                <a:solidFill>
                  <a:schemeClr val="tx1"/>
                </a:solidFill>
                <a:effectLst/>
                <a:latin typeface="+mn-lt"/>
                <a:ea typeface="+mn-ea"/>
                <a:cs typeface="+mn-cs"/>
              </a:rPr>
              <a:t>I will cover some of the key process roles and their responsibilities and accountabilities you need to establish as well as the key councils and boards required in the ITSM governance framework. </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I will also introduce to you one wicked “Governance Beast” I have seen in many organizations. This is a Beast you have to stop feeding and it must be killed! </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One way of killing this Beast is by implementing ITSM Governance and by using a tool I have developed that I call “Strategic Process Roadmaps”. </a:t>
            </a:r>
          </a:p>
          <a:p>
            <a:r>
              <a:rPr lang="en-US" sz="1200" kern="1200" dirty="0" smtClean="0">
                <a:solidFill>
                  <a:schemeClr val="tx1"/>
                </a:solidFill>
                <a:effectLst/>
                <a:latin typeface="+mn-lt"/>
                <a:ea typeface="+mn-ea"/>
                <a:cs typeface="+mn-cs"/>
              </a:rPr>
              <a:t>I will provide you with the templates and the knowledge how to develop Strategic Process Roadmaps so you can kill this governance Beast!</a:t>
            </a:r>
          </a:p>
          <a:p>
            <a:endParaRPr lang="en-US" dirty="0"/>
          </a:p>
        </p:txBody>
      </p:sp>
      <p:sp>
        <p:nvSpPr>
          <p:cNvPr id="4" name="Slide Number Placeholder 3"/>
          <p:cNvSpPr>
            <a:spLocks noGrp="1"/>
          </p:cNvSpPr>
          <p:nvPr>
            <p:ph type="sldNum" sz="quarter" idx="10"/>
          </p:nvPr>
        </p:nvSpPr>
        <p:spPr/>
        <p:txBody>
          <a:bodyPr/>
          <a:lstStyle/>
          <a:p>
            <a:fld id="{09EFC298-7B44-4060-AD54-46809DD02CEA}" type="slidenum">
              <a:rPr lang="en-US" smtClean="0"/>
              <a:t>2</a:t>
            </a:fld>
            <a:endParaRPr lang="en-US"/>
          </a:p>
        </p:txBody>
      </p:sp>
    </p:spTree>
    <p:extLst>
      <p:ext uri="{BB962C8B-B14F-4D97-AF65-F5344CB8AC3E}">
        <p14:creationId xmlns:p14="http://schemas.microsoft.com/office/powerpoint/2010/main" val="3740220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the information gap I am talking about.</a:t>
            </a:r>
          </a:p>
          <a:p>
            <a:r>
              <a:rPr lang="en-US" sz="1200" kern="1200" dirty="0" smtClean="0">
                <a:solidFill>
                  <a:schemeClr val="tx1"/>
                </a:solidFill>
                <a:effectLst/>
                <a:latin typeface="+mn-lt"/>
                <a:ea typeface="+mn-ea"/>
                <a:cs typeface="+mn-cs"/>
              </a:rPr>
              <a:t>Most organizations are great at defining their IT Strategy and coming up with a compelling Vision statement.</a:t>
            </a:r>
          </a:p>
          <a:p>
            <a:r>
              <a:rPr lang="en-US" sz="1200" kern="1200" dirty="0" smtClean="0">
                <a:solidFill>
                  <a:schemeClr val="tx1"/>
                </a:solidFill>
                <a:effectLst/>
                <a:latin typeface="+mn-lt"/>
                <a:ea typeface="+mn-ea"/>
                <a:cs typeface="+mn-cs"/>
              </a:rPr>
              <a:t>The execution of processes are also done quite well in most IT organizations on a day-to-day basis.</a:t>
            </a:r>
          </a:p>
          <a:p>
            <a:r>
              <a:rPr lang="en-US" sz="1200" kern="1200" dirty="0" smtClean="0">
                <a:solidFill>
                  <a:schemeClr val="tx1"/>
                </a:solidFill>
                <a:effectLst/>
                <a:latin typeface="+mn-lt"/>
                <a:ea typeface="+mn-ea"/>
                <a:cs typeface="+mn-cs"/>
              </a:rPr>
              <a:t>The Process Manager and Process Practitioners are executing the process. They are in the trenches executing their process, making sure change tickets or incident tickets are managed and that the Service Levels are fulfilled.</a:t>
            </a:r>
          </a:p>
          <a:p>
            <a:r>
              <a:rPr lang="en-US" sz="1200" kern="1200" dirty="0" smtClean="0">
                <a:solidFill>
                  <a:schemeClr val="tx1"/>
                </a:solidFill>
                <a:effectLst/>
                <a:latin typeface="+mn-lt"/>
                <a:ea typeface="+mn-ea"/>
                <a:cs typeface="+mn-cs"/>
              </a:rPr>
              <a:t>This creates an Information Gap between the day-to-day execution and the IT Strategic Planning of the organization.</a:t>
            </a:r>
          </a:p>
          <a:p>
            <a:endParaRPr lang="en-US" dirty="0"/>
          </a:p>
        </p:txBody>
      </p:sp>
      <p:sp>
        <p:nvSpPr>
          <p:cNvPr id="4" name="Slide Number Placeholder 3"/>
          <p:cNvSpPr>
            <a:spLocks noGrp="1"/>
          </p:cNvSpPr>
          <p:nvPr>
            <p:ph type="sldNum" sz="quarter" idx="10"/>
          </p:nvPr>
        </p:nvSpPr>
        <p:spPr/>
        <p:txBody>
          <a:bodyPr/>
          <a:lstStyle/>
          <a:p>
            <a:fld id="{09EFC298-7B44-4060-AD54-46809DD02CEA}" type="slidenum">
              <a:rPr lang="en-US" smtClean="0"/>
              <a:t>11</a:t>
            </a:fld>
            <a:endParaRPr lang="en-US"/>
          </a:p>
        </p:txBody>
      </p:sp>
    </p:spTree>
    <p:extLst>
      <p:ext uri="{BB962C8B-B14F-4D97-AF65-F5344CB8AC3E}">
        <p14:creationId xmlns:p14="http://schemas.microsoft.com/office/powerpoint/2010/main" val="1427814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Bridging the Information Gap</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of the key reasons why a Strategic Process Roadmap is needed within on IT organization is to bridge the Information Gap between the day-to-day execution and the IT Strategic planning of the IT organization.</a:t>
            </a:r>
          </a:p>
          <a:p>
            <a:r>
              <a:rPr lang="en-US" sz="1200" kern="1200" dirty="0" smtClean="0">
                <a:solidFill>
                  <a:schemeClr val="tx1"/>
                </a:solidFill>
                <a:effectLst/>
                <a:latin typeface="+mn-lt"/>
                <a:ea typeface="+mn-ea"/>
                <a:cs typeface="+mn-cs"/>
              </a:rPr>
              <a:t>The Strategic Process Roadmap, developed by the Process Owners is making sure the Process has a long term strategic focus and that investments and improvements are in alignment with the IT Strategy and the organizations Vision.</a:t>
            </a:r>
          </a:p>
          <a:p>
            <a:r>
              <a:rPr lang="en-US" sz="1200" kern="1200" dirty="0" smtClean="0">
                <a:solidFill>
                  <a:schemeClr val="tx1"/>
                </a:solidFill>
                <a:effectLst/>
                <a:latin typeface="+mn-lt"/>
                <a:ea typeface="+mn-ea"/>
                <a:cs typeface="+mn-cs"/>
              </a:rPr>
              <a:t>In many organization the Process Manager is tasked to develop some sort of long term plan i.e. a Strategic Process Roadmap as there are no Process Owners assigned or their role is not well defined.</a:t>
            </a:r>
          </a:p>
          <a:p>
            <a:r>
              <a:rPr lang="en-US" sz="1200" kern="1200" dirty="0" smtClean="0">
                <a:solidFill>
                  <a:schemeClr val="tx1"/>
                </a:solidFill>
                <a:effectLst/>
                <a:latin typeface="+mn-lt"/>
                <a:ea typeface="+mn-ea"/>
                <a:cs typeface="+mn-cs"/>
              </a:rPr>
              <a:t>We all know that the day-to-day work and the firefighting always takes priority so there is not a lot of time available for the Process Manager to develop these long term plans and sometime there is lack of understanding how to create a Strategic Process Roadmap.</a:t>
            </a:r>
          </a:p>
          <a:p>
            <a:r>
              <a:rPr lang="en-US" sz="1200" kern="1200" dirty="0" smtClean="0">
                <a:solidFill>
                  <a:schemeClr val="tx1"/>
                </a:solidFill>
                <a:effectLst/>
                <a:latin typeface="+mn-lt"/>
                <a:ea typeface="+mn-ea"/>
                <a:cs typeface="+mn-cs"/>
              </a:rPr>
              <a:t>Without a Strategic Process Roadmap the focus is usually on tactical process tools and process execution vs. Business Value and strategic alignment.</a:t>
            </a:r>
          </a:p>
          <a:p>
            <a:endParaRPr lang="en-US" dirty="0"/>
          </a:p>
        </p:txBody>
      </p:sp>
      <p:sp>
        <p:nvSpPr>
          <p:cNvPr id="4" name="Slide Number Placeholder 3"/>
          <p:cNvSpPr>
            <a:spLocks noGrp="1"/>
          </p:cNvSpPr>
          <p:nvPr>
            <p:ph type="sldNum" sz="quarter" idx="10"/>
          </p:nvPr>
        </p:nvSpPr>
        <p:spPr/>
        <p:txBody>
          <a:bodyPr/>
          <a:lstStyle/>
          <a:p>
            <a:fld id="{09EFC298-7B44-4060-AD54-46809DD02CEA}" type="slidenum">
              <a:rPr lang="en-US" smtClean="0"/>
              <a:t>12</a:t>
            </a:fld>
            <a:endParaRPr lang="en-US"/>
          </a:p>
        </p:txBody>
      </p:sp>
    </p:spTree>
    <p:extLst>
      <p:ext uri="{BB962C8B-B14F-4D97-AF65-F5344CB8AC3E}">
        <p14:creationId xmlns:p14="http://schemas.microsoft.com/office/powerpoint/2010/main" val="3167311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Steps to Develop Strategic Process Roadmaps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four key steps when developing a Strategic Process Roadmap.</a:t>
            </a:r>
          </a:p>
          <a:p>
            <a:r>
              <a:rPr lang="en-US" sz="1200" kern="1200" dirty="0" smtClean="0">
                <a:solidFill>
                  <a:schemeClr val="tx1"/>
                </a:solidFill>
                <a:effectLst/>
                <a:latin typeface="+mn-lt"/>
                <a:ea typeface="+mn-ea"/>
                <a:cs typeface="+mn-cs"/>
              </a:rPr>
              <a:t>Step 1 is to make sure the Process Owners understands their role and accountabilities.</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Step 2 is to answer the Strategic Process Roadmap Questionnaire, this is the first template we will take a look at.</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Step 3 is to review existing material like Process Assessment findings, CSI register, Customer feedback, ongoing initiatives etc.</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And step 4 is to populate the templates. When the templates have been populated you have developed a Strategic Process Roadmap.</a:t>
            </a:r>
          </a:p>
          <a:p>
            <a:r>
              <a:rPr lang="en-US" sz="1200" kern="1200" dirty="0" smtClean="0">
                <a:solidFill>
                  <a:schemeClr val="tx1"/>
                </a:solidFill>
                <a:effectLst/>
                <a:latin typeface="+mn-lt"/>
                <a:ea typeface="+mn-ea"/>
                <a:cs typeface="+mn-cs"/>
              </a:rPr>
              <a:t>The Strategic Process Roadmap actually consist of a number of different artifacts, the 3-year Strategic Outlook plan but also the 12-month rolling plan. We will look at both of these templates.</a:t>
            </a:r>
          </a:p>
          <a:p>
            <a:endParaRPr lang="en-US" dirty="0"/>
          </a:p>
        </p:txBody>
      </p:sp>
      <p:sp>
        <p:nvSpPr>
          <p:cNvPr id="4" name="Slide Number Placeholder 3"/>
          <p:cNvSpPr>
            <a:spLocks noGrp="1"/>
          </p:cNvSpPr>
          <p:nvPr>
            <p:ph type="sldNum" sz="quarter" idx="10"/>
          </p:nvPr>
        </p:nvSpPr>
        <p:spPr/>
        <p:txBody>
          <a:bodyPr/>
          <a:lstStyle/>
          <a:p>
            <a:fld id="{09EFC298-7B44-4060-AD54-46809DD02CEA}" type="slidenum">
              <a:rPr lang="en-US" smtClean="0"/>
              <a:t>13</a:t>
            </a:fld>
            <a:endParaRPr lang="en-US"/>
          </a:p>
        </p:txBody>
      </p:sp>
    </p:spTree>
    <p:extLst>
      <p:ext uri="{BB962C8B-B14F-4D97-AF65-F5344CB8AC3E}">
        <p14:creationId xmlns:p14="http://schemas.microsoft.com/office/powerpoint/2010/main" val="1461342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Step 1 - Understand and Execute the Accountabilities of Process Owners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are the five key accountabilities of a Process Owner.</a:t>
            </a:r>
          </a:p>
          <a:p>
            <a:r>
              <a:rPr lang="en-US" sz="1200" kern="1200" dirty="0" smtClean="0">
                <a:solidFill>
                  <a:schemeClr val="tx1"/>
                </a:solidFill>
                <a:effectLst/>
                <a:latin typeface="+mn-lt"/>
                <a:ea typeface="+mn-ea"/>
                <a:cs typeface="+mn-cs"/>
              </a:rPr>
              <a:t>I have only added the details of point 1 on this slide. If you like the full details of all 5 areas you should download this from my web page.</a:t>
            </a:r>
          </a:p>
          <a:p>
            <a:r>
              <a:rPr lang="en-US" sz="1200" kern="1200" dirty="0" smtClean="0">
                <a:solidFill>
                  <a:schemeClr val="tx1"/>
                </a:solidFill>
                <a:effectLst/>
                <a:latin typeface="+mn-lt"/>
                <a:ea typeface="+mn-ea"/>
                <a:cs typeface="+mn-cs"/>
              </a:rPr>
              <a:t>The first bullet states that the Process Owner is accountable for the strategic direction of the process both from a short and long term perspective.</a:t>
            </a:r>
          </a:p>
          <a:p>
            <a:r>
              <a:rPr lang="en-US" sz="1200" kern="1200" dirty="0" smtClean="0">
                <a:solidFill>
                  <a:schemeClr val="tx1"/>
                </a:solidFill>
                <a:effectLst/>
                <a:latin typeface="+mn-lt"/>
                <a:ea typeface="+mn-ea"/>
                <a:cs typeface="+mn-cs"/>
              </a:rPr>
              <a:t>The development of the Strategic Process Roadmap will clearly cover this point.</a:t>
            </a:r>
          </a:p>
          <a:p>
            <a:endParaRPr lang="en-US" dirty="0"/>
          </a:p>
        </p:txBody>
      </p:sp>
      <p:sp>
        <p:nvSpPr>
          <p:cNvPr id="4" name="Slide Number Placeholder 3"/>
          <p:cNvSpPr>
            <a:spLocks noGrp="1"/>
          </p:cNvSpPr>
          <p:nvPr>
            <p:ph type="sldNum" sz="quarter" idx="10"/>
          </p:nvPr>
        </p:nvSpPr>
        <p:spPr/>
        <p:txBody>
          <a:bodyPr/>
          <a:lstStyle/>
          <a:p>
            <a:fld id="{09EFC298-7B44-4060-AD54-46809DD02CEA}" type="slidenum">
              <a:rPr lang="en-US" smtClean="0"/>
              <a:t>14</a:t>
            </a:fld>
            <a:endParaRPr lang="en-US"/>
          </a:p>
        </p:txBody>
      </p:sp>
    </p:spTree>
    <p:extLst>
      <p:ext uri="{BB962C8B-B14F-4D97-AF65-F5344CB8AC3E}">
        <p14:creationId xmlns:p14="http://schemas.microsoft.com/office/powerpoint/2010/main" val="3054868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Step 2 – Answer the Strategic Process Roadmap Questionnaire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the first template used for developing the Strategic Process Roadmap.</a:t>
            </a:r>
          </a:p>
          <a:p>
            <a:r>
              <a:rPr lang="en-US" sz="1200" kern="1200" dirty="0" smtClean="0">
                <a:solidFill>
                  <a:schemeClr val="tx1"/>
                </a:solidFill>
                <a:effectLst/>
                <a:latin typeface="+mn-lt"/>
                <a:ea typeface="+mn-ea"/>
                <a:cs typeface="+mn-cs"/>
              </a:rPr>
              <a:t>This is an excel questionnaire.</a:t>
            </a:r>
          </a:p>
          <a:p>
            <a:r>
              <a:rPr lang="en-US" sz="1200" kern="1200" dirty="0" smtClean="0">
                <a:solidFill>
                  <a:schemeClr val="tx1"/>
                </a:solidFill>
                <a:effectLst/>
                <a:latin typeface="+mn-lt"/>
                <a:ea typeface="+mn-ea"/>
                <a:cs typeface="+mn-cs"/>
              </a:rPr>
              <a:t>This is only a starting point for the Process Owners and additional questions must be considered that are specific to the process which a Strategic Process Roadmap is developed.</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Explain the excel spread sheet.</a:t>
            </a:r>
          </a:p>
          <a:p>
            <a:r>
              <a:rPr lang="en-US" sz="1200" kern="1200" dirty="0" smtClean="0">
                <a:solidFill>
                  <a:schemeClr val="tx1"/>
                </a:solidFill>
                <a:effectLst/>
                <a:latin typeface="+mn-lt"/>
                <a:ea typeface="+mn-ea"/>
                <a:cs typeface="+mn-cs"/>
              </a:rPr>
              <a:t>OPEN THE QUESTIONNAIRE EXCEL FILE</a:t>
            </a:r>
          </a:p>
          <a:p>
            <a:endParaRPr lang="en-US" dirty="0"/>
          </a:p>
        </p:txBody>
      </p:sp>
      <p:sp>
        <p:nvSpPr>
          <p:cNvPr id="4" name="Slide Number Placeholder 3"/>
          <p:cNvSpPr>
            <a:spLocks noGrp="1"/>
          </p:cNvSpPr>
          <p:nvPr>
            <p:ph type="sldNum" sz="quarter" idx="10"/>
          </p:nvPr>
        </p:nvSpPr>
        <p:spPr/>
        <p:txBody>
          <a:bodyPr/>
          <a:lstStyle/>
          <a:p>
            <a:fld id="{09EFC298-7B44-4060-AD54-46809DD02CEA}" type="slidenum">
              <a:rPr lang="en-US" smtClean="0"/>
              <a:t>15</a:t>
            </a:fld>
            <a:endParaRPr lang="en-US"/>
          </a:p>
        </p:txBody>
      </p:sp>
    </p:spTree>
    <p:extLst>
      <p:ext uri="{BB962C8B-B14F-4D97-AF65-F5344CB8AC3E}">
        <p14:creationId xmlns:p14="http://schemas.microsoft.com/office/powerpoint/2010/main" val="830334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Step 3 – Review Process Artifacts, Information &amp; Data</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make sure the Strategic Process Roadmaps are considering not only the questionnaire questions, make sure to review any other type of information and data available.</a:t>
            </a:r>
          </a:p>
          <a:p>
            <a:r>
              <a:rPr lang="en-US" sz="1200" kern="1200" dirty="0" smtClean="0">
                <a:solidFill>
                  <a:schemeClr val="tx1"/>
                </a:solidFill>
                <a:effectLst/>
                <a:latin typeface="+mn-lt"/>
                <a:ea typeface="+mn-ea"/>
                <a:cs typeface="+mn-cs"/>
              </a:rPr>
              <a:t>Maybe there is data from a customer survey, what are the ongoing initiatives, the CSI register, IT’s Vision statement and strategy, past process assessment, or any other data like feedback e.g. from the Service Desk or BRMs. </a:t>
            </a:r>
          </a:p>
          <a:p>
            <a:r>
              <a:rPr lang="en-US" sz="1200" kern="1200" dirty="0" smtClean="0">
                <a:solidFill>
                  <a:schemeClr val="tx1"/>
                </a:solidFill>
                <a:effectLst/>
                <a:latin typeface="+mn-lt"/>
                <a:ea typeface="+mn-ea"/>
                <a:cs typeface="+mn-cs"/>
              </a:rPr>
              <a:t>The Process Manager will have a lot of input and valuable information that you can gather.</a:t>
            </a:r>
          </a:p>
          <a:p>
            <a:r>
              <a:rPr lang="en-US" sz="1200" kern="1200" dirty="0" smtClean="0">
                <a:solidFill>
                  <a:schemeClr val="tx1"/>
                </a:solidFill>
                <a:effectLst/>
                <a:latin typeface="+mn-lt"/>
                <a:ea typeface="+mn-ea"/>
                <a:cs typeface="+mn-cs"/>
              </a:rPr>
              <a:t>Make sure to gather as much information and input to the Strategic Process maps as possible. The Process Owner should of course review the IT Strategy and Vision and even the Business strategy.</a:t>
            </a:r>
          </a:p>
          <a:p>
            <a:endParaRPr lang="en-US" dirty="0"/>
          </a:p>
        </p:txBody>
      </p:sp>
      <p:sp>
        <p:nvSpPr>
          <p:cNvPr id="4" name="Slide Number Placeholder 3"/>
          <p:cNvSpPr>
            <a:spLocks noGrp="1"/>
          </p:cNvSpPr>
          <p:nvPr>
            <p:ph type="sldNum" sz="quarter" idx="10"/>
          </p:nvPr>
        </p:nvSpPr>
        <p:spPr/>
        <p:txBody>
          <a:bodyPr/>
          <a:lstStyle/>
          <a:p>
            <a:fld id="{09EFC298-7B44-4060-AD54-46809DD02CEA}" type="slidenum">
              <a:rPr lang="en-US" smtClean="0"/>
              <a:t>16</a:t>
            </a:fld>
            <a:endParaRPr lang="en-US"/>
          </a:p>
        </p:txBody>
      </p:sp>
    </p:spTree>
    <p:extLst>
      <p:ext uri="{BB962C8B-B14F-4D97-AF65-F5344CB8AC3E}">
        <p14:creationId xmlns:p14="http://schemas.microsoft.com/office/powerpoint/2010/main" val="747908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Step 4 – Populate Templates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OK, here are the PowerPoint templates that should be populated to create the Strategic Process Roadmap for a Process.</a:t>
            </a:r>
          </a:p>
          <a:p>
            <a:r>
              <a:rPr lang="en-US" sz="1200" kern="1200" dirty="0" smtClean="0">
                <a:solidFill>
                  <a:schemeClr val="tx1"/>
                </a:solidFill>
                <a:effectLst/>
                <a:latin typeface="+mn-lt"/>
                <a:ea typeface="+mn-ea"/>
                <a:cs typeface="+mn-cs"/>
              </a:rPr>
              <a:t>There are three different types of templates I will show you.</a:t>
            </a:r>
          </a:p>
          <a:p>
            <a:r>
              <a:rPr lang="en-US" sz="1200" kern="1200" dirty="0" smtClean="0">
                <a:solidFill>
                  <a:schemeClr val="tx1"/>
                </a:solidFill>
                <a:effectLst/>
                <a:latin typeface="+mn-lt"/>
                <a:ea typeface="+mn-ea"/>
                <a:cs typeface="+mn-cs"/>
              </a:rPr>
              <a:t>The first is the 1-page overview slide of the Strategic Process Roadmap with a 3 year focus. </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The second template is a drill down of each Milestones and Key Initiatives identified.</a:t>
            </a:r>
          </a:p>
          <a:p>
            <a:r>
              <a:rPr lang="en-US" sz="1200" kern="1200" dirty="0" smtClean="0">
                <a:solidFill>
                  <a:schemeClr val="tx1"/>
                </a:solidFill>
                <a:effectLst/>
                <a:latin typeface="+mn-lt"/>
                <a:ea typeface="+mn-ea"/>
                <a:cs typeface="+mn-cs"/>
              </a:rPr>
              <a:t>This is not to be seen as the project plan or the project charter document but provides additional information to understand the Milestone better.</a:t>
            </a:r>
          </a:p>
          <a:p>
            <a:r>
              <a:rPr lang="en-US" sz="1200" kern="1200" dirty="0" smtClean="0">
                <a:solidFill>
                  <a:schemeClr val="tx1"/>
                </a:solidFill>
                <a:effectLst/>
                <a:latin typeface="+mn-lt"/>
                <a:ea typeface="+mn-ea"/>
                <a:cs typeface="+mn-cs"/>
              </a:rPr>
              <a:t>When the Process Owner is asking for funding for the initiative this Milestone slide will provide the needed details.</a:t>
            </a:r>
          </a:p>
          <a:p>
            <a:r>
              <a:rPr lang="en-US" sz="1200" kern="1200" dirty="0" smtClean="0">
                <a:solidFill>
                  <a:schemeClr val="tx1"/>
                </a:solidFill>
                <a:effectLst/>
                <a:latin typeface="+mn-lt"/>
                <a:ea typeface="+mn-ea"/>
                <a:cs typeface="+mn-cs"/>
              </a:rPr>
              <a:t>To accomplish the Milestone the Process Owner might need funding for new staff or external consultants, maybe some new tools or replacement of existing tools. This Milestone slide will provide the additional details needed for IT Leadership to understand the request and obtain the approval. </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The third template is the 12-month rolling plan</a:t>
            </a:r>
          </a:p>
          <a:p>
            <a:r>
              <a:rPr lang="en-US" sz="1200" kern="1200" dirty="0" smtClean="0">
                <a:solidFill>
                  <a:schemeClr val="tx1"/>
                </a:solidFill>
                <a:effectLst/>
                <a:latin typeface="+mn-lt"/>
                <a:ea typeface="+mn-ea"/>
                <a:cs typeface="+mn-cs"/>
              </a:rPr>
              <a:t>When developing the 3-year Strategic Process Roadmap it is important to get a good understanding of the upcoming activities for the next 12 months.</a:t>
            </a:r>
          </a:p>
          <a:p>
            <a:r>
              <a:rPr lang="en-US" sz="1200" kern="1200" dirty="0" smtClean="0">
                <a:solidFill>
                  <a:schemeClr val="tx1"/>
                </a:solidFill>
                <a:effectLst/>
                <a:latin typeface="+mn-lt"/>
                <a:ea typeface="+mn-ea"/>
                <a:cs typeface="+mn-cs"/>
              </a:rPr>
              <a:t>This is a very high level plan the Process Owner can develop to work closely with the Process Manager and other impacted areas.</a:t>
            </a:r>
          </a:p>
          <a:p>
            <a:r>
              <a:rPr lang="en-US" sz="1200" kern="1200" dirty="0" smtClean="0">
                <a:solidFill>
                  <a:schemeClr val="tx1"/>
                </a:solidFill>
                <a:effectLst/>
                <a:latin typeface="+mn-lt"/>
                <a:ea typeface="+mn-ea"/>
                <a:cs typeface="+mn-cs"/>
              </a:rPr>
              <a:t>It provides a 1-slide overview of the significant activities for the next 12 month using key-words.</a:t>
            </a:r>
          </a:p>
          <a:p>
            <a:r>
              <a:rPr lang="en-US" sz="1200" kern="1200" dirty="0" smtClean="0">
                <a:solidFill>
                  <a:schemeClr val="tx1"/>
                </a:solidFill>
                <a:effectLst/>
                <a:latin typeface="+mn-lt"/>
                <a:ea typeface="+mn-ea"/>
                <a:cs typeface="+mn-cs"/>
              </a:rPr>
              <a:t>Each quarter the columns move to the left and a new column is added to the right with the next quarter. Activities that have not been completed the last quarter must be moved forward in the plan.</a:t>
            </a:r>
          </a:p>
          <a:p>
            <a:r>
              <a:rPr lang="en-US" sz="1200" kern="1200" dirty="0" smtClean="0">
                <a:solidFill>
                  <a:schemeClr val="tx1"/>
                </a:solidFill>
                <a:effectLst/>
                <a:latin typeface="+mn-lt"/>
                <a:ea typeface="+mn-ea"/>
                <a:cs typeface="+mn-cs"/>
              </a:rPr>
              <a:t>OPEN THE TEMPLARE AND PROVIDE ADDITIONAL DETAIL</a:t>
            </a:r>
          </a:p>
          <a:p>
            <a:endParaRPr lang="en-US" dirty="0"/>
          </a:p>
        </p:txBody>
      </p:sp>
      <p:sp>
        <p:nvSpPr>
          <p:cNvPr id="4" name="Slide Number Placeholder 3"/>
          <p:cNvSpPr>
            <a:spLocks noGrp="1"/>
          </p:cNvSpPr>
          <p:nvPr>
            <p:ph type="sldNum" sz="quarter" idx="10"/>
          </p:nvPr>
        </p:nvSpPr>
        <p:spPr/>
        <p:txBody>
          <a:bodyPr/>
          <a:lstStyle/>
          <a:p>
            <a:fld id="{09EFC298-7B44-4060-AD54-46809DD02CEA}" type="slidenum">
              <a:rPr lang="en-US" smtClean="0"/>
              <a:t>17</a:t>
            </a:fld>
            <a:endParaRPr lang="en-US"/>
          </a:p>
        </p:txBody>
      </p:sp>
    </p:spTree>
    <p:extLst>
      <p:ext uri="{BB962C8B-B14F-4D97-AF65-F5344CB8AC3E}">
        <p14:creationId xmlns:p14="http://schemas.microsoft.com/office/powerpoint/2010/main" val="2645078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Lessons Learned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Define clear Roles and Responsibilities / Accountabilities (RACI)</a:t>
            </a:r>
          </a:p>
          <a:p>
            <a:r>
              <a:rPr lang="en-US" sz="1200" kern="1200" dirty="0" smtClean="0">
                <a:solidFill>
                  <a:schemeClr val="tx1"/>
                </a:solidFill>
                <a:effectLst/>
                <a:latin typeface="+mn-lt"/>
                <a:ea typeface="+mn-ea"/>
                <a:cs typeface="+mn-cs"/>
              </a:rPr>
              <a:t>Define the ITSM Governance Framework </a:t>
            </a:r>
          </a:p>
          <a:p>
            <a:r>
              <a:rPr lang="en-US" sz="1200" kern="1200" dirty="0" smtClean="0">
                <a:solidFill>
                  <a:schemeClr val="tx1"/>
                </a:solidFill>
                <a:effectLst/>
                <a:latin typeface="+mn-lt"/>
                <a:ea typeface="+mn-ea"/>
                <a:cs typeface="+mn-cs"/>
              </a:rPr>
              <a:t>Start with a few processes and adapt… (Crawl, Walk, Run)</a:t>
            </a:r>
          </a:p>
          <a:p>
            <a:endParaRPr lang="en-US" dirty="0"/>
          </a:p>
        </p:txBody>
      </p:sp>
      <p:sp>
        <p:nvSpPr>
          <p:cNvPr id="4" name="Slide Number Placeholder 3"/>
          <p:cNvSpPr>
            <a:spLocks noGrp="1"/>
          </p:cNvSpPr>
          <p:nvPr>
            <p:ph type="sldNum" sz="quarter" idx="10"/>
          </p:nvPr>
        </p:nvSpPr>
        <p:spPr/>
        <p:txBody>
          <a:bodyPr/>
          <a:lstStyle/>
          <a:p>
            <a:fld id="{09EFC298-7B44-4060-AD54-46809DD02CEA}" type="slidenum">
              <a:rPr lang="en-US" smtClean="0"/>
              <a:t>18</a:t>
            </a:fld>
            <a:endParaRPr lang="en-US"/>
          </a:p>
        </p:txBody>
      </p:sp>
    </p:spTree>
    <p:extLst>
      <p:ext uri="{BB962C8B-B14F-4D97-AF65-F5344CB8AC3E}">
        <p14:creationId xmlns:p14="http://schemas.microsoft.com/office/powerpoint/2010/main" val="1406094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Governance vs. Management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Many organizations have difficulties to differentiate between Management and Governance.</a:t>
            </a:r>
          </a:p>
          <a:p>
            <a:r>
              <a:rPr lang="en-US" sz="1200" kern="1200" dirty="0" smtClean="0">
                <a:solidFill>
                  <a:schemeClr val="tx1"/>
                </a:solidFill>
                <a:effectLst/>
                <a:latin typeface="+mn-lt"/>
                <a:ea typeface="+mn-ea"/>
                <a:cs typeface="+mn-cs"/>
              </a:rPr>
              <a:t>I think COBIT5 has defined this in a simple enough way to understand the differences. </a:t>
            </a:r>
          </a:p>
          <a:p>
            <a:r>
              <a:rPr lang="en-US" sz="1200" kern="1200" dirty="0" smtClean="0">
                <a:solidFill>
                  <a:schemeClr val="tx1"/>
                </a:solidFill>
                <a:effectLst/>
                <a:latin typeface="+mn-lt"/>
                <a:ea typeface="+mn-ea"/>
                <a:cs typeface="+mn-cs"/>
              </a:rPr>
              <a:t>It is very important to understand the differences as the activities performed by the different roles that are either responsible to “Manage” a process are very different from the roles that is accountable for the “Governance” of a process.</a:t>
            </a:r>
          </a:p>
          <a:p>
            <a:r>
              <a:rPr lang="en-US" sz="1200" kern="1200" dirty="0" smtClean="0">
                <a:solidFill>
                  <a:schemeClr val="tx1"/>
                </a:solidFill>
                <a:effectLst/>
                <a:latin typeface="+mn-lt"/>
                <a:ea typeface="+mn-ea"/>
                <a:cs typeface="+mn-cs"/>
              </a:rPr>
              <a:t>This is what the COBIT5 definitions is for management:</a:t>
            </a:r>
          </a:p>
          <a:p>
            <a:pPr lvl="0"/>
            <a:r>
              <a:rPr lang="en-US" sz="1200" i="1" kern="1200" dirty="0" smtClean="0">
                <a:solidFill>
                  <a:schemeClr val="tx1"/>
                </a:solidFill>
                <a:effectLst/>
                <a:latin typeface="+mn-lt"/>
                <a:ea typeface="+mn-ea"/>
                <a:cs typeface="+mn-cs"/>
              </a:rPr>
              <a:t>Management </a:t>
            </a:r>
            <a:r>
              <a:rPr lang="en-US" sz="1200" b="1" i="1" kern="1200" dirty="0" smtClean="0">
                <a:solidFill>
                  <a:schemeClr val="tx1"/>
                </a:solidFill>
                <a:effectLst/>
                <a:latin typeface="+mn-lt"/>
                <a:ea typeface="+mn-ea"/>
                <a:cs typeface="+mn-cs"/>
              </a:rPr>
              <a:t>plans, builds, runs and monitors</a:t>
            </a:r>
            <a:r>
              <a:rPr lang="en-US" sz="1200" i="1" kern="1200" dirty="0" smtClean="0">
                <a:solidFill>
                  <a:schemeClr val="tx1"/>
                </a:solidFill>
                <a:effectLst/>
                <a:latin typeface="+mn-lt"/>
                <a:ea typeface="+mn-ea"/>
                <a:cs typeface="+mn-cs"/>
              </a:rPr>
              <a:t> activities in alignment with the direction set by the governance body to achieve the enterprise objectives.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how COBIT5 defines Governance:</a:t>
            </a:r>
          </a:p>
          <a:p>
            <a:pPr lvl="0"/>
            <a:r>
              <a:rPr lang="en-US" sz="1200" i="1" kern="1200" dirty="0" smtClean="0">
                <a:solidFill>
                  <a:schemeClr val="tx1"/>
                </a:solidFill>
                <a:effectLst/>
                <a:latin typeface="+mn-lt"/>
                <a:ea typeface="+mn-ea"/>
                <a:cs typeface="+mn-cs"/>
              </a:rPr>
              <a:t>Governance ensures that stakeholder needs, conditions and options are evaluated to determine balanced, agreed-on enterprise objectives to be achieved; </a:t>
            </a:r>
            <a:r>
              <a:rPr lang="en-US" sz="1200" b="1" i="1" kern="1200" dirty="0" smtClean="0">
                <a:solidFill>
                  <a:schemeClr val="tx1"/>
                </a:solidFill>
                <a:effectLst/>
                <a:latin typeface="+mn-lt"/>
                <a:ea typeface="+mn-ea"/>
                <a:cs typeface="+mn-cs"/>
              </a:rPr>
              <a:t>setting direction through prioritization and decision making</a:t>
            </a:r>
            <a:r>
              <a:rPr lang="en-US" sz="1200" i="1"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and monitoring performance and compliance </a:t>
            </a:r>
            <a:r>
              <a:rPr lang="en-US" sz="1200" i="1" kern="1200" dirty="0" smtClean="0">
                <a:solidFill>
                  <a:schemeClr val="tx1"/>
                </a:solidFill>
                <a:effectLst/>
                <a:latin typeface="+mn-lt"/>
                <a:ea typeface="+mn-ea"/>
                <a:cs typeface="+mn-cs"/>
              </a:rPr>
              <a:t>against agreed-on direction and objectives.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you can see I have highlighted some words in bold to stress the differences between Management and Governance. The objectives are quite different.</a:t>
            </a:r>
          </a:p>
          <a:p>
            <a:r>
              <a:rPr lang="en-US" sz="1200" kern="1200" dirty="0" smtClean="0">
                <a:solidFill>
                  <a:schemeClr val="tx1"/>
                </a:solidFill>
                <a:effectLst/>
                <a:latin typeface="+mn-lt"/>
                <a:ea typeface="+mn-ea"/>
                <a:cs typeface="+mn-cs"/>
              </a:rPr>
              <a:t>In short I usually describe Management as the “doer and executer” and Governance is more “strategic” and setting the direction.</a:t>
            </a:r>
          </a:p>
          <a:p>
            <a:r>
              <a:rPr lang="en-US" sz="1200" kern="1200" dirty="0" smtClean="0">
                <a:solidFill>
                  <a:schemeClr val="tx1"/>
                </a:solidFill>
                <a:effectLst/>
                <a:latin typeface="+mn-lt"/>
                <a:ea typeface="+mn-ea"/>
                <a:cs typeface="+mn-cs"/>
              </a:rPr>
              <a:t>So how does this translate to ITSM governance?</a:t>
            </a:r>
          </a:p>
          <a:p>
            <a:endParaRPr lang="en-US" dirty="0"/>
          </a:p>
        </p:txBody>
      </p:sp>
      <p:sp>
        <p:nvSpPr>
          <p:cNvPr id="4" name="Slide Number Placeholder 3"/>
          <p:cNvSpPr>
            <a:spLocks noGrp="1"/>
          </p:cNvSpPr>
          <p:nvPr>
            <p:ph type="sldNum" sz="quarter" idx="10"/>
          </p:nvPr>
        </p:nvSpPr>
        <p:spPr/>
        <p:txBody>
          <a:bodyPr/>
          <a:lstStyle/>
          <a:p>
            <a:fld id="{09EFC298-7B44-4060-AD54-46809DD02CEA}" type="slidenum">
              <a:rPr lang="en-US" smtClean="0"/>
              <a:t>3</a:t>
            </a:fld>
            <a:endParaRPr lang="en-US"/>
          </a:p>
        </p:txBody>
      </p:sp>
    </p:spTree>
    <p:extLst>
      <p:ext uri="{BB962C8B-B14F-4D97-AF65-F5344CB8AC3E}">
        <p14:creationId xmlns:p14="http://schemas.microsoft.com/office/powerpoint/2010/main" val="240696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Process Manager vs. Process Owner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Within IT Service Management process context, the Process Manager is concerned with the management of the process and the Process Owner’s main focus should be to govern the process (e.g. set direction, prioritization and decision making).</a:t>
            </a:r>
          </a:p>
          <a:p>
            <a:r>
              <a:rPr lang="en-US" sz="1200" kern="1200" dirty="0" smtClean="0">
                <a:solidFill>
                  <a:schemeClr val="tx1"/>
                </a:solidFill>
                <a:effectLst/>
                <a:latin typeface="+mn-lt"/>
                <a:ea typeface="+mn-ea"/>
                <a:cs typeface="+mn-cs"/>
              </a:rPr>
              <a:t>You need both roles to be assigned and executed within your organization. Some organizations combine the two roles to one person but it is very important to understand the difference.</a:t>
            </a:r>
          </a:p>
          <a:p>
            <a:r>
              <a:rPr lang="en-US" sz="1200" kern="1200" dirty="0" smtClean="0">
                <a:solidFill>
                  <a:schemeClr val="tx1"/>
                </a:solidFill>
                <a:effectLst/>
                <a:latin typeface="+mn-lt"/>
                <a:ea typeface="+mn-ea"/>
                <a:cs typeface="+mn-cs"/>
              </a:rPr>
              <a:t>In many organizations I have also seen one person being the Process Owner for more than one process.</a:t>
            </a:r>
            <a:endParaRPr lang="en-US" dirty="0"/>
          </a:p>
        </p:txBody>
      </p:sp>
      <p:sp>
        <p:nvSpPr>
          <p:cNvPr id="4" name="Slide Number Placeholder 3"/>
          <p:cNvSpPr>
            <a:spLocks noGrp="1"/>
          </p:cNvSpPr>
          <p:nvPr>
            <p:ph type="sldNum" sz="quarter" idx="10"/>
          </p:nvPr>
        </p:nvSpPr>
        <p:spPr/>
        <p:txBody>
          <a:bodyPr/>
          <a:lstStyle/>
          <a:p>
            <a:fld id="{09EFC298-7B44-4060-AD54-46809DD02CEA}" type="slidenum">
              <a:rPr lang="en-US" smtClean="0"/>
              <a:t>4</a:t>
            </a:fld>
            <a:endParaRPr lang="en-US"/>
          </a:p>
        </p:txBody>
      </p:sp>
    </p:spTree>
    <p:extLst>
      <p:ext uri="{BB962C8B-B14F-4D97-AF65-F5344CB8AC3E}">
        <p14:creationId xmlns:p14="http://schemas.microsoft.com/office/powerpoint/2010/main" val="1706240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ITSM Governance – An Actionable Definition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the </a:t>
            </a:r>
            <a:r>
              <a:rPr lang="en-US" sz="1200" kern="1200" dirty="0" err="1" smtClean="0">
                <a:solidFill>
                  <a:schemeClr val="tx1"/>
                </a:solidFill>
                <a:effectLst/>
                <a:latin typeface="+mn-lt"/>
                <a:ea typeface="+mn-ea"/>
                <a:cs typeface="+mn-cs"/>
              </a:rPr>
              <a:t>definion</a:t>
            </a:r>
            <a:r>
              <a:rPr lang="en-US" sz="1200" kern="1200" dirty="0" smtClean="0">
                <a:solidFill>
                  <a:schemeClr val="tx1"/>
                </a:solidFill>
                <a:effectLst/>
                <a:latin typeface="+mn-lt"/>
                <a:ea typeface="+mn-ea"/>
                <a:cs typeface="+mn-cs"/>
              </a:rPr>
              <a:t> I have used for IT </a:t>
            </a:r>
            <a:r>
              <a:rPr lang="en-US" sz="1200" b="1" kern="1200" dirty="0" smtClean="0">
                <a:solidFill>
                  <a:schemeClr val="tx1"/>
                </a:solidFill>
                <a:effectLst/>
                <a:latin typeface="+mn-lt"/>
                <a:ea typeface="+mn-ea"/>
                <a:cs typeface="+mn-cs"/>
              </a:rPr>
              <a:t>Service</a:t>
            </a:r>
            <a:r>
              <a:rPr lang="en-US" sz="1200" kern="1200" dirty="0" smtClean="0">
                <a:solidFill>
                  <a:schemeClr val="tx1"/>
                </a:solidFill>
                <a:effectLst/>
                <a:latin typeface="+mn-lt"/>
                <a:ea typeface="+mn-ea"/>
                <a:cs typeface="+mn-cs"/>
              </a:rPr>
              <a:t> Governance in many organization that encompasses IT Process Governance.</a:t>
            </a:r>
          </a:p>
          <a:p>
            <a:r>
              <a:rPr lang="en-US" sz="1200" kern="1200" dirty="0" smtClean="0">
                <a:solidFill>
                  <a:schemeClr val="tx1"/>
                </a:solidFill>
                <a:effectLst/>
                <a:latin typeface="+mn-lt"/>
                <a:ea typeface="+mn-ea"/>
                <a:cs typeface="+mn-cs"/>
              </a:rPr>
              <a:t>The key focus of this specific definition is that it is easy to understand and possible to implement.</a:t>
            </a:r>
          </a:p>
          <a:p>
            <a:r>
              <a:rPr lang="en-US" sz="1200" kern="1200" dirty="0" smtClean="0">
                <a:solidFill>
                  <a:schemeClr val="tx1"/>
                </a:solidFill>
                <a:effectLst/>
                <a:latin typeface="+mn-lt"/>
                <a:ea typeface="+mn-ea"/>
                <a:cs typeface="+mn-cs"/>
              </a:rPr>
              <a:t>This might not be the definition you would use.</a:t>
            </a:r>
          </a:p>
          <a:p>
            <a:r>
              <a:rPr lang="en-US" sz="1200" kern="1200" dirty="0" smtClean="0">
                <a:solidFill>
                  <a:schemeClr val="tx1"/>
                </a:solidFill>
                <a:effectLst/>
                <a:latin typeface="+mn-lt"/>
                <a:ea typeface="+mn-ea"/>
                <a:cs typeface="+mn-cs"/>
              </a:rPr>
              <a:t>Make sure your definition is crafted based on your organizations goal, the governance maturity and your culture.</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This definition focuses on 6 key areas:</a:t>
            </a:r>
          </a:p>
          <a:p>
            <a:pPr lvl="0"/>
            <a:r>
              <a:rPr lang="en-US" sz="1200" kern="1200" dirty="0" smtClean="0">
                <a:solidFill>
                  <a:schemeClr val="tx1"/>
                </a:solidFill>
                <a:effectLst/>
                <a:latin typeface="+mn-lt"/>
                <a:ea typeface="+mn-ea"/>
                <a:cs typeface="+mn-cs"/>
              </a:rPr>
              <a:t>Establish Organizational Structures</a:t>
            </a:r>
          </a:p>
          <a:p>
            <a:pPr lvl="0"/>
            <a:r>
              <a:rPr lang="en-US" sz="1200" kern="1200" dirty="0" smtClean="0">
                <a:solidFill>
                  <a:schemeClr val="tx1"/>
                </a:solidFill>
                <a:effectLst/>
                <a:latin typeface="+mn-lt"/>
                <a:ea typeface="+mn-ea"/>
                <a:cs typeface="+mn-cs"/>
              </a:rPr>
              <a:t>Identify and assign Roles</a:t>
            </a:r>
          </a:p>
          <a:p>
            <a:pPr lvl="0"/>
            <a:r>
              <a:rPr lang="en-US" sz="1200" kern="1200" dirty="0" smtClean="0">
                <a:solidFill>
                  <a:schemeClr val="tx1"/>
                </a:solidFill>
                <a:effectLst/>
                <a:latin typeface="+mn-lt"/>
                <a:ea typeface="+mn-ea"/>
                <a:cs typeface="+mn-cs"/>
              </a:rPr>
              <a:t>Make sure Responsibilities &amp; Accountabilities are clear</a:t>
            </a:r>
          </a:p>
          <a:p>
            <a:pPr lvl="0"/>
            <a:r>
              <a:rPr lang="en-US" sz="1200" kern="1200" dirty="0" smtClean="0">
                <a:solidFill>
                  <a:schemeClr val="tx1"/>
                </a:solidFill>
                <a:effectLst/>
                <a:latin typeface="+mn-lt"/>
                <a:ea typeface="+mn-ea"/>
                <a:cs typeface="+mn-cs"/>
              </a:rPr>
              <a:t>Set up Meetings &amp; Councils to communicate and share information</a:t>
            </a:r>
          </a:p>
          <a:p>
            <a:pPr lvl="0"/>
            <a:r>
              <a:rPr lang="en-US" sz="1200" kern="1200" dirty="0" smtClean="0">
                <a:solidFill>
                  <a:schemeClr val="tx1"/>
                </a:solidFill>
                <a:effectLst/>
                <a:latin typeface="+mn-lt"/>
                <a:ea typeface="+mn-ea"/>
                <a:cs typeface="+mn-cs"/>
              </a:rPr>
              <a:t>Manage Escalations and defined Thresholds </a:t>
            </a:r>
          </a:p>
          <a:p>
            <a:pPr lvl="0"/>
            <a:r>
              <a:rPr lang="en-US" sz="1200" kern="1200" dirty="0" smtClean="0">
                <a:solidFill>
                  <a:schemeClr val="tx1"/>
                </a:solidFill>
                <a:effectLst/>
                <a:latin typeface="+mn-lt"/>
                <a:ea typeface="+mn-ea"/>
                <a:cs typeface="+mn-cs"/>
              </a:rPr>
              <a:t>Define a clear scope (Processes, Technology &amp; Services)</a:t>
            </a:r>
          </a:p>
          <a:p>
            <a:r>
              <a:rPr lang="en-US" sz="1200" kern="1200" dirty="0" smtClean="0">
                <a:solidFill>
                  <a:schemeClr val="tx1"/>
                </a:solidFill>
                <a:effectLst/>
                <a:latin typeface="+mn-lt"/>
                <a:ea typeface="+mn-ea"/>
                <a:cs typeface="+mn-cs"/>
              </a:rPr>
              <a:t>Most important: It should be actionable and easy to understand</a:t>
            </a:r>
          </a:p>
          <a:p>
            <a:r>
              <a:rPr lang="en-US" sz="1200" kern="1200" dirty="0" smtClean="0">
                <a:solidFill>
                  <a:schemeClr val="tx1"/>
                </a:solidFill>
                <a:effectLst/>
                <a:latin typeface="+mn-lt"/>
                <a:ea typeface="+mn-ea"/>
                <a:cs typeface="+mn-cs"/>
              </a:rPr>
              <a:t>READ DEFINITION</a:t>
            </a:r>
          </a:p>
        </p:txBody>
      </p:sp>
      <p:sp>
        <p:nvSpPr>
          <p:cNvPr id="4" name="Slide Number Placeholder 3"/>
          <p:cNvSpPr>
            <a:spLocks noGrp="1"/>
          </p:cNvSpPr>
          <p:nvPr>
            <p:ph type="sldNum" sz="quarter" idx="10"/>
          </p:nvPr>
        </p:nvSpPr>
        <p:spPr/>
        <p:txBody>
          <a:bodyPr/>
          <a:lstStyle/>
          <a:p>
            <a:fld id="{09EFC298-7B44-4060-AD54-46809DD02CEA}" type="slidenum">
              <a:rPr lang="en-US" smtClean="0"/>
              <a:t>5</a:t>
            </a:fld>
            <a:endParaRPr lang="en-US"/>
          </a:p>
        </p:txBody>
      </p:sp>
    </p:spTree>
    <p:extLst>
      <p:ext uri="{BB962C8B-B14F-4D97-AF65-F5344CB8AC3E}">
        <p14:creationId xmlns:p14="http://schemas.microsoft.com/office/powerpoint/2010/main" val="2146128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ITSM Governance Framework – Key Building Blocks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an overview of the ITSM Governance Framework, the different councils, its focus Areas as well as the triggers for Escalations to the next level in the governance framework.</a:t>
            </a:r>
          </a:p>
          <a:p>
            <a:r>
              <a:rPr lang="en-US" sz="1200" kern="1200" dirty="0" smtClean="0">
                <a:solidFill>
                  <a:schemeClr val="tx1"/>
                </a:solidFill>
                <a:effectLst/>
                <a:latin typeface="+mn-lt"/>
                <a:ea typeface="+mn-ea"/>
                <a:cs typeface="+mn-cs"/>
              </a:rPr>
              <a:t>To design and implement an IT Service Management governance framework is a major initiative for an organization. Here I will just cover the main structures and some of the key concepts.</a:t>
            </a:r>
          </a:p>
          <a:p>
            <a:r>
              <a:rPr lang="en-US" sz="1200" kern="1200" dirty="0" smtClean="0">
                <a:solidFill>
                  <a:schemeClr val="tx1"/>
                </a:solidFill>
                <a:effectLst/>
                <a:latin typeface="+mn-lt"/>
                <a:ea typeface="+mn-ea"/>
                <a:cs typeface="+mn-cs"/>
              </a:rPr>
              <a:t>The lower level of the IT Service Management governance framework is where Process Managers work with the Practitioners executing their process. They focus mostly on:</a:t>
            </a:r>
          </a:p>
          <a:p>
            <a:pPr lvl="0"/>
            <a:r>
              <a:rPr lang="en-US" sz="1200" kern="1200" dirty="0" smtClean="0">
                <a:solidFill>
                  <a:schemeClr val="tx1"/>
                </a:solidFill>
                <a:effectLst/>
                <a:latin typeface="+mn-lt"/>
                <a:ea typeface="+mn-ea"/>
                <a:cs typeface="+mn-cs"/>
              </a:rPr>
              <a:t>Process Execution, Process Documentation, Process Training, Automation &amp; Technology, Monitoring &amp; Reporting of KPIs and Metrics, and so on.</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If the Process Manager is aware that an improvement or change impacts more than their own process they have to communicate and discuss this with the other Process Managers. </a:t>
            </a:r>
          </a:p>
          <a:p>
            <a:r>
              <a:rPr lang="en-US" sz="1200" kern="1200" dirty="0" smtClean="0">
                <a:solidFill>
                  <a:schemeClr val="tx1"/>
                </a:solidFill>
                <a:effectLst/>
                <a:latin typeface="+mn-lt"/>
                <a:ea typeface="+mn-ea"/>
                <a:cs typeface="+mn-cs"/>
              </a:rPr>
              <a:t>I call this the “Process Manager and Technical Review Council” - the PMTRC - that meet weekly to discuss process improvements and integrations.</a:t>
            </a:r>
          </a:p>
          <a:p>
            <a:r>
              <a:rPr lang="en-US" sz="1200" kern="1200" dirty="0" smtClean="0">
                <a:solidFill>
                  <a:schemeClr val="tx1"/>
                </a:solidFill>
                <a:effectLst/>
                <a:latin typeface="+mn-lt"/>
                <a:ea typeface="+mn-ea"/>
                <a:cs typeface="+mn-cs"/>
              </a:rPr>
              <a:t>Threshold for escalation to the PMTRC are:</a:t>
            </a:r>
          </a:p>
          <a:p>
            <a:pPr lvl="0"/>
            <a:r>
              <a:rPr lang="en-US" sz="1200" kern="1200" dirty="0" smtClean="0">
                <a:solidFill>
                  <a:schemeClr val="tx1"/>
                </a:solidFill>
                <a:effectLst/>
                <a:latin typeface="+mn-lt"/>
                <a:ea typeface="+mn-ea"/>
                <a:cs typeface="+mn-cs"/>
              </a:rPr>
              <a:t>Impacting more than one of the processes</a:t>
            </a:r>
          </a:p>
          <a:p>
            <a:pPr lvl="0"/>
            <a:r>
              <a:rPr lang="en-US" sz="1200" kern="1200" dirty="0" smtClean="0">
                <a:solidFill>
                  <a:schemeClr val="tx1"/>
                </a:solidFill>
                <a:effectLst/>
                <a:latin typeface="+mn-lt"/>
                <a:ea typeface="+mn-ea"/>
                <a:cs typeface="+mn-cs"/>
              </a:rPr>
              <a:t>Tool / Process integrations</a:t>
            </a:r>
          </a:p>
          <a:p>
            <a:pPr lvl="0"/>
            <a:r>
              <a:rPr lang="en-US" sz="1200" kern="1200" dirty="0" smtClean="0">
                <a:solidFill>
                  <a:schemeClr val="tx1"/>
                </a:solidFill>
                <a:effectLst/>
                <a:latin typeface="+mn-lt"/>
                <a:ea typeface="+mn-ea"/>
                <a:cs typeface="+mn-cs"/>
              </a:rPr>
              <a:t>Process Input / Output modifications</a:t>
            </a:r>
          </a:p>
          <a:p>
            <a:r>
              <a:rPr lang="en-US" sz="1200" kern="1200" dirty="0" smtClean="0">
                <a:solidFill>
                  <a:schemeClr val="tx1"/>
                </a:solidFill>
                <a:effectLst/>
                <a:latin typeface="+mn-lt"/>
                <a:ea typeface="+mn-ea"/>
                <a:cs typeface="+mn-cs"/>
              </a:rPr>
              <a:t>The Process Managers in the PMTRC discusses process improvements and potential changes to their processes and tools.</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The Process Owner and Architecture Council - the POAC - is the next level in the IT Service Management Governance framework. This is where the Strategic Process Roadmaps are developed by the Process Owners.</a:t>
            </a:r>
          </a:p>
          <a:p>
            <a:r>
              <a:rPr lang="en-US" sz="1200" kern="1200" dirty="0" smtClean="0">
                <a:solidFill>
                  <a:schemeClr val="tx1"/>
                </a:solidFill>
                <a:effectLst/>
                <a:latin typeface="+mn-lt"/>
                <a:ea typeface="+mn-ea"/>
                <a:cs typeface="+mn-cs"/>
              </a:rPr>
              <a:t>Each Process Owner develops their own Strategic Process Roadmap and they are discussed in the Process Owner and Architecture Council. </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If any of the suggested improvements discussed in the PMTRC breach a thresholds defined within the IT Service Management Governance framework they have to escalate this to the Process Owner and Architecture Council – the POAC.</a:t>
            </a:r>
          </a:p>
          <a:p>
            <a:r>
              <a:rPr lang="en-US" sz="1200" kern="1200" dirty="0" smtClean="0">
                <a:solidFill>
                  <a:schemeClr val="tx1"/>
                </a:solidFill>
                <a:effectLst/>
                <a:latin typeface="+mn-lt"/>
                <a:ea typeface="+mn-ea"/>
                <a:cs typeface="+mn-cs"/>
              </a:rPr>
              <a:t>Thresholds could be:</a:t>
            </a:r>
          </a:p>
          <a:p>
            <a:pPr lvl="0"/>
            <a:r>
              <a:rPr lang="en-US" sz="1200" kern="1200" dirty="0" smtClean="0">
                <a:solidFill>
                  <a:schemeClr val="tx1"/>
                </a:solidFill>
                <a:effectLst/>
                <a:latin typeface="+mn-lt"/>
                <a:ea typeface="+mn-ea"/>
                <a:cs typeface="+mn-cs"/>
              </a:rPr>
              <a:t>Funding request e.g. &gt;$1, New tools / technology, Create, enhance, or retire appl. or processes, Tool customization, Staff changes / updates, Strategic process impact</a:t>
            </a:r>
          </a:p>
          <a:p>
            <a:r>
              <a:rPr lang="en-US" sz="1200" kern="1200" dirty="0" smtClean="0">
                <a:solidFill>
                  <a:schemeClr val="tx1"/>
                </a:solidFill>
                <a:effectLst/>
                <a:latin typeface="+mn-lt"/>
                <a:ea typeface="+mn-ea"/>
                <a:cs typeface="+mn-cs"/>
              </a:rPr>
              <a:t>The thresholds are different and customized for each organization, these listed here are only examples.</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The next level of the IT Service Management Governance framework is the IT Governance Board - the ITGB. This is where the IT Strategy and Vision is defined to make sure the IT Strategy is aligned with the Business Strategy and focuses on the business needs.</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If there are initiatives identified by the Process Owners that breach a defined threshold, they have to escalate to the IT Governance Board. The IT Governance Board meet quarterly or when needed.</a:t>
            </a:r>
          </a:p>
          <a:p>
            <a:r>
              <a:rPr lang="en-US" sz="1200" kern="1200" dirty="0" smtClean="0">
                <a:solidFill>
                  <a:schemeClr val="tx1"/>
                </a:solidFill>
                <a:effectLst/>
                <a:latin typeface="+mn-lt"/>
                <a:ea typeface="+mn-ea"/>
                <a:cs typeface="+mn-cs"/>
              </a:rPr>
              <a:t>Thresholds could be:</a:t>
            </a:r>
          </a:p>
          <a:p>
            <a:pPr lvl="0"/>
            <a:r>
              <a:rPr lang="en-US" sz="1200" kern="1200" dirty="0" smtClean="0">
                <a:solidFill>
                  <a:schemeClr val="tx1"/>
                </a:solidFill>
                <a:effectLst/>
                <a:latin typeface="+mn-lt"/>
                <a:ea typeface="+mn-ea"/>
                <a:cs typeface="+mn-cs"/>
              </a:rPr>
              <a:t>New funding e.g. &gt; $25.000, New tools / technology, Major customization, Organizational changes, Strategic / Roadmaps</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The Process Owners prepare consolidated requests to the IT Governance Board based on the individual Strategic Process Roadmaps each Process Owner has developed. </a:t>
            </a:r>
          </a:p>
          <a:p>
            <a:r>
              <a:rPr lang="en-US" sz="1200" kern="1200" dirty="0" smtClean="0">
                <a:solidFill>
                  <a:schemeClr val="tx1"/>
                </a:solidFill>
                <a:effectLst/>
                <a:latin typeface="+mn-lt"/>
                <a:ea typeface="+mn-ea"/>
                <a:cs typeface="+mn-cs"/>
              </a:rPr>
              <a:t>As there is not unlimited funding or resources for the initiatives, the Process Owners in the POAC prepares together a list of improvement initiatives they think are most important and aligned with the IT Strategy.</a:t>
            </a:r>
          </a:p>
          <a:p>
            <a:r>
              <a:rPr lang="en-US" sz="1200" kern="1200" dirty="0" smtClean="0">
                <a:solidFill>
                  <a:schemeClr val="tx1"/>
                </a:solidFill>
                <a:effectLst/>
                <a:latin typeface="+mn-lt"/>
                <a:ea typeface="+mn-ea"/>
                <a:cs typeface="+mn-cs"/>
              </a:rPr>
              <a:t>The IT Governance Board – The ITGB - can now evaluate and prioritize the suggested improvement initiatives and required investments.</a:t>
            </a:r>
          </a:p>
          <a:p>
            <a:r>
              <a:rPr lang="en-US" sz="1200" kern="1200" dirty="0" smtClean="0">
                <a:solidFill>
                  <a:schemeClr val="tx1"/>
                </a:solidFill>
                <a:effectLst/>
                <a:latin typeface="+mn-lt"/>
                <a:ea typeface="+mn-ea"/>
                <a:cs typeface="+mn-cs"/>
              </a:rPr>
              <a:t>In many organizations the Process Managers request tactical investments and improvement without coordination with the other processes or with a strategic long term focus and this makes it very difficult for IT leaders to know what they should approve or postpone.</a:t>
            </a:r>
          </a:p>
          <a:p>
            <a:r>
              <a:rPr lang="en-US" sz="1200" b="1" kern="1200" dirty="0" smtClean="0">
                <a:solidFill>
                  <a:schemeClr val="tx1"/>
                </a:solidFill>
                <a:effectLst/>
                <a:latin typeface="+mn-lt"/>
                <a:ea typeface="+mn-ea"/>
                <a:cs typeface="+mn-cs"/>
              </a:rPr>
              <a:t>This is where the Process Owners provide value through the development of the Strategic Process Roadmaps within a well-defined IT Service Management Governance Framework.</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9EFC298-7B44-4060-AD54-46809DD02CEA}" type="slidenum">
              <a:rPr lang="en-US" smtClean="0"/>
              <a:t>6</a:t>
            </a:fld>
            <a:endParaRPr lang="en-US"/>
          </a:p>
        </p:txBody>
      </p:sp>
    </p:spTree>
    <p:extLst>
      <p:ext uri="{BB962C8B-B14F-4D97-AF65-F5344CB8AC3E}">
        <p14:creationId xmlns:p14="http://schemas.microsoft.com/office/powerpoint/2010/main" val="3427538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Engagement at the correct level within the ITSM Governance Framework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 is an example how the ITSM Governance Framework deals with escalation and communication of issues that go across processes and organizations.</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In this example, a Process SME / Practitioner is proposing to modify a CI attribute within the CMDB for a Configuration Item.</a:t>
            </a:r>
          </a:p>
          <a:p>
            <a:endParaRPr lang="en-US" dirty="0"/>
          </a:p>
        </p:txBody>
      </p:sp>
      <p:sp>
        <p:nvSpPr>
          <p:cNvPr id="4" name="Slide Number Placeholder 3"/>
          <p:cNvSpPr>
            <a:spLocks noGrp="1"/>
          </p:cNvSpPr>
          <p:nvPr>
            <p:ph type="sldNum" sz="quarter" idx="10"/>
          </p:nvPr>
        </p:nvSpPr>
        <p:spPr/>
        <p:txBody>
          <a:bodyPr/>
          <a:lstStyle/>
          <a:p>
            <a:fld id="{09EFC298-7B44-4060-AD54-46809DD02CEA}" type="slidenum">
              <a:rPr lang="en-US" smtClean="0"/>
              <a:t>7</a:t>
            </a:fld>
            <a:endParaRPr lang="en-US"/>
          </a:p>
        </p:txBody>
      </p:sp>
    </p:spTree>
    <p:extLst>
      <p:ext uri="{BB962C8B-B14F-4D97-AF65-F5344CB8AC3E}">
        <p14:creationId xmlns:p14="http://schemas.microsoft.com/office/powerpoint/2010/main" val="3891766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Assign Roles – Do We Need To Hira All These People?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I help organization implement ITSM Governance I usually get these questions in one form or another:</a:t>
            </a:r>
          </a:p>
          <a:p>
            <a:pPr lvl="0"/>
            <a:r>
              <a:rPr lang="en-US" sz="1200" kern="1200" dirty="0" smtClean="0">
                <a:solidFill>
                  <a:schemeClr val="tx1"/>
                </a:solidFill>
                <a:effectLst/>
                <a:latin typeface="+mn-lt"/>
                <a:ea typeface="+mn-ea"/>
                <a:cs typeface="+mn-cs"/>
              </a:rPr>
              <a:t>Do we have to hire all the people in this new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Governance Framework being implemented? </a:t>
            </a:r>
          </a:p>
          <a:p>
            <a:pPr lvl="0"/>
            <a:r>
              <a:rPr lang="en-US" sz="1200" kern="1200" dirty="0" smtClean="0">
                <a:solidFill>
                  <a:schemeClr val="tx1"/>
                </a:solidFill>
                <a:effectLst/>
                <a:latin typeface="+mn-lt"/>
                <a:ea typeface="+mn-ea"/>
                <a:cs typeface="+mn-cs"/>
              </a:rPr>
              <a:t>We are already working at 100% capacity, who is going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to do all this work?</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My response is that most organizations are already doing all (or most) of this work in one form or another but not as structured and formal!</a:t>
            </a:r>
          </a:p>
          <a:p>
            <a:r>
              <a:rPr lang="en-US" sz="1200" kern="1200" dirty="0" smtClean="0">
                <a:solidFill>
                  <a:schemeClr val="tx1"/>
                </a:solidFill>
                <a:effectLst/>
                <a:latin typeface="+mn-lt"/>
                <a:ea typeface="+mn-ea"/>
                <a:cs typeface="+mn-cs"/>
              </a:rPr>
              <a:t>By structuring the work, making it “official”, and recognize individuals for their efforts and assigning them as either Process Managers or Process Owners might even save you on effort and deliver more effective and efficient process results.</a:t>
            </a:r>
          </a:p>
          <a:p>
            <a:endParaRPr lang="en-US" dirty="0"/>
          </a:p>
        </p:txBody>
      </p:sp>
      <p:sp>
        <p:nvSpPr>
          <p:cNvPr id="4" name="Slide Number Placeholder 3"/>
          <p:cNvSpPr>
            <a:spLocks noGrp="1"/>
          </p:cNvSpPr>
          <p:nvPr>
            <p:ph type="sldNum" sz="quarter" idx="10"/>
          </p:nvPr>
        </p:nvSpPr>
        <p:spPr/>
        <p:txBody>
          <a:bodyPr/>
          <a:lstStyle/>
          <a:p>
            <a:fld id="{09EFC298-7B44-4060-AD54-46809DD02CEA}" type="slidenum">
              <a:rPr lang="en-US" smtClean="0"/>
              <a:t>8</a:t>
            </a:fld>
            <a:endParaRPr lang="en-US"/>
          </a:p>
        </p:txBody>
      </p:sp>
    </p:spTree>
    <p:extLst>
      <p:ext uri="{BB962C8B-B14F-4D97-AF65-F5344CB8AC3E}">
        <p14:creationId xmlns:p14="http://schemas.microsoft.com/office/powerpoint/2010/main" val="3209925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Responsibilities &amp; Accountabilities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have captured some of the main responsibilities of a Process Manager and the Accountabilities for a Process Owner.</a:t>
            </a:r>
          </a:p>
          <a:p>
            <a:r>
              <a:rPr lang="en-US" sz="1200" kern="1200" dirty="0" smtClean="0">
                <a:solidFill>
                  <a:schemeClr val="tx1"/>
                </a:solidFill>
                <a:effectLst/>
                <a:latin typeface="+mn-lt"/>
                <a:ea typeface="+mn-ea"/>
                <a:cs typeface="+mn-cs"/>
              </a:rPr>
              <a:t>This is a high level description but if you like to get a more detailed description of these responsibilities and accountabilities you can download a PowerPoint deck from my web page.</a:t>
            </a:r>
          </a:p>
          <a:p>
            <a:r>
              <a:rPr lang="en-US" sz="1200" kern="1200" dirty="0" smtClean="0">
                <a:solidFill>
                  <a:schemeClr val="tx1"/>
                </a:solidFill>
                <a:effectLst/>
                <a:latin typeface="+mn-lt"/>
                <a:ea typeface="+mn-ea"/>
                <a:cs typeface="+mn-cs"/>
              </a:rPr>
              <a:t>For example, the Process Owner is accountable for the strategic direction and long term goal of the process. This means that the Process Owner will develop the Strategic Process roadmaps and I have captured this in the detailed PowerPoint.</a:t>
            </a:r>
          </a:p>
          <a:p>
            <a:r>
              <a:rPr lang="en-US" sz="1200" kern="1200" dirty="0" smtClean="0">
                <a:solidFill>
                  <a:schemeClr val="tx1"/>
                </a:solidFill>
                <a:effectLst/>
                <a:latin typeface="+mn-lt"/>
                <a:ea typeface="+mn-ea"/>
                <a:cs typeface="+mn-cs"/>
              </a:rPr>
              <a:t>You will also find a slide with some of the tangible artifacts these roles should produce.</a:t>
            </a:r>
          </a:p>
          <a:p>
            <a:endParaRPr lang="en-US" dirty="0"/>
          </a:p>
        </p:txBody>
      </p:sp>
      <p:sp>
        <p:nvSpPr>
          <p:cNvPr id="4" name="Slide Number Placeholder 3"/>
          <p:cNvSpPr>
            <a:spLocks noGrp="1"/>
          </p:cNvSpPr>
          <p:nvPr>
            <p:ph type="sldNum" sz="quarter" idx="10"/>
          </p:nvPr>
        </p:nvSpPr>
        <p:spPr/>
        <p:txBody>
          <a:bodyPr/>
          <a:lstStyle/>
          <a:p>
            <a:fld id="{09EFC298-7B44-4060-AD54-46809DD02CEA}" type="slidenum">
              <a:rPr lang="en-US" smtClean="0"/>
              <a:t>9</a:t>
            </a:fld>
            <a:endParaRPr lang="en-US"/>
          </a:p>
        </p:txBody>
      </p:sp>
    </p:spTree>
    <p:extLst>
      <p:ext uri="{BB962C8B-B14F-4D97-AF65-F5344CB8AC3E}">
        <p14:creationId xmlns:p14="http://schemas.microsoft.com/office/powerpoint/2010/main" val="1840010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Feeding the beast…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will introduce to you one of the beast that are lurking at many organizations.</a:t>
            </a:r>
          </a:p>
          <a:p>
            <a:r>
              <a:rPr lang="en-US" sz="1200" kern="1200" dirty="0" smtClean="0">
                <a:solidFill>
                  <a:schemeClr val="tx1"/>
                </a:solidFill>
                <a:effectLst/>
                <a:latin typeface="+mn-lt"/>
                <a:ea typeface="+mn-ea"/>
                <a:cs typeface="+mn-cs"/>
              </a:rPr>
              <a:t>There is one specific area where I have seen many organizations struggle and where they keep feeding this beast again and again, this Beast is “The Information gap between IT leadership and IT operations” and it is ugly and wicked.</a:t>
            </a:r>
          </a:p>
          <a:p>
            <a:r>
              <a:rPr lang="en-US" sz="1200" kern="1200" dirty="0" smtClean="0">
                <a:solidFill>
                  <a:schemeClr val="tx1"/>
                </a:solidFill>
                <a:effectLst/>
                <a:latin typeface="+mn-lt"/>
                <a:ea typeface="+mn-ea"/>
                <a:cs typeface="+mn-cs"/>
              </a:rPr>
              <a:t>The organization is often not aware that they are feeding the Beast but they sure feel that something is not right. They work hard, put in long hours, create plans, write documents and spend significant time and resources.  However, there are still issues, outages, confusion, lack of funding, and no clear decision taking or understanding of the direction – the beast is very much present!</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So how do you kill this beast and stop feeding it? Well, you guessed it – establish a comprehensive ITSM Governance framework and develop Strategic Process Roadmaps.</a:t>
            </a:r>
          </a:p>
          <a:p>
            <a:endParaRPr lang="en-US" dirty="0"/>
          </a:p>
        </p:txBody>
      </p:sp>
      <p:sp>
        <p:nvSpPr>
          <p:cNvPr id="4" name="Slide Number Placeholder 3"/>
          <p:cNvSpPr>
            <a:spLocks noGrp="1"/>
          </p:cNvSpPr>
          <p:nvPr>
            <p:ph type="sldNum" sz="quarter" idx="10"/>
          </p:nvPr>
        </p:nvSpPr>
        <p:spPr/>
        <p:txBody>
          <a:bodyPr/>
          <a:lstStyle/>
          <a:p>
            <a:fld id="{09EFC298-7B44-4060-AD54-46809DD02CEA}" type="slidenum">
              <a:rPr lang="en-US" smtClean="0"/>
              <a:t>10</a:t>
            </a:fld>
            <a:endParaRPr lang="en-US"/>
          </a:p>
        </p:txBody>
      </p:sp>
    </p:spTree>
    <p:extLst>
      <p:ext uri="{BB962C8B-B14F-4D97-AF65-F5344CB8AC3E}">
        <p14:creationId xmlns:p14="http://schemas.microsoft.com/office/powerpoint/2010/main" val="989308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60E950-62C9-4082-B64D-9B9151FF0330}"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B0A07-B6CA-4289-939F-41C987A26B68}" type="slidenum">
              <a:rPr lang="en-US" smtClean="0"/>
              <a:t>‹#›</a:t>
            </a:fld>
            <a:endParaRPr lang="en-US"/>
          </a:p>
        </p:txBody>
      </p:sp>
    </p:spTree>
    <p:extLst>
      <p:ext uri="{BB962C8B-B14F-4D97-AF65-F5344CB8AC3E}">
        <p14:creationId xmlns:p14="http://schemas.microsoft.com/office/powerpoint/2010/main" val="10445530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AC4971-DC04-4F7A-86CB-FE8D97C60781}"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E2B7C-B32E-4654-B794-1D6605044132}" type="slidenum">
              <a:rPr lang="en-US" smtClean="0"/>
              <a:t>‹#›</a:t>
            </a:fld>
            <a:endParaRPr lang="en-US"/>
          </a:p>
        </p:txBody>
      </p:sp>
    </p:spTree>
    <p:extLst>
      <p:ext uri="{BB962C8B-B14F-4D97-AF65-F5344CB8AC3E}">
        <p14:creationId xmlns:p14="http://schemas.microsoft.com/office/powerpoint/2010/main" val="3867017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AC4971-DC04-4F7A-86CB-FE8D97C60781}"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E2B7C-B32E-4654-B794-1D6605044132}" type="slidenum">
              <a:rPr lang="en-US" smtClean="0"/>
              <a:t>‹#›</a:t>
            </a:fld>
            <a:endParaRPr lang="en-US"/>
          </a:p>
        </p:txBody>
      </p:sp>
    </p:spTree>
    <p:extLst>
      <p:ext uri="{BB962C8B-B14F-4D97-AF65-F5344CB8AC3E}">
        <p14:creationId xmlns:p14="http://schemas.microsoft.com/office/powerpoint/2010/main" val="1395617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AC4971-DC04-4F7A-86CB-FE8D97C60781}"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E2B7C-B32E-4654-B794-1D6605044132}" type="slidenum">
              <a:rPr lang="en-US" smtClean="0"/>
              <a:t>‹#›</a:t>
            </a:fld>
            <a:endParaRPr lang="en-US"/>
          </a:p>
        </p:txBody>
      </p:sp>
    </p:spTree>
    <p:extLst>
      <p:ext uri="{BB962C8B-B14F-4D97-AF65-F5344CB8AC3E}">
        <p14:creationId xmlns:p14="http://schemas.microsoft.com/office/powerpoint/2010/main" val="2933747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a:p>
        </p:txBody>
      </p:sp>
      <p:sp>
        <p:nvSpPr>
          <p:cNvPr id="7" name="Text Placeholder 6"/>
          <p:cNvSpPr>
            <a:spLocks noGrp="1"/>
          </p:cNvSpPr>
          <p:nvPr>
            <p:ph type="body" sz="quarter" idx="10"/>
          </p:nvPr>
        </p:nvSpPr>
        <p:spPr bwMode="gray"/>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12257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AC4971-DC04-4F7A-86CB-FE8D97C60781}"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E2B7C-B32E-4654-B794-1D6605044132}" type="slidenum">
              <a:rPr lang="en-US" smtClean="0"/>
              <a:t>‹#›</a:t>
            </a:fld>
            <a:endParaRPr lang="en-US"/>
          </a:p>
        </p:txBody>
      </p:sp>
    </p:spTree>
    <p:extLst>
      <p:ext uri="{BB962C8B-B14F-4D97-AF65-F5344CB8AC3E}">
        <p14:creationId xmlns:p14="http://schemas.microsoft.com/office/powerpoint/2010/main" val="3734553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AC4971-DC04-4F7A-86CB-FE8D97C60781}"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E2B7C-B32E-4654-B794-1D6605044132}" type="slidenum">
              <a:rPr lang="en-US" smtClean="0"/>
              <a:t>‹#›</a:t>
            </a:fld>
            <a:endParaRPr lang="en-US"/>
          </a:p>
        </p:txBody>
      </p:sp>
    </p:spTree>
    <p:extLst>
      <p:ext uri="{BB962C8B-B14F-4D97-AF65-F5344CB8AC3E}">
        <p14:creationId xmlns:p14="http://schemas.microsoft.com/office/powerpoint/2010/main" val="3089144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AC4971-DC04-4F7A-86CB-FE8D97C60781}"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E2B7C-B32E-4654-B794-1D6605044132}" type="slidenum">
              <a:rPr lang="en-US" smtClean="0"/>
              <a:t>‹#›</a:t>
            </a:fld>
            <a:endParaRPr lang="en-US"/>
          </a:p>
        </p:txBody>
      </p:sp>
    </p:spTree>
    <p:extLst>
      <p:ext uri="{BB962C8B-B14F-4D97-AF65-F5344CB8AC3E}">
        <p14:creationId xmlns:p14="http://schemas.microsoft.com/office/powerpoint/2010/main" val="271313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AC4971-DC04-4F7A-86CB-FE8D97C60781}"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E2B7C-B32E-4654-B794-1D6605044132}" type="slidenum">
              <a:rPr lang="en-US" smtClean="0"/>
              <a:t>‹#›</a:t>
            </a:fld>
            <a:endParaRPr lang="en-US"/>
          </a:p>
        </p:txBody>
      </p:sp>
    </p:spTree>
    <p:extLst>
      <p:ext uri="{BB962C8B-B14F-4D97-AF65-F5344CB8AC3E}">
        <p14:creationId xmlns:p14="http://schemas.microsoft.com/office/powerpoint/2010/main" val="408216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AC4971-DC04-4F7A-86CB-FE8D97C60781}" type="datetimeFigureOut">
              <a:rPr lang="en-US" smtClean="0"/>
              <a:t>11/7/2017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DE2B7C-B32E-4654-B794-1D6605044132}" type="slidenum">
              <a:rPr lang="en-US" smtClean="0"/>
              <a:t>‹#›</a:t>
            </a:fld>
            <a:endParaRPr lang="en-US"/>
          </a:p>
        </p:txBody>
      </p:sp>
    </p:spTree>
    <p:extLst>
      <p:ext uri="{BB962C8B-B14F-4D97-AF65-F5344CB8AC3E}">
        <p14:creationId xmlns:p14="http://schemas.microsoft.com/office/powerpoint/2010/main" val="3603280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AC4971-DC04-4F7A-86CB-FE8D97C60781}" type="datetimeFigureOut">
              <a:rPr lang="en-US" smtClean="0"/>
              <a:t>11/7/2017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DE2B7C-B32E-4654-B794-1D6605044132}" type="slidenum">
              <a:rPr lang="en-US" smtClean="0"/>
              <a:t>‹#›</a:t>
            </a:fld>
            <a:endParaRPr lang="en-US"/>
          </a:p>
        </p:txBody>
      </p:sp>
    </p:spTree>
    <p:extLst>
      <p:ext uri="{BB962C8B-B14F-4D97-AF65-F5344CB8AC3E}">
        <p14:creationId xmlns:p14="http://schemas.microsoft.com/office/powerpoint/2010/main" val="3315157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AC4971-DC04-4F7A-86CB-FE8D97C60781}" type="datetimeFigureOut">
              <a:rPr lang="en-US" smtClean="0"/>
              <a:t>11/7/2017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DE2B7C-B32E-4654-B794-1D6605044132}" type="slidenum">
              <a:rPr lang="en-US" smtClean="0"/>
              <a:t>‹#›</a:t>
            </a:fld>
            <a:endParaRPr lang="en-US"/>
          </a:p>
        </p:txBody>
      </p:sp>
    </p:spTree>
    <p:extLst>
      <p:ext uri="{BB962C8B-B14F-4D97-AF65-F5344CB8AC3E}">
        <p14:creationId xmlns:p14="http://schemas.microsoft.com/office/powerpoint/2010/main" val="108861614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AC4971-DC04-4F7A-86CB-FE8D97C60781}"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E2B7C-B32E-4654-B794-1D6605044132}" type="slidenum">
              <a:rPr lang="en-US" smtClean="0"/>
              <a:t>‹#›</a:t>
            </a:fld>
            <a:endParaRPr lang="en-US"/>
          </a:p>
        </p:txBody>
      </p:sp>
    </p:spTree>
    <p:extLst>
      <p:ext uri="{BB962C8B-B14F-4D97-AF65-F5344CB8AC3E}">
        <p14:creationId xmlns:p14="http://schemas.microsoft.com/office/powerpoint/2010/main" val="5192025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0E950-62C9-4082-B64D-9B9151FF0330}" type="datetimeFigureOut">
              <a:rPr lang="en-US" smtClean="0"/>
              <a:t>11/7/2017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5B0A07-B6CA-4289-939F-41C987A26B68}" type="slidenum">
              <a:rPr lang="en-US" smtClean="0"/>
              <a:t>‹#›</a:t>
            </a:fld>
            <a:endParaRPr lang="en-US"/>
          </a:p>
        </p:txBody>
      </p:sp>
    </p:spTree>
    <p:extLst>
      <p:ext uri="{BB962C8B-B14F-4D97-AF65-F5344CB8AC3E}">
        <p14:creationId xmlns:p14="http://schemas.microsoft.com/office/powerpoint/2010/main" val="4264418382"/>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AC4971-DC04-4F7A-86CB-FE8D97C60781}" type="datetimeFigureOut">
              <a:rPr lang="en-US" smtClean="0"/>
              <a:t>11/7/2017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E2B7C-B32E-4654-B794-1D6605044132}" type="slidenum">
              <a:rPr lang="en-US" smtClean="0"/>
              <a:t>‹#›</a:t>
            </a:fld>
            <a:endParaRPr lang="en-US"/>
          </a:p>
        </p:txBody>
      </p:sp>
    </p:spTree>
    <p:extLst>
      <p:ext uri="{BB962C8B-B14F-4D97-AF65-F5344CB8AC3E}">
        <p14:creationId xmlns:p14="http://schemas.microsoft.com/office/powerpoint/2010/main" val="3480130942"/>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A78E3-8662-4626-AC35-47F7DCCC5B4B}" type="datetimeFigureOut">
              <a:rPr lang="en-US" smtClean="0"/>
              <a:t>11/7/2017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0A833A-ED23-43C7-9578-5C5B5939394B}" type="slidenum">
              <a:rPr lang="en-US" smtClean="0"/>
              <a:t>‹#›</a:t>
            </a:fld>
            <a:endParaRPr lang="en-US"/>
          </a:p>
        </p:txBody>
      </p:sp>
    </p:spTree>
    <p:extLst>
      <p:ext uri="{BB962C8B-B14F-4D97-AF65-F5344CB8AC3E}">
        <p14:creationId xmlns:p14="http://schemas.microsoft.com/office/powerpoint/2010/main" val="1504462779"/>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16.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16.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7.png"/><Relationship Id="rId11" Type="http://schemas.microsoft.com/office/2007/relationships/hdphoto" Target="../media/hdphoto5.wdp"/><Relationship Id="rId5" Type="http://schemas.microsoft.com/office/2007/relationships/hdphoto" Target="../media/hdphoto3.wdp"/><Relationship Id="rId10" Type="http://schemas.openxmlformats.org/officeDocument/2006/relationships/image" Target="../media/image40.png"/><Relationship Id="rId4" Type="http://schemas.openxmlformats.org/officeDocument/2006/relationships/image" Target="../media/image36.png"/><Relationship Id="rId9"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tmanthey.com/speaker.html" TargetMode="Externa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microsoft.com/office/2007/relationships/hdphoto" Target="../media/hdphoto1.wdp"/><Relationship Id="rId11" Type="http://schemas.openxmlformats.org/officeDocument/2006/relationships/image" Target="../media/image18.jpeg"/><Relationship Id="rId5" Type="http://schemas.openxmlformats.org/officeDocument/2006/relationships/image" Target="../media/image14.png"/><Relationship Id="rId10" Type="http://schemas.openxmlformats.org/officeDocument/2006/relationships/image" Target="../media/image17.jpeg"/><Relationship Id="rId4" Type="http://schemas.openxmlformats.org/officeDocument/2006/relationships/image" Target="../media/image13.jpeg"/><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1.jp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2.jpeg"/><Relationship Id="rId9" Type="http://schemas.openxmlformats.org/officeDocument/2006/relationships/image" Target="../media/image2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tmanthey.com/speaker.html"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2372934"/>
            <a:ext cx="9144000" cy="2387600"/>
          </a:xfrm>
        </p:spPr>
        <p:txBody>
          <a:bodyPr/>
          <a:lstStyle/>
          <a:p>
            <a:r>
              <a:rPr lang="en-US" dirty="0" smtClean="0"/>
              <a:t>ITSM Governance is Imperative to Succeed</a:t>
            </a:r>
            <a:endParaRPr lang="en-US" dirty="0"/>
          </a:p>
        </p:txBody>
      </p:sp>
      <p:sp>
        <p:nvSpPr>
          <p:cNvPr id="5" name="Subtitle 4"/>
          <p:cNvSpPr>
            <a:spLocks noGrp="1"/>
          </p:cNvSpPr>
          <p:nvPr>
            <p:ph type="subTitle" idx="1"/>
          </p:nvPr>
        </p:nvSpPr>
        <p:spPr>
          <a:xfrm>
            <a:off x="1524000" y="4852609"/>
            <a:ext cx="9144000" cy="1655762"/>
          </a:xfrm>
        </p:spPr>
        <p:txBody>
          <a:bodyPr/>
          <a:lstStyle/>
          <a:p>
            <a:r>
              <a:rPr lang="en-US" dirty="0"/>
              <a:t>Ensuring clear roles, responsibilities, accountabilities, escalation paths and thresholds are defined for IT Service </a:t>
            </a:r>
            <a:r>
              <a:rPr lang="en-US" dirty="0" smtClean="0"/>
              <a:t>Management.</a:t>
            </a:r>
          </a:p>
          <a:p>
            <a:pPr>
              <a:lnSpc>
                <a:spcPct val="100000"/>
              </a:lnSpc>
              <a:spcBef>
                <a:spcPts val="1800"/>
              </a:spcBef>
            </a:pPr>
            <a:r>
              <a:rPr lang="en-US" dirty="0" smtClean="0"/>
              <a:t>Establishing a Strategic Process Roadmap.</a:t>
            </a:r>
            <a:endParaRPr lang="en-US" dirty="0"/>
          </a:p>
        </p:txBody>
      </p:sp>
    </p:spTree>
    <p:extLst>
      <p:ext uri="{BB962C8B-B14F-4D97-AF65-F5344CB8AC3E}">
        <p14:creationId xmlns:p14="http://schemas.microsoft.com/office/powerpoint/2010/main" val="3046942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3749547"/>
            <a:ext cx="10515599" cy="1528541"/>
          </a:xfrm>
          <a:prstGeom prst="rect">
            <a:avLst/>
          </a:prstGeom>
          <a:solidFill>
            <a:srgbClr val="FF00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408485">
            <a:off x="3821684" y="1073633"/>
            <a:ext cx="4828032" cy="6858000"/>
          </a:xfrm>
          <a:prstGeom prst="rect">
            <a:avLst/>
          </a:prstGeom>
        </p:spPr>
      </p:pic>
      <p:sp>
        <p:nvSpPr>
          <p:cNvPr id="2" name="Title 1"/>
          <p:cNvSpPr>
            <a:spLocks noGrp="1"/>
          </p:cNvSpPr>
          <p:nvPr>
            <p:ph type="title"/>
          </p:nvPr>
        </p:nvSpPr>
        <p:spPr>
          <a:noFill/>
        </p:spPr>
        <p:txBody>
          <a:bodyPr>
            <a:normAutofit/>
          </a:bodyPr>
          <a:lstStyle/>
          <a:p>
            <a:r>
              <a:rPr lang="en-US" sz="5400" dirty="0" smtClean="0"/>
              <a:t>Feeding the Beast…</a:t>
            </a:r>
            <a:endParaRPr lang="en-US" sz="5400" dirty="0"/>
          </a:p>
        </p:txBody>
      </p:sp>
      <p:sp>
        <p:nvSpPr>
          <p:cNvPr id="3" name="Content Placeholder 2"/>
          <p:cNvSpPr>
            <a:spLocks noGrp="1"/>
          </p:cNvSpPr>
          <p:nvPr>
            <p:ph idx="1"/>
          </p:nvPr>
        </p:nvSpPr>
        <p:spPr>
          <a:xfrm>
            <a:off x="838200" y="1825625"/>
            <a:ext cx="10515600" cy="1756610"/>
          </a:xfrm>
        </p:spPr>
        <p:txBody>
          <a:bodyPr/>
          <a:lstStyle/>
          <a:p>
            <a:r>
              <a:rPr lang="en-US" dirty="0" smtClean="0"/>
              <a:t>The </a:t>
            </a:r>
            <a:r>
              <a:rPr lang="en-US" dirty="0"/>
              <a:t>beast feeds on anything that is not clear, confusing or </a:t>
            </a:r>
            <a:r>
              <a:rPr lang="en-US" dirty="0" smtClean="0"/>
              <a:t/>
            </a:r>
            <a:br>
              <a:rPr lang="en-US" dirty="0" smtClean="0"/>
            </a:br>
            <a:r>
              <a:rPr lang="en-US" dirty="0" smtClean="0"/>
              <a:t>lacks </a:t>
            </a:r>
            <a:r>
              <a:rPr lang="en-US" dirty="0"/>
              <a:t>structure and </a:t>
            </a:r>
            <a:r>
              <a:rPr lang="en-US" dirty="0" smtClean="0"/>
              <a:t>guidance</a:t>
            </a:r>
            <a:r>
              <a:rPr lang="en-US" dirty="0"/>
              <a:t>.</a:t>
            </a:r>
            <a:endParaRPr lang="en-US" dirty="0" smtClean="0"/>
          </a:p>
          <a:p>
            <a:r>
              <a:rPr lang="en-US" dirty="0"/>
              <a:t>It will drain the organization of progress and ensure no </a:t>
            </a:r>
            <a:r>
              <a:rPr lang="en-US" dirty="0" smtClean="0"/>
              <a:t/>
            </a:r>
            <a:br>
              <a:rPr lang="en-US" dirty="0" smtClean="0"/>
            </a:br>
            <a:r>
              <a:rPr lang="en-US" dirty="0" smtClean="0"/>
              <a:t>continuous </a:t>
            </a:r>
            <a:r>
              <a:rPr lang="en-US" dirty="0"/>
              <a:t>improvement takes </a:t>
            </a:r>
            <a:r>
              <a:rPr lang="en-US" dirty="0" smtClean="0"/>
              <a:t>place.</a:t>
            </a:r>
          </a:p>
        </p:txBody>
      </p:sp>
      <p:sp>
        <p:nvSpPr>
          <p:cNvPr id="5" name="TextBox 4"/>
          <p:cNvSpPr txBox="1"/>
          <p:nvPr/>
        </p:nvSpPr>
        <p:spPr>
          <a:xfrm>
            <a:off x="1428343" y="3800760"/>
            <a:ext cx="9560499" cy="1477328"/>
          </a:xfrm>
          <a:prstGeom prst="rect">
            <a:avLst/>
          </a:prstGeom>
          <a:noFill/>
        </p:spPr>
        <p:txBody>
          <a:bodyPr wrap="square" lIns="0" tIns="0" rIns="0" bIns="0" rtlCol="0">
            <a:spAutoFit/>
          </a:bodyPr>
          <a:lstStyle/>
          <a:p>
            <a:pPr algn="ctr"/>
            <a:r>
              <a:rPr lang="en-US" sz="4800" i="1" dirty="0">
                <a:solidFill>
                  <a:schemeClr val="bg1"/>
                </a:solidFill>
              </a:rPr>
              <a:t>The Information gap between IT leadership and IT operations</a:t>
            </a:r>
            <a:r>
              <a:rPr lang="en-US" sz="4800" dirty="0">
                <a:solidFill>
                  <a:schemeClr val="bg1"/>
                </a:solidFill>
              </a:rPr>
              <a:t> </a:t>
            </a:r>
          </a:p>
        </p:txBody>
      </p:sp>
      <p:grpSp>
        <p:nvGrpSpPr>
          <p:cNvPr id="14" name="Group 13"/>
          <p:cNvGrpSpPr/>
          <p:nvPr/>
        </p:nvGrpSpPr>
        <p:grpSpPr>
          <a:xfrm>
            <a:off x="9432758" y="454024"/>
            <a:ext cx="2537327" cy="3128211"/>
            <a:chOff x="9432758" y="454024"/>
            <a:chExt cx="2537327" cy="3128211"/>
          </a:xfrm>
        </p:grpSpPr>
        <p:grpSp>
          <p:nvGrpSpPr>
            <p:cNvPr id="11" name="Group 10"/>
            <p:cNvGrpSpPr/>
            <p:nvPr/>
          </p:nvGrpSpPr>
          <p:grpSpPr>
            <a:xfrm>
              <a:off x="9432758" y="454024"/>
              <a:ext cx="2537327" cy="3128211"/>
              <a:chOff x="9432758" y="454024"/>
              <a:chExt cx="2537327" cy="3128211"/>
            </a:xfrm>
          </p:grpSpPr>
          <p:pic>
            <p:nvPicPr>
              <p:cNvPr id="7" name="Picture 6"/>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432758" y="454024"/>
                <a:ext cx="2537327" cy="3128211"/>
              </a:xfrm>
              <a:prstGeom prst="rect">
                <a:avLst/>
              </a:prstGeom>
              <a:ln>
                <a:noFill/>
              </a:ln>
            </p:spPr>
          </p:pic>
          <p:sp>
            <p:nvSpPr>
              <p:cNvPr id="9" name="Isosceles Triangle 8"/>
              <p:cNvSpPr/>
              <p:nvPr/>
            </p:nvSpPr>
            <p:spPr>
              <a:xfrm rot="5824330">
                <a:off x="10246915" y="1335014"/>
                <a:ext cx="183999" cy="282842"/>
              </a:xfrm>
              <a:prstGeom prst="triangle">
                <a:avLst/>
              </a:prstGeom>
              <a:solidFill>
                <a:srgbClr val="FFFF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3564432">
                <a:off x="10805586" y="1184682"/>
                <a:ext cx="183999" cy="282842"/>
              </a:xfrm>
              <a:prstGeom prst="triangle">
                <a:avLst/>
              </a:prstGeom>
              <a:solidFill>
                <a:srgbClr val="FFFF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Isosceles Triangle 11"/>
            <p:cNvSpPr/>
            <p:nvPr/>
          </p:nvSpPr>
          <p:spPr>
            <a:xfrm rot="8960836">
              <a:off x="10357987" y="2190372"/>
              <a:ext cx="70302" cy="118779"/>
            </a:xfrm>
            <a:prstGeom prst="triangle">
              <a:avLst/>
            </a:prstGeom>
            <a:solidFill>
              <a:srgbClr val="FF000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rot="11826813">
              <a:off x="11201889" y="1975462"/>
              <a:ext cx="70302" cy="118779"/>
            </a:xfrm>
            <a:prstGeom prst="triangle">
              <a:avLst/>
            </a:prstGeom>
            <a:solidFill>
              <a:srgbClr val="FF000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838200" y="5518257"/>
            <a:ext cx="7412222" cy="584775"/>
          </a:xfrm>
          <a:prstGeom prst="rect">
            <a:avLst/>
          </a:prstGeom>
          <a:solidFill>
            <a:schemeClr val="accent6">
              <a:lumMod val="60000"/>
              <a:lumOff val="40000"/>
            </a:schemeClr>
          </a:solidFill>
        </p:spPr>
        <p:txBody>
          <a:bodyPr wrap="none" rtlCol="0">
            <a:spAutoFit/>
          </a:bodyPr>
          <a:lstStyle/>
          <a:p>
            <a:r>
              <a:rPr lang="en-US" sz="3200" dirty="0" smtClean="0"/>
              <a:t>You can eliminate (kill) this beast, but how?</a:t>
            </a:r>
            <a:endParaRPr lang="en-US" sz="3200" dirty="0"/>
          </a:p>
        </p:txBody>
      </p:sp>
      <p:pic>
        <p:nvPicPr>
          <p:cNvPr id="16" name="Picture 15"/>
          <p:cNvPicPr>
            <a:picLocks noChangeAspect="1"/>
          </p:cNvPicPr>
          <p:nvPr/>
        </p:nvPicPr>
        <p:blipFill>
          <a:blip r:embed="rId5"/>
          <a:stretch>
            <a:fillRect/>
          </a:stretch>
        </p:blipFill>
        <p:spPr>
          <a:xfrm>
            <a:off x="8412731" y="4289944"/>
            <a:ext cx="3657199" cy="2158875"/>
          </a:xfrm>
          <a:prstGeom prst="rect">
            <a:avLst/>
          </a:prstGeom>
        </p:spPr>
      </p:pic>
      <p:sp>
        <p:nvSpPr>
          <p:cNvPr id="8" name="TextBox 7"/>
          <p:cNvSpPr txBox="1"/>
          <p:nvPr/>
        </p:nvSpPr>
        <p:spPr>
          <a:xfrm>
            <a:off x="9757729" y="1720084"/>
            <a:ext cx="1975669" cy="954107"/>
          </a:xfrm>
          <a:prstGeom prst="rect">
            <a:avLst/>
          </a:prstGeom>
          <a:solidFill>
            <a:schemeClr val="accent4">
              <a:lumMod val="40000"/>
              <a:lumOff val="60000"/>
              <a:alpha val="80000"/>
            </a:schemeClr>
          </a:solidFill>
        </p:spPr>
        <p:txBody>
          <a:bodyPr wrap="none" rtlCol="0">
            <a:spAutoFit/>
          </a:bodyPr>
          <a:lstStyle/>
          <a:p>
            <a:pPr algn="ctr"/>
            <a:r>
              <a:rPr lang="en-US" sz="2800" b="1" dirty="0" smtClean="0">
                <a:solidFill>
                  <a:srgbClr val="FF0000"/>
                </a:solidFill>
              </a:rPr>
              <a:t>ITSM </a:t>
            </a:r>
          </a:p>
          <a:p>
            <a:pPr algn="ctr"/>
            <a:r>
              <a:rPr lang="en-US" sz="2800" b="1" dirty="0" smtClean="0">
                <a:solidFill>
                  <a:srgbClr val="FF0000"/>
                </a:solidFill>
              </a:rPr>
              <a:t>Governance</a:t>
            </a:r>
            <a:endParaRPr lang="en-US" sz="2800" b="1" dirty="0">
              <a:solidFill>
                <a:srgbClr val="FF0000"/>
              </a:solidFill>
            </a:endParaRPr>
          </a:p>
        </p:txBody>
      </p:sp>
    </p:spTree>
    <p:extLst>
      <p:ext uri="{BB962C8B-B14F-4D97-AF65-F5344CB8AC3E}">
        <p14:creationId xmlns:p14="http://schemas.microsoft.com/office/powerpoint/2010/main" val="264522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100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10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63" y="365125"/>
            <a:ext cx="11790947" cy="696507"/>
          </a:xfrm>
        </p:spPr>
        <p:txBody>
          <a:bodyPr>
            <a:noAutofit/>
          </a:bodyPr>
          <a:lstStyle/>
          <a:p>
            <a:r>
              <a:rPr lang="en-US" sz="3600" dirty="0"/>
              <a:t>The Information gap between IT leadership and IT operations </a:t>
            </a:r>
          </a:p>
        </p:txBody>
      </p:sp>
      <p:grpSp>
        <p:nvGrpSpPr>
          <p:cNvPr id="3" name="Group 2"/>
          <p:cNvGrpSpPr/>
          <p:nvPr/>
        </p:nvGrpSpPr>
        <p:grpSpPr>
          <a:xfrm>
            <a:off x="2276354" y="4673084"/>
            <a:ext cx="7755038" cy="1636261"/>
            <a:chOff x="752354" y="4661508"/>
            <a:chExt cx="7755038" cy="1636261"/>
          </a:xfrm>
        </p:grpSpPr>
        <p:sp>
          <p:nvSpPr>
            <p:cNvPr id="4" name="Rectangle 3"/>
            <p:cNvSpPr/>
            <p:nvPr/>
          </p:nvSpPr>
          <p:spPr>
            <a:xfrm>
              <a:off x="752354" y="4661508"/>
              <a:ext cx="7755038" cy="1636261"/>
            </a:xfrm>
            <a:prstGeom prst="rect">
              <a:avLst/>
            </a:prstGeom>
            <a:solidFill>
              <a:schemeClr val="bg1">
                <a:lumMod val="95000"/>
              </a:schemeClr>
            </a:solidFill>
            <a:ln>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8742" y1="45283" x2="8742" y2="45283"/>
                          <a14:foregroundMark x1="9382" y1="47484" x2="9382" y2="47484"/>
                          <a14:foregroundMark x1="11727" y1="55660" x2="11727" y2="55660"/>
                          <a14:foregroundMark x1="9808" y1="55660" x2="9808" y2="55660"/>
                          <a14:foregroundMark x1="9382" y1="58805" x2="9382" y2="58805"/>
                          <a14:foregroundMark x1="51599" y1="48742" x2="51599" y2="48742"/>
                          <a14:foregroundMark x1="51599" y1="48742" x2="51599" y2="48742"/>
                          <a14:backgroundMark x1="39446" y1="42453" x2="39446" y2="42453"/>
                          <a14:backgroundMark x1="44776" y1="37736" x2="44776" y2="37736"/>
                          <a14:backgroundMark x1="46695" y1="45912" x2="46695" y2="45912"/>
                          <a14:backgroundMark x1="55224" y1="44654" x2="55224" y2="44654"/>
                          <a14:backgroundMark x1="54371" y1="42138" x2="54371" y2="42138"/>
                          <a14:backgroundMark x1="72708" y1="38050" x2="72708" y2="38050"/>
                          <a14:backgroundMark x1="74840" y1="34906" x2="74840" y2="34906"/>
                          <a14:backgroundMark x1="83156" y1="46855" x2="83156" y2="46855"/>
                          <a14:backgroundMark x1="58422" y1="38679" x2="58422" y2="38679"/>
                          <a14:backgroundMark x1="59915" y1="44340" x2="59915" y2="44340"/>
                          <a14:backgroundMark x1="41578" y1="38365" x2="41578" y2="38365"/>
                          <a14:backgroundMark x1="51812" y1="40566" x2="51812" y2="40566"/>
                          <a14:backgroundMark x1="52878" y1="41195" x2="52878" y2="41195"/>
                          <a14:backgroundMark x1="50533" y1="40566" x2="50533" y2="40566"/>
                          <a14:backgroundMark x1="46908" y1="44654" x2="46908" y2="44654"/>
                          <a14:backgroundMark x1="47335" y1="43711" x2="47335" y2="43711"/>
                          <a14:backgroundMark x1="47974" y1="42453" x2="47974" y2="42453"/>
                          <a14:backgroundMark x1="48614" y1="41824" x2="48614" y2="41824"/>
                          <a14:backgroundMark x1="49254" y1="40881" x2="49254" y2="40881"/>
                        </a14:backgroundRemoval>
                      </a14:imgEffect>
                    </a14:imgLayer>
                  </a14:imgProps>
                </a:ext>
                <a:ext uri="{28A0092B-C50C-407E-A947-70E740481C1C}">
                  <a14:useLocalDpi xmlns:a14="http://schemas.microsoft.com/office/drawing/2010/main" val="0"/>
                </a:ext>
              </a:extLst>
            </a:blip>
            <a:stretch>
              <a:fillRect/>
            </a:stretch>
          </p:blipFill>
          <p:spPr>
            <a:xfrm>
              <a:off x="1818012" y="5338840"/>
              <a:ext cx="1414089" cy="958929"/>
            </a:xfrm>
            <a:prstGeom prst="rect">
              <a:avLst/>
            </a:prstGeom>
          </p:spPr>
        </p:pic>
        <p:sp>
          <p:nvSpPr>
            <p:cNvPr id="6" name="TextBox 5"/>
            <p:cNvSpPr txBox="1"/>
            <p:nvPr/>
          </p:nvSpPr>
          <p:spPr>
            <a:xfrm>
              <a:off x="2357103" y="4727176"/>
              <a:ext cx="4545540" cy="738664"/>
            </a:xfrm>
            <a:prstGeom prst="rect">
              <a:avLst/>
            </a:prstGeom>
            <a:noFill/>
          </p:spPr>
          <p:txBody>
            <a:bodyPr wrap="none" lIns="0" tIns="0" rIns="0" bIns="0" rtlCol="0">
              <a:spAutoFit/>
            </a:bodyPr>
            <a:lstStyle/>
            <a:p>
              <a:pPr algn="ctr"/>
              <a:r>
                <a:rPr lang="en-US" sz="2400" b="1" dirty="0"/>
                <a:t>Process Managers and Practitioners</a:t>
              </a:r>
            </a:p>
            <a:p>
              <a:pPr algn="ctr"/>
              <a:r>
                <a:rPr lang="en-US" sz="2400" i="1" dirty="0">
                  <a:solidFill>
                    <a:schemeClr val="accent6">
                      <a:lumMod val="75000"/>
                    </a:schemeClr>
                  </a:solidFill>
                </a:rPr>
                <a:t>Executing the Process day-to-day</a:t>
              </a:r>
            </a:p>
          </p:txBody>
        </p:sp>
        <p:pic>
          <p:nvPicPr>
            <p:cNvPr id="7" name="Picture 6"/>
            <p:cNvPicPr>
              <a:picLocks noChangeAspect="1"/>
            </p:cNvPicPr>
            <p:nvPr/>
          </p:nvPicPr>
          <p:blipFill>
            <a:blip r:embed="rId5" cstate="print">
              <a:extLst>
                <a:ext uri="{BEBA8EAE-BF5A-486C-A8C5-ECC9F3942E4B}">
                  <a14:imgProps xmlns:a14="http://schemas.microsoft.com/office/drawing/2010/main">
                    <a14:imgLayer r:embed="rId4">
                      <a14:imgEffect>
                        <a14:backgroundRemoval t="0" b="100000" l="0" r="100000">
                          <a14:foregroundMark x1="8742" y1="45283" x2="8742" y2="45283"/>
                          <a14:foregroundMark x1="9382" y1="47484" x2="9382" y2="47484"/>
                          <a14:foregroundMark x1="11727" y1="55660" x2="11727" y2="55660"/>
                          <a14:foregroundMark x1="9808" y1="55660" x2="9808" y2="55660"/>
                          <a14:foregroundMark x1="9382" y1="58805" x2="9382" y2="58805"/>
                          <a14:foregroundMark x1="51599" y1="48742" x2="51599" y2="48742"/>
                          <a14:foregroundMark x1="51599" y1="48742" x2="51599" y2="48742"/>
                          <a14:backgroundMark x1="39446" y1="42453" x2="39446" y2="42453"/>
                          <a14:backgroundMark x1="44776" y1="37736" x2="44776" y2="37736"/>
                          <a14:backgroundMark x1="46695" y1="45912" x2="46695" y2="45912"/>
                          <a14:backgroundMark x1="55224" y1="44654" x2="55224" y2="44654"/>
                          <a14:backgroundMark x1="54371" y1="42138" x2="54371" y2="42138"/>
                          <a14:backgroundMark x1="72708" y1="38050" x2="72708" y2="38050"/>
                          <a14:backgroundMark x1="74840" y1="34906" x2="74840" y2="34906"/>
                          <a14:backgroundMark x1="83156" y1="46855" x2="83156" y2="46855"/>
                          <a14:backgroundMark x1="58422" y1="38679" x2="58422" y2="38679"/>
                          <a14:backgroundMark x1="59915" y1="44340" x2="59915" y2="44340"/>
                          <a14:backgroundMark x1="41578" y1="38365" x2="41578" y2="38365"/>
                          <a14:backgroundMark x1="51812" y1="40566" x2="51812" y2="40566"/>
                          <a14:backgroundMark x1="52878" y1="41195" x2="52878" y2="41195"/>
                          <a14:backgroundMark x1="50533" y1="40566" x2="50533" y2="40566"/>
                          <a14:backgroundMark x1="46908" y1="44654" x2="46908" y2="44654"/>
                          <a14:backgroundMark x1="47335" y1="43711" x2="47335" y2="43711"/>
                          <a14:backgroundMark x1="47974" y1="42453" x2="47974" y2="42453"/>
                          <a14:backgroundMark x1="48614" y1="41824" x2="48614" y2="41824"/>
                          <a14:backgroundMark x1="49254" y1="40881" x2="49254" y2="40881"/>
                        </a14:backgroundRemoval>
                      </a14:imgEffect>
                    </a14:imgLayer>
                  </a14:imgProps>
                </a:ext>
                <a:ext uri="{28A0092B-C50C-407E-A947-70E740481C1C}">
                  <a14:useLocalDpi xmlns:a14="http://schemas.microsoft.com/office/drawing/2010/main" val="0"/>
                </a:ext>
              </a:extLst>
            </a:blip>
            <a:stretch>
              <a:fillRect/>
            </a:stretch>
          </p:blipFill>
          <p:spPr>
            <a:xfrm>
              <a:off x="4133270" y="5338840"/>
              <a:ext cx="1414089" cy="958929"/>
            </a:xfrm>
            <a:prstGeom prst="rect">
              <a:avLst/>
            </a:prstGeom>
          </p:spPr>
        </p:pic>
        <p:pic>
          <p:nvPicPr>
            <p:cNvPr id="8" name="Picture 7"/>
            <p:cNvPicPr>
              <a:picLocks noChangeAspect="1"/>
            </p:cNvPicPr>
            <p:nvPr/>
          </p:nvPicPr>
          <p:blipFill>
            <a:blip r:embed="rId5" cstate="print">
              <a:extLst>
                <a:ext uri="{BEBA8EAE-BF5A-486C-A8C5-ECC9F3942E4B}">
                  <a14:imgProps xmlns:a14="http://schemas.microsoft.com/office/drawing/2010/main">
                    <a14:imgLayer r:embed="rId4">
                      <a14:imgEffect>
                        <a14:backgroundRemoval t="0" b="100000" l="0" r="100000">
                          <a14:foregroundMark x1="8742" y1="45283" x2="8742" y2="45283"/>
                          <a14:foregroundMark x1="9382" y1="47484" x2="9382" y2="47484"/>
                          <a14:foregroundMark x1="11727" y1="55660" x2="11727" y2="55660"/>
                          <a14:foregroundMark x1="9808" y1="55660" x2="9808" y2="55660"/>
                          <a14:foregroundMark x1="9382" y1="58805" x2="9382" y2="58805"/>
                          <a14:foregroundMark x1="51599" y1="48742" x2="51599" y2="48742"/>
                          <a14:foregroundMark x1="51599" y1="48742" x2="51599" y2="48742"/>
                          <a14:backgroundMark x1="39446" y1="42453" x2="39446" y2="42453"/>
                          <a14:backgroundMark x1="44776" y1="37736" x2="44776" y2="37736"/>
                          <a14:backgroundMark x1="46695" y1="45912" x2="46695" y2="45912"/>
                          <a14:backgroundMark x1="55224" y1="44654" x2="55224" y2="44654"/>
                          <a14:backgroundMark x1="54371" y1="42138" x2="54371" y2="42138"/>
                          <a14:backgroundMark x1="72708" y1="38050" x2="72708" y2="38050"/>
                          <a14:backgroundMark x1="74840" y1="34906" x2="74840" y2="34906"/>
                          <a14:backgroundMark x1="83156" y1="46855" x2="83156" y2="46855"/>
                          <a14:backgroundMark x1="58422" y1="38679" x2="58422" y2="38679"/>
                          <a14:backgroundMark x1="59915" y1="44340" x2="59915" y2="44340"/>
                          <a14:backgroundMark x1="41578" y1="38365" x2="41578" y2="38365"/>
                          <a14:backgroundMark x1="51812" y1="40566" x2="51812" y2="40566"/>
                          <a14:backgroundMark x1="52878" y1="41195" x2="52878" y2="41195"/>
                          <a14:backgroundMark x1="50533" y1="40566" x2="50533" y2="40566"/>
                          <a14:backgroundMark x1="46908" y1="44654" x2="46908" y2="44654"/>
                          <a14:backgroundMark x1="47335" y1="43711" x2="47335" y2="43711"/>
                          <a14:backgroundMark x1="47974" y1="42453" x2="47974" y2="42453"/>
                          <a14:backgroundMark x1="48614" y1="41824" x2="48614" y2="41824"/>
                          <a14:backgroundMark x1="49254" y1="40881" x2="49254" y2="40881"/>
                        </a14:backgroundRemoval>
                      </a14:imgEffect>
                    </a14:imgLayer>
                  </a14:imgProps>
                </a:ext>
                <a:ext uri="{28A0092B-C50C-407E-A947-70E740481C1C}">
                  <a14:useLocalDpi xmlns:a14="http://schemas.microsoft.com/office/drawing/2010/main" val="0"/>
                </a:ext>
              </a:extLst>
            </a:blip>
            <a:stretch>
              <a:fillRect/>
            </a:stretch>
          </p:blipFill>
          <p:spPr>
            <a:xfrm>
              <a:off x="6314522" y="5338840"/>
              <a:ext cx="1414089" cy="958929"/>
            </a:xfrm>
            <a:prstGeom prst="rect">
              <a:avLst/>
            </a:prstGeom>
          </p:spPr>
        </p:pic>
      </p:grpSp>
      <p:grpSp>
        <p:nvGrpSpPr>
          <p:cNvPr id="9" name="Group 8"/>
          <p:cNvGrpSpPr/>
          <p:nvPr/>
        </p:nvGrpSpPr>
        <p:grpSpPr>
          <a:xfrm>
            <a:off x="2276354" y="1061632"/>
            <a:ext cx="7755038" cy="1457699"/>
            <a:chOff x="752354" y="1084781"/>
            <a:chExt cx="7755038" cy="1457699"/>
          </a:xfrm>
        </p:grpSpPr>
        <p:sp>
          <p:nvSpPr>
            <p:cNvPr id="10" name="Rectangle 9"/>
            <p:cNvSpPr/>
            <p:nvPr/>
          </p:nvSpPr>
          <p:spPr>
            <a:xfrm>
              <a:off x="752354" y="1084781"/>
              <a:ext cx="7755038" cy="1457699"/>
            </a:xfrm>
            <a:prstGeom prst="rect">
              <a:avLst/>
            </a:prstGeom>
            <a:solidFill>
              <a:schemeClr val="bg1"/>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321946" y="1186922"/>
              <a:ext cx="2500107" cy="369332"/>
            </a:xfrm>
            <a:prstGeom prst="rect">
              <a:avLst/>
            </a:prstGeom>
            <a:noFill/>
          </p:spPr>
          <p:txBody>
            <a:bodyPr wrap="none" lIns="0" tIns="0" rIns="0" bIns="0" rtlCol="0">
              <a:spAutoFit/>
            </a:bodyPr>
            <a:lstStyle/>
            <a:p>
              <a:pPr algn="ctr"/>
              <a:r>
                <a:rPr lang="en-US" sz="2400" b="1" dirty="0"/>
                <a:t>IT Strategy &amp; Vision</a:t>
              </a:r>
            </a:p>
          </p:txBody>
        </p:sp>
        <p:grpSp>
          <p:nvGrpSpPr>
            <p:cNvPr id="12" name="Group 11"/>
            <p:cNvGrpSpPr/>
            <p:nvPr/>
          </p:nvGrpSpPr>
          <p:grpSpPr>
            <a:xfrm>
              <a:off x="1905000" y="1589757"/>
              <a:ext cx="5462201" cy="885497"/>
              <a:chOff x="1397000" y="1531882"/>
              <a:chExt cx="5462201" cy="885497"/>
            </a:xfrm>
          </p:grpSpPr>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t="2709" b="69387"/>
              <a:stretch/>
            </p:blipFill>
            <p:spPr>
              <a:xfrm>
                <a:off x="1397000" y="1531882"/>
                <a:ext cx="2806699" cy="885497"/>
              </a:xfrm>
              <a:prstGeom prst="rect">
                <a:avLst/>
              </a:prstGeom>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t="68825" b="4039"/>
              <a:stretch/>
            </p:blipFill>
            <p:spPr>
              <a:xfrm>
                <a:off x="4052502" y="1537538"/>
                <a:ext cx="2806699" cy="861125"/>
              </a:xfrm>
              <a:prstGeom prst="rect">
                <a:avLst/>
              </a:prstGeom>
            </p:spPr>
          </p:pic>
        </p:grpSp>
      </p:grpSp>
      <p:grpSp>
        <p:nvGrpSpPr>
          <p:cNvPr id="15" name="Group 14"/>
          <p:cNvGrpSpPr/>
          <p:nvPr/>
        </p:nvGrpSpPr>
        <p:grpSpPr>
          <a:xfrm>
            <a:off x="2287929" y="1094001"/>
            <a:ext cx="7755038" cy="4828032"/>
            <a:chOff x="763929" y="1094001"/>
            <a:chExt cx="7755038" cy="4828032"/>
          </a:xfrm>
        </p:grpSpPr>
        <p:sp>
          <p:nvSpPr>
            <p:cNvPr id="16" name="Rectangle 15"/>
            <p:cNvSpPr/>
            <p:nvPr/>
          </p:nvSpPr>
          <p:spPr>
            <a:xfrm>
              <a:off x="763929" y="2554055"/>
              <a:ext cx="7755038" cy="2107453"/>
            </a:xfrm>
            <a:prstGeom prst="rect">
              <a:avLst/>
            </a:prstGeom>
            <a:solidFill>
              <a:srgbClr val="FF00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408485">
              <a:off x="2297684" y="79017"/>
              <a:ext cx="4828032" cy="6858000"/>
            </a:xfrm>
            <a:prstGeom prst="rect">
              <a:avLst/>
            </a:prstGeom>
          </p:spPr>
        </p:pic>
        <p:sp>
          <p:nvSpPr>
            <p:cNvPr id="18" name="TextBox 17"/>
            <p:cNvSpPr txBox="1"/>
            <p:nvPr/>
          </p:nvSpPr>
          <p:spPr>
            <a:xfrm>
              <a:off x="2262532" y="3190453"/>
              <a:ext cx="4866139" cy="738664"/>
            </a:xfrm>
            <a:prstGeom prst="rect">
              <a:avLst/>
            </a:prstGeom>
            <a:noFill/>
          </p:spPr>
          <p:txBody>
            <a:bodyPr wrap="none" lIns="0" tIns="0" rIns="0" bIns="0" rtlCol="0">
              <a:spAutoFit/>
            </a:bodyPr>
            <a:lstStyle/>
            <a:p>
              <a:pPr algn="ctr"/>
              <a:r>
                <a:rPr lang="en-US" sz="4800" dirty="0">
                  <a:solidFill>
                    <a:schemeClr val="bg1"/>
                  </a:solidFill>
                </a:rPr>
                <a:t>INFORMATION GAP</a:t>
              </a:r>
              <a:endParaRPr lang="en-US" sz="4000" dirty="0">
                <a:solidFill>
                  <a:schemeClr val="bg1"/>
                </a:solidFill>
              </a:endParaRPr>
            </a:p>
          </p:txBody>
        </p:sp>
      </p:grpSp>
    </p:spTree>
    <p:extLst>
      <p:ext uri="{BB962C8B-B14F-4D97-AF65-F5344CB8AC3E}">
        <p14:creationId xmlns:p14="http://schemas.microsoft.com/office/powerpoint/2010/main" val="2197392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276354" y="1096357"/>
            <a:ext cx="7755038" cy="1457699"/>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276354" y="4661509"/>
            <a:ext cx="7755038" cy="1636261"/>
            <a:chOff x="752354" y="4538132"/>
            <a:chExt cx="7755038" cy="1636261"/>
          </a:xfrm>
        </p:grpSpPr>
        <p:sp>
          <p:nvSpPr>
            <p:cNvPr id="8" name="Rectangle 7"/>
            <p:cNvSpPr/>
            <p:nvPr/>
          </p:nvSpPr>
          <p:spPr>
            <a:xfrm>
              <a:off x="752354" y="4538132"/>
              <a:ext cx="7755038" cy="1636261"/>
            </a:xfrm>
            <a:prstGeom prst="rect">
              <a:avLst/>
            </a:prstGeom>
            <a:solidFill>
              <a:schemeClr val="bg1">
                <a:lumMod val="9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8742" y1="45283" x2="8742" y2="45283"/>
                          <a14:foregroundMark x1="9382" y1="47484" x2="9382" y2="47484"/>
                          <a14:foregroundMark x1="11727" y1="55660" x2="11727" y2="55660"/>
                          <a14:foregroundMark x1="9808" y1="55660" x2="9808" y2="55660"/>
                          <a14:foregroundMark x1="9382" y1="58805" x2="9382" y2="58805"/>
                          <a14:foregroundMark x1="51599" y1="48742" x2="51599" y2="48742"/>
                          <a14:foregroundMark x1="51599" y1="48742" x2="51599" y2="48742"/>
                          <a14:backgroundMark x1="39446" y1="42453" x2="39446" y2="42453"/>
                          <a14:backgroundMark x1="44776" y1="37736" x2="44776" y2="37736"/>
                          <a14:backgroundMark x1="46695" y1="45912" x2="46695" y2="45912"/>
                          <a14:backgroundMark x1="55224" y1="44654" x2="55224" y2="44654"/>
                          <a14:backgroundMark x1="54371" y1="42138" x2="54371" y2="42138"/>
                          <a14:backgroundMark x1="72708" y1="38050" x2="72708" y2="38050"/>
                          <a14:backgroundMark x1="74840" y1="34906" x2="74840" y2="34906"/>
                          <a14:backgroundMark x1="83156" y1="46855" x2="83156" y2="46855"/>
                          <a14:backgroundMark x1="58422" y1="38679" x2="58422" y2="38679"/>
                          <a14:backgroundMark x1="59915" y1="44340" x2="59915" y2="44340"/>
                          <a14:backgroundMark x1="41578" y1="38365" x2="41578" y2="38365"/>
                          <a14:backgroundMark x1="51812" y1="40566" x2="51812" y2="40566"/>
                          <a14:backgroundMark x1="52878" y1="41195" x2="52878" y2="41195"/>
                          <a14:backgroundMark x1="50533" y1="40566" x2="50533" y2="40566"/>
                          <a14:backgroundMark x1="46908" y1="44654" x2="46908" y2="44654"/>
                          <a14:backgroundMark x1="47335" y1="43711" x2="47335" y2="43711"/>
                          <a14:backgroundMark x1="47974" y1="42453" x2="47974" y2="42453"/>
                          <a14:backgroundMark x1="48614" y1="41824" x2="48614" y2="41824"/>
                          <a14:backgroundMark x1="49254" y1="40881" x2="49254" y2="40881"/>
                        </a14:backgroundRemoval>
                      </a14:imgEffect>
                    </a14:imgLayer>
                  </a14:imgProps>
                </a:ext>
                <a:ext uri="{28A0092B-C50C-407E-A947-70E740481C1C}">
                  <a14:useLocalDpi xmlns:a14="http://schemas.microsoft.com/office/drawing/2010/main" val="0"/>
                </a:ext>
              </a:extLst>
            </a:blip>
            <a:stretch>
              <a:fillRect/>
            </a:stretch>
          </p:blipFill>
          <p:spPr>
            <a:xfrm>
              <a:off x="1818012" y="5215464"/>
              <a:ext cx="1414089" cy="958929"/>
            </a:xfrm>
            <a:prstGeom prst="rect">
              <a:avLst/>
            </a:prstGeom>
          </p:spPr>
        </p:pic>
        <p:sp>
          <p:nvSpPr>
            <p:cNvPr id="6" name="TextBox 5"/>
            <p:cNvSpPr txBox="1"/>
            <p:nvPr/>
          </p:nvSpPr>
          <p:spPr>
            <a:xfrm>
              <a:off x="2357103" y="4603800"/>
              <a:ext cx="4545540" cy="738664"/>
            </a:xfrm>
            <a:prstGeom prst="rect">
              <a:avLst/>
            </a:prstGeom>
            <a:noFill/>
          </p:spPr>
          <p:txBody>
            <a:bodyPr wrap="none" lIns="0" tIns="0" rIns="0" bIns="0" rtlCol="0">
              <a:spAutoFit/>
            </a:bodyPr>
            <a:lstStyle/>
            <a:p>
              <a:pPr algn="ctr"/>
              <a:r>
                <a:rPr lang="en-US" sz="2400" b="1" dirty="0"/>
                <a:t>Process Managers and Practitioners</a:t>
              </a:r>
            </a:p>
            <a:p>
              <a:pPr algn="ctr"/>
              <a:r>
                <a:rPr lang="en-US" sz="2400" i="1" dirty="0">
                  <a:solidFill>
                    <a:schemeClr val="accent6">
                      <a:lumMod val="75000"/>
                    </a:schemeClr>
                  </a:solidFill>
                </a:rPr>
                <a:t>Executing the Process day-to-day</a:t>
              </a:r>
            </a:p>
          </p:txBody>
        </p:sp>
        <p:pic>
          <p:nvPicPr>
            <p:cNvPr id="10" name="Picture 9"/>
            <p:cNvPicPr>
              <a:picLocks noChangeAspect="1"/>
            </p:cNvPicPr>
            <p:nvPr/>
          </p:nvPicPr>
          <p:blipFill>
            <a:blip r:embed="rId5" cstate="print">
              <a:extLst>
                <a:ext uri="{BEBA8EAE-BF5A-486C-A8C5-ECC9F3942E4B}">
                  <a14:imgProps xmlns:a14="http://schemas.microsoft.com/office/drawing/2010/main">
                    <a14:imgLayer r:embed="rId4">
                      <a14:imgEffect>
                        <a14:backgroundRemoval t="0" b="100000" l="0" r="100000">
                          <a14:foregroundMark x1="8742" y1="45283" x2="8742" y2="45283"/>
                          <a14:foregroundMark x1="9382" y1="47484" x2="9382" y2="47484"/>
                          <a14:foregroundMark x1="11727" y1="55660" x2="11727" y2="55660"/>
                          <a14:foregroundMark x1="9808" y1="55660" x2="9808" y2="55660"/>
                          <a14:foregroundMark x1="9382" y1="58805" x2="9382" y2="58805"/>
                          <a14:foregroundMark x1="51599" y1="48742" x2="51599" y2="48742"/>
                          <a14:foregroundMark x1="51599" y1="48742" x2="51599" y2="48742"/>
                          <a14:backgroundMark x1="39446" y1="42453" x2="39446" y2="42453"/>
                          <a14:backgroundMark x1="44776" y1="37736" x2="44776" y2="37736"/>
                          <a14:backgroundMark x1="46695" y1="45912" x2="46695" y2="45912"/>
                          <a14:backgroundMark x1="55224" y1="44654" x2="55224" y2="44654"/>
                          <a14:backgroundMark x1="54371" y1="42138" x2="54371" y2="42138"/>
                          <a14:backgroundMark x1="72708" y1="38050" x2="72708" y2="38050"/>
                          <a14:backgroundMark x1="74840" y1="34906" x2="74840" y2="34906"/>
                          <a14:backgroundMark x1="83156" y1="46855" x2="83156" y2="46855"/>
                          <a14:backgroundMark x1="58422" y1="38679" x2="58422" y2="38679"/>
                          <a14:backgroundMark x1="59915" y1="44340" x2="59915" y2="44340"/>
                          <a14:backgroundMark x1="41578" y1="38365" x2="41578" y2="38365"/>
                          <a14:backgroundMark x1="51812" y1="40566" x2="51812" y2="40566"/>
                          <a14:backgroundMark x1="52878" y1="41195" x2="52878" y2="41195"/>
                          <a14:backgroundMark x1="50533" y1="40566" x2="50533" y2="40566"/>
                          <a14:backgroundMark x1="46908" y1="44654" x2="46908" y2="44654"/>
                          <a14:backgroundMark x1="47335" y1="43711" x2="47335" y2="43711"/>
                          <a14:backgroundMark x1="47974" y1="42453" x2="47974" y2="42453"/>
                          <a14:backgroundMark x1="48614" y1="41824" x2="48614" y2="41824"/>
                          <a14:backgroundMark x1="49254" y1="40881" x2="49254" y2="40881"/>
                        </a14:backgroundRemoval>
                      </a14:imgEffect>
                    </a14:imgLayer>
                  </a14:imgProps>
                </a:ext>
                <a:ext uri="{28A0092B-C50C-407E-A947-70E740481C1C}">
                  <a14:useLocalDpi xmlns:a14="http://schemas.microsoft.com/office/drawing/2010/main" val="0"/>
                </a:ext>
              </a:extLst>
            </a:blip>
            <a:stretch>
              <a:fillRect/>
            </a:stretch>
          </p:blipFill>
          <p:spPr>
            <a:xfrm>
              <a:off x="4133270" y="5215464"/>
              <a:ext cx="1414089" cy="958929"/>
            </a:xfrm>
            <a:prstGeom prst="rect">
              <a:avLst/>
            </a:prstGeom>
          </p:spPr>
        </p:pic>
        <p:pic>
          <p:nvPicPr>
            <p:cNvPr id="11" name="Picture 10"/>
            <p:cNvPicPr>
              <a:picLocks noChangeAspect="1"/>
            </p:cNvPicPr>
            <p:nvPr/>
          </p:nvPicPr>
          <p:blipFill>
            <a:blip r:embed="rId5" cstate="print">
              <a:extLst>
                <a:ext uri="{BEBA8EAE-BF5A-486C-A8C5-ECC9F3942E4B}">
                  <a14:imgProps xmlns:a14="http://schemas.microsoft.com/office/drawing/2010/main">
                    <a14:imgLayer r:embed="rId4">
                      <a14:imgEffect>
                        <a14:backgroundRemoval t="0" b="100000" l="0" r="100000">
                          <a14:foregroundMark x1="8742" y1="45283" x2="8742" y2="45283"/>
                          <a14:foregroundMark x1="9382" y1="47484" x2="9382" y2="47484"/>
                          <a14:foregroundMark x1="11727" y1="55660" x2="11727" y2="55660"/>
                          <a14:foregroundMark x1="9808" y1="55660" x2="9808" y2="55660"/>
                          <a14:foregroundMark x1="9382" y1="58805" x2="9382" y2="58805"/>
                          <a14:foregroundMark x1="51599" y1="48742" x2="51599" y2="48742"/>
                          <a14:foregroundMark x1="51599" y1="48742" x2="51599" y2="48742"/>
                          <a14:backgroundMark x1="39446" y1="42453" x2="39446" y2="42453"/>
                          <a14:backgroundMark x1="44776" y1="37736" x2="44776" y2="37736"/>
                          <a14:backgroundMark x1="46695" y1="45912" x2="46695" y2="45912"/>
                          <a14:backgroundMark x1="55224" y1="44654" x2="55224" y2="44654"/>
                          <a14:backgroundMark x1="54371" y1="42138" x2="54371" y2="42138"/>
                          <a14:backgroundMark x1="72708" y1="38050" x2="72708" y2="38050"/>
                          <a14:backgroundMark x1="74840" y1="34906" x2="74840" y2="34906"/>
                          <a14:backgroundMark x1="83156" y1="46855" x2="83156" y2="46855"/>
                          <a14:backgroundMark x1="58422" y1="38679" x2="58422" y2="38679"/>
                          <a14:backgroundMark x1="59915" y1="44340" x2="59915" y2="44340"/>
                          <a14:backgroundMark x1="41578" y1="38365" x2="41578" y2="38365"/>
                          <a14:backgroundMark x1="51812" y1="40566" x2="51812" y2="40566"/>
                          <a14:backgroundMark x1="52878" y1="41195" x2="52878" y2="41195"/>
                          <a14:backgroundMark x1="50533" y1="40566" x2="50533" y2="40566"/>
                          <a14:backgroundMark x1="46908" y1="44654" x2="46908" y2="44654"/>
                          <a14:backgroundMark x1="47335" y1="43711" x2="47335" y2="43711"/>
                          <a14:backgroundMark x1="47974" y1="42453" x2="47974" y2="42453"/>
                          <a14:backgroundMark x1="48614" y1="41824" x2="48614" y2="41824"/>
                          <a14:backgroundMark x1="49254" y1="40881" x2="49254" y2="40881"/>
                        </a14:backgroundRemoval>
                      </a14:imgEffect>
                    </a14:imgLayer>
                  </a14:imgProps>
                </a:ext>
                <a:ext uri="{28A0092B-C50C-407E-A947-70E740481C1C}">
                  <a14:useLocalDpi xmlns:a14="http://schemas.microsoft.com/office/drawing/2010/main" val="0"/>
                </a:ext>
              </a:extLst>
            </a:blip>
            <a:stretch>
              <a:fillRect/>
            </a:stretch>
          </p:blipFill>
          <p:spPr>
            <a:xfrm>
              <a:off x="6314522" y="5215464"/>
              <a:ext cx="1414089" cy="958929"/>
            </a:xfrm>
            <a:prstGeom prst="rect">
              <a:avLst/>
            </a:prstGeom>
          </p:spPr>
        </p:pic>
      </p:grpSp>
      <p:sp>
        <p:nvSpPr>
          <p:cNvPr id="13" name="TextBox 12"/>
          <p:cNvSpPr txBox="1"/>
          <p:nvPr/>
        </p:nvSpPr>
        <p:spPr>
          <a:xfrm>
            <a:off x="4845947" y="1186922"/>
            <a:ext cx="2500107" cy="369332"/>
          </a:xfrm>
          <a:prstGeom prst="rect">
            <a:avLst/>
          </a:prstGeom>
          <a:noFill/>
        </p:spPr>
        <p:txBody>
          <a:bodyPr wrap="none" lIns="0" tIns="0" rIns="0" bIns="0" rtlCol="0">
            <a:spAutoFit/>
          </a:bodyPr>
          <a:lstStyle/>
          <a:p>
            <a:pPr algn="ctr"/>
            <a:r>
              <a:rPr lang="en-US" sz="2400" b="1" dirty="0"/>
              <a:t>IT Strategy &amp; Vision</a:t>
            </a:r>
          </a:p>
        </p:txBody>
      </p:sp>
      <p:grpSp>
        <p:nvGrpSpPr>
          <p:cNvPr id="19" name="Group 18"/>
          <p:cNvGrpSpPr/>
          <p:nvPr/>
        </p:nvGrpSpPr>
        <p:grpSpPr>
          <a:xfrm>
            <a:off x="3429001" y="1589758"/>
            <a:ext cx="5462201" cy="885497"/>
            <a:chOff x="1397000" y="1531882"/>
            <a:chExt cx="5462201" cy="885497"/>
          </a:xfrm>
        </p:grpSpPr>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t="2709" b="69387"/>
            <a:stretch/>
          </p:blipFill>
          <p:spPr>
            <a:xfrm>
              <a:off x="1397000" y="1531882"/>
              <a:ext cx="2806699" cy="885497"/>
            </a:xfrm>
            <a:prstGeom prst="rect">
              <a:avLst/>
            </a:prstGeom>
          </p:spPr>
        </p:pic>
        <p:pic>
          <p:nvPicPr>
            <p:cNvPr id="21" name="Picture 20"/>
            <p:cNvPicPr>
              <a:picLocks noChangeAspect="1"/>
            </p:cNvPicPr>
            <p:nvPr/>
          </p:nvPicPr>
          <p:blipFill rotWithShape="1">
            <a:blip r:embed="rId6" cstate="print">
              <a:extLst>
                <a:ext uri="{28A0092B-C50C-407E-A947-70E740481C1C}">
                  <a14:useLocalDpi xmlns:a14="http://schemas.microsoft.com/office/drawing/2010/main" val="0"/>
                </a:ext>
              </a:extLst>
            </a:blip>
            <a:srcRect t="68825" b="4039"/>
            <a:stretch/>
          </p:blipFill>
          <p:spPr>
            <a:xfrm>
              <a:off x="4052502" y="1537538"/>
              <a:ext cx="2806699" cy="861125"/>
            </a:xfrm>
            <a:prstGeom prst="rect">
              <a:avLst/>
            </a:prstGeom>
          </p:spPr>
        </p:pic>
      </p:grpSp>
      <p:grpSp>
        <p:nvGrpSpPr>
          <p:cNvPr id="27" name="Group 26"/>
          <p:cNvGrpSpPr/>
          <p:nvPr/>
        </p:nvGrpSpPr>
        <p:grpSpPr>
          <a:xfrm>
            <a:off x="2756345" y="2619723"/>
            <a:ext cx="6904142" cy="2020012"/>
            <a:chOff x="1232345" y="2619723"/>
            <a:chExt cx="6904142" cy="2020012"/>
          </a:xfrm>
        </p:grpSpPr>
        <p:grpSp>
          <p:nvGrpSpPr>
            <p:cNvPr id="26" name="Group 25"/>
            <p:cNvGrpSpPr/>
            <p:nvPr/>
          </p:nvGrpSpPr>
          <p:grpSpPr>
            <a:xfrm>
              <a:off x="1232345" y="2727283"/>
              <a:ext cx="3074546" cy="1760996"/>
              <a:chOff x="1232345" y="2727283"/>
              <a:chExt cx="3074546" cy="1760996"/>
            </a:xfrm>
          </p:grpSpPr>
          <p:pic>
            <p:nvPicPr>
              <p:cNvPr id="7" name="Picture 6"/>
              <p:cNvPicPr>
                <a:picLocks noChangeAspect="1"/>
              </p:cNvPicPr>
              <p:nvPr/>
            </p:nvPicPr>
            <p:blipFill>
              <a:blip r:embed="rId7"/>
              <a:stretch>
                <a:fillRect/>
              </a:stretch>
            </p:blipFill>
            <p:spPr>
              <a:xfrm>
                <a:off x="1232345" y="2727283"/>
                <a:ext cx="3074546" cy="1760996"/>
              </a:xfrm>
              <a:prstGeom prst="rect">
                <a:avLst/>
              </a:prstGeom>
            </p:spPr>
          </p:pic>
          <p:sp>
            <p:nvSpPr>
              <p:cNvPr id="12" name="TextBox 11"/>
              <p:cNvSpPr txBox="1"/>
              <p:nvPr/>
            </p:nvSpPr>
            <p:spPr>
              <a:xfrm>
                <a:off x="1976323" y="2845514"/>
                <a:ext cx="1586588" cy="1477328"/>
              </a:xfrm>
              <a:prstGeom prst="rect">
                <a:avLst/>
              </a:prstGeom>
              <a:solidFill>
                <a:schemeClr val="bg1">
                  <a:lumMod val="95000"/>
                  <a:alpha val="50000"/>
                </a:schemeClr>
              </a:solidFill>
            </p:spPr>
            <p:txBody>
              <a:bodyPr wrap="none" lIns="0" tIns="0" rIns="0" bIns="0" rtlCol="0">
                <a:spAutoFit/>
              </a:bodyPr>
              <a:lstStyle/>
              <a:p>
                <a:pPr algn="ctr"/>
                <a:r>
                  <a:rPr lang="en-US" sz="3200" dirty="0"/>
                  <a:t>Strategic</a:t>
                </a:r>
              </a:p>
              <a:p>
                <a:pPr algn="ctr"/>
                <a:r>
                  <a:rPr lang="en-US" sz="3200" dirty="0"/>
                  <a:t>Process</a:t>
                </a:r>
              </a:p>
              <a:p>
                <a:pPr algn="ctr"/>
                <a:r>
                  <a:rPr lang="en-US" sz="3200" dirty="0"/>
                  <a:t>Roadmap</a:t>
                </a:r>
              </a:p>
            </p:txBody>
          </p:sp>
        </p:grpSp>
        <p:grpSp>
          <p:nvGrpSpPr>
            <p:cNvPr id="25" name="Group 24"/>
            <p:cNvGrpSpPr/>
            <p:nvPr/>
          </p:nvGrpSpPr>
          <p:grpSpPr>
            <a:xfrm>
              <a:off x="4528864" y="2619723"/>
              <a:ext cx="1377533" cy="2020012"/>
              <a:chOff x="4528864" y="2619723"/>
              <a:chExt cx="1377533" cy="2020012"/>
            </a:xfrm>
          </p:grpSpPr>
          <p:sp>
            <p:nvSpPr>
              <p:cNvPr id="24" name="Up-Down Arrow 23"/>
              <p:cNvSpPr/>
              <p:nvPr/>
            </p:nvSpPr>
            <p:spPr>
              <a:xfrm>
                <a:off x="4528864" y="2619723"/>
                <a:ext cx="1377533" cy="2020012"/>
              </a:xfrm>
              <a:prstGeom prst="upDownArrow">
                <a:avLst>
                  <a:gd name="adj1" fmla="val 53258"/>
                  <a:gd name="adj2" fmla="val 28598"/>
                </a:avLst>
              </a:prstGeom>
              <a:gradFill>
                <a:gsLst>
                  <a:gs pos="0">
                    <a:srgbClr val="00B050"/>
                  </a:gs>
                  <a:gs pos="55000">
                    <a:srgbClr val="92D050"/>
                  </a:gs>
                  <a:gs pos="100000">
                    <a:srgbClr val="00B050"/>
                  </a:gs>
                </a:gsLst>
                <a:lin ang="5400000" scaled="1"/>
              </a:gra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4" name="TextBox 13"/>
              <p:cNvSpPr txBox="1"/>
              <p:nvPr/>
            </p:nvSpPr>
            <p:spPr>
              <a:xfrm rot="16200000">
                <a:off x="4445945" y="3362396"/>
                <a:ext cx="1543371" cy="553998"/>
              </a:xfrm>
              <a:prstGeom prst="rect">
                <a:avLst/>
              </a:prstGeom>
              <a:noFill/>
            </p:spPr>
            <p:txBody>
              <a:bodyPr wrap="none" lIns="0" tIns="0" rIns="0" bIns="0" rtlCol="0">
                <a:spAutoFit/>
              </a:bodyPr>
              <a:lstStyle/>
              <a:p>
                <a:pPr algn="ctr"/>
                <a:r>
                  <a:rPr lang="en-US" dirty="0"/>
                  <a:t>Bridging the</a:t>
                </a:r>
              </a:p>
              <a:p>
                <a:pPr algn="ctr"/>
                <a:r>
                  <a:rPr lang="en-US" dirty="0"/>
                  <a:t>Information Gap</a:t>
                </a:r>
              </a:p>
            </p:txBody>
          </p:sp>
        </p:grpSp>
        <p:grpSp>
          <p:nvGrpSpPr>
            <p:cNvPr id="16" name="Group 15"/>
            <p:cNvGrpSpPr/>
            <p:nvPr/>
          </p:nvGrpSpPr>
          <p:grpSpPr>
            <a:xfrm>
              <a:off x="6273926" y="2650870"/>
              <a:ext cx="1862561" cy="1837409"/>
              <a:chOff x="6273926" y="2650870"/>
              <a:chExt cx="1862561" cy="1837409"/>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73926" y="2895676"/>
                <a:ext cx="1592603" cy="1592603"/>
              </a:xfrm>
              <a:prstGeom prst="rect">
                <a:avLst/>
              </a:prstGeom>
            </p:spPr>
          </p:pic>
          <p:sp>
            <p:nvSpPr>
              <p:cNvPr id="15" name="TextBox 14"/>
              <p:cNvSpPr txBox="1"/>
              <p:nvPr/>
            </p:nvSpPr>
            <p:spPr>
              <a:xfrm>
                <a:off x="6273926" y="2650870"/>
                <a:ext cx="1862561" cy="369332"/>
              </a:xfrm>
              <a:prstGeom prst="rect">
                <a:avLst/>
              </a:prstGeom>
              <a:noFill/>
            </p:spPr>
            <p:txBody>
              <a:bodyPr wrap="none" lIns="0" tIns="0" rIns="0" bIns="0" rtlCol="0">
                <a:spAutoFit/>
              </a:bodyPr>
              <a:lstStyle/>
              <a:p>
                <a:r>
                  <a:rPr lang="en-US" sz="2400" dirty="0"/>
                  <a:t>Process Owner</a:t>
                </a:r>
              </a:p>
            </p:txBody>
          </p:sp>
        </p:grpSp>
      </p:grpSp>
      <p:sp>
        <p:nvSpPr>
          <p:cNvPr id="28" name="Title 1"/>
          <p:cNvSpPr>
            <a:spLocks noGrp="1"/>
          </p:cNvSpPr>
          <p:nvPr>
            <p:ph type="title"/>
          </p:nvPr>
        </p:nvSpPr>
        <p:spPr>
          <a:xfrm>
            <a:off x="176463" y="365125"/>
            <a:ext cx="11790947" cy="696507"/>
          </a:xfrm>
        </p:spPr>
        <p:txBody>
          <a:bodyPr>
            <a:normAutofit/>
          </a:bodyPr>
          <a:lstStyle/>
          <a:p>
            <a:r>
              <a:rPr lang="en-US" sz="3600" dirty="0"/>
              <a:t>Bridging the Information </a:t>
            </a:r>
            <a:r>
              <a:rPr lang="en-US" sz="3600" dirty="0" smtClean="0"/>
              <a:t>Gap</a:t>
            </a:r>
            <a:endParaRPr lang="en-US" sz="3600" dirty="0"/>
          </a:p>
        </p:txBody>
      </p:sp>
    </p:spTree>
    <p:extLst>
      <p:ext uri="{BB962C8B-B14F-4D97-AF65-F5344CB8AC3E}">
        <p14:creationId xmlns:p14="http://schemas.microsoft.com/office/powerpoint/2010/main" val="307612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3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Develop </a:t>
            </a:r>
            <a:r>
              <a:rPr lang="en-US" dirty="0"/>
              <a:t>a Strategic Process Roadmap</a:t>
            </a:r>
          </a:p>
        </p:txBody>
      </p:sp>
      <p:grpSp>
        <p:nvGrpSpPr>
          <p:cNvPr id="3" name="Group 2"/>
          <p:cNvGrpSpPr/>
          <p:nvPr/>
        </p:nvGrpSpPr>
        <p:grpSpPr>
          <a:xfrm>
            <a:off x="3695635" y="1537302"/>
            <a:ext cx="3116454" cy="2417961"/>
            <a:chOff x="2829357" y="1681679"/>
            <a:chExt cx="3116454" cy="2417961"/>
          </a:xfrm>
        </p:grpSpPr>
        <p:sp>
          <p:nvSpPr>
            <p:cNvPr id="4" name="Rounded Rectangle 3"/>
            <p:cNvSpPr/>
            <p:nvPr/>
          </p:nvSpPr>
          <p:spPr>
            <a:xfrm>
              <a:off x="3273974" y="1681679"/>
              <a:ext cx="2671837" cy="1908017"/>
            </a:xfrm>
            <a:prstGeom prst="roundRect">
              <a:avLst/>
            </a:prstGeom>
            <a:solidFill>
              <a:srgbClr val="4066AA"/>
            </a:solidFill>
            <a:ln w="12700" cmpd="sng">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Answer the Strategic Process Roadmap Questionnaire</a:t>
              </a:r>
            </a:p>
          </p:txBody>
        </p:sp>
        <p:sp>
          <p:nvSpPr>
            <p:cNvPr id="5" name="Oval 4"/>
            <p:cNvSpPr/>
            <p:nvPr/>
          </p:nvSpPr>
          <p:spPr>
            <a:xfrm>
              <a:off x="4495801" y="3610897"/>
              <a:ext cx="488743" cy="488743"/>
            </a:xfrm>
            <a:prstGeom prst="ellipse">
              <a:avLst/>
            </a:prstGeom>
            <a:solidFill>
              <a:srgbClr val="747678"/>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bg1"/>
                  </a:solidFill>
                </a:rPr>
                <a:t>2</a:t>
              </a:r>
            </a:p>
          </p:txBody>
        </p:sp>
        <p:sp>
          <p:nvSpPr>
            <p:cNvPr id="6" name="TextBox 5"/>
            <p:cNvSpPr txBox="1"/>
            <p:nvPr/>
          </p:nvSpPr>
          <p:spPr>
            <a:xfrm>
              <a:off x="2829357" y="2281656"/>
              <a:ext cx="280526" cy="677108"/>
            </a:xfrm>
            <a:prstGeom prst="rect">
              <a:avLst/>
            </a:prstGeom>
            <a:noFill/>
          </p:spPr>
          <p:txBody>
            <a:bodyPr wrap="none" lIns="0" tIns="0" rIns="0" bIns="0" rtlCol="0">
              <a:spAutoFit/>
            </a:bodyPr>
            <a:lstStyle/>
            <a:p>
              <a:r>
                <a:rPr lang="en-US" sz="4400" b="1" dirty="0">
                  <a:solidFill>
                    <a:schemeClr val="accent6">
                      <a:lumMod val="50000"/>
                    </a:schemeClr>
                  </a:solidFill>
                </a:rPr>
                <a:t>+</a:t>
              </a:r>
            </a:p>
          </p:txBody>
        </p:sp>
      </p:grpSp>
      <p:grpSp>
        <p:nvGrpSpPr>
          <p:cNvPr id="7" name="Group 6"/>
          <p:cNvGrpSpPr/>
          <p:nvPr/>
        </p:nvGrpSpPr>
        <p:grpSpPr>
          <a:xfrm>
            <a:off x="6867754" y="1532024"/>
            <a:ext cx="3060951" cy="2423239"/>
            <a:chOff x="6001475" y="1676401"/>
            <a:chExt cx="3060951" cy="2423239"/>
          </a:xfrm>
        </p:grpSpPr>
        <p:sp>
          <p:nvSpPr>
            <p:cNvPr id="8" name="Rounded Rectangle 7"/>
            <p:cNvSpPr/>
            <p:nvPr/>
          </p:nvSpPr>
          <p:spPr>
            <a:xfrm>
              <a:off x="6390589" y="1676401"/>
              <a:ext cx="2671837" cy="1908017"/>
            </a:xfrm>
            <a:prstGeom prst="roundRect">
              <a:avLst/>
            </a:prstGeom>
            <a:solidFill>
              <a:srgbClr val="4066AA"/>
            </a:solidFill>
            <a:ln w="12700" cmpd="sng">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Review Process Assessment findings, CSI register, Customer feedback etc.</a:t>
              </a:r>
            </a:p>
          </p:txBody>
        </p:sp>
        <p:sp>
          <p:nvSpPr>
            <p:cNvPr id="9" name="Oval 8"/>
            <p:cNvSpPr/>
            <p:nvPr/>
          </p:nvSpPr>
          <p:spPr>
            <a:xfrm>
              <a:off x="7620000" y="3610897"/>
              <a:ext cx="488743" cy="488743"/>
            </a:xfrm>
            <a:prstGeom prst="ellipse">
              <a:avLst/>
            </a:prstGeom>
            <a:solidFill>
              <a:srgbClr val="747678"/>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bg1"/>
                  </a:solidFill>
                </a:rPr>
                <a:t>3</a:t>
              </a:r>
            </a:p>
          </p:txBody>
        </p:sp>
        <p:sp>
          <p:nvSpPr>
            <p:cNvPr id="10" name="TextBox 9"/>
            <p:cNvSpPr txBox="1"/>
            <p:nvPr/>
          </p:nvSpPr>
          <p:spPr>
            <a:xfrm>
              <a:off x="6001475" y="2281656"/>
              <a:ext cx="280526" cy="677108"/>
            </a:xfrm>
            <a:prstGeom prst="rect">
              <a:avLst/>
            </a:prstGeom>
            <a:noFill/>
          </p:spPr>
          <p:txBody>
            <a:bodyPr wrap="none" lIns="0" tIns="0" rIns="0" bIns="0" rtlCol="0">
              <a:spAutoFit/>
            </a:bodyPr>
            <a:lstStyle/>
            <a:p>
              <a:r>
                <a:rPr lang="en-US" sz="4400" b="1" dirty="0">
                  <a:solidFill>
                    <a:schemeClr val="accent6">
                      <a:lumMod val="50000"/>
                    </a:schemeClr>
                  </a:solidFill>
                </a:rPr>
                <a:t>+</a:t>
              </a:r>
            </a:p>
          </p:txBody>
        </p:sp>
      </p:grpSp>
      <p:grpSp>
        <p:nvGrpSpPr>
          <p:cNvPr id="11" name="Group 10"/>
          <p:cNvGrpSpPr/>
          <p:nvPr/>
        </p:nvGrpSpPr>
        <p:grpSpPr>
          <a:xfrm>
            <a:off x="947854" y="1581780"/>
            <a:ext cx="2671837" cy="2373483"/>
            <a:chOff x="81575" y="1726157"/>
            <a:chExt cx="2671837" cy="2373483"/>
          </a:xfrm>
        </p:grpSpPr>
        <p:sp>
          <p:nvSpPr>
            <p:cNvPr id="12" name="Rounded Rectangle 11"/>
            <p:cNvSpPr/>
            <p:nvPr/>
          </p:nvSpPr>
          <p:spPr>
            <a:xfrm>
              <a:off x="81575" y="1726157"/>
              <a:ext cx="2671837" cy="1908017"/>
            </a:xfrm>
            <a:prstGeom prst="roundRect">
              <a:avLst/>
            </a:prstGeom>
            <a:solidFill>
              <a:srgbClr val="4066AA"/>
            </a:solidFill>
            <a:ln w="12700" cmpd="sng">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Understand and Execute the Accountabilities of Process Owners</a:t>
              </a:r>
            </a:p>
          </p:txBody>
        </p:sp>
        <p:sp>
          <p:nvSpPr>
            <p:cNvPr id="13" name="Oval 12"/>
            <p:cNvSpPr/>
            <p:nvPr/>
          </p:nvSpPr>
          <p:spPr>
            <a:xfrm>
              <a:off x="1143001" y="3610897"/>
              <a:ext cx="488743" cy="488743"/>
            </a:xfrm>
            <a:prstGeom prst="ellipse">
              <a:avLst/>
            </a:prstGeom>
            <a:solidFill>
              <a:srgbClr val="747678"/>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bg1"/>
                  </a:solidFill>
                </a:rPr>
                <a:t>1</a:t>
              </a:r>
            </a:p>
          </p:txBody>
        </p:sp>
      </p:grpSp>
      <p:grpSp>
        <p:nvGrpSpPr>
          <p:cNvPr id="27" name="Group 26"/>
          <p:cNvGrpSpPr/>
          <p:nvPr/>
        </p:nvGrpSpPr>
        <p:grpSpPr>
          <a:xfrm>
            <a:off x="577516" y="3906642"/>
            <a:ext cx="9899922" cy="2458062"/>
            <a:chOff x="577516" y="3906642"/>
            <a:chExt cx="9899922" cy="2458062"/>
          </a:xfrm>
        </p:grpSpPr>
        <p:pic>
          <p:nvPicPr>
            <p:cNvPr id="23" name="Picture 22"/>
            <p:cNvPicPr>
              <a:picLocks noChangeAspect="1"/>
            </p:cNvPicPr>
            <p:nvPr/>
          </p:nvPicPr>
          <p:blipFill>
            <a:blip r:embed="rId3"/>
            <a:stretch>
              <a:fillRect/>
            </a:stretch>
          </p:blipFill>
          <p:spPr>
            <a:xfrm>
              <a:off x="2681418" y="4517470"/>
              <a:ext cx="2353277" cy="1713687"/>
            </a:xfrm>
            <a:prstGeom prst="rect">
              <a:avLst/>
            </a:prstGeom>
            <a:ln>
              <a:solidFill>
                <a:schemeClr val="accent1">
                  <a:lumMod val="40000"/>
                  <a:lumOff val="60000"/>
                </a:schemeClr>
              </a:solidFill>
            </a:ln>
          </p:spPr>
        </p:pic>
        <p:sp>
          <p:nvSpPr>
            <p:cNvPr id="17" name="Right Brace 16"/>
            <p:cNvSpPr/>
            <p:nvPr/>
          </p:nvSpPr>
          <p:spPr>
            <a:xfrm rot="5400000">
              <a:off x="5293382" y="-444260"/>
              <a:ext cx="289797" cy="8991602"/>
            </a:xfrm>
            <a:prstGeom prst="rightBrace">
              <a:avLst>
                <a:gd name="adj1" fmla="val 50756"/>
                <a:gd name="adj2" fmla="val 47942"/>
              </a:avLst>
            </a:prstGeom>
            <a:ln w="28575"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Oval 17"/>
            <p:cNvSpPr/>
            <p:nvPr/>
          </p:nvSpPr>
          <p:spPr>
            <a:xfrm>
              <a:off x="2076501" y="5120189"/>
              <a:ext cx="488743" cy="488743"/>
            </a:xfrm>
            <a:prstGeom prst="ellipse">
              <a:avLst/>
            </a:prstGeom>
            <a:solidFill>
              <a:srgbClr val="747678"/>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bg1"/>
                  </a:solidFill>
                </a:rPr>
                <a:t>4</a:t>
              </a:r>
            </a:p>
          </p:txBody>
        </p:sp>
        <p:sp>
          <p:nvSpPr>
            <p:cNvPr id="20" name="Rectangle 19"/>
            <p:cNvSpPr/>
            <p:nvPr/>
          </p:nvSpPr>
          <p:spPr>
            <a:xfrm>
              <a:off x="2945927" y="5102706"/>
              <a:ext cx="1870066" cy="646331"/>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a:spAutoFit/>
            </a:bodyPr>
            <a:lstStyle/>
            <a:p>
              <a:r>
                <a:rPr lang="en-US" dirty="0"/>
                <a:t>3-year Strategic </a:t>
              </a:r>
            </a:p>
            <a:p>
              <a:r>
                <a:rPr lang="en-US" dirty="0"/>
                <a:t>outlook plan</a:t>
              </a:r>
            </a:p>
          </p:txBody>
        </p:sp>
        <p:sp>
          <p:nvSpPr>
            <p:cNvPr id="21" name="TextBox 20"/>
            <p:cNvSpPr txBox="1"/>
            <p:nvPr/>
          </p:nvSpPr>
          <p:spPr>
            <a:xfrm>
              <a:off x="742404" y="4999171"/>
              <a:ext cx="1439325" cy="738664"/>
            </a:xfrm>
            <a:prstGeom prst="rect">
              <a:avLst/>
            </a:prstGeom>
            <a:noFill/>
          </p:spPr>
          <p:txBody>
            <a:bodyPr wrap="square" lIns="0" tIns="0" rIns="0" bIns="0" rtlCol="0">
              <a:spAutoFit/>
            </a:bodyPr>
            <a:lstStyle/>
            <a:p>
              <a:r>
                <a:rPr lang="en-US" sz="2400" b="1" dirty="0" smtClean="0">
                  <a:solidFill>
                    <a:schemeClr val="accent5"/>
                  </a:solidFill>
                </a:rPr>
                <a:t>Populate</a:t>
              </a:r>
              <a:endParaRPr lang="en-US" sz="2400" b="1" dirty="0">
                <a:solidFill>
                  <a:schemeClr val="accent5"/>
                </a:solidFill>
              </a:endParaRPr>
            </a:p>
            <a:p>
              <a:r>
                <a:rPr lang="en-US" sz="2400" b="1" dirty="0" smtClean="0">
                  <a:solidFill>
                    <a:schemeClr val="accent5"/>
                  </a:solidFill>
                </a:rPr>
                <a:t>Templates</a:t>
              </a:r>
              <a:endParaRPr lang="en-US" sz="2400" b="1" dirty="0">
                <a:solidFill>
                  <a:schemeClr val="accent5"/>
                </a:solidFill>
              </a:endParaRPr>
            </a:p>
          </p:txBody>
        </p:sp>
        <p:sp>
          <p:nvSpPr>
            <p:cNvPr id="22" name="Rectangle 21"/>
            <p:cNvSpPr/>
            <p:nvPr/>
          </p:nvSpPr>
          <p:spPr>
            <a:xfrm>
              <a:off x="577516" y="4324776"/>
              <a:ext cx="9899922" cy="2039928"/>
            </a:xfrm>
            <a:prstGeom prst="rect">
              <a:avLst/>
            </a:prstGeom>
            <a:noFill/>
            <a:ln w="12700" cmpd="sng">
              <a:solidFill>
                <a:schemeClr val="bg2">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4"/>
            <a:stretch>
              <a:fillRect/>
            </a:stretch>
          </p:blipFill>
          <p:spPr>
            <a:xfrm>
              <a:off x="5270541" y="4525490"/>
              <a:ext cx="2355136" cy="1697646"/>
            </a:xfrm>
            <a:prstGeom prst="rect">
              <a:avLst/>
            </a:prstGeom>
            <a:ln>
              <a:solidFill>
                <a:schemeClr val="accent1">
                  <a:lumMod val="40000"/>
                  <a:lumOff val="60000"/>
                </a:schemeClr>
              </a:solidFill>
            </a:ln>
          </p:spPr>
        </p:pic>
        <p:pic>
          <p:nvPicPr>
            <p:cNvPr id="25" name="Picture 24"/>
            <p:cNvPicPr>
              <a:picLocks noChangeAspect="1"/>
            </p:cNvPicPr>
            <p:nvPr/>
          </p:nvPicPr>
          <p:blipFill>
            <a:blip r:embed="rId5"/>
            <a:stretch>
              <a:fillRect/>
            </a:stretch>
          </p:blipFill>
          <p:spPr>
            <a:xfrm>
              <a:off x="7887721" y="4539632"/>
              <a:ext cx="2314575" cy="1669362"/>
            </a:xfrm>
            <a:prstGeom prst="rect">
              <a:avLst/>
            </a:prstGeom>
            <a:ln>
              <a:solidFill>
                <a:schemeClr val="accent1">
                  <a:lumMod val="40000"/>
                  <a:lumOff val="60000"/>
                </a:schemeClr>
              </a:solidFill>
            </a:ln>
          </p:spPr>
        </p:pic>
        <p:sp>
          <p:nvSpPr>
            <p:cNvPr id="19" name="Rectangle 18"/>
            <p:cNvSpPr/>
            <p:nvPr/>
          </p:nvSpPr>
          <p:spPr>
            <a:xfrm>
              <a:off x="8099749" y="5102706"/>
              <a:ext cx="1989376" cy="646331"/>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a:spAutoFit/>
            </a:bodyPr>
            <a:lstStyle/>
            <a:p>
              <a:r>
                <a:rPr lang="en-US" dirty="0"/>
                <a:t>12-month rolling</a:t>
              </a:r>
            </a:p>
            <a:p>
              <a:r>
                <a:rPr lang="en-US" dirty="0"/>
                <a:t>Tactical plan</a:t>
              </a:r>
            </a:p>
          </p:txBody>
        </p:sp>
        <p:sp>
          <p:nvSpPr>
            <p:cNvPr id="26" name="Rectangle 25"/>
            <p:cNvSpPr/>
            <p:nvPr/>
          </p:nvSpPr>
          <p:spPr>
            <a:xfrm>
              <a:off x="5494035" y="5102706"/>
              <a:ext cx="1989376" cy="646331"/>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a:spAutoFit/>
            </a:bodyPr>
            <a:lstStyle/>
            <a:p>
              <a:r>
                <a:rPr lang="en-US" dirty="0" smtClean="0"/>
                <a:t>Key Activities &amp; Milestones</a:t>
              </a:r>
              <a:endParaRPr lang="en-US" dirty="0"/>
            </a:p>
          </p:txBody>
        </p:sp>
      </p:grpSp>
    </p:spTree>
    <p:extLst>
      <p:ext uri="{BB962C8B-B14F-4D97-AF65-F5344CB8AC3E}">
        <p14:creationId xmlns:p14="http://schemas.microsoft.com/office/powerpoint/2010/main" val="18762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9864" y="1825625"/>
            <a:ext cx="10150641" cy="15592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Understand and Execute the Accountabilities of Process </a:t>
            </a:r>
            <a:r>
              <a:rPr lang="en-US" dirty="0" smtClean="0"/>
              <a:t>Owners</a:t>
            </a:r>
            <a:endParaRPr lang="en-US" dirty="0"/>
          </a:p>
        </p:txBody>
      </p:sp>
      <p:sp>
        <p:nvSpPr>
          <p:cNvPr id="3" name="Content Placeholder 2"/>
          <p:cNvSpPr>
            <a:spLocks noGrp="1"/>
          </p:cNvSpPr>
          <p:nvPr>
            <p:ph idx="1"/>
          </p:nvPr>
        </p:nvSpPr>
        <p:spPr/>
        <p:txBody>
          <a:bodyPr>
            <a:normAutofit/>
          </a:bodyPr>
          <a:lstStyle/>
          <a:p>
            <a:pPr marL="342900" lvl="1" indent="-342900">
              <a:lnSpc>
                <a:spcPct val="100000"/>
              </a:lnSpc>
              <a:buFont typeface="+mj-lt"/>
              <a:buAutoNum type="arabicPeriod"/>
            </a:pPr>
            <a:r>
              <a:rPr lang="en-US" b="1" dirty="0">
                <a:solidFill>
                  <a:schemeClr val="tx2"/>
                </a:solidFill>
              </a:rPr>
              <a:t>Accountable for the strategic direction and long term goal of the </a:t>
            </a:r>
            <a:r>
              <a:rPr lang="en-US" b="1" dirty="0" smtClean="0">
                <a:solidFill>
                  <a:schemeClr val="tx2"/>
                </a:solidFill>
              </a:rPr>
              <a:t>process</a:t>
            </a:r>
          </a:p>
          <a:p>
            <a:pPr marL="625475" lvl="2" indent="-285750">
              <a:spcBef>
                <a:spcPts val="0"/>
              </a:spcBef>
              <a:spcAft>
                <a:spcPts val="400"/>
              </a:spcAft>
              <a:buFont typeface="Wingdings" panose="05000000000000000000" pitchFamily="2" charset="2"/>
              <a:buChar char="§"/>
            </a:pPr>
            <a:r>
              <a:rPr lang="en-US" sz="2400" dirty="0"/>
              <a:t>Set short term (12-month rolling) and long term (3 years) process goals</a:t>
            </a:r>
          </a:p>
          <a:p>
            <a:pPr marL="625475" lvl="2" indent="-285750">
              <a:spcBef>
                <a:spcPts val="0"/>
              </a:spcBef>
              <a:spcAft>
                <a:spcPts val="400"/>
              </a:spcAft>
              <a:buFont typeface="Wingdings" panose="05000000000000000000" pitchFamily="2" charset="2"/>
              <a:buChar char="§"/>
            </a:pPr>
            <a:r>
              <a:rPr lang="en-US" sz="2400" dirty="0"/>
              <a:t>Define current maturity baseline and future process maturity level to be reached</a:t>
            </a:r>
          </a:p>
          <a:p>
            <a:pPr marL="342900" lvl="1" indent="-342900">
              <a:lnSpc>
                <a:spcPct val="100000"/>
              </a:lnSpc>
              <a:spcBef>
                <a:spcPts val="1200"/>
              </a:spcBef>
              <a:spcAft>
                <a:spcPts val="1200"/>
              </a:spcAft>
              <a:buFont typeface="+mj-lt"/>
              <a:buAutoNum type="arabicPeriod"/>
            </a:pPr>
            <a:r>
              <a:rPr lang="en-US" b="1" dirty="0" smtClean="0">
                <a:solidFill>
                  <a:schemeClr val="tx2"/>
                </a:solidFill>
              </a:rPr>
              <a:t>Accountable </a:t>
            </a:r>
            <a:r>
              <a:rPr lang="en-US" b="1" dirty="0">
                <a:solidFill>
                  <a:schemeClr val="tx2"/>
                </a:solidFill>
              </a:rPr>
              <a:t>for the overall performance and results of the process</a:t>
            </a:r>
            <a:endParaRPr lang="en-US" dirty="0"/>
          </a:p>
          <a:p>
            <a:pPr marL="342900" lvl="1" indent="-342900">
              <a:lnSpc>
                <a:spcPct val="100000"/>
              </a:lnSpc>
              <a:spcBef>
                <a:spcPts val="1200"/>
              </a:spcBef>
              <a:spcAft>
                <a:spcPts val="1200"/>
              </a:spcAft>
              <a:buFont typeface="+mj-lt"/>
              <a:buAutoNum type="arabicPeriod"/>
            </a:pPr>
            <a:r>
              <a:rPr lang="en-US" b="1" dirty="0">
                <a:solidFill>
                  <a:schemeClr val="tx2"/>
                </a:solidFill>
              </a:rPr>
              <a:t>Responsible to define process scope and goals</a:t>
            </a:r>
            <a:endParaRPr lang="en-US" dirty="0"/>
          </a:p>
          <a:p>
            <a:pPr marL="342900" lvl="1" indent="-342900">
              <a:lnSpc>
                <a:spcPct val="100000"/>
              </a:lnSpc>
              <a:spcBef>
                <a:spcPts val="1200"/>
              </a:spcBef>
              <a:spcAft>
                <a:spcPts val="1200"/>
              </a:spcAft>
              <a:buFont typeface="+mj-lt"/>
              <a:buAutoNum type="arabicPeriod"/>
            </a:pPr>
            <a:r>
              <a:rPr lang="en-US" b="1" dirty="0">
                <a:solidFill>
                  <a:schemeClr val="tx2"/>
                </a:solidFill>
              </a:rPr>
              <a:t>Accountable to ensure support and commitment of resources</a:t>
            </a:r>
            <a:endParaRPr lang="en-US" dirty="0"/>
          </a:p>
          <a:p>
            <a:pPr marL="342900" lvl="1" indent="-342900">
              <a:lnSpc>
                <a:spcPct val="100000"/>
              </a:lnSpc>
              <a:spcBef>
                <a:spcPts val="1200"/>
              </a:spcBef>
              <a:spcAft>
                <a:spcPts val="1200"/>
              </a:spcAft>
              <a:buFont typeface="+mj-lt"/>
              <a:buAutoNum type="arabicPeriod"/>
            </a:pPr>
            <a:r>
              <a:rPr lang="en-US" b="1" dirty="0">
                <a:solidFill>
                  <a:schemeClr val="tx2"/>
                </a:solidFill>
              </a:rPr>
              <a:t>Assisting in assigning a Process </a:t>
            </a:r>
            <a:r>
              <a:rPr lang="en-US" b="1" dirty="0" smtClean="0">
                <a:solidFill>
                  <a:schemeClr val="tx2"/>
                </a:solidFill>
              </a:rPr>
              <a:t>Manager</a:t>
            </a:r>
            <a:endParaRPr lang="en-CA" dirty="0"/>
          </a:p>
        </p:txBody>
      </p:sp>
      <p:sp>
        <p:nvSpPr>
          <p:cNvPr id="4" name="Oval 3"/>
          <p:cNvSpPr/>
          <p:nvPr/>
        </p:nvSpPr>
        <p:spPr>
          <a:xfrm>
            <a:off x="79420" y="712684"/>
            <a:ext cx="630444" cy="630444"/>
          </a:xfrm>
          <a:prstGeom prst="ellipse">
            <a:avLst/>
          </a:prstGeom>
          <a:solidFill>
            <a:srgbClr val="747678"/>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bg1"/>
                </a:solidFill>
              </a:rPr>
              <a:t>1</a:t>
            </a:r>
          </a:p>
        </p:txBody>
      </p:sp>
    </p:spTree>
    <p:extLst>
      <p:ext uri="{BB962C8B-B14F-4D97-AF65-F5344CB8AC3E}">
        <p14:creationId xmlns:p14="http://schemas.microsoft.com/office/powerpoint/2010/main" val="2134521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Answer the Strategic Process Roadmap </a:t>
            </a:r>
            <a:r>
              <a:rPr lang="en-US" dirty="0" smtClean="0"/>
              <a:t>Questionnaire</a:t>
            </a:r>
            <a:endParaRPr lang="en-US" dirty="0"/>
          </a:p>
        </p:txBody>
      </p:sp>
      <p:sp>
        <p:nvSpPr>
          <p:cNvPr id="3" name="Content Placeholder 2"/>
          <p:cNvSpPr>
            <a:spLocks noGrp="1"/>
          </p:cNvSpPr>
          <p:nvPr>
            <p:ph idx="1"/>
          </p:nvPr>
        </p:nvSpPr>
        <p:spPr/>
        <p:txBody>
          <a:bodyPr/>
          <a:lstStyle/>
          <a:p>
            <a:r>
              <a:rPr lang="en-US" dirty="0"/>
              <a:t>The Excel workbook consist of questions a Process Owner should ask themselves for each process they own.</a:t>
            </a:r>
          </a:p>
          <a:p>
            <a:r>
              <a:rPr lang="en-US" dirty="0" smtClean="0"/>
              <a:t>This </a:t>
            </a:r>
            <a:r>
              <a:rPr lang="en-US" dirty="0"/>
              <a:t>is only a starting point but provides great </a:t>
            </a:r>
            <a:r>
              <a:rPr lang="en-US" dirty="0" smtClean="0"/>
              <a:t>guidance</a:t>
            </a:r>
          </a:p>
          <a:p>
            <a:pPr marL="0" indent="0">
              <a:buNone/>
            </a:pPr>
            <a:endParaRPr lang="en-US" sz="2400" dirty="0" smtClean="0">
              <a:solidFill>
                <a:schemeClr val="bg1">
                  <a:lumMod val="50000"/>
                </a:schemeClr>
              </a:solidFill>
            </a:endParaRPr>
          </a:p>
          <a:p>
            <a:pPr marL="0" indent="0">
              <a:buNone/>
            </a:pPr>
            <a:r>
              <a:rPr lang="en-US" sz="3200" dirty="0" smtClean="0">
                <a:solidFill>
                  <a:schemeClr val="accent5"/>
                </a:solidFill>
              </a:rPr>
              <a:t>Workbook </a:t>
            </a:r>
            <a:r>
              <a:rPr lang="en-US" sz="3200" dirty="0">
                <a:solidFill>
                  <a:schemeClr val="accent5"/>
                </a:solidFill>
              </a:rPr>
              <a:t>with questions</a:t>
            </a:r>
          </a:p>
          <a:p>
            <a:pPr marL="285750" lvl="1" indent="-285750"/>
            <a:r>
              <a:rPr lang="en-US" sz="2000" dirty="0">
                <a:solidFill>
                  <a:schemeClr val="accent5"/>
                </a:solidFill>
              </a:rPr>
              <a:t>Workbook contains detailed instructions</a:t>
            </a:r>
          </a:p>
          <a:p>
            <a:pPr marL="285750" lvl="1" indent="-285750"/>
            <a:r>
              <a:rPr lang="en-US" sz="2000" dirty="0">
                <a:solidFill>
                  <a:schemeClr val="accent5"/>
                </a:solidFill>
              </a:rPr>
              <a:t>Questions in </a:t>
            </a:r>
            <a:r>
              <a:rPr lang="en-US" sz="2000" dirty="0" smtClean="0">
                <a:solidFill>
                  <a:schemeClr val="accent5"/>
                </a:solidFill>
              </a:rPr>
              <a:t>five domains</a:t>
            </a:r>
            <a:r>
              <a:rPr lang="en-US" sz="2000" dirty="0">
                <a:solidFill>
                  <a:schemeClr val="accent5"/>
                </a:solidFill>
              </a:rPr>
              <a:t>: People, Process, </a:t>
            </a:r>
            <a:r>
              <a:rPr lang="en-US" sz="2000" dirty="0" smtClean="0">
                <a:solidFill>
                  <a:schemeClr val="accent5"/>
                </a:solidFill>
              </a:rPr>
              <a:t>Technology, Governance </a:t>
            </a:r>
            <a:r>
              <a:rPr lang="en-US" sz="2000" dirty="0">
                <a:solidFill>
                  <a:schemeClr val="accent5"/>
                </a:solidFill>
              </a:rPr>
              <a:t>and Partners</a:t>
            </a:r>
          </a:p>
          <a:p>
            <a:pPr marL="285750" lvl="1" indent="-285750"/>
            <a:r>
              <a:rPr lang="en-US" sz="2000" dirty="0">
                <a:solidFill>
                  <a:schemeClr val="accent5"/>
                </a:solidFill>
              </a:rPr>
              <a:t>The Process Owner must identify process specific questions for their process</a:t>
            </a:r>
          </a:p>
          <a:p>
            <a:endParaRPr lang="en-US" sz="3600" dirty="0">
              <a:solidFill>
                <a:schemeClr val="accent5"/>
              </a:solidFill>
            </a:endParaRPr>
          </a:p>
        </p:txBody>
      </p:sp>
      <p:sp>
        <p:nvSpPr>
          <p:cNvPr id="4" name="Oval 3"/>
          <p:cNvSpPr/>
          <p:nvPr/>
        </p:nvSpPr>
        <p:spPr>
          <a:xfrm>
            <a:off x="79420" y="712684"/>
            <a:ext cx="630444" cy="630444"/>
          </a:xfrm>
          <a:prstGeom prst="ellipse">
            <a:avLst/>
          </a:prstGeom>
          <a:solidFill>
            <a:srgbClr val="747678"/>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smtClean="0">
                <a:solidFill>
                  <a:schemeClr val="bg1"/>
                </a:solidFill>
              </a:rPr>
              <a:t>2</a:t>
            </a:r>
            <a:endParaRPr lang="en-US" sz="2100" dirty="0">
              <a:solidFill>
                <a:schemeClr val="bg1"/>
              </a:solidFill>
            </a:endParaRPr>
          </a:p>
        </p:txBody>
      </p:sp>
      <p:pic>
        <p:nvPicPr>
          <p:cNvPr id="5" name="Picture 4"/>
          <p:cNvPicPr>
            <a:picLocks noChangeAspect="1"/>
          </p:cNvPicPr>
          <p:nvPr/>
        </p:nvPicPr>
        <p:blipFill>
          <a:blip r:embed="rId3"/>
          <a:stretch>
            <a:fillRect/>
          </a:stretch>
        </p:blipFill>
        <p:spPr>
          <a:xfrm>
            <a:off x="581528" y="3290887"/>
            <a:ext cx="11172448" cy="3021013"/>
          </a:xfrm>
          <a:prstGeom prst="rect">
            <a:avLst/>
          </a:prstGeom>
        </p:spPr>
      </p:pic>
    </p:spTree>
    <p:extLst>
      <p:ext uri="{BB962C8B-B14F-4D97-AF65-F5344CB8AC3E}">
        <p14:creationId xmlns:p14="http://schemas.microsoft.com/office/powerpoint/2010/main" val="426101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Review Process </a:t>
            </a:r>
            <a:r>
              <a:rPr lang="en-US" dirty="0" smtClean="0"/>
              <a:t>Artifacts, Information &amp; Data</a:t>
            </a:r>
            <a:endParaRPr lang="en-US" dirty="0"/>
          </a:p>
        </p:txBody>
      </p:sp>
      <p:sp>
        <p:nvSpPr>
          <p:cNvPr id="3" name="Content Placeholder 2"/>
          <p:cNvSpPr>
            <a:spLocks noGrp="1"/>
          </p:cNvSpPr>
          <p:nvPr>
            <p:ph idx="1"/>
          </p:nvPr>
        </p:nvSpPr>
        <p:spPr>
          <a:xfrm>
            <a:off x="838199" y="1825625"/>
            <a:ext cx="10872537" cy="853407"/>
          </a:xfrm>
        </p:spPr>
        <p:txBody>
          <a:bodyPr>
            <a:normAutofit lnSpcReduction="10000"/>
          </a:bodyPr>
          <a:lstStyle/>
          <a:p>
            <a:r>
              <a:rPr lang="en-US" dirty="0"/>
              <a:t>There is usually a lot of existing information and data a Process Owner can use as input to the Strategic Process Roadmap</a:t>
            </a:r>
            <a:r>
              <a:rPr lang="en-US" dirty="0" smtClean="0"/>
              <a:t>.</a:t>
            </a:r>
            <a:endParaRPr lang="en-US" dirty="0"/>
          </a:p>
        </p:txBody>
      </p:sp>
      <p:sp>
        <p:nvSpPr>
          <p:cNvPr id="4" name="Oval 3"/>
          <p:cNvSpPr/>
          <p:nvPr/>
        </p:nvSpPr>
        <p:spPr>
          <a:xfrm>
            <a:off x="79420" y="712684"/>
            <a:ext cx="630444" cy="630444"/>
          </a:xfrm>
          <a:prstGeom prst="ellipse">
            <a:avLst/>
          </a:prstGeom>
          <a:solidFill>
            <a:srgbClr val="747678"/>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smtClean="0">
                <a:solidFill>
                  <a:schemeClr val="bg1"/>
                </a:solidFill>
              </a:rPr>
              <a:t>3</a:t>
            </a:r>
            <a:endParaRPr lang="en-US" sz="2100" dirty="0">
              <a:solidFill>
                <a:schemeClr val="bg1"/>
              </a:solidFill>
            </a:endParaRPr>
          </a:p>
        </p:txBody>
      </p:sp>
      <p:grpSp>
        <p:nvGrpSpPr>
          <p:cNvPr id="5" name="Group 4"/>
          <p:cNvGrpSpPr/>
          <p:nvPr/>
        </p:nvGrpSpPr>
        <p:grpSpPr>
          <a:xfrm>
            <a:off x="5010216" y="4278168"/>
            <a:ext cx="2507353" cy="1635269"/>
            <a:chOff x="3598441" y="4497669"/>
            <a:chExt cx="2507353" cy="1635269"/>
          </a:xfrm>
        </p:grpSpPr>
        <p:pic>
          <p:nvPicPr>
            <p:cNvPr id="6" name="Picture 5"/>
            <p:cNvPicPr>
              <a:picLocks noChangeAspect="1"/>
            </p:cNvPicPr>
            <p:nvPr/>
          </p:nvPicPr>
          <p:blipFill>
            <a:blip r:embed="rId3"/>
            <a:stretch>
              <a:fillRect/>
            </a:stretch>
          </p:blipFill>
          <p:spPr>
            <a:xfrm>
              <a:off x="3598442" y="4832013"/>
              <a:ext cx="2036922" cy="1300925"/>
            </a:xfrm>
            <a:prstGeom prst="rect">
              <a:avLst/>
            </a:prstGeom>
          </p:spPr>
        </p:pic>
        <p:sp>
          <p:nvSpPr>
            <p:cNvPr id="7" name="TextBox 6"/>
            <p:cNvSpPr txBox="1"/>
            <p:nvPr/>
          </p:nvSpPr>
          <p:spPr>
            <a:xfrm>
              <a:off x="3598441" y="4497669"/>
              <a:ext cx="2507353" cy="307777"/>
            </a:xfrm>
            <a:prstGeom prst="rect">
              <a:avLst/>
            </a:prstGeom>
            <a:noFill/>
          </p:spPr>
          <p:txBody>
            <a:bodyPr wrap="none" lIns="0" tIns="0" rIns="0" bIns="0" rtlCol="0">
              <a:spAutoFit/>
            </a:bodyPr>
            <a:lstStyle/>
            <a:p>
              <a:r>
                <a:rPr lang="en-US" sz="2000" dirty="0" smtClean="0"/>
                <a:t>Process Assessments</a:t>
              </a:r>
            </a:p>
          </p:txBody>
        </p:sp>
      </p:grpSp>
      <p:grpSp>
        <p:nvGrpSpPr>
          <p:cNvPr id="8" name="Group 7"/>
          <p:cNvGrpSpPr/>
          <p:nvPr/>
        </p:nvGrpSpPr>
        <p:grpSpPr>
          <a:xfrm>
            <a:off x="1503803" y="2756403"/>
            <a:ext cx="2308325" cy="1580379"/>
            <a:chOff x="323528" y="2975904"/>
            <a:chExt cx="2308325" cy="1580379"/>
          </a:xfrm>
        </p:grpSpPr>
        <p:grpSp>
          <p:nvGrpSpPr>
            <p:cNvPr id="9" name="Group 8"/>
            <p:cNvGrpSpPr/>
            <p:nvPr/>
          </p:nvGrpSpPr>
          <p:grpSpPr>
            <a:xfrm>
              <a:off x="559822" y="3322196"/>
              <a:ext cx="1856991" cy="1234087"/>
              <a:chOff x="3321934" y="3946278"/>
              <a:chExt cx="2685327" cy="1784569"/>
            </a:xfrm>
          </p:grpSpPr>
          <p:pic>
            <p:nvPicPr>
              <p:cNvPr id="11" name="Picture 10"/>
              <p:cNvPicPr>
                <a:picLocks noChangeAspect="1"/>
              </p:cNvPicPr>
              <p:nvPr/>
            </p:nvPicPr>
            <p:blipFill rotWithShape="1">
              <a:blip r:embed="rId4">
                <a:extLst>
                  <a:ext uri="{BEBA8EAE-BF5A-486C-A8C5-ECC9F3942E4B}">
                    <a14:imgProps xmlns:a14="http://schemas.microsoft.com/office/drawing/2010/main">
                      <a14:imgLayer r:embed="rId5">
                        <a14:imgEffect>
                          <a14:backgroundRemoval t="0" b="100000" l="11765" r="88824">
                            <a14:foregroundMark x1="33235" y1="78333" x2="33235" y2="78333"/>
                            <a14:foregroundMark x1="29118" y1="15833" x2="29118" y2="15833"/>
                            <a14:foregroundMark x1="42941" y1="22500" x2="42941" y2="22500"/>
                            <a14:foregroundMark x1="57059" y1="15000" x2="57059" y2="15000"/>
                            <a14:foregroundMark x1="75000" y1="19167" x2="75000" y2="19167"/>
                            <a14:foregroundMark x1="77059" y1="72500" x2="77059" y2="72500"/>
                          </a14:backgroundRemoval>
                        </a14:imgEffect>
                      </a14:imgLayer>
                    </a14:imgProps>
                  </a:ext>
                  <a:ext uri="{28A0092B-C50C-407E-A947-70E740481C1C}">
                    <a14:useLocalDpi xmlns:a14="http://schemas.microsoft.com/office/drawing/2010/main" val="0"/>
                  </a:ext>
                </a:extLst>
              </a:blip>
              <a:srcRect l="13009" r="13275"/>
              <a:stretch/>
            </p:blipFill>
            <p:spPr>
              <a:xfrm>
                <a:off x="3321934" y="4445144"/>
                <a:ext cx="2685327" cy="1285703"/>
              </a:xfrm>
              <a:prstGeom prst="rect">
                <a:avLst/>
              </a:prstGeom>
            </p:spPr>
          </p:pic>
          <p:sp>
            <p:nvSpPr>
              <p:cNvPr id="12" name="Oval Callout 11"/>
              <p:cNvSpPr/>
              <p:nvPr/>
            </p:nvSpPr>
            <p:spPr>
              <a:xfrm>
                <a:off x="5092861" y="3993264"/>
                <a:ext cx="914400" cy="498865"/>
              </a:xfrm>
              <a:prstGeom prst="wedgeEllipseCallout">
                <a:avLst>
                  <a:gd name="adj1" fmla="val -30960"/>
                  <a:gd name="adj2" fmla="val 83282"/>
                </a:avLst>
              </a:prstGeom>
              <a:solidFill>
                <a:srgbClr val="BFD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Callout 12"/>
              <p:cNvSpPr/>
              <p:nvPr/>
            </p:nvSpPr>
            <p:spPr>
              <a:xfrm>
                <a:off x="3321934" y="3946278"/>
                <a:ext cx="914400" cy="498865"/>
              </a:xfrm>
              <a:prstGeom prst="wedgeEllipseCallout">
                <a:avLst>
                  <a:gd name="adj1" fmla="val 36129"/>
                  <a:gd name="adj2" fmla="val 76321"/>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Callout 13"/>
              <p:cNvSpPr/>
              <p:nvPr/>
            </p:nvSpPr>
            <p:spPr>
              <a:xfrm>
                <a:off x="4308675" y="3946278"/>
                <a:ext cx="711844" cy="498865"/>
              </a:xfrm>
              <a:prstGeom prst="wedgeEllipseCallout">
                <a:avLst>
                  <a:gd name="adj1" fmla="val 357"/>
                  <a:gd name="adj2" fmla="val 87922"/>
                </a:avLst>
              </a:prstGeom>
              <a:solidFill>
                <a:srgbClr val="BDD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323528" y="2975904"/>
              <a:ext cx="2308325" cy="307777"/>
            </a:xfrm>
            <a:prstGeom prst="rect">
              <a:avLst/>
            </a:prstGeom>
            <a:noFill/>
          </p:spPr>
          <p:txBody>
            <a:bodyPr wrap="none" lIns="0" tIns="0" rIns="0" bIns="0" rtlCol="0">
              <a:spAutoFit/>
            </a:bodyPr>
            <a:lstStyle/>
            <a:p>
              <a:pPr algn="ctr"/>
              <a:r>
                <a:rPr lang="en-US" sz="2000" dirty="0" smtClean="0"/>
                <a:t>Customer Feedback</a:t>
              </a:r>
            </a:p>
          </p:txBody>
        </p:sp>
      </p:grpSp>
      <p:grpSp>
        <p:nvGrpSpPr>
          <p:cNvPr id="15" name="Group 14"/>
          <p:cNvGrpSpPr/>
          <p:nvPr/>
        </p:nvGrpSpPr>
        <p:grpSpPr>
          <a:xfrm>
            <a:off x="7987209" y="2756401"/>
            <a:ext cx="1756938" cy="1637931"/>
            <a:chOff x="6806934" y="2975902"/>
            <a:chExt cx="1756938" cy="1637931"/>
          </a:xfrm>
        </p:grpSpPr>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6934" y="3331496"/>
              <a:ext cx="1756938" cy="1282337"/>
            </a:xfrm>
            <a:prstGeom prst="rect">
              <a:avLst/>
            </a:prstGeom>
          </p:spPr>
        </p:pic>
        <p:sp>
          <p:nvSpPr>
            <p:cNvPr id="17" name="TextBox 16"/>
            <p:cNvSpPr txBox="1"/>
            <p:nvPr/>
          </p:nvSpPr>
          <p:spPr>
            <a:xfrm>
              <a:off x="6958441" y="2975902"/>
              <a:ext cx="1453924" cy="307777"/>
            </a:xfrm>
            <a:prstGeom prst="rect">
              <a:avLst/>
            </a:prstGeom>
            <a:noFill/>
          </p:spPr>
          <p:txBody>
            <a:bodyPr wrap="none" lIns="0" tIns="0" rIns="0" bIns="0" rtlCol="0">
              <a:spAutoFit/>
            </a:bodyPr>
            <a:lstStyle/>
            <a:p>
              <a:pPr algn="ctr"/>
              <a:r>
                <a:rPr lang="en-US" sz="2000" dirty="0" smtClean="0"/>
                <a:t>CSI Register</a:t>
              </a:r>
            </a:p>
          </p:txBody>
        </p:sp>
      </p:grpSp>
      <p:grpSp>
        <p:nvGrpSpPr>
          <p:cNvPr id="18" name="Group 17"/>
          <p:cNvGrpSpPr/>
          <p:nvPr/>
        </p:nvGrpSpPr>
        <p:grpSpPr>
          <a:xfrm>
            <a:off x="4759993" y="2756402"/>
            <a:ext cx="2109552" cy="1401367"/>
            <a:chOff x="3579718" y="2975903"/>
            <a:chExt cx="2109552" cy="1401367"/>
          </a:xfrm>
        </p:grpSpPr>
        <p:sp>
          <p:nvSpPr>
            <p:cNvPr id="19" name="TextBox 18"/>
            <p:cNvSpPr txBox="1"/>
            <p:nvPr/>
          </p:nvSpPr>
          <p:spPr>
            <a:xfrm>
              <a:off x="3579718" y="2975903"/>
              <a:ext cx="2109552" cy="307777"/>
            </a:xfrm>
            <a:prstGeom prst="rect">
              <a:avLst/>
            </a:prstGeom>
            <a:noFill/>
          </p:spPr>
          <p:txBody>
            <a:bodyPr wrap="none" lIns="0" tIns="0" rIns="0" bIns="0" rtlCol="0">
              <a:spAutoFit/>
            </a:bodyPr>
            <a:lstStyle/>
            <a:p>
              <a:r>
                <a:rPr lang="en-US" sz="2000" dirty="0" smtClean="0"/>
                <a:t>Ongoing Initiatives</a:t>
              </a:r>
            </a:p>
          </p:txBody>
        </p:sp>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4070239" y="3204065"/>
              <a:ext cx="1097398" cy="1249012"/>
            </a:xfrm>
            <a:prstGeom prst="rect">
              <a:avLst/>
            </a:prstGeom>
          </p:spPr>
        </p:pic>
      </p:grpSp>
      <p:grpSp>
        <p:nvGrpSpPr>
          <p:cNvPr id="21" name="Group 20"/>
          <p:cNvGrpSpPr/>
          <p:nvPr/>
        </p:nvGrpSpPr>
        <p:grpSpPr>
          <a:xfrm>
            <a:off x="1527146" y="4622335"/>
            <a:ext cx="3185067" cy="1243107"/>
            <a:chOff x="346871" y="4841836"/>
            <a:chExt cx="3185067" cy="1243107"/>
          </a:xfrm>
        </p:grpSpPr>
        <p:pic>
          <p:nvPicPr>
            <p:cNvPr id="22" name="Picture 21"/>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foregroundMark x1="72414" y1="31373" x2="72414" y2="31373"/>
                          <a14:foregroundMark x1="57143" y1="46078" x2="57143" y2="46078"/>
                          <a14:foregroundMark x1="28571" y1="66667" x2="28571" y2="66667"/>
                        </a14:backgroundRemoval>
                      </a14:imgEffect>
                    </a14:imgLayer>
                  </a14:imgProps>
                </a:ext>
                <a:ext uri="{28A0092B-C50C-407E-A947-70E740481C1C}">
                  <a14:useLocalDpi xmlns:a14="http://schemas.microsoft.com/office/drawing/2010/main" val="0"/>
                </a:ext>
              </a:extLst>
            </a:blip>
            <a:stretch>
              <a:fillRect/>
            </a:stretch>
          </p:blipFill>
          <p:spPr>
            <a:xfrm>
              <a:off x="482885" y="5148660"/>
              <a:ext cx="843707" cy="847029"/>
            </a:xfrm>
            <a:prstGeom prst="rect">
              <a:avLst/>
            </a:prstGeom>
          </p:spPr>
        </p:pic>
        <p:sp>
          <p:nvSpPr>
            <p:cNvPr id="23" name="TextBox 22"/>
            <p:cNvSpPr txBox="1"/>
            <p:nvPr/>
          </p:nvSpPr>
          <p:spPr>
            <a:xfrm>
              <a:off x="1329412" y="5253946"/>
              <a:ext cx="2202526" cy="830997"/>
            </a:xfrm>
            <a:prstGeom prst="rect">
              <a:avLst/>
            </a:prstGeom>
            <a:noFill/>
          </p:spPr>
          <p:txBody>
            <a:bodyPr wrap="none" lIns="0" tIns="0" rIns="0" bIns="0" rtlCol="0">
              <a:spAutoFit/>
            </a:bodyPr>
            <a:lstStyle/>
            <a:p>
              <a:pPr marL="169863" indent="-169863">
                <a:buFont typeface="Arial" panose="020B0604020202020204" pitchFamily="34" charset="0"/>
                <a:buChar char="•"/>
              </a:pPr>
              <a:r>
                <a:rPr lang="en-US" dirty="0" smtClean="0"/>
                <a:t>IT Strategy &amp; Vision</a:t>
              </a:r>
            </a:p>
            <a:p>
              <a:pPr marL="169863" indent="-169863">
                <a:buFont typeface="Arial" panose="020B0604020202020204" pitchFamily="34" charset="0"/>
                <a:buChar char="•"/>
              </a:pPr>
              <a:r>
                <a:rPr lang="en-US" dirty="0" smtClean="0"/>
                <a:t>Business Strategy</a:t>
              </a:r>
            </a:p>
            <a:p>
              <a:pPr marL="169863" indent="-169863">
                <a:buFont typeface="Arial" panose="020B0604020202020204" pitchFamily="34" charset="0"/>
                <a:buChar char="•"/>
              </a:pPr>
              <a:r>
                <a:rPr lang="en-US" dirty="0" smtClean="0"/>
                <a:t>BRM feedback</a:t>
              </a:r>
            </a:p>
          </p:txBody>
        </p:sp>
        <p:sp>
          <p:nvSpPr>
            <p:cNvPr id="24" name="TextBox 23"/>
            <p:cNvSpPr txBox="1"/>
            <p:nvPr/>
          </p:nvSpPr>
          <p:spPr>
            <a:xfrm>
              <a:off x="346871" y="4841836"/>
              <a:ext cx="1962268" cy="307777"/>
            </a:xfrm>
            <a:prstGeom prst="rect">
              <a:avLst/>
            </a:prstGeom>
            <a:noFill/>
          </p:spPr>
          <p:txBody>
            <a:bodyPr wrap="none" lIns="0" tIns="0" rIns="0" bIns="0" rtlCol="0">
              <a:spAutoFit/>
            </a:bodyPr>
            <a:lstStyle/>
            <a:p>
              <a:pPr algn="ctr"/>
              <a:r>
                <a:rPr lang="en-US" sz="2000" dirty="0" smtClean="0"/>
                <a:t>Strategy &amp; Vision</a:t>
              </a:r>
            </a:p>
          </p:txBody>
        </p:sp>
      </p:grpSp>
      <p:grpSp>
        <p:nvGrpSpPr>
          <p:cNvPr id="25" name="Group 24"/>
          <p:cNvGrpSpPr/>
          <p:nvPr/>
        </p:nvGrpSpPr>
        <p:grpSpPr>
          <a:xfrm>
            <a:off x="7961478" y="4585945"/>
            <a:ext cx="1740861" cy="1376599"/>
            <a:chOff x="6781203" y="4805446"/>
            <a:chExt cx="1740861" cy="1376599"/>
          </a:xfrm>
        </p:grpSpPr>
        <p:sp>
          <p:nvSpPr>
            <p:cNvPr id="26" name="TextBox 25"/>
            <p:cNvSpPr txBox="1"/>
            <p:nvPr/>
          </p:nvSpPr>
          <p:spPr>
            <a:xfrm>
              <a:off x="6781203" y="4805446"/>
              <a:ext cx="1740861" cy="307777"/>
            </a:xfrm>
            <a:prstGeom prst="rect">
              <a:avLst/>
            </a:prstGeom>
            <a:noFill/>
          </p:spPr>
          <p:txBody>
            <a:bodyPr wrap="none" lIns="0" tIns="0" rIns="0" bIns="0" rtlCol="0">
              <a:spAutoFit/>
            </a:bodyPr>
            <a:lstStyle/>
            <a:p>
              <a:pPr algn="ctr"/>
              <a:r>
                <a:rPr lang="en-US" sz="2000" dirty="0" smtClean="0"/>
                <a:t>Additional Data</a:t>
              </a:r>
            </a:p>
          </p:txBody>
        </p:sp>
        <p:pic>
          <p:nvPicPr>
            <p:cNvPr id="27" name="Picture 26"/>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17814" y1="29150" x2="17814" y2="29150"/>
                          <a14:foregroundMark x1="37247" y1="44534" x2="37247" y2="44534"/>
                          <a14:foregroundMark x1="67611" y1="49798" x2="67611" y2="49798"/>
                          <a14:foregroundMark x1="61943" y1="68826" x2="61943" y2="68826"/>
                          <a14:foregroundMark x1="64777" y1="17004" x2="64777" y2="17004"/>
                          <a14:foregroundMark x1="65587" y1="30364" x2="65587" y2="30364"/>
                          <a14:foregroundMark x1="83401" y1="14575" x2="83401" y2="14575"/>
                          <a14:foregroundMark x1="10526" y1="52632" x2="10526" y2="52632"/>
                          <a14:foregroundMark x1="20648" y1="48988" x2="20648" y2="48988"/>
                          <a14:foregroundMark x1="13360" y1="61134" x2="13360" y2="61134"/>
                          <a14:foregroundMark x1="20648" y1="61538" x2="20648" y2="61538"/>
                          <a14:foregroundMark x1="27126" y1="61943" x2="27126" y2="61943"/>
                          <a14:foregroundMark x1="34818" y1="62348" x2="34818" y2="62348"/>
                          <a14:foregroundMark x1="35628" y1="79352" x2="35628" y2="79352"/>
                          <a14:foregroundMark x1="29555" y1="78543" x2="29555" y2="78543"/>
                          <a14:foregroundMark x1="22672" y1="79757" x2="22672" y2="79757"/>
                          <a14:foregroundMark x1="15789" y1="79352" x2="15789" y2="79352"/>
                          <a14:foregroundMark x1="15385" y1="93522" x2="15385" y2="93522"/>
                          <a14:foregroundMark x1="20648" y1="92713" x2="20648" y2="92713"/>
                          <a14:foregroundMark x1="26721" y1="92713" x2="26721" y2="92713"/>
                          <a14:foregroundMark x1="31984" y1="91903" x2="31984" y2="91903"/>
                          <a14:foregroundMark x1="42105" y1="92713" x2="42105" y2="92713"/>
                        </a14:backgroundRemoval>
                      </a14:imgEffect>
                    </a14:imgLayer>
                  </a14:imgProps>
                </a:ext>
                <a:ext uri="{28A0092B-C50C-407E-A947-70E740481C1C}">
                  <a14:useLocalDpi xmlns:a14="http://schemas.microsoft.com/office/drawing/2010/main" val="0"/>
                </a:ext>
              </a:extLst>
            </a:blip>
            <a:stretch>
              <a:fillRect/>
            </a:stretch>
          </p:blipFill>
          <p:spPr>
            <a:xfrm>
              <a:off x="7255766" y="5156842"/>
              <a:ext cx="1025203" cy="1025203"/>
            </a:xfrm>
            <a:prstGeom prst="rect">
              <a:avLst/>
            </a:prstGeom>
          </p:spPr>
        </p:pic>
      </p:grpSp>
    </p:spTree>
    <p:extLst>
      <p:ext uri="{BB962C8B-B14F-4D97-AF65-F5344CB8AC3E}">
        <p14:creationId xmlns:p14="http://schemas.microsoft.com/office/powerpoint/2010/main" val="278145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4102"/>
            <a:ext cx="10515600" cy="1325563"/>
          </a:xfrm>
        </p:spPr>
        <p:txBody>
          <a:bodyPr/>
          <a:lstStyle/>
          <a:p>
            <a:r>
              <a:rPr lang="en-US" dirty="0" smtClean="0"/>
              <a:t>Populate Templates</a:t>
            </a:r>
            <a:endParaRPr lang="en-US" dirty="0"/>
          </a:p>
        </p:txBody>
      </p:sp>
      <p:sp>
        <p:nvSpPr>
          <p:cNvPr id="4" name="Oval 3"/>
          <p:cNvSpPr/>
          <p:nvPr/>
        </p:nvSpPr>
        <p:spPr>
          <a:xfrm>
            <a:off x="79420" y="591661"/>
            <a:ext cx="630444" cy="630444"/>
          </a:xfrm>
          <a:prstGeom prst="ellipse">
            <a:avLst/>
          </a:prstGeom>
          <a:solidFill>
            <a:srgbClr val="747678"/>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smtClean="0">
                <a:solidFill>
                  <a:schemeClr val="bg1"/>
                </a:solidFill>
              </a:rPr>
              <a:t>4</a:t>
            </a:r>
            <a:endParaRPr lang="en-US" sz="2100" dirty="0">
              <a:solidFill>
                <a:schemeClr val="bg1"/>
              </a:solidFill>
            </a:endParaRPr>
          </a:p>
        </p:txBody>
      </p:sp>
      <p:pic>
        <p:nvPicPr>
          <p:cNvPr id="5" name="Picture 4"/>
          <p:cNvPicPr>
            <a:picLocks noChangeAspect="1"/>
          </p:cNvPicPr>
          <p:nvPr/>
        </p:nvPicPr>
        <p:blipFill>
          <a:blip r:embed="rId3"/>
          <a:stretch>
            <a:fillRect/>
          </a:stretch>
        </p:blipFill>
        <p:spPr>
          <a:xfrm>
            <a:off x="339255" y="1378193"/>
            <a:ext cx="5099916" cy="3713825"/>
          </a:xfrm>
          <a:prstGeom prst="rect">
            <a:avLst/>
          </a:prstGeom>
          <a:ln>
            <a:solidFill>
              <a:schemeClr val="accent1">
                <a:lumMod val="75000"/>
              </a:schemeClr>
            </a:solidFill>
          </a:ln>
        </p:spPr>
      </p:pic>
      <p:sp>
        <p:nvSpPr>
          <p:cNvPr id="3" name="TextBox 2"/>
          <p:cNvSpPr txBox="1"/>
          <p:nvPr/>
        </p:nvSpPr>
        <p:spPr>
          <a:xfrm>
            <a:off x="1206637" y="2205605"/>
            <a:ext cx="3365152" cy="400110"/>
          </a:xfrm>
          <a:prstGeom prst="rect">
            <a:avLst/>
          </a:prstGeom>
          <a:solidFill>
            <a:schemeClr val="accent4">
              <a:lumMod val="40000"/>
              <a:lumOff val="60000"/>
            </a:schemeClr>
          </a:solidFill>
        </p:spPr>
        <p:txBody>
          <a:bodyPr wrap="none" rtlCol="0">
            <a:spAutoFit/>
          </a:bodyPr>
          <a:lstStyle/>
          <a:p>
            <a:r>
              <a:rPr lang="en-US" sz="2000" b="1" dirty="0" smtClean="0"/>
              <a:t>1-page Summary, 3 year focus</a:t>
            </a:r>
            <a:endParaRPr lang="en-US" sz="2000" b="1" dirty="0"/>
          </a:p>
        </p:txBody>
      </p:sp>
      <p:grpSp>
        <p:nvGrpSpPr>
          <p:cNvPr id="19" name="Group 18"/>
          <p:cNvGrpSpPr/>
          <p:nvPr/>
        </p:nvGrpSpPr>
        <p:grpSpPr>
          <a:xfrm>
            <a:off x="2102715" y="2835535"/>
            <a:ext cx="4575478" cy="3593764"/>
            <a:chOff x="2102715" y="2835535"/>
            <a:chExt cx="4575478" cy="3593764"/>
          </a:xfrm>
        </p:grpSpPr>
        <p:grpSp>
          <p:nvGrpSpPr>
            <p:cNvPr id="10" name="Group 9"/>
            <p:cNvGrpSpPr/>
            <p:nvPr/>
          </p:nvGrpSpPr>
          <p:grpSpPr>
            <a:xfrm>
              <a:off x="2102715" y="3174405"/>
              <a:ext cx="4575478" cy="3254894"/>
              <a:chOff x="1487606" y="3145380"/>
              <a:chExt cx="4575478" cy="3254894"/>
            </a:xfrm>
          </p:grpSpPr>
          <p:pic>
            <p:nvPicPr>
              <p:cNvPr id="9" name="Picture 8"/>
              <p:cNvPicPr>
                <a:picLocks noChangeAspect="1"/>
              </p:cNvPicPr>
              <p:nvPr/>
            </p:nvPicPr>
            <p:blipFill>
              <a:blip r:embed="rId4"/>
              <a:stretch>
                <a:fillRect/>
              </a:stretch>
            </p:blipFill>
            <p:spPr>
              <a:xfrm>
                <a:off x="2566145" y="3879586"/>
                <a:ext cx="3496939" cy="2520688"/>
              </a:xfrm>
              <a:prstGeom prst="rect">
                <a:avLst/>
              </a:prstGeom>
              <a:ln w="19050">
                <a:solidFill>
                  <a:schemeClr val="bg1">
                    <a:lumMod val="50000"/>
                  </a:schemeClr>
                </a:solidFill>
              </a:ln>
            </p:spPr>
          </p:pic>
          <p:pic>
            <p:nvPicPr>
              <p:cNvPr id="8" name="Picture 7"/>
              <p:cNvPicPr>
                <a:picLocks noChangeAspect="1"/>
              </p:cNvPicPr>
              <p:nvPr/>
            </p:nvPicPr>
            <p:blipFill>
              <a:blip r:embed="rId4"/>
              <a:stretch>
                <a:fillRect/>
              </a:stretch>
            </p:blipFill>
            <p:spPr>
              <a:xfrm>
                <a:off x="1942232" y="3543440"/>
                <a:ext cx="3496939" cy="2520688"/>
              </a:xfrm>
              <a:prstGeom prst="rect">
                <a:avLst/>
              </a:prstGeom>
              <a:ln w="19050">
                <a:solidFill>
                  <a:schemeClr val="bg1">
                    <a:lumMod val="50000"/>
                  </a:schemeClr>
                </a:solidFill>
              </a:ln>
            </p:spPr>
          </p:pic>
          <p:pic>
            <p:nvPicPr>
              <p:cNvPr id="6" name="Picture 5"/>
              <p:cNvPicPr>
                <a:picLocks noChangeAspect="1"/>
              </p:cNvPicPr>
              <p:nvPr/>
            </p:nvPicPr>
            <p:blipFill>
              <a:blip r:embed="rId4"/>
              <a:stretch>
                <a:fillRect/>
              </a:stretch>
            </p:blipFill>
            <p:spPr>
              <a:xfrm>
                <a:off x="1487606" y="3145380"/>
                <a:ext cx="3496939" cy="2520688"/>
              </a:xfrm>
              <a:prstGeom prst="rect">
                <a:avLst/>
              </a:prstGeom>
              <a:ln w="19050">
                <a:solidFill>
                  <a:schemeClr val="bg1">
                    <a:lumMod val="50000"/>
                  </a:schemeClr>
                </a:solidFill>
              </a:ln>
            </p:spPr>
          </p:pic>
        </p:grpSp>
        <p:cxnSp>
          <p:nvCxnSpPr>
            <p:cNvPr id="12" name="Straight Connector 11"/>
            <p:cNvCxnSpPr/>
            <p:nvPr/>
          </p:nvCxnSpPr>
          <p:spPr>
            <a:xfrm flipH="1">
              <a:off x="2102715" y="2835943"/>
              <a:ext cx="906766" cy="335084"/>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409349" y="2835535"/>
              <a:ext cx="190305" cy="333421"/>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443458" y="3704123"/>
              <a:ext cx="2815451" cy="400110"/>
            </a:xfrm>
            <a:prstGeom prst="rect">
              <a:avLst/>
            </a:prstGeom>
            <a:solidFill>
              <a:schemeClr val="accent4">
                <a:lumMod val="40000"/>
                <a:lumOff val="60000"/>
              </a:schemeClr>
            </a:solidFill>
          </p:spPr>
          <p:txBody>
            <a:bodyPr wrap="none" rtlCol="0">
              <a:spAutoFit/>
            </a:bodyPr>
            <a:lstStyle/>
            <a:p>
              <a:r>
                <a:rPr lang="en-US" sz="2000" b="1" dirty="0" smtClean="0"/>
                <a:t>1-Page Milestone Details</a:t>
              </a:r>
              <a:endParaRPr lang="en-US" sz="2000" b="1" dirty="0"/>
            </a:p>
          </p:txBody>
        </p:sp>
      </p:grpSp>
      <p:grpSp>
        <p:nvGrpSpPr>
          <p:cNvPr id="21" name="Group 20"/>
          <p:cNvGrpSpPr/>
          <p:nvPr/>
        </p:nvGrpSpPr>
        <p:grpSpPr>
          <a:xfrm>
            <a:off x="6827139" y="1472322"/>
            <a:ext cx="5016042" cy="3617766"/>
            <a:chOff x="6827139" y="1472322"/>
            <a:chExt cx="5016042" cy="3617766"/>
          </a:xfrm>
        </p:grpSpPr>
        <p:pic>
          <p:nvPicPr>
            <p:cNvPr id="7" name="Picture 6"/>
            <p:cNvPicPr>
              <a:picLocks noChangeAspect="1"/>
            </p:cNvPicPr>
            <p:nvPr/>
          </p:nvPicPr>
          <p:blipFill>
            <a:blip r:embed="rId5"/>
            <a:stretch>
              <a:fillRect/>
            </a:stretch>
          </p:blipFill>
          <p:spPr>
            <a:xfrm>
              <a:off x="6827139" y="1472322"/>
              <a:ext cx="5016042" cy="3617766"/>
            </a:xfrm>
            <a:prstGeom prst="rect">
              <a:avLst/>
            </a:prstGeom>
            <a:ln>
              <a:solidFill>
                <a:schemeClr val="accent1">
                  <a:lumMod val="40000"/>
                  <a:lumOff val="60000"/>
                </a:schemeClr>
              </a:solidFill>
            </a:ln>
          </p:spPr>
        </p:pic>
        <p:sp>
          <p:nvSpPr>
            <p:cNvPr id="20" name="TextBox 19"/>
            <p:cNvSpPr txBox="1"/>
            <p:nvPr/>
          </p:nvSpPr>
          <p:spPr>
            <a:xfrm>
              <a:off x="7828076" y="3186256"/>
              <a:ext cx="3308919" cy="400110"/>
            </a:xfrm>
            <a:prstGeom prst="rect">
              <a:avLst/>
            </a:prstGeom>
            <a:solidFill>
              <a:schemeClr val="accent4">
                <a:lumMod val="40000"/>
                <a:lumOff val="60000"/>
              </a:schemeClr>
            </a:solidFill>
          </p:spPr>
          <p:txBody>
            <a:bodyPr wrap="none" rtlCol="0">
              <a:spAutoFit/>
            </a:bodyPr>
            <a:lstStyle/>
            <a:p>
              <a:r>
                <a:rPr lang="en-US" sz="2000" b="1" dirty="0" smtClean="0"/>
                <a:t>1-page 12 Month Rolling Plan</a:t>
              </a:r>
              <a:endParaRPr lang="en-US" sz="2000" b="1" dirty="0"/>
            </a:p>
          </p:txBody>
        </p:sp>
      </p:grpSp>
    </p:spTree>
    <p:extLst>
      <p:ext uri="{BB962C8B-B14F-4D97-AF65-F5344CB8AC3E}">
        <p14:creationId xmlns:p14="http://schemas.microsoft.com/office/powerpoint/2010/main" val="367445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a:xfrm>
            <a:off x="838200" y="1583140"/>
            <a:ext cx="10515600" cy="4593823"/>
          </a:xfrm>
        </p:spPr>
        <p:txBody>
          <a:bodyPr>
            <a:normAutofit lnSpcReduction="10000"/>
          </a:bodyPr>
          <a:lstStyle/>
          <a:p>
            <a:pPr marL="0" indent="0">
              <a:buNone/>
            </a:pPr>
            <a:r>
              <a:rPr lang="en-US" sz="3100" b="1" dirty="0"/>
              <a:t>Define clear Roles and Responsibilities / Accountabilities (RACI)</a:t>
            </a:r>
          </a:p>
          <a:p>
            <a:pPr marL="463550" lvl="1" indent="-225425"/>
            <a:r>
              <a:rPr lang="en-US" dirty="0"/>
              <a:t>Process Managers / Platform Manager</a:t>
            </a:r>
          </a:p>
          <a:p>
            <a:pPr marL="463550" lvl="1" indent="-225425"/>
            <a:r>
              <a:rPr lang="en-US" dirty="0"/>
              <a:t>Process Owners / Platform Owner / Enterprise Architecture</a:t>
            </a:r>
          </a:p>
          <a:p>
            <a:pPr marL="463550" lvl="1" indent="-225425"/>
            <a:r>
              <a:rPr lang="en-US" dirty="0"/>
              <a:t>IT Governance Board / IT Leadership</a:t>
            </a:r>
          </a:p>
          <a:p>
            <a:pPr marL="0" indent="0">
              <a:buNone/>
            </a:pPr>
            <a:r>
              <a:rPr lang="en-US" sz="3100" b="1" dirty="0"/>
              <a:t>Define the ITSM Governance Framework </a:t>
            </a:r>
          </a:p>
          <a:p>
            <a:pPr marL="463550" lvl="1" indent="-225425"/>
            <a:r>
              <a:rPr lang="en-US" dirty="0"/>
              <a:t>Formalize Roles (empower roles, e.g. formal roles for career path)</a:t>
            </a:r>
          </a:p>
          <a:p>
            <a:pPr marL="463550" lvl="1" indent="-225425"/>
            <a:r>
              <a:rPr lang="en-US" dirty="0"/>
              <a:t>Set up Councils (Process Manager Council, Process Owner Council etc.)</a:t>
            </a:r>
          </a:p>
          <a:p>
            <a:pPr marL="463550" lvl="1" indent="-225425"/>
            <a:r>
              <a:rPr lang="en-US" dirty="0"/>
              <a:t>Define Escalations (Who do I escalate to?)</a:t>
            </a:r>
          </a:p>
          <a:p>
            <a:pPr marL="463550" lvl="1" indent="-225425"/>
            <a:r>
              <a:rPr lang="en-US" dirty="0"/>
              <a:t>Define Thresholds (When do I escalate?)</a:t>
            </a:r>
          </a:p>
          <a:p>
            <a:pPr marL="463550" lvl="1" indent="-225425"/>
            <a:r>
              <a:rPr lang="en-US" dirty="0"/>
              <a:t>Agree on Decision Rights (Who can decide? What can they decide on?)</a:t>
            </a:r>
          </a:p>
          <a:p>
            <a:pPr marL="0" indent="0">
              <a:buNone/>
            </a:pPr>
            <a:r>
              <a:rPr lang="en-US" sz="3100" b="1" dirty="0"/>
              <a:t>Start </a:t>
            </a:r>
            <a:r>
              <a:rPr lang="en-US" sz="3100" b="1" dirty="0" smtClean="0"/>
              <a:t>with a few processes and adapt… (</a:t>
            </a:r>
            <a:r>
              <a:rPr lang="en-US" sz="3100" b="1" dirty="0"/>
              <a:t>Crawl, Walk, Run</a:t>
            </a:r>
            <a:r>
              <a:rPr lang="en-US" sz="3100" b="1" dirty="0" smtClean="0"/>
              <a:t>)</a:t>
            </a:r>
            <a:endParaRPr lang="en-US" sz="3100" b="1" dirty="0"/>
          </a:p>
        </p:txBody>
      </p:sp>
    </p:spTree>
    <p:extLst>
      <p:ext uri="{BB962C8B-B14F-4D97-AF65-F5344CB8AC3E}">
        <p14:creationId xmlns:p14="http://schemas.microsoft.com/office/powerpoint/2010/main" val="9651735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6073254" y="2086617"/>
            <a:ext cx="5717380" cy="3440585"/>
          </a:xfrm>
        </p:spPr>
        <p:txBody>
          <a:bodyPr>
            <a:normAutofit fontScale="92500" lnSpcReduction="10000"/>
          </a:bodyPr>
          <a:lstStyle/>
          <a:p>
            <a:pPr marL="0" indent="0">
              <a:buNone/>
            </a:pPr>
            <a:r>
              <a:rPr lang="en-US" sz="3900" dirty="0" smtClean="0"/>
              <a:t>Add to your toolbox</a:t>
            </a:r>
          </a:p>
          <a:p>
            <a:r>
              <a:rPr lang="en-US" sz="2400" dirty="0" smtClean="0"/>
              <a:t>Process Manager Responsibilities</a:t>
            </a:r>
          </a:p>
          <a:p>
            <a:r>
              <a:rPr lang="en-US" sz="2400" dirty="0" smtClean="0"/>
              <a:t>Process Owner Accountabilities</a:t>
            </a:r>
          </a:p>
          <a:p>
            <a:r>
              <a:rPr lang="en-US" sz="2400" dirty="0" smtClean="0"/>
              <a:t>Strategic Process Roadmap Templates</a:t>
            </a:r>
          </a:p>
          <a:p>
            <a:r>
              <a:rPr lang="en-US" sz="2400" dirty="0"/>
              <a:t>This P</a:t>
            </a:r>
            <a:r>
              <a:rPr lang="en-US" sz="2400" dirty="0" smtClean="0"/>
              <a:t>resentation</a:t>
            </a:r>
            <a:endParaRPr lang="en-US" sz="2400" dirty="0"/>
          </a:p>
          <a:p>
            <a:r>
              <a:rPr lang="en-US" sz="2400" dirty="0"/>
              <a:t>Article: Implement Strategic Process Roadmaps or keep feeding the </a:t>
            </a:r>
            <a:r>
              <a:rPr lang="en-US" sz="2400" dirty="0" smtClean="0"/>
              <a:t>beast</a:t>
            </a:r>
          </a:p>
          <a:p>
            <a:r>
              <a:rPr lang="en-US" sz="2400" dirty="0" smtClean="0"/>
              <a:t>To download templates go to: </a:t>
            </a:r>
            <a:r>
              <a:rPr lang="en-US" sz="2400" i="1" dirty="0">
                <a:hlinkClick r:id="rId2"/>
              </a:rPr>
              <a:t>http://</a:t>
            </a:r>
            <a:r>
              <a:rPr lang="en-US" sz="2400" i="1" dirty="0" smtClean="0">
                <a:hlinkClick r:id="rId2"/>
              </a:rPr>
              <a:t>www.tmanthey.com/speaker.html</a:t>
            </a:r>
            <a:endParaRPr lang="en-US" sz="2400" dirty="0"/>
          </a:p>
          <a:p>
            <a:endParaRPr lang="en-US" sz="2400" dirty="0"/>
          </a:p>
        </p:txBody>
      </p:sp>
      <p:pic>
        <p:nvPicPr>
          <p:cNvPr id="4" name="Picture 2" descr="http://t0.gstatic.com/images?q=tbn:ANd9GcT48SuENxTytIuooAsscFrdKiaPadxkBVy2bxupu6FTsQKJw9ui"/>
          <p:cNvPicPr>
            <a:picLocks noChangeAspect="1" noChangeArrowheads="1"/>
          </p:cNvPicPr>
          <p:nvPr/>
        </p:nvPicPr>
        <p:blipFill>
          <a:blip r:embed="rId3"/>
          <a:srcRect/>
          <a:stretch>
            <a:fillRect/>
          </a:stretch>
        </p:blipFill>
        <p:spPr bwMode="auto">
          <a:xfrm>
            <a:off x="1021735" y="1690687"/>
            <a:ext cx="4177850" cy="4177849"/>
          </a:xfrm>
          <a:prstGeom prst="rect">
            <a:avLst/>
          </a:prstGeom>
          <a:noFill/>
          <a:ln w="9525">
            <a:noFill/>
            <a:miter lim="800000"/>
            <a:headEnd/>
            <a:tailEnd/>
          </a:ln>
          <a:effectLst>
            <a:softEdge rad="127000"/>
          </a:effectLst>
        </p:spPr>
      </p:pic>
      <p:pic>
        <p:nvPicPr>
          <p:cNvPr id="5" name="Picture 4" descr="toolbox_kit_fix_1600_clr_6972.png"/>
          <p:cNvPicPr>
            <a:picLocks noChangeAspect="1"/>
          </p:cNvPicPr>
          <p:nvPr/>
        </p:nvPicPr>
        <p:blipFill>
          <a:blip r:embed="rId4"/>
          <a:stretch>
            <a:fillRect/>
          </a:stretch>
        </p:blipFill>
        <p:spPr>
          <a:xfrm>
            <a:off x="10084665" y="1183946"/>
            <a:ext cx="1705969" cy="1279477"/>
          </a:xfrm>
          <a:prstGeom prst="rect">
            <a:avLst/>
          </a:prstGeom>
        </p:spPr>
      </p:pic>
    </p:spTree>
    <p:extLst>
      <p:ext uri="{BB962C8B-B14F-4D97-AF65-F5344CB8AC3E}">
        <p14:creationId xmlns:p14="http://schemas.microsoft.com/office/powerpoint/2010/main" val="218257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ITSM Governance?</a:t>
            </a:r>
            <a:endParaRPr lang="en-US" b="1" dirty="0"/>
          </a:p>
        </p:txBody>
      </p:sp>
      <p:sp>
        <p:nvSpPr>
          <p:cNvPr id="3" name="Content Placeholder 2"/>
          <p:cNvSpPr txBox="1">
            <a:spLocks/>
          </p:cNvSpPr>
          <p:nvPr/>
        </p:nvSpPr>
        <p:spPr>
          <a:xfrm>
            <a:off x="838200" y="1477372"/>
            <a:ext cx="9236123"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Clr>
                <a:schemeClr val="tx2">
                  <a:lumMod val="75000"/>
                </a:schemeClr>
              </a:buClr>
              <a:buSzPct val="75000"/>
              <a:buFont typeface="Arial" panose="020B0604020202020204" pitchFamily="34" charset="0"/>
              <a:buNone/>
              <a:defRPr/>
            </a:pPr>
            <a:r>
              <a:rPr lang="en-US" dirty="0" smtClean="0"/>
              <a:t>If you ask 10 people what ITSM Governance is, </a:t>
            </a:r>
            <a:br>
              <a:rPr lang="en-US" dirty="0" smtClean="0"/>
            </a:br>
            <a:r>
              <a:rPr lang="en-US" dirty="0" smtClean="0"/>
              <a:t>you will likely get 11 different answers…</a:t>
            </a:r>
          </a:p>
        </p:txBody>
      </p:sp>
      <p:pic>
        <p:nvPicPr>
          <p:cNvPr id="5" name="Picture 7" descr="http://t3.gstatic.com/images?q=tbn:ANd9GcSNpev5GOxI50V4xphJccUqpmvUgGh-5ZDji6WNSNLpU_JlEWvd50Q-DBVgRQ"/>
          <p:cNvPicPr>
            <a:picLocks noChangeAspect="1" noChangeArrowheads="1"/>
          </p:cNvPicPr>
          <p:nvPr/>
        </p:nvPicPr>
        <p:blipFill>
          <a:blip r:embed="rId3"/>
          <a:srcRect/>
          <a:stretch>
            <a:fillRect/>
          </a:stretch>
        </p:blipFill>
        <p:spPr bwMode="auto">
          <a:xfrm>
            <a:off x="344412" y="2437701"/>
            <a:ext cx="2065752" cy="2169511"/>
          </a:xfrm>
          <a:prstGeom prst="rect">
            <a:avLst/>
          </a:prstGeom>
          <a:noFill/>
          <a:ln w="9525">
            <a:noFill/>
            <a:miter lim="800000"/>
            <a:headEnd/>
            <a:tailEnd/>
          </a:ln>
        </p:spPr>
      </p:pic>
      <p:pic>
        <p:nvPicPr>
          <p:cNvPr id="6" name="Picture 9" descr="http://t0.gstatic.com/images?q=tbn:ANd9GcQQ0Imp7Omae4M8qArvsBo5CEzLEGipAAolPqFdVTq0X7vAFgRVUg"/>
          <p:cNvPicPr>
            <a:picLocks noChangeAspect="1" noChangeArrowheads="1"/>
          </p:cNvPicPr>
          <p:nvPr/>
        </p:nvPicPr>
        <p:blipFill>
          <a:blip r:embed="rId4"/>
          <a:srcRect/>
          <a:stretch>
            <a:fillRect/>
          </a:stretch>
        </p:blipFill>
        <p:spPr bwMode="auto">
          <a:xfrm>
            <a:off x="5166860" y="3235757"/>
            <a:ext cx="2050481" cy="2823437"/>
          </a:xfrm>
          <a:prstGeom prst="rect">
            <a:avLst/>
          </a:prstGeom>
          <a:noFill/>
          <a:ln w="9525">
            <a:noFill/>
            <a:miter lim="800000"/>
            <a:headEnd/>
            <a:tailEnd/>
          </a:ln>
        </p:spPr>
      </p:pic>
      <p:pic>
        <p:nvPicPr>
          <p:cNvPr id="7" name="Picture 11" descr="http://t3.gstatic.com/images?q=tbn:ANd9GcSEIpI2B5h2SRYbZCB1dpFYnVTmqxDvjEREv0rHF9mIt1gIRYr4"/>
          <p:cNvPicPr>
            <a:picLocks noChangeAspect="1" noChangeArrowheads="1"/>
          </p:cNvPicPr>
          <p:nvPr/>
        </p:nvPicPr>
        <p:blipFill>
          <a:blip r:embed="rId5"/>
          <a:srcRect/>
          <a:stretch>
            <a:fillRect/>
          </a:stretch>
        </p:blipFill>
        <p:spPr bwMode="auto">
          <a:xfrm>
            <a:off x="2582248" y="4380044"/>
            <a:ext cx="1039652" cy="1368641"/>
          </a:xfrm>
          <a:prstGeom prst="rect">
            <a:avLst/>
          </a:prstGeom>
          <a:noFill/>
          <a:ln w="9525">
            <a:noFill/>
            <a:miter lim="800000"/>
            <a:headEnd/>
            <a:tailEnd/>
          </a:ln>
        </p:spPr>
      </p:pic>
      <p:pic>
        <p:nvPicPr>
          <p:cNvPr id="8" name="Picture 17" descr="http://www.xconomy.com/wordpress/wp-content/images/2011/11/question-mark-stockimage.jpg?da2765"/>
          <p:cNvPicPr>
            <a:picLocks noChangeAspect="1" noChangeArrowheads="1"/>
          </p:cNvPicPr>
          <p:nvPr/>
        </p:nvPicPr>
        <p:blipFill>
          <a:blip r:embed="rId6"/>
          <a:srcRect/>
          <a:stretch>
            <a:fillRect/>
          </a:stretch>
        </p:blipFill>
        <p:spPr bwMode="auto">
          <a:xfrm>
            <a:off x="2925989" y="2249761"/>
            <a:ext cx="2043041" cy="1777793"/>
          </a:xfrm>
          <a:prstGeom prst="rect">
            <a:avLst/>
          </a:prstGeom>
          <a:noFill/>
          <a:ln w="9525">
            <a:noFill/>
            <a:miter lim="800000"/>
            <a:headEnd/>
            <a:tailEnd/>
          </a:ln>
        </p:spPr>
      </p:pic>
      <p:grpSp>
        <p:nvGrpSpPr>
          <p:cNvPr id="16" name="Group 15"/>
          <p:cNvGrpSpPr/>
          <p:nvPr/>
        </p:nvGrpSpPr>
        <p:grpSpPr>
          <a:xfrm>
            <a:off x="9003489" y="454024"/>
            <a:ext cx="2537327" cy="3680573"/>
            <a:chOff x="9432758" y="454024"/>
            <a:chExt cx="2537327" cy="3680573"/>
          </a:xfrm>
        </p:grpSpPr>
        <p:grpSp>
          <p:nvGrpSpPr>
            <p:cNvPr id="9" name="Group 8"/>
            <p:cNvGrpSpPr/>
            <p:nvPr/>
          </p:nvGrpSpPr>
          <p:grpSpPr>
            <a:xfrm>
              <a:off x="9432758" y="454024"/>
              <a:ext cx="2537327" cy="3128211"/>
              <a:chOff x="9432758" y="454024"/>
              <a:chExt cx="2537327" cy="3128211"/>
            </a:xfrm>
            <a:effectLst>
              <a:glow rad="101600">
                <a:schemeClr val="accent2">
                  <a:satMod val="175000"/>
                  <a:alpha val="40000"/>
                </a:schemeClr>
              </a:glow>
            </a:effectLst>
          </p:grpSpPr>
          <p:grpSp>
            <p:nvGrpSpPr>
              <p:cNvPr id="10" name="Group 9"/>
              <p:cNvGrpSpPr/>
              <p:nvPr/>
            </p:nvGrpSpPr>
            <p:grpSpPr>
              <a:xfrm>
                <a:off x="9432758" y="454024"/>
                <a:ext cx="2537327" cy="3128211"/>
                <a:chOff x="9432758" y="454024"/>
                <a:chExt cx="2537327" cy="3128211"/>
              </a:xfrm>
            </p:grpSpPr>
            <p:pic>
              <p:nvPicPr>
                <p:cNvPr id="13" name="Picture 12"/>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432758" y="454024"/>
                  <a:ext cx="2537327" cy="3128211"/>
                </a:xfrm>
                <a:prstGeom prst="rect">
                  <a:avLst/>
                </a:prstGeom>
                <a:ln>
                  <a:solidFill>
                    <a:srgbClr val="FF0000"/>
                  </a:solidFill>
                </a:ln>
              </p:spPr>
            </p:pic>
            <p:sp>
              <p:nvSpPr>
                <p:cNvPr id="14" name="Isosceles Triangle 13"/>
                <p:cNvSpPr/>
                <p:nvPr/>
              </p:nvSpPr>
              <p:spPr>
                <a:xfrm rot="5824330">
                  <a:off x="10246915" y="1335014"/>
                  <a:ext cx="183999" cy="282842"/>
                </a:xfrm>
                <a:prstGeom prst="triangle">
                  <a:avLst/>
                </a:prstGeom>
                <a:solidFill>
                  <a:srgbClr val="FFFF00"/>
                </a:solidFill>
                <a:ln>
                  <a:solidFill>
                    <a:srgbClr val="FF000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rot="13564432">
                  <a:off x="10805586" y="1184682"/>
                  <a:ext cx="183999" cy="282842"/>
                </a:xfrm>
                <a:prstGeom prst="triangle">
                  <a:avLst/>
                </a:prstGeom>
                <a:solidFill>
                  <a:srgbClr val="FFFF00"/>
                </a:solidFill>
                <a:ln>
                  <a:solidFill>
                    <a:srgbClr val="FF000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Isosceles Triangle 10"/>
              <p:cNvSpPr/>
              <p:nvPr/>
            </p:nvSpPr>
            <p:spPr>
              <a:xfrm rot="8960836">
                <a:off x="10357987" y="2190372"/>
                <a:ext cx="70302" cy="118779"/>
              </a:xfrm>
              <a:prstGeom prst="triangle">
                <a:avLst/>
              </a:prstGeom>
              <a:solidFill>
                <a:srgbClr val="FF0000"/>
              </a:solidFill>
              <a:ln>
                <a:solidFill>
                  <a:srgbClr val="FF0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1826813">
                <a:off x="11201889" y="1975462"/>
                <a:ext cx="70302" cy="118779"/>
              </a:xfrm>
              <a:prstGeom prst="triangle">
                <a:avLst/>
              </a:prstGeom>
              <a:solidFill>
                <a:srgbClr val="FF0000"/>
              </a:solidFill>
              <a:ln>
                <a:solidFill>
                  <a:srgbClr val="FF0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9824350" y="3549822"/>
              <a:ext cx="1815112" cy="584775"/>
            </a:xfrm>
            <a:prstGeom prst="rect">
              <a:avLst/>
            </a:prstGeom>
            <a:noFill/>
          </p:spPr>
          <p:txBody>
            <a:bodyPr wrap="none" rtlCol="0">
              <a:spAutoFit/>
            </a:bodyPr>
            <a:lstStyle/>
            <a:p>
              <a:pPr algn="ctr"/>
              <a:r>
                <a:rPr lang="en-US" sz="3200" dirty="0" smtClean="0"/>
                <a:t>The Beast</a:t>
              </a:r>
              <a:endParaRPr lang="en-US" sz="3200" dirty="0"/>
            </a:p>
          </p:txBody>
        </p:sp>
      </p:grpSp>
      <p:grpSp>
        <p:nvGrpSpPr>
          <p:cNvPr id="19" name="Group 18"/>
          <p:cNvGrpSpPr/>
          <p:nvPr/>
        </p:nvGrpSpPr>
        <p:grpSpPr>
          <a:xfrm>
            <a:off x="8469447" y="454024"/>
            <a:ext cx="3657199" cy="5882759"/>
            <a:chOff x="8469447" y="454024"/>
            <a:chExt cx="3657199" cy="5882759"/>
          </a:xfrm>
        </p:grpSpPr>
        <p:pic>
          <p:nvPicPr>
            <p:cNvPr id="17" name="Picture 16"/>
            <p:cNvPicPr>
              <a:picLocks noChangeAspect="1"/>
            </p:cNvPicPr>
            <p:nvPr/>
          </p:nvPicPr>
          <p:blipFill>
            <a:blip r:embed="rId8"/>
            <a:stretch>
              <a:fillRect/>
            </a:stretch>
          </p:blipFill>
          <p:spPr>
            <a:xfrm>
              <a:off x="8469447" y="4177908"/>
              <a:ext cx="3657199" cy="2158875"/>
            </a:xfrm>
            <a:prstGeom prst="rect">
              <a:avLst/>
            </a:prstGeom>
          </p:spPr>
        </p:pic>
        <p:sp>
          <p:nvSpPr>
            <p:cNvPr id="18" name="Multiply 17"/>
            <p:cNvSpPr/>
            <p:nvPr/>
          </p:nvSpPr>
          <p:spPr>
            <a:xfrm>
              <a:off x="8666069" y="454024"/>
              <a:ext cx="3263954" cy="3263954"/>
            </a:xfrm>
            <a:prstGeom prst="mathMultiply">
              <a:avLst>
                <a:gd name="adj1" fmla="val 7453"/>
              </a:avLst>
            </a:prstGeom>
            <a:solidFill>
              <a:srgbClr val="FF0000"/>
            </a:solidFill>
            <a:ln>
              <a:solidFill>
                <a:srgbClr val="FFFF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rot="19738347">
            <a:off x="1046497" y="4741263"/>
            <a:ext cx="851643" cy="461665"/>
          </a:xfrm>
          <a:prstGeom prst="rect">
            <a:avLst/>
          </a:prstGeom>
          <a:noFill/>
        </p:spPr>
        <p:txBody>
          <a:bodyPr wrap="none" rtlCol="0">
            <a:spAutoFit/>
          </a:bodyPr>
          <a:lstStyle/>
          <a:p>
            <a:r>
              <a:rPr lang="en-US" sz="2400" dirty="0" smtClean="0">
                <a:solidFill>
                  <a:schemeClr val="accent1">
                    <a:lumMod val="75000"/>
                  </a:schemeClr>
                </a:solidFill>
              </a:rPr>
              <a:t>Roles</a:t>
            </a:r>
            <a:endParaRPr lang="en-US" sz="2400" dirty="0">
              <a:solidFill>
                <a:schemeClr val="accent1">
                  <a:lumMod val="75000"/>
                </a:schemeClr>
              </a:solidFill>
            </a:endParaRPr>
          </a:p>
        </p:txBody>
      </p:sp>
      <p:sp>
        <p:nvSpPr>
          <p:cNvPr id="21" name="TextBox 20"/>
          <p:cNvSpPr txBox="1"/>
          <p:nvPr/>
        </p:nvSpPr>
        <p:spPr>
          <a:xfrm rot="312544">
            <a:off x="318633" y="5542593"/>
            <a:ext cx="2117311" cy="461665"/>
          </a:xfrm>
          <a:prstGeom prst="rect">
            <a:avLst/>
          </a:prstGeom>
          <a:noFill/>
        </p:spPr>
        <p:txBody>
          <a:bodyPr wrap="none" rtlCol="0">
            <a:spAutoFit/>
          </a:bodyPr>
          <a:lstStyle/>
          <a:p>
            <a:r>
              <a:rPr lang="en-US" sz="2400" dirty="0" smtClean="0">
                <a:solidFill>
                  <a:schemeClr val="accent6">
                    <a:lumMod val="75000"/>
                  </a:schemeClr>
                </a:solidFill>
              </a:rPr>
              <a:t>Responsibilities</a:t>
            </a:r>
            <a:endParaRPr lang="en-US" sz="2400" dirty="0">
              <a:solidFill>
                <a:schemeClr val="accent6">
                  <a:lumMod val="75000"/>
                </a:schemeClr>
              </a:solidFill>
            </a:endParaRPr>
          </a:p>
        </p:txBody>
      </p:sp>
      <p:sp>
        <p:nvSpPr>
          <p:cNvPr id="22" name="TextBox 21"/>
          <p:cNvSpPr txBox="1"/>
          <p:nvPr/>
        </p:nvSpPr>
        <p:spPr>
          <a:xfrm rot="19655829">
            <a:off x="3143047" y="5404657"/>
            <a:ext cx="2169568" cy="461665"/>
          </a:xfrm>
          <a:prstGeom prst="rect">
            <a:avLst/>
          </a:prstGeom>
          <a:noFill/>
        </p:spPr>
        <p:txBody>
          <a:bodyPr wrap="none" rtlCol="0">
            <a:spAutoFit/>
          </a:bodyPr>
          <a:lstStyle/>
          <a:p>
            <a:r>
              <a:rPr lang="en-US" sz="2400" dirty="0" smtClean="0">
                <a:solidFill>
                  <a:schemeClr val="accent4">
                    <a:lumMod val="75000"/>
                  </a:schemeClr>
                </a:solidFill>
              </a:rPr>
              <a:t>Accountabilities</a:t>
            </a:r>
            <a:endParaRPr lang="en-US" sz="2400" dirty="0">
              <a:solidFill>
                <a:schemeClr val="accent4">
                  <a:lumMod val="75000"/>
                </a:schemeClr>
              </a:solidFill>
            </a:endParaRPr>
          </a:p>
        </p:txBody>
      </p:sp>
      <p:sp>
        <p:nvSpPr>
          <p:cNvPr id="23" name="TextBox 22"/>
          <p:cNvSpPr txBox="1"/>
          <p:nvPr/>
        </p:nvSpPr>
        <p:spPr>
          <a:xfrm rot="1157807">
            <a:off x="2502029" y="3696514"/>
            <a:ext cx="1225015" cy="461665"/>
          </a:xfrm>
          <a:prstGeom prst="rect">
            <a:avLst/>
          </a:prstGeom>
          <a:noFill/>
        </p:spPr>
        <p:txBody>
          <a:bodyPr wrap="none" rtlCol="0">
            <a:spAutoFit/>
          </a:bodyPr>
          <a:lstStyle/>
          <a:p>
            <a:r>
              <a:rPr lang="en-US" sz="2400" dirty="0" smtClean="0">
                <a:solidFill>
                  <a:schemeClr val="bg1">
                    <a:lumMod val="50000"/>
                  </a:schemeClr>
                </a:solidFill>
              </a:rPr>
              <a:t>Councils</a:t>
            </a:r>
            <a:endParaRPr lang="en-US" sz="2400" dirty="0">
              <a:solidFill>
                <a:schemeClr val="bg1">
                  <a:lumMod val="50000"/>
                </a:schemeClr>
              </a:solidFill>
            </a:endParaRPr>
          </a:p>
        </p:txBody>
      </p:sp>
      <p:sp>
        <p:nvSpPr>
          <p:cNvPr id="24" name="TextBox 23"/>
          <p:cNvSpPr txBox="1"/>
          <p:nvPr/>
        </p:nvSpPr>
        <p:spPr>
          <a:xfrm rot="21160940">
            <a:off x="3959572" y="4323968"/>
            <a:ext cx="1046056" cy="461665"/>
          </a:xfrm>
          <a:prstGeom prst="rect">
            <a:avLst/>
          </a:prstGeom>
          <a:noFill/>
        </p:spPr>
        <p:txBody>
          <a:bodyPr wrap="none" rtlCol="0">
            <a:spAutoFit/>
          </a:bodyPr>
          <a:lstStyle/>
          <a:p>
            <a:r>
              <a:rPr lang="en-US" sz="2400" dirty="0" smtClean="0">
                <a:solidFill>
                  <a:srgbClr val="7030A0"/>
                </a:solidFill>
              </a:rPr>
              <a:t>Boards</a:t>
            </a:r>
            <a:endParaRPr lang="en-US" sz="2400" dirty="0">
              <a:solidFill>
                <a:srgbClr val="7030A0"/>
              </a:solidFill>
            </a:endParaRPr>
          </a:p>
        </p:txBody>
      </p:sp>
    </p:spTree>
    <p:extLst>
      <p:ext uri="{BB962C8B-B14F-4D97-AF65-F5344CB8AC3E}">
        <p14:creationId xmlns:p14="http://schemas.microsoft.com/office/powerpoint/2010/main" val="353971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5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par>
                          <p:cTn id="16" fill="hold">
                            <p:stCondLst>
                              <p:cond delay="7000"/>
                            </p:stCondLst>
                            <p:childTnLst>
                              <p:par>
                                <p:cTn id="17" presetID="10" presetClass="entr" presetSubtype="0" fill="hold" nodeType="after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3"/>
          <p:cNvSpPr>
            <a:spLocks noChangeArrowheads="1"/>
          </p:cNvSpPr>
          <p:nvPr/>
        </p:nvSpPr>
        <p:spPr bwMode="auto">
          <a:xfrm>
            <a:off x="4276298" y="5335336"/>
            <a:ext cx="6091383" cy="1077218"/>
          </a:xfrm>
          <a:prstGeom prst="rect">
            <a:avLst/>
          </a:prstGeom>
          <a:noFill/>
          <a:ln w="9525">
            <a:noFill/>
            <a:miter lim="800000"/>
            <a:headEnd/>
            <a:tailEnd/>
          </a:ln>
        </p:spPr>
        <p:txBody>
          <a:bodyPr wrap="square">
            <a:spAutoFit/>
          </a:bodyPr>
          <a:lstStyle/>
          <a:p>
            <a:r>
              <a:rPr lang="en-US" sz="2800" dirty="0"/>
              <a:t>Thorsten </a:t>
            </a:r>
            <a:r>
              <a:rPr lang="en-US" sz="2800" dirty="0" smtClean="0"/>
              <a:t>Manthey – Session 804</a:t>
            </a:r>
            <a:endParaRPr lang="en-US" sz="2800" dirty="0"/>
          </a:p>
          <a:p>
            <a:r>
              <a:rPr lang="en-US" dirty="0"/>
              <a:t>thorsten@tmanthey.com</a:t>
            </a:r>
          </a:p>
          <a:p>
            <a:r>
              <a:rPr lang="en-US" dirty="0"/>
              <a:t>Cell: (617) 513 0000</a:t>
            </a:r>
          </a:p>
        </p:txBody>
      </p:sp>
    </p:spTree>
    <p:extLst>
      <p:ext uri="{BB962C8B-B14F-4D97-AF65-F5344CB8AC3E}">
        <p14:creationId xmlns:p14="http://schemas.microsoft.com/office/powerpoint/2010/main" val="1203286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Governance vs. Management</a:t>
            </a:r>
          </a:p>
        </p:txBody>
      </p:sp>
      <p:sp>
        <p:nvSpPr>
          <p:cNvPr id="3" name="Content Placeholder 2"/>
          <p:cNvSpPr>
            <a:spLocks noGrp="1"/>
          </p:cNvSpPr>
          <p:nvPr>
            <p:ph idx="1"/>
          </p:nvPr>
        </p:nvSpPr>
        <p:spPr>
          <a:xfrm>
            <a:off x="838200" y="1825625"/>
            <a:ext cx="10515600" cy="3432175"/>
          </a:xfrm>
        </p:spPr>
        <p:txBody>
          <a:bodyPr/>
          <a:lstStyle/>
          <a:p>
            <a:r>
              <a:rPr lang="en-US" i="1" dirty="0"/>
              <a:t>Management </a:t>
            </a:r>
            <a:r>
              <a:rPr lang="en-US" b="1" i="1" dirty="0"/>
              <a:t>plans, builds, runs and monitors</a:t>
            </a:r>
            <a:r>
              <a:rPr lang="en-US" i="1" dirty="0"/>
              <a:t> activities in alignment with the direction set by the governance body to achieve the enterprise objectives.</a:t>
            </a:r>
            <a:endParaRPr lang="en-US" dirty="0"/>
          </a:p>
          <a:p>
            <a:r>
              <a:rPr lang="en-US" i="1" dirty="0"/>
              <a:t>Governance ensures that stakeholder needs, conditions and options are evaluated to determine balanced, agreed-on enterprise objectives to be achieved; </a:t>
            </a:r>
            <a:r>
              <a:rPr lang="en-US" b="1" i="1" dirty="0"/>
              <a:t>setting direction through prioritization and decision making</a:t>
            </a:r>
            <a:r>
              <a:rPr lang="en-US" i="1" dirty="0"/>
              <a:t>; </a:t>
            </a:r>
            <a:r>
              <a:rPr lang="en-US" b="1" i="1" dirty="0"/>
              <a:t>and monitoring performance and compliance </a:t>
            </a:r>
            <a:r>
              <a:rPr lang="en-US" i="1" dirty="0"/>
              <a:t>against agreed-on direction and objectives.</a:t>
            </a:r>
            <a:endParaRPr lang="en-US" dirty="0"/>
          </a:p>
          <a:p>
            <a:endParaRPr lang="en-US" dirty="0"/>
          </a:p>
        </p:txBody>
      </p:sp>
      <p:sp>
        <p:nvSpPr>
          <p:cNvPr id="4" name="Rectangle 3"/>
          <p:cNvSpPr/>
          <p:nvPr/>
        </p:nvSpPr>
        <p:spPr>
          <a:xfrm>
            <a:off x="4706471" y="5992297"/>
            <a:ext cx="7485529" cy="338554"/>
          </a:xfrm>
          <a:prstGeom prst="rect">
            <a:avLst/>
          </a:prstGeom>
        </p:spPr>
        <p:txBody>
          <a:bodyPr wrap="square">
            <a:spAutoFit/>
          </a:bodyPr>
          <a:lstStyle/>
          <a:p>
            <a:pPr algn="r"/>
            <a:r>
              <a:rPr lang="en-US" sz="1600" dirty="0">
                <a:ea typeface="Times New Roman" panose="02020603050405020304" pitchFamily="18" charset="0"/>
              </a:rPr>
              <a:t>COBIT 5: A Business Framework for the Governance and Management of Enterprise IT</a:t>
            </a:r>
            <a:endParaRPr lang="en-US" sz="1600" dirty="0"/>
          </a:p>
        </p:txBody>
      </p:sp>
    </p:spTree>
    <p:extLst>
      <p:ext uri="{BB962C8B-B14F-4D97-AF65-F5344CB8AC3E}">
        <p14:creationId xmlns:p14="http://schemas.microsoft.com/office/powerpoint/2010/main" val="2333534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Manager vs. Process Owner</a:t>
            </a:r>
            <a:endParaRPr lang="en-US" dirty="0"/>
          </a:p>
        </p:txBody>
      </p:sp>
      <p:pic>
        <p:nvPicPr>
          <p:cNvPr id="7" name="Picture 2" descr="http://t3.gstatic.com/images?q=tbn:7PdjLxRBC2GR-M:http://informationage.co.nz/images/articles.png"/>
          <p:cNvPicPr>
            <a:picLocks noChangeAspect="1" noChangeArrowheads="1"/>
          </p:cNvPicPr>
          <p:nvPr/>
        </p:nvPicPr>
        <p:blipFill>
          <a:blip r:embed="rId3"/>
          <a:srcRect b="7272"/>
          <a:stretch>
            <a:fillRect/>
          </a:stretch>
        </p:blipFill>
        <p:spPr bwMode="auto">
          <a:xfrm>
            <a:off x="2134679" y="1458782"/>
            <a:ext cx="1148311" cy="1237487"/>
          </a:xfrm>
          <a:prstGeom prst="rect">
            <a:avLst/>
          </a:prstGeom>
          <a:noFill/>
          <a:ln>
            <a:noFill/>
          </a:ln>
        </p:spPr>
      </p:pic>
      <p:pic>
        <p:nvPicPr>
          <p:cNvPr id="10" name="Picture 2" descr="http://t0.gstatic.com/images?q=tbn:zM9Q9pB8sKu97M:http://website.iiita.ac.in/summerschool/Images/Resource%2520person.jpg"/>
          <p:cNvPicPr>
            <a:picLocks noChangeAspect="1" noChangeArrowheads="1"/>
          </p:cNvPicPr>
          <p:nvPr/>
        </p:nvPicPr>
        <p:blipFill>
          <a:blip r:embed="rId4"/>
          <a:srcRect/>
          <a:stretch>
            <a:fillRect/>
          </a:stretch>
        </p:blipFill>
        <p:spPr bwMode="auto">
          <a:xfrm>
            <a:off x="7226550" y="1458782"/>
            <a:ext cx="1017403" cy="1136321"/>
          </a:xfrm>
          <a:prstGeom prst="rect">
            <a:avLst/>
          </a:prstGeom>
          <a:noFill/>
          <a:ln w="9525">
            <a:noFill/>
            <a:miter lim="800000"/>
            <a:headEnd/>
            <a:tailEnd/>
          </a:ln>
        </p:spPr>
      </p:pic>
      <p:sp>
        <p:nvSpPr>
          <p:cNvPr id="12" name="Rectangle 11"/>
          <p:cNvSpPr/>
          <p:nvPr/>
        </p:nvSpPr>
        <p:spPr>
          <a:xfrm>
            <a:off x="349624" y="3143595"/>
            <a:ext cx="5459505" cy="1938992"/>
          </a:xfrm>
          <a:prstGeom prst="rect">
            <a:avLst/>
          </a:prstGeom>
        </p:spPr>
        <p:txBody>
          <a:bodyPr wrap="square">
            <a:spAutoFit/>
          </a:bodyPr>
          <a:lstStyle/>
          <a:p>
            <a:pPr marL="118745" marR="82550">
              <a:spcBef>
                <a:spcPts val="600"/>
              </a:spcBef>
              <a:spcAft>
                <a:spcPts val="600"/>
              </a:spcAft>
            </a:pPr>
            <a:r>
              <a:rPr lang="en-US" sz="2400" dirty="0" smtClean="0">
                <a:solidFill>
                  <a:srgbClr val="000000"/>
                </a:solidFill>
                <a:latin typeface="Arial" panose="020B0604020202020204" pitchFamily="34" charset="0"/>
                <a:ea typeface="Times New Roman" panose="02020603050405020304" pitchFamily="18" charset="0"/>
              </a:rPr>
              <a:t>The </a:t>
            </a:r>
            <a:r>
              <a:rPr lang="en-US" sz="2400" dirty="0">
                <a:solidFill>
                  <a:srgbClr val="000000"/>
                </a:solidFill>
                <a:latin typeface="Arial" panose="020B0604020202020204" pitchFamily="34" charset="0"/>
                <a:ea typeface="Times New Roman" panose="02020603050405020304" pitchFamily="18" charset="0"/>
              </a:rPr>
              <a:t>Process Manager is concerned with the </a:t>
            </a:r>
            <a:r>
              <a:rPr lang="en-US" sz="2400" b="1" dirty="0">
                <a:solidFill>
                  <a:srgbClr val="000000"/>
                </a:solidFill>
                <a:latin typeface="Arial" panose="020B0604020202020204" pitchFamily="34" charset="0"/>
                <a:ea typeface="Times New Roman" panose="02020603050405020304" pitchFamily="18" charset="0"/>
              </a:rPr>
              <a:t>management</a:t>
            </a:r>
            <a:r>
              <a:rPr lang="en-US" sz="2400" dirty="0">
                <a:solidFill>
                  <a:srgbClr val="000000"/>
                </a:solidFill>
                <a:latin typeface="Arial" panose="020B0604020202020204" pitchFamily="34" charset="0"/>
                <a:ea typeface="Times New Roman" panose="02020603050405020304" pitchFamily="18" charset="0"/>
              </a:rPr>
              <a:t> of the </a:t>
            </a:r>
            <a:r>
              <a:rPr lang="en-US" sz="2400" dirty="0" smtClean="0">
                <a:solidFill>
                  <a:srgbClr val="000000"/>
                </a:solidFill>
                <a:latin typeface="Arial" panose="020B0604020202020204" pitchFamily="34" charset="0"/>
                <a:ea typeface="Times New Roman" panose="02020603050405020304" pitchFamily="18" charset="0"/>
              </a:rPr>
              <a:t>process </a:t>
            </a:r>
            <a:br>
              <a:rPr lang="en-US" sz="2400" dirty="0" smtClean="0">
                <a:solidFill>
                  <a:srgbClr val="000000"/>
                </a:solidFill>
                <a:latin typeface="Arial" panose="020B0604020202020204" pitchFamily="34" charset="0"/>
                <a:ea typeface="Times New Roman" panose="02020603050405020304" pitchFamily="18" charset="0"/>
              </a:rPr>
            </a:br>
            <a:r>
              <a:rPr lang="en-US" sz="2400" dirty="0" smtClean="0">
                <a:solidFill>
                  <a:srgbClr val="000000"/>
                </a:solidFill>
                <a:latin typeface="Arial" panose="020B0604020202020204" pitchFamily="34" charset="0"/>
                <a:ea typeface="Times New Roman" panose="02020603050405020304" pitchFamily="18" charset="0"/>
              </a:rPr>
              <a:t>(e.g. day-to-day execution, measurements, documentation, training etc.)</a:t>
            </a:r>
            <a:endParaRPr lang="en-US" sz="1600" dirty="0">
              <a:solidFill>
                <a:srgbClr val="000000"/>
              </a:solidFill>
              <a:effectLst/>
              <a:latin typeface="Arial" panose="020B0604020202020204" pitchFamily="34" charset="0"/>
              <a:ea typeface="Times New Roman" panose="02020603050405020304" pitchFamily="18" charset="0"/>
            </a:endParaRPr>
          </a:p>
        </p:txBody>
      </p:sp>
      <p:sp>
        <p:nvSpPr>
          <p:cNvPr id="13" name="Rectangle 12"/>
          <p:cNvSpPr/>
          <p:nvPr/>
        </p:nvSpPr>
        <p:spPr>
          <a:xfrm>
            <a:off x="6100481" y="3105678"/>
            <a:ext cx="4912658" cy="1938992"/>
          </a:xfrm>
          <a:prstGeom prst="rect">
            <a:avLst/>
          </a:prstGeom>
        </p:spPr>
        <p:txBody>
          <a:bodyPr wrap="square">
            <a:spAutoFit/>
          </a:bodyPr>
          <a:lstStyle/>
          <a:p>
            <a:pPr marL="118745" marR="82550">
              <a:spcBef>
                <a:spcPts val="600"/>
              </a:spcBef>
              <a:spcAft>
                <a:spcPts val="600"/>
              </a:spcAft>
            </a:pPr>
            <a:r>
              <a:rPr lang="en-US" sz="2400" dirty="0">
                <a:solidFill>
                  <a:srgbClr val="000000"/>
                </a:solidFill>
                <a:latin typeface="Arial" panose="020B0604020202020204" pitchFamily="34" charset="0"/>
                <a:ea typeface="Times New Roman" panose="02020603050405020304" pitchFamily="18" charset="0"/>
              </a:rPr>
              <a:t>T</a:t>
            </a:r>
            <a:r>
              <a:rPr lang="en-US" sz="2400" dirty="0" smtClean="0">
                <a:solidFill>
                  <a:srgbClr val="000000"/>
                </a:solidFill>
                <a:latin typeface="Arial" panose="020B0604020202020204" pitchFamily="34" charset="0"/>
                <a:ea typeface="Times New Roman" panose="02020603050405020304" pitchFamily="18" charset="0"/>
              </a:rPr>
              <a:t>he </a:t>
            </a:r>
            <a:r>
              <a:rPr lang="en-US" sz="2400" dirty="0">
                <a:solidFill>
                  <a:srgbClr val="000000"/>
                </a:solidFill>
                <a:latin typeface="Arial" panose="020B0604020202020204" pitchFamily="34" charset="0"/>
                <a:ea typeface="Times New Roman" panose="02020603050405020304" pitchFamily="18" charset="0"/>
              </a:rPr>
              <a:t>Process </a:t>
            </a:r>
            <a:r>
              <a:rPr lang="en-US" sz="2400" dirty="0" smtClean="0">
                <a:solidFill>
                  <a:srgbClr val="000000"/>
                </a:solidFill>
                <a:latin typeface="Arial" panose="020B0604020202020204" pitchFamily="34" charset="0"/>
                <a:ea typeface="Times New Roman" panose="02020603050405020304" pitchFamily="18" charset="0"/>
              </a:rPr>
              <a:t>Owner is concerned with the </a:t>
            </a:r>
            <a:r>
              <a:rPr lang="en-US" sz="2400" b="1" dirty="0" smtClean="0">
                <a:solidFill>
                  <a:srgbClr val="000000"/>
                </a:solidFill>
                <a:latin typeface="Arial" panose="020B0604020202020204" pitchFamily="34" charset="0"/>
                <a:ea typeface="Times New Roman" panose="02020603050405020304" pitchFamily="18" charset="0"/>
              </a:rPr>
              <a:t>governing</a:t>
            </a:r>
            <a:r>
              <a:rPr lang="en-US" sz="2400" dirty="0" smtClean="0">
                <a:solidFill>
                  <a:srgbClr val="000000"/>
                </a:solidFill>
                <a:latin typeface="Arial" panose="020B0604020202020204" pitchFamily="34" charset="0"/>
                <a:ea typeface="Times New Roman" panose="02020603050405020304" pitchFamily="18" charset="0"/>
              </a:rPr>
              <a:t> of the </a:t>
            </a:r>
            <a:r>
              <a:rPr lang="en-US" sz="2400" dirty="0">
                <a:solidFill>
                  <a:srgbClr val="000000"/>
                </a:solidFill>
                <a:latin typeface="Arial" panose="020B0604020202020204" pitchFamily="34" charset="0"/>
                <a:ea typeface="Times New Roman" panose="02020603050405020304" pitchFamily="18" charset="0"/>
              </a:rPr>
              <a:t>process </a:t>
            </a:r>
            <a:r>
              <a:rPr lang="en-US" sz="2400" dirty="0" smtClean="0">
                <a:solidFill>
                  <a:srgbClr val="000000"/>
                </a:solidFill>
                <a:latin typeface="Arial" panose="020B0604020202020204" pitchFamily="34" charset="0"/>
                <a:ea typeface="Times New Roman" panose="02020603050405020304" pitchFamily="18" charset="0"/>
              </a:rPr>
              <a:t>(</a:t>
            </a:r>
            <a:r>
              <a:rPr lang="en-US" sz="2400" dirty="0">
                <a:solidFill>
                  <a:srgbClr val="000000"/>
                </a:solidFill>
                <a:latin typeface="Arial" panose="020B0604020202020204" pitchFamily="34" charset="0"/>
                <a:ea typeface="Times New Roman" panose="02020603050405020304" pitchFamily="18" charset="0"/>
              </a:rPr>
              <a:t>e.g. set direction, </a:t>
            </a:r>
            <a:r>
              <a:rPr lang="en-US" sz="2400" dirty="0" smtClean="0">
                <a:solidFill>
                  <a:srgbClr val="000000"/>
                </a:solidFill>
                <a:latin typeface="Arial" panose="020B0604020202020204" pitchFamily="34" charset="0"/>
                <a:ea typeface="Times New Roman" panose="02020603050405020304" pitchFamily="18" charset="0"/>
              </a:rPr>
              <a:t>prioritization, goal setting, scope, decision making etc.).</a:t>
            </a:r>
            <a:endParaRPr lang="en-US" sz="1600" dirty="0">
              <a:solidFill>
                <a:srgbClr val="000000"/>
              </a:solidFill>
              <a:latin typeface="Arial" panose="020B0604020202020204" pitchFamily="34" charset="0"/>
              <a:ea typeface="Times New Roman" panose="02020603050405020304" pitchFamily="18" charset="0"/>
            </a:endParaRPr>
          </a:p>
        </p:txBody>
      </p:sp>
      <p:sp>
        <p:nvSpPr>
          <p:cNvPr id="14" name="TextBox 13"/>
          <p:cNvSpPr txBox="1"/>
          <p:nvPr/>
        </p:nvSpPr>
        <p:spPr>
          <a:xfrm>
            <a:off x="1110596" y="5555245"/>
            <a:ext cx="9970807" cy="461665"/>
          </a:xfrm>
          <a:prstGeom prst="rect">
            <a:avLst/>
          </a:prstGeom>
          <a:solidFill>
            <a:schemeClr val="accent6">
              <a:lumMod val="40000"/>
              <a:lumOff val="60000"/>
            </a:schemeClr>
          </a:solidFill>
        </p:spPr>
        <p:txBody>
          <a:bodyPr wrap="none" rtlCol="0">
            <a:spAutoFit/>
          </a:bodyPr>
          <a:lstStyle/>
          <a:p>
            <a:pPr algn="ctr"/>
            <a:r>
              <a:rPr lang="en-US" sz="2400" dirty="0" smtClean="0"/>
              <a:t>Both roles are required but can in some cases be executed by the same person.</a:t>
            </a:r>
            <a:endParaRPr lang="en-US" sz="2400" dirty="0"/>
          </a:p>
        </p:txBody>
      </p:sp>
    </p:spTree>
    <p:extLst>
      <p:ext uri="{BB962C8B-B14F-4D97-AF65-F5344CB8AC3E}">
        <p14:creationId xmlns:p14="http://schemas.microsoft.com/office/powerpoint/2010/main" val="1481580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7890"/>
            <a:ext cx="10515600" cy="1325563"/>
          </a:xfrm>
        </p:spPr>
        <p:txBody>
          <a:bodyPr/>
          <a:lstStyle/>
          <a:p>
            <a:r>
              <a:rPr lang="en-US" b="1" dirty="0" smtClean="0"/>
              <a:t>ITSM Governance – An Actionable Definition</a:t>
            </a:r>
            <a:endParaRPr lang="en-US" b="1" dirty="0"/>
          </a:p>
        </p:txBody>
      </p:sp>
      <p:sp>
        <p:nvSpPr>
          <p:cNvPr id="3" name="Rectangle 2"/>
          <p:cNvSpPr/>
          <p:nvPr/>
        </p:nvSpPr>
        <p:spPr>
          <a:xfrm>
            <a:off x="838199" y="1314172"/>
            <a:ext cx="10793507" cy="2677656"/>
          </a:xfrm>
          <a:prstGeom prst="rect">
            <a:avLst/>
          </a:prstGeom>
        </p:spPr>
        <p:txBody>
          <a:bodyPr wrap="square">
            <a:spAutoFit/>
          </a:bodyPr>
          <a:lstStyle/>
          <a:p>
            <a:pPr marL="400050" lvl="1" indent="0">
              <a:spcBef>
                <a:spcPts val="800"/>
              </a:spcBef>
              <a:spcAft>
                <a:spcPts val="800"/>
              </a:spcAft>
              <a:buNone/>
            </a:pPr>
            <a:r>
              <a:rPr lang="en-CA" sz="2800" dirty="0">
                <a:latin typeface="Arial" pitchFamily="34" charset="0"/>
                <a:ea typeface="ＭＳ Ｐゴシック" pitchFamily="34" charset="-128"/>
                <a:cs typeface="Arial" pitchFamily="34" charset="0"/>
              </a:rPr>
              <a:t>The </a:t>
            </a:r>
            <a:r>
              <a:rPr lang="en-CA" sz="2800" b="1" dirty="0">
                <a:latin typeface="Arial" pitchFamily="34" charset="0"/>
                <a:ea typeface="ＭＳ Ｐゴシック" pitchFamily="34" charset="-128"/>
                <a:cs typeface="Arial" pitchFamily="34" charset="0"/>
              </a:rPr>
              <a:t>organizational structures </a:t>
            </a:r>
            <a:r>
              <a:rPr lang="en-CA" sz="2800" dirty="0">
                <a:latin typeface="Arial" pitchFamily="34" charset="0"/>
                <a:ea typeface="ＭＳ Ｐゴシック" pitchFamily="34" charset="-128"/>
                <a:cs typeface="Arial" pitchFamily="34" charset="0"/>
              </a:rPr>
              <a:t>that need to be put in place, the </a:t>
            </a:r>
            <a:r>
              <a:rPr lang="en-CA" sz="2800" b="1" dirty="0">
                <a:latin typeface="Arial" pitchFamily="34" charset="0"/>
                <a:ea typeface="ＭＳ Ｐゴシック" pitchFamily="34" charset="-128"/>
                <a:cs typeface="Arial" pitchFamily="34" charset="0"/>
              </a:rPr>
              <a:t>roles</a:t>
            </a:r>
            <a:r>
              <a:rPr lang="en-CA" sz="2800" dirty="0">
                <a:latin typeface="Arial" pitchFamily="34" charset="0"/>
                <a:ea typeface="ＭＳ Ｐゴシック" pitchFamily="34" charset="-128"/>
                <a:cs typeface="Arial" pitchFamily="34" charset="0"/>
              </a:rPr>
              <a:t> that need to be </a:t>
            </a:r>
            <a:r>
              <a:rPr lang="en-CA" sz="2800" b="1" dirty="0">
                <a:latin typeface="Arial" pitchFamily="34" charset="0"/>
                <a:ea typeface="ＭＳ Ｐゴシック" pitchFamily="34" charset="-128"/>
                <a:cs typeface="Arial" pitchFamily="34" charset="0"/>
              </a:rPr>
              <a:t>assigned</a:t>
            </a:r>
            <a:r>
              <a:rPr lang="en-CA" sz="2800" dirty="0">
                <a:latin typeface="Arial" pitchFamily="34" charset="0"/>
                <a:ea typeface="ＭＳ Ｐゴシック" pitchFamily="34" charset="-128"/>
                <a:cs typeface="Arial" pitchFamily="34" charset="0"/>
              </a:rPr>
              <a:t>, </a:t>
            </a:r>
            <a:r>
              <a:rPr lang="en-CA" sz="2800" b="1" dirty="0">
                <a:latin typeface="Arial" pitchFamily="34" charset="0"/>
                <a:ea typeface="ＭＳ Ｐゴシック" pitchFamily="34" charset="-128"/>
                <a:cs typeface="Arial" pitchFamily="34" charset="0"/>
              </a:rPr>
              <a:t>responsibilities</a:t>
            </a:r>
            <a:r>
              <a:rPr lang="en-CA" sz="2800" dirty="0">
                <a:latin typeface="Arial" pitchFamily="34" charset="0"/>
                <a:ea typeface="ＭＳ Ｐゴシック" pitchFamily="34" charset="-128"/>
                <a:cs typeface="Arial" pitchFamily="34" charset="0"/>
              </a:rPr>
              <a:t> and </a:t>
            </a:r>
            <a:r>
              <a:rPr lang="en-CA" sz="2800" b="1" dirty="0">
                <a:latin typeface="Arial" pitchFamily="34" charset="0"/>
                <a:ea typeface="ＭＳ Ｐゴシック" pitchFamily="34" charset="-128"/>
                <a:cs typeface="Arial" pitchFamily="34" charset="0"/>
              </a:rPr>
              <a:t>accountabilities</a:t>
            </a:r>
            <a:r>
              <a:rPr lang="en-CA" sz="2800" dirty="0">
                <a:latin typeface="Arial" pitchFamily="34" charset="0"/>
                <a:ea typeface="ＭＳ Ｐゴシック" pitchFamily="34" charset="-128"/>
                <a:cs typeface="Arial" pitchFamily="34" charset="0"/>
              </a:rPr>
              <a:t> for each </a:t>
            </a:r>
            <a:r>
              <a:rPr lang="en-CA" sz="2800" dirty="0" smtClean="0">
                <a:latin typeface="Arial" pitchFamily="34" charset="0"/>
                <a:ea typeface="ＭＳ Ｐゴシック" pitchFamily="34" charset="-128"/>
                <a:cs typeface="Arial" pitchFamily="34" charset="0"/>
              </a:rPr>
              <a:t>role, the </a:t>
            </a:r>
            <a:r>
              <a:rPr lang="en-CA" sz="2800" b="1" dirty="0">
                <a:latin typeface="Arial" pitchFamily="34" charset="0"/>
                <a:ea typeface="ＭＳ Ｐゴシック" pitchFamily="34" charset="-128"/>
                <a:cs typeface="Arial" pitchFamily="34" charset="0"/>
              </a:rPr>
              <a:t>meetings and councils</a:t>
            </a:r>
            <a:r>
              <a:rPr lang="en-CA" sz="2800" dirty="0">
                <a:latin typeface="Arial" pitchFamily="34" charset="0"/>
                <a:ea typeface="ＭＳ Ｐゴシック" pitchFamily="34" charset="-128"/>
                <a:cs typeface="Arial" pitchFamily="34" charset="0"/>
              </a:rPr>
              <a:t> to be </a:t>
            </a:r>
            <a:r>
              <a:rPr lang="en-CA" sz="2800" dirty="0" smtClean="0">
                <a:latin typeface="Arial" pitchFamily="34" charset="0"/>
                <a:ea typeface="ＭＳ Ｐゴシック" pitchFamily="34" charset="-128"/>
                <a:cs typeface="Arial" pitchFamily="34" charset="0"/>
              </a:rPr>
              <a:t>established to </a:t>
            </a:r>
            <a:r>
              <a:rPr lang="en-CA" sz="2800" b="1" dirty="0" smtClean="0">
                <a:latin typeface="Arial" pitchFamily="34" charset="0"/>
                <a:ea typeface="ＭＳ Ｐゴシック" pitchFamily="34" charset="-128"/>
                <a:cs typeface="Arial" pitchFamily="34" charset="0"/>
              </a:rPr>
              <a:t>manage escalations </a:t>
            </a:r>
            <a:r>
              <a:rPr lang="en-CA" sz="2800" dirty="0" smtClean="0">
                <a:latin typeface="Arial" pitchFamily="34" charset="0"/>
                <a:ea typeface="ＭＳ Ｐゴシック" pitchFamily="34" charset="-128"/>
                <a:cs typeface="Arial" pitchFamily="34" charset="0"/>
              </a:rPr>
              <a:t>and </a:t>
            </a:r>
            <a:r>
              <a:rPr lang="en-CA" sz="2800" b="1" dirty="0" smtClean="0">
                <a:latin typeface="Arial" pitchFamily="34" charset="0"/>
                <a:ea typeface="ＭＳ Ｐゴシック" pitchFamily="34" charset="-128"/>
                <a:cs typeface="Arial" pitchFamily="34" charset="0"/>
              </a:rPr>
              <a:t>defined thresholds</a:t>
            </a:r>
            <a:r>
              <a:rPr lang="en-CA" sz="2800" dirty="0" smtClean="0">
                <a:latin typeface="Arial" pitchFamily="34" charset="0"/>
                <a:ea typeface="ＭＳ Ｐゴシック" pitchFamily="34" charset="-128"/>
                <a:cs typeface="Arial" pitchFamily="34" charset="0"/>
              </a:rPr>
              <a:t> </a:t>
            </a:r>
            <a:r>
              <a:rPr lang="en-CA" sz="2800" dirty="0">
                <a:latin typeface="Arial" pitchFamily="34" charset="0"/>
                <a:ea typeface="ＭＳ Ｐゴシック" pitchFamily="34" charset="-128"/>
                <a:cs typeface="Arial" pitchFamily="34" charset="0"/>
              </a:rPr>
              <a:t>in order to operate and govern </a:t>
            </a:r>
            <a:r>
              <a:rPr lang="en-CA" sz="2800" b="1" dirty="0">
                <a:latin typeface="Arial" pitchFamily="34" charset="0"/>
                <a:ea typeface="ＭＳ Ｐゴシック" pitchFamily="34" charset="-128"/>
                <a:cs typeface="Arial" pitchFamily="34" charset="0"/>
              </a:rPr>
              <a:t>IT </a:t>
            </a:r>
            <a:r>
              <a:rPr lang="en-CA" sz="2800" b="1" dirty="0" smtClean="0">
                <a:latin typeface="Arial" pitchFamily="34" charset="0"/>
                <a:ea typeface="ＭＳ Ｐゴシック" pitchFamily="34" charset="-128"/>
                <a:cs typeface="Arial" pitchFamily="34" charset="0"/>
              </a:rPr>
              <a:t>Processes, Technology Platforms </a:t>
            </a:r>
            <a:r>
              <a:rPr lang="en-CA" sz="2800" b="1" dirty="0">
                <a:latin typeface="Arial" pitchFamily="34" charset="0"/>
                <a:ea typeface="ＭＳ Ｐゴシック" pitchFamily="34" charset="-128"/>
                <a:cs typeface="Arial" pitchFamily="34" charset="0"/>
              </a:rPr>
              <a:t>and IT Services </a:t>
            </a:r>
            <a:r>
              <a:rPr lang="en-CA" sz="2800" dirty="0">
                <a:latin typeface="Arial" pitchFamily="34" charset="0"/>
                <a:ea typeface="ＭＳ Ｐゴシック" pitchFamily="34" charset="-128"/>
                <a:cs typeface="Arial" pitchFamily="34" charset="0"/>
              </a:rPr>
              <a:t>within our IT organization. </a:t>
            </a:r>
            <a:endParaRPr lang="en-US" sz="2800" dirty="0">
              <a:latin typeface="Arial" pitchFamily="34" charset="0"/>
              <a:ea typeface="ＭＳ Ｐゴシック" pitchFamily="34" charset="-128"/>
              <a:cs typeface="Arial" pitchFamily="34" charset="0"/>
            </a:endParaRPr>
          </a:p>
        </p:txBody>
      </p:sp>
      <p:sp>
        <p:nvSpPr>
          <p:cNvPr id="4" name="TextBox 3"/>
          <p:cNvSpPr txBox="1"/>
          <p:nvPr/>
        </p:nvSpPr>
        <p:spPr>
          <a:xfrm>
            <a:off x="329228" y="5856374"/>
            <a:ext cx="11650081" cy="461665"/>
          </a:xfrm>
          <a:prstGeom prst="rect">
            <a:avLst/>
          </a:prstGeom>
          <a:solidFill>
            <a:schemeClr val="accent6">
              <a:lumMod val="40000"/>
              <a:lumOff val="60000"/>
            </a:schemeClr>
          </a:solidFill>
        </p:spPr>
        <p:txBody>
          <a:bodyPr wrap="square" rtlCol="0">
            <a:spAutoFit/>
          </a:bodyPr>
          <a:lstStyle/>
          <a:p>
            <a:pPr algn="ctr"/>
            <a:r>
              <a:rPr lang="en-US" sz="2400" dirty="0" smtClean="0"/>
              <a:t>This is a very “actionable” definition of ITSM Governance I have used in some organizations</a:t>
            </a:r>
            <a:endParaRPr lang="en-US" sz="2400" dirty="0"/>
          </a:p>
        </p:txBody>
      </p:sp>
      <p:sp>
        <p:nvSpPr>
          <p:cNvPr id="6" name="Rounded Rectangle 5"/>
          <p:cNvSpPr/>
          <p:nvPr/>
        </p:nvSpPr>
        <p:spPr>
          <a:xfrm>
            <a:off x="396465" y="4071715"/>
            <a:ext cx="3583866" cy="754985"/>
          </a:xfrm>
          <a:prstGeom prst="round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spcBef>
                <a:spcPts val="600"/>
              </a:spcBef>
              <a:spcAft>
                <a:spcPts val="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Establish Organizational Structures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ounded Rectangle 6"/>
          <p:cNvSpPr/>
          <p:nvPr/>
        </p:nvSpPr>
        <p:spPr>
          <a:xfrm>
            <a:off x="396464" y="4926578"/>
            <a:ext cx="3583866" cy="754985"/>
          </a:xfrm>
          <a:prstGeom prst="round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spcBef>
                <a:spcPts val="0"/>
              </a:spcBef>
              <a:spcAft>
                <a:spcPts val="0"/>
              </a:spcAft>
              <a:buFont typeface="+mj-lt"/>
              <a:buAutoNum type="arabicPeriod" startAt="2"/>
            </a:pPr>
            <a:r>
              <a:rPr lang="en-US" dirty="0">
                <a:latin typeface="Calibri" panose="020F0502020204030204" pitchFamily="34" charset="0"/>
                <a:ea typeface="Calibri" panose="020F0502020204030204" pitchFamily="34" charset="0"/>
                <a:cs typeface="Times New Roman" panose="02020603050405020304" pitchFamily="18" charset="0"/>
              </a:rPr>
              <a:t>Identify and assign Roles</a:t>
            </a:r>
          </a:p>
        </p:txBody>
      </p:sp>
      <p:sp>
        <p:nvSpPr>
          <p:cNvPr id="8" name="Rounded Rectangle 7"/>
          <p:cNvSpPr/>
          <p:nvPr/>
        </p:nvSpPr>
        <p:spPr>
          <a:xfrm>
            <a:off x="4410631" y="4071715"/>
            <a:ext cx="3583866" cy="754985"/>
          </a:xfrm>
          <a:prstGeom prst="round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spcBef>
                <a:spcPts val="0"/>
              </a:spcBef>
              <a:spcAft>
                <a:spcPts val="0"/>
              </a:spcAft>
              <a:buFont typeface="+mj-lt"/>
              <a:buAutoNum type="arabicPeriod" startAt="3"/>
            </a:pPr>
            <a:r>
              <a:rPr lang="en-US" dirty="0">
                <a:latin typeface="Calibri" panose="020F0502020204030204" pitchFamily="34" charset="0"/>
                <a:ea typeface="Calibri" panose="020F0502020204030204" pitchFamily="34" charset="0"/>
                <a:cs typeface="Times New Roman" panose="02020603050405020304" pitchFamily="18" charset="0"/>
              </a:rPr>
              <a:t>Make sure Responsibilities &amp; Accountabilities are clear</a:t>
            </a:r>
          </a:p>
        </p:txBody>
      </p:sp>
      <p:sp>
        <p:nvSpPr>
          <p:cNvPr id="9" name="Rounded Rectangle 8"/>
          <p:cNvSpPr/>
          <p:nvPr/>
        </p:nvSpPr>
        <p:spPr>
          <a:xfrm>
            <a:off x="4410630" y="4926578"/>
            <a:ext cx="3583866" cy="754985"/>
          </a:xfrm>
          <a:prstGeom prst="round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spcBef>
                <a:spcPts val="0"/>
              </a:spcBef>
              <a:spcAft>
                <a:spcPts val="600"/>
              </a:spcAft>
              <a:buFont typeface="+mj-lt"/>
              <a:buAutoNum type="arabicPeriod" startAt="4"/>
            </a:pPr>
            <a:r>
              <a:rPr lang="en-US" dirty="0">
                <a:latin typeface="Calibri" panose="020F0502020204030204" pitchFamily="34" charset="0"/>
                <a:ea typeface="Calibri" panose="020F0502020204030204" pitchFamily="34" charset="0"/>
                <a:cs typeface="Times New Roman" panose="02020603050405020304" pitchFamily="18" charset="0"/>
              </a:rPr>
              <a:t>Set up Meetings &amp; Councils to communicate and share </a:t>
            </a:r>
            <a:r>
              <a:rPr lang="en-US" dirty="0" smtClean="0">
                <a:latin typeface="Calibri" panose="020F0502020204030204" pitchFamily="34" charset="0"/>
                <a:ea typeface="Calibri" panose="020F0502020204030204" pitchFamily="34" charset="0"/>
                <a:cs typeface="Times New Roman" panose="02020603050405020304" pitchFamily="18" charset="0"/>
              </a:rPr>
              <a:t>info</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p:cNvSpPr/>
          <p:nvPr/>
        </p:nvSpPr>
        <p:spPr>
          <a:xfrm>
            <a:off x="8395443" y="4071714"/>
            <a:ext cx="3583866" cy="754985"/>
          </a:xfrm>
          <a:prstGeom prst="round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spcBef>
                <a:spcPts val="0"/>
              </a:spcBef>
              <a:spcAft>
                <a:spcPts val="600"/>
              </a:spcAft>
              <a:buFont typeface="+mj-lt"/>
              <a:buAutoNum type="arabicPeriod" startAt="5"/>
            </a:pPr>
            <a:r>
              <a:rPr lang="en-US" dirty="0" smtClean="0">
                <a:latin typeface="Calibri" panose="020F0502020204030204" pitchFamily="34" charset="0"/>
                <a:ea typeface="Calibri" panose="020F0502020204030204" pitchFamily="34" charset="0"/>
                <a:cs typeface="Times New Roman" panose="02020603050405020304" pitchFamily="18" charset="0"/>
              </a:rPr>
              <a:t>Manage Escalations and defined Thresholds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ounded Rectangle 10"/>
          <p:cNvSpPr/>
          <p:nvPr/>
        </p:nvSpPr>
        <p:spPr>
          <a:xfrm>
            <a:off x="8395443" y="4964044"/>
            <a:ext cx="3583866" cy="754985"/>
          </a:xfrm>
          <a:prstGeom prst="round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spcBef>
                <a:spcPts val="0"/>
              </a:spcBef>
              <a:spcAft>
                <a:spcPts val="600"/>
              </a:spcAft>
              <a:buFont typeface="+mj-lt"/>
              <a:buAutoNum type="arabicPeriod" startAt="6"/>
            </a:pPr>
            <a:r>
              <a:rPr lang="en-US" dirty="0" smtClean="0">
                <a:latin typeface="Calibri" panose="020F0502020204030204" pitchFamily="34" charset="0"/>
                <a:ea typeface="Calibri" panose="020F0502020204030204" pitchFamily="34" charset="0"/>
                <a:cs typeface="Times New Roman" panose="02020603050405020304" pitchFamily="18" charset="0"/>
              </a:rPr>
              <a:t>Define a clear scope (Processes, Technology &amp; Services)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73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76836" y="857083"/>
            <a:ext cx="6125283" cy="124837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6901669" y="833153"/>
            <a:ext cx="2375462" cy="1018869"/>
          </a:xfrm>
        </p:spPr>
        <p:txBody>
          <a:bodyPr>
            <a:normAutofit/>
          </a:bodyPr>
          <a:lstStyle/>
          <a:p>
            <a:pPr marL="0" indent="0">
              <a:buNone/>
            </a:pPr>
            <a:r>
              <a:rPr lang="en-US" sz="1900" b="1" dirty="0">
                <a:solidFill>
                  <a:srgbClr val="00338D"/>
                </a:solidFill>
                <a:cs typeface="Arial" pitchFamily="34" charset="0"/>
              </a:rPr>
              <a:t>IT Strategy &amp; Vision</a:t>
            </a:r>
          </a:p>
          <a:p>
            <a:pPr marL="285750" indent="-285750">
              <a:spcBef>
                <a:spcPts val="0"/>
              </a:spcBef>
            </a:pPr>
            <a:r>
              <a:rPr lang="en-US" sz="1500" dirty="0">
                <a:solidFill>
                  <a:srgbClr val="00338D"/>
                </a:solidFill>
                <a:cs typeface="Arial" pitchFamily="34" charset="0"/>
              </a:rPr>
              <a:t>Strategic Plans</a:t>
            </a:r>
          </a:p>
          <a:p>
            <a:pPr marL="285750" indent="-285750">
              <a:spcBef>
                <a:spcPts val="0"/>
              </a:spcBef>
            </a:pPr>
            <a:r>
              <a:rPr lang="en-US" sz="1500" dirty="0">
                <a:solidFill>
                  <a:srgbClr val="00338D"/>
                </a:solidFill>
                <a:cs typeface="Arial" pitchFamily="34" charset="0"/>
              </a:rPr>
              <a:t>Business Alignment</a:t>
            </a:r>
          </a:p>
          <a:p>
            <a:pPr marL="285750" indent="-285750">
              <a:spcBef>
                <a:spcPts val="0"/>
              </a:spcBef>
            </a:pPr>
            <a:r>
              <a:rPr lang="en-US" sz="1500" dirty="0">
                <a:solidFill>
                  <a:srgbClr val="00338D"/>
                </a:solidFill>
                <a:cs typeface="Arial" pitchFamily="34" charset="0"/>
              </a:rPr>
              <a:t>Vision &amp; Mission</a:t>
            </a:r>
          </a:p>
        </p:txBody>
      </p:sp>
      <p:sp>
        <p:nvSpPr>
          <p:cNvPr id="5" name="Rectangle 4"/>
          <p:cNvSpPr/>
          <p:nvPr/>
        </p:nvSpPr>
        <p:spPr>
          <a:xfrm>
            <a:off x="676836" y="3980037"/>
            <a:ext cx="6125283" cy="1469886"/>
          </a:xfrm>
          <a:prstGeom prst="rect">
            <a:avLst/>
          </a:prstGeom>
          <a:solidFill>
            <a:schemeClr val="accent5">
              <a:lumMod val="40000"/>
              <a:lumOff val="60000"/>
            </a:schemeClr>
          </a:solidFill>
          <a:ln w="12700" cmpd="sng">
            <a:solidFill>
              <a:schemeClr val="bg2"/>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ounded Rectangle 5"/>
          <p:cNvSpPr/>
          <p:nvPr/>
        </p:nvSpPr>
        <p:spPr>
          <a:xfrm>
            <a:off x="854693" y="4033087"/>
            <a:ext cx="5834245" cy="685800"/>
          </a:xfrm>
          <a:prstGeom prst="roundRect">
            <a:avLst/>
          </a:prstGeom>
          <a:solidFill>
            <a:srgbClr val="4066AA"/>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Process Manager and Technical Review Council (PMTRC)</a:t>
            </a:r>
          </a:p>
        </p:txBody>
      </p:sp>
      <p:sp>
        <p:nvSpPr>
          <p:cNvPr id="7" name="Rectangle 6"/>
          <p:cNvSpPr/>
          <p:nvPr/>
        </p:nvSpPr>
        <p:spPr>
          <a:xfrm>
            <a:off x="676836" y="5557087"/>
            <a:ext cx="6125283" cy="806170"/>
          </a:xfrm>
          <a:prstGeom prst="rect">
            <a:avLst/>
          </a:prstGeom>
          <a:solidFill>
            <a:schemeClr val="accent1">
              <a:lumMod val="40000"/>
              <a:lumOff val="60000"/>
            </a:schemeClr>
          </a:solidFill>
          <a:ln w="12700" cmpd="sng">
            <a:solidFill>
              <a:schemeClr val="bg2"/>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Up-Down Arrow 7"/>
          <p:cNvSpPr/>
          <p:nvPr/>
        </p:nvSpPr>
        <p:spPr>
          <a:xfrm>
            <a:off x="3449614" y="5303507"/>
            <a:ext cx="625366" cy="445393"/>
          </a:xfrm>
          <a:prstGeom prst="upDownArrow">
            <a:avLst>
              <a:gd name="adj1" fmla="val 50000"/>
              <a:gd name="adj2" fmla="val 38202"/>
            </a:avLst>
          </a:prstGeom>
          <a:solidFill>
            <a:schemeClr val="accent4">
              <a:lumMod val="75000"/>
            </a:scheme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2" descr="http://t3.gstatic.com/images?q=tbn:7PdjLxRBC2GR-M:http://informationage.co.nz/images/articles.png"/>
          <p:cNvPicPr>
            <a:picLocks noChangeAspect="1" noChangeArrowheads="1"/>
          </p:cNvPicPr>
          <p:nvPr/>
        </p:nvPicPr>
        <p:blipFill>
          <a:blip r:embed="rId3" cstate="print"/>
          <a:srcRect b="7272"/>
          <a:stretch>
            <a:fillRect/>
          </a:stretch>
        </p:blipFill>
        <p:spPr bwMode="auto">
          <a:xfrm>
            <a:off x="1001325" y="4795088"/>
            <a:ext cx="590346" cy="556371"/>
          </a:xfrm>
          <a:prstGeom prst="rect">
            <a:avLst/>
          </a:prstGeom>
          <a:noFill/>
          <a:ln>
            <a:solidFill>
              <a:schemeClr val="accent5">
                <a:lumMod val="75000"/>
              </a:schemeClr>
            </a:solidFill>
          </a:ln>
        </p:spPr>
      </p:pic>
      <p:pic>
        <p:nvPicPr>
          <p:cNvPr id="14" name="Picture 2" descr="http://t3.gstatic.com/images?q=tbn:7PdjLxRBC2GR-M:http://informationage.co.nz/images/articles.png"/>
          <p:cNvPicPr>
            <a:picLocks noChangeAspect="1" noChangeArrowheads="1"/>
          </p:cNvPicPr>
          <p:nvPr/>
        </p:nvPicPr>
        <p:blipFill>
          <a:blip r:embed="rId3" cstate="print"/>
          <a:srcRect b="7272"/>
          <a:stretch>
            <a:fillRect/>
          </a:stretch>
        </p:blipFill>
        <p:spPr bwMode="auto">
          <a:xfrm>
            <a:off x="1686690" y="4795088"/>
            <a:ext cx="590346" cy="556371"/>
          </a:xfrm>
          <a:prstGeom prst="rect">
            <a:avLst/>
          </a:prstGeom>
          <a:noFill/>
          <a:ln>
            <a:solidFill>
              <a:schemeClr val="accent5">
                <a:lumMod val="75000"/>
              </a:schemeClr>
            </a:solidFill>
          </a:ln>
        </p:spPr>
      </p:pic>
      <p:sp>
        <p:nvSpPr>
          <p:cNvPr id="15" name="TextBox 14"/>
          <p:cNvSpPr txBox="1"/>
          <p:nvPr/>
        </p:nvSpPr>
        <p:spPr>
          <a:xfrm>
            <a:off x="2332342" y="4718888"/>
            <a:ext cx="2905396" cy="684803"/>
          </a:xfrm>
          <a:prstGeom prst="rect">
            <a:avLst/>
          </a:prstGeom>
          <a:noFill/>
        </p:spPr>
        <p:txBody>
          <a:bodyPr wrap="square" rtlCol="0">
            <a:spAutoFit/>
          </a:bodyPr>
          <a:lstStyle/>
          <a:p>
            <a:pPr algn="ctr"/>
            <a:r>
              <a:rPr lang="en-US" sz="1400" dirty="0"/>
              <a:t>Process Manager / Technology Review </a:t>
            </a:r>
            <a:r>
              <a:rPr lang="en-US" sz="1050" dirty="0"/>
              <a:t>(Operationally responsible for a consistent execution/integration)</a:t>
            </a:r>
          </a:p>
        </p:txBody>
      </p:sp>
      <p:sp>
        <p:nvSpPr>
          <p:cNvPr id="16" name="TextBox 15"/>
          <p:cNvSpPr txBox="1"/>
          <p:nvPr/>
        </p:nvSpPr>
        <p:spPr>
          <a:xfrm>
            <a:off x="2277037" y="5633288"/>
            <a:ext cx="3026059" cy="692497"/>
          </a:xfrm>
          <a:prstGeom prst="rect">
            <a:avLst/>
          </a:prstGeom>
          <a:noFill/>
        </p:spPr>
        <p:txBody>
          <a:bodyPr wrap="square" rtlCol="0">
            <a:spAutoFit/>
          </a:bodyPr>
          <a:lstStyle/>
          <a:p>
            <a:pPr algn="ctr"/>
            <a:r>
              <a:rPr lang="en-US" sz="1400" dirty="0"/>
              <a:t>Process Meetings for each Process</a:t>
            </a:r>
          </a:p>
          <a:p>
            <a:pPr algn="ctr"/>
            <a:r>
              <a:rPr lang="en-US" sz="1400" dirty="0"/>
              <a:t>Practitioners / Process Engineers</a:t>
            </a:r>
          </a:p>
          <a:p>
            <a:pPr algn="ctr"/>
            <a:r>
              <a:rPr lang="en-US" sz="1100" dirty="0"/>
              <a:t>(across organization / functional areas)</a:t>
            </a:r>
          </a:p>
        </p:txBody>
      </p:sp>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l="5193" r="6707"/>
          <a:stretch/>
        </p:blipFill>
        <p:spPr>
          <a:xfrm>
            <a:off x="5962798" y="4789760"/>
            <a:ext cx="577194" cy="566140"/>
          </a:xfrm>
          <a:prstGeom prst="rect">
            <a:avLst/>
          </a:prstGeom>
          <a:ln>
            <a:solidFill>
              <a:schemeClr val="tx1"/>
            </a:solidFill>
          </a:ln>
        </p:spPr>
      </p:pic>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5193" r="6707"/>
          <a:stretch/>
        </p:blipFill>
        <p:spPr>
          <a:xfrm>
            <a:off x="5248836" y="4802208"/>
            <a:ext cx="577194" cy="566140"/>
          </a:xfrm>
          <a:prstGeom prst="rect">
            <a:avLst/>
          </a:prstGeom>
          <a:ln>
            <a:solidFill>
              <a:schemeClr val="tx1"/>
            </a:solidFill>
          </a:ln>
        </p:spPr>
      </p:pic>
      <p:grpSp>
        <p:nvGrpSpPr>
          <p:cNvPr id="19" name="Group 18"/>
          <p:cNvGrpSpPr/>
          <p:nvPr/>
        </p:nvGrpSpPr>
        <p:grpSpPr>
          <a:xfrm>
            <a:off x="676836" y="2256323"/>
            <a:ext cx="6125283" cy="1910281"/>
            <a:chOff x="228600" y="1860828"/>
            <a:chExt cx="6125283" cy="1910281"/>
          </a:xfrm>
        </p:grpSpPr>
        <p:sp>
          <p:nvSpPr>
            <p:cNvPr id="24" name="Rectangle 23"/>
            <p:cNvSpPr/>
            <p:nvPr/>
          </p:nvSpPr>
          <p:spPr>
            <a:xfrm>
              <a:off x="228600" y="1860828"/>
              <a:ext cx="6125283" cy="1491972"/>
            </a:xfrm>
            <a:prstGeom prst="rect">
              <a:avLst/>
            </a:prstGeom>
            <a:solidFill>
              <a:schemeClr val="accent6">
                <a:lumMod val="60000"/>
                <a:lumOff val="40000"/>
              </a:schemeClr>
            </a:solidFill>
            <a:ln w="12700" cmpd="sng">
              <a:solidFill>
                <a:schemeClr val="bg2"/>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Up-Down Arrow 24"/>
            <p:cNvSpPr/>
            <p:nvPr/>
          </p:nvSpPr>
          <p:spPr>
            <a:xfrm>
              <a:off x="3001379" y="3161509"/>
              <a:ext cx="625366" cy="609600"/>
            </a:xfrm>
            <a:prstGeom prst="upDownArrow">
              <a:avLst>
                <a:gd name="adj1" fmla="val 50000"/>
                <a:gd name="adj2" fmla="val 38202"/>
              </a:avLst>
            </a:prstGeom>
            <a:solidFill>
              <a:schemeClr val="accent4">
                <a:lumMod val="75000"/>
              </a:scheme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ounded Rectangle 25"/>
            <p:cNvSpPr/>
            <p:nvPr/>
          </p:nvSpPr>
          <p:spPr>
            <a:xfrm>
              <a:off x="289683" y="1959114"/>
              <a:ext cx="5951019" cy="685800"/>
            </a:xfrm>
            <a:prstGeom prst="roundRect">
              <a:avLst/>
            </a:prstGeom>
            <a:solidFill>
              <a:schemeClr val="accent6"/>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Process Owner and Architecture Council (POAC)</a:t>
              </a:r>
            </a:p>
          </p:txBody>
        </p:sp>
        <p:pic>
          <p:nvPicPr>
            <p:cNvPr id="27" name="Picture 2" descr="http://t0.gstatic.com/images?q=tbn:zM9Q9pB8sKu97M:http://website.iiita.ac.in/summerschool/Images/Resource%2520person.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770" b="100000" l="0" r="100000"/>
                      </a14:imgEffect>
                    </a14:imgLayer>
                  </a14:imgProps>
                </a:ext>
              </a:extLst>
            </a:blip>
            <a:srcRect/>
            <a:stretch>
              <a:fillRect/>
            </a:stretch>
          </p:blipFill>
          <p:spPr bwMode="auto">
            <a:xfrm>
              <a:off x="402864" y="2723835"/>
              <a:ext cx="621231" cy="521163"/>
            </a:xfrm>
            <a:prstGeom prst="rect">
              <a:avLst/>
            </a:prstGeom>
            <a:solidFill>
              <a:schemeClr val="bg1"/>
            </a:solidFill>
            <a:ln w="9525">
              <a:solidFill>
                <a:schemeClr val="accent1"/>
              </a:solidFill>
              <a:miter lim="800000"/>
              <a:headEnd/>
              <a:tailEnd/>
            </a:ln>
          </p:spPr>
        </p:pic>
        <p:pic>
          <p:nvPicPr>
            <p:cNvPr id="28" name="Picture 2" descr="http://t0.gstatic.com/images?q=tbn:zM9Q9pB8sKu97M:http://website.iiita.ac.in/summerschool/Images/Resource%2520person.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770" b="100000" l="0" r="100000"/>
                      </a14:imgEffect>
                    </a14:imgLayer>
                  </a14:imgProps>
                </a:ext>
              </a:extLst>
            </a:blip>
            <a:srcRect/>
            <a:stretch>
              <a:fillRect/>
            </a:stretch>
          </p:blipFill>
          <p:spPr bwMode="auto">
            <a:xfrm>
              <a:off x="1175743" y="2721114"/>
              <a:ext cx="621231" cy="521163"/>
            </a:xfrm>
            <a:prstGeom prst="rect">
              <a:avLst/>
            </a:prstGeom>
            <a:solidFill>
              <a:schemeClr val="bg1"/>
            </a:solidFill>
            <a:ln w="9525">
              <a:solidFill>
                <a:schemeClr val="accent1"/>
              </a:solidFill>
              <a:miter lim="800000"/>
              <a:headEnd/>
              <a:tailEnd/>
            </a:ln>
          </p:spPr>
        </p:pic>
        <p:sp>
          <p:nvSpPr>
            <p:cNvPr id="29" name="TextBox 28"/>
            <p:cNvSpPr txBox="1"/>
            <p:nvPr/>
          </p:nvSpPr>
          <p:spPr>
            <a:xfrm>
              <a:off x="1884106" y="2644914"/>
              <a:ext cx="2970754" cy="646331"/>
            </a:xfrm>
            <a:prstGeom prst="rect">
              <a:avLst/>
            </a:prstGeom>
            <a:noFill/>
          </p:spPr>
          <p:txBody>
            <a:bodyPr wrap="square" rtlCol="0">
              <a:spAutoFit/>
            </a:bodyPr>
            <a:lstStyle/>
            <a:p>
              <a:pPr algn="ctr"/>
              <a:r>
                <a:rPr lang="en-US" sz="1400" dirty="0"/>
                <a:t>Process Owner / Platform Architect </a:t>
              </a:r>
              <a:r>
                <a:rPr lang="en-US" sz="1100" dirty="0"/>
                <a:t>(Strategic &amp; long term goals. Strategic Roadmaps)</a:t>
              </a:r>
            </a:p>
          </p:txBody>
        </p:sp>
        <p:pic>
          <p:nvPicPr>
            <p:cNvPr id="30" name="Picture 29"/>
            <p:cNvPicPr>
              <a:picLocks noChangeAspect="1"/>
            </p:cNvPicPr>
            <p:nvPr/>
          </p:nvPicPr>
          <p:blipFill rotWithShape="1">
            <a:blip r:embed="rId7" cstate="print">
              <a:extLst>
                <a:ext uri="{28A0092B-C50C-407E-A947-70E740481C1C}">
                  <a14:useLocalDpi xmlns:a14="http://schemas.microsoft.com/office/drawing/2010/main" val="0"/>
                </a:ext>
              </a:extLst>
            </a:blip>
            <a:srcRect l="2479" r="5647" b="7037"/>
            <a:stretch/>
          </p:blipFill>
          <p:spPr>
            <a:xfrm>
              <a:off x="4845179" y="2715787"/>
              <a:ext cx="598356" cy="566140"/>
            </a:xfrm>
            <a:prstGeom prst="rect">
              <a:avLst/>
            </a:prstGeom>
            <a:ln>
              <a:solidFill>
                <a:schemeClr val="tx1"/>
              </a:solidFill>
            </a:ln>
          </p:spPr>
        </p:pic>
        <p:pic>
          <p:nvPicPr>
            <p:cNvPr id="31" name="Picture 30"/>
            <p:cNvPicPr>
              <a:picLocks noChangeAspect="1"/>
            </p:cNvPicPr>
            <p:nvPr/>
          </p:nvPicPr>
          <p:blipFill rotWithShape="1">
            <a:blip r:embed="rId7" cstate="print">
              <a:extLst>
                <a:ext uri="{28A0092B-C50C-407E-A947-70E740481C1C}">
                  <a14:useLocalDpi xmlns:a14="http://schemas.microsoft.com/office/drawing/2010/main" val="0"/>
                </a:ext>
              </a:extLst>
            </a:blip>
            <a:srcRect l="2479" r="5647" b="7037"/>
            <a:stretch/>
          </p:blipFill>
          <p:spPr>
            <a:xfrm>
              <a:off x="5578908" y="2725451"/>
              <a:ext cx="598356" cy="566140"/>
            </a:xfrm>
            <a:prstGeom prst="rect">
              <a:avLst/>
            </a:prstGeom>
            <a:ln>
              <a:solidFill>
                <a:schemeClr val="tx1"/>
              </a:solidFill>
            </a:ln>
          </p:spPr>
        </p:pic>
      </p:grpSp>
      <p:grpSp>
        <p:nvGrpSpPr>
          <p:cNvPr id="20" name="Group 19"/>
          <p:cNvGrpSpPr/>
          <p:nvPr/>
        </p:nvGrpSpPr>
        <p:grpSpPr>
          <a:xfrm>
            <a:off x="763967" y="937766"/>
            <a:ext cx="5924970" cy="1546438"/>
            <a:chOff x="315732" y="990600"/>
            <a:chExt cx="5924970" cy="1546438"/>
          </a:xfrm>
        </p:grpSpPr>
        <p:sp>
          <p:nvSpPr>
            <p:cNvPr id="21" name="Rounded Rectangle 20"/>
            <p:cNvSpPr/>
            <p:nvPr/>
          </p:nvSpPr>
          <p:spPr>
            <a:xfrm>
              <a:off x="315732" y="990600"/>
              <a:ext cx="5924970" cy="685800"/>
            </a:xfrm>
            <a:prstGeom prst="roundRect">
              <a:avLst/>
            </a:prstGeom>
            <a:solidFill>
              <a:srgbClr val="F38A17"/>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IT Governance Board (ITGB)</a:t>
              </a:r>
            </a:p>
          </p:txBody>
        </p:sp>
        <p:sp>
          <p:nvSpPr>
            <p:cNvPr id="22" name="Up-Down Arrow 21"/>
            <p:cNvSpPr/>
            <p:nvPr/>
          </p:nvSpPr>
          <p:spPr>
            <a:xfrm>
              <a:off x="3001379" y="1989108"/>
              <a:ext cx="625366" cy="547930"/>
            </a:xfrm>
            <a:prstGeom prst="upDownArrow">
              <a:avLst>
                <a:gd name="adj1" fmla="val 50000"/>
                <a:gd name="adj2" fmla="val 38202"/>
              </a:avLst>
            </a:prstGeom>
            <a:solidFill>
              <a:schemeClr val="accent4">
                <a:lumMod val="75000"/>
              </a:schemeClr>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35" name="Picture 34"/>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foregroundMark x1="8742" y1="45283" x2="8742" y2="45283"/>
                        <a14:foregroundMark x1="9382" y1="47484" x2="9382" y2="47484"/>
                        <a14:foregroundMark x1="11727" y1="55660" x2="11727" y2="55660"/>
                        <a14:foregroundMark x1="9808" y1="55660" x2="9808" y2="55660"/>
                        <a14:foregroundMark x1="9382" y1="58805" x2="9382" y2="58805"/>
                        <a14:foregroundMark x1="51599" y1="48742" x2="51599" y2="48742"/>
                        <a14:foregroundMark x1="51599" y1="48742" x2="51599" y2="48742"/>
                        <a14:backgroundMark x1="39446" y1="42453" x2="39446" y2="42453"/>
                        <a14:backgroundMark x1="44776" y1="37736" x2="44776" y2="37736"/>
                        <a14:backgroundMark x1="46695" y1="45912" x2="46695" y2="45912"/>
                        <a14:backgroundMark x1="55224" y1="44654" x2="55224" y2="44654"/>
                        <a14:backgroundMark x1="54371" y1="42138" x2="54371" y2="42138"/>
                        <a14:backgroundMark x1="72708" y1="38050" x2="72708" y2="38050"/>
                        <a14:backgroundMark x1="74840" y1="34906" x2="74840" y2="34906"/>
                        <a14:backgroundMark x1="83156" y1="46855" x2="83156" y2="46855"/>
                        <a14:backgroundMark x1="58422" y1="38679" x2="58422" y2="38679"/>
                        <a14:backgroundMark x1="59915" y1="44340" x2="59915" y2="44340"/>
                        <a14:backgroundMark x1="41578" y1="38365" x2="41578" y2="38365"/>
                        <a14:backgroundMark x1="51812" y1="40566" x2="51812" y2="40566"/>
                        <a14:backgroundMark x1="52878" y1="41195" x2="52878" y2="41195"/>
                        <a14:backgroundMark x1="50533" y1="40566" x2="50533" y2="40566"/>
                        <a14:backgroundMark x1="46908" y1="44654" x2="46908" y2="44654"/>
                        <a14:backgroundMark x1="47335" y1="43711" x2="47335" y2="43711"/>
                        <a14:backgroundMark x1="47974" y1="42453" x2="47974" y2="42453"/>
                        <a14:backgroundMark x1="48614" y1="41824" x2="48614" y2="41824"/>
                        <a14:backgroundMark x1="49254" y1="40881" x2="49254" y2="40881"/>
                      </a14:backgroundRemoval>
                    </a14:imgEffect>
                  </a14:imgLayer>
                </a14:imgProps>
              </a:ext>
              <a:ext uri="{28A0092B-C50C-407E-A947-70E740481C1C}">
                <a14:useLocalDpi xmlns:a14="http://schemas.microsoft.com/office/drawing/2010/main" val="0"/>
              </a:ext>
            </a:extLst>
          </a:blip>
          <a:stretch>
            <a:fillRect/>
          </a:stretch>
        </p:blipFill>
        <p:spPr>
          <a:xfrm>
            <a:off x="5547069" y="5574674"/>
            <a:ext cx="1133562" cy="768697"/>
          </a:xfrm>
          <a:prstGeom prst="rect">
            <a:avLst/>
          </a:prstGeom>
        </p:spPr>
      </p:pic>
      <p:pic>
        <p:nvPicPr>
          <p:cNvPr id="36" name="Picture 35"/>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foregroundMark x1="8742" y1="45283" x2="8742" y2="45283"/>
                        <a14:foregroundMark x1="9382" y1="47484" x2="9382" y2="47484"/>
                        <a14:foregroundMark x1="11727" y1="55660" x2="11727" y2="55660"/>
                        <a14:foregroundMark x1="9808" y1="55660" x2="9808" y2="55660"/>
                        <a14:foregroundMark x1="9382" y1="58805" x2="9382" y2="58805"/>
                        <a14:foregroundMark x1="51599" y1="48742" x2="51599" y2="48742"/>
                        <a14:foregroundMark x1="51599" y1="48742" x2="51599" y2="48742"/>
                        <a14:backgroundMark x1="39446" y1="42453" x2="39446" y2="42453"/>
                        <a14:backgroundMark x1="44776" y1="37736" x2="44776" y2="37736"/>
                        <a14:backgroundMark x1="46695" y1="45912" x2="46695" y2="45912"/>
                        <a14:backgroundMark x1="55224" y1="44654" x2="55224" y2="44654"/>
                        <a14:backgroundMark x1="54371" y1="42138" x2="54371" y2="42138"/>
                        <a14:backgroundMark x1="72708" y1="38050" x2="72708" y2="38050"/>
                        <a14:backgroundMark x1="74840" y1="34906" x2="74840" y2="34906"/>
                        <a14:backgroundMark x1="83156" y1="46855" x2="83156" y2="46855"/>
                        <a14:backgroundMark x1="58422" y1="38679" x2="58422" y2="38679"/>
                        <a14:backgroundMark x1="59915" y1="44340" x2="59915" y2="44340"/>
                        <a14:backgroundMark x1="41578" y1="38365" x2="41578" y2="38365"/>
                        <a14:backgroundMark x1="51812" y1="40566" x2="51812" y2="40566"/>
                        <a14:backgroundMark x1="52878" y1="41195" x2="52878" y2="41195"/>
                        <a14:backgroundMark x1="50533" y1="40566" x2="50533" y2="40566"/>
                        <a14:backgroundMark x1="46908" y1="44654" x2="46908" y2="44654"/>
                        <a14:backgroundMark x1="47335" y1="43711" x2="47335" y2="43711"/>
                        <a14:backgroundMark x1="47974" y1="42453" x2="47974" y2="42453"/>
                        <a14:backgroundMark x1="48614" y1="41824" x2="48614" y2="41824"/>
                        <a14:backgroundMark x1="49254" y1="40881" x2="49254" y2="40881"/>
                      </a14:backgroundRemoval>
                    </a14:imgEffect>
                  </a14:imgLayer>
                </a14:imgProps>
              </a:ext>
              <a:ext uri="{28A0092B-C50C-407E-A947-70E740481C1C}">
                <a14:useLocalDpi xmlns:a14="http://schemas.microsoft.com/office/drawing/2010/main" val="0"/>
              </a:ext>
            </a:extLst>
          </a:blip>
          <a:stretch>
            <a:fillRect/>
          </a:stretch>
        </p:blipFill>
        <p:spPr>
          <a:xfrm>
            <a:off x="1111647" y="5576035"/>
            <a:ext cx="1133562" cy="768697"/>
          </a:xfrm>
          <a:prstGeom prst="rect">
            <a:avLst/>
          </a:prstGeom>
        </p:spPr>
      </p:pic>
      <p:sp>
        <p:nvSpPr>
          <p:cNvPr id="37" name="Text Placeholder 2"/>
          <p:cNvSpPr txBox="1">
            <a:spLocks/>
          </p:cNvSpPr>
          <p:nvPr/>
        </p:nvSpPr>
        <p:spPr bwMode="gray">
          <a:xfrm>
            <a:off x="6901669" y="4798269"/>
            <a:ext cx="2471805" cy="1597633"/>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2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2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SzPct val="80000"/>
              <a:buFont typeface="Wingdings" pitchFamily="2" charset="2"/>
              <a:buChar char="n"/>
              <a:defRPr lang="en-US" sz="12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SzPct val="80000"/>
              <a:buFont typeface="Arial" pitchFamily="34" charset="0"/>
              <a:buChar char="–"/>
              <a:defRPr lang="en-US" sz="12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SzPct val="80000"/>
              <a:buFont typeface="Wingdings" pitchFamily="2" charset="2"/>
              <a:buChar char="n"/>
              <a:defRPr lang="en-GB" sz="1200" b="0" kern="1200" baseline="0" noProof="0">
                <a:solidFill>
                  <a:schemeClr val="tx1"/>
                </a:solidFill>
                <a:latin typeface="Arial"/>
                <a:ea typeface="+mn-ea"/>
                <a:cs typeface="Arial" pitchFamily="34" charset="0"/>
              </a:defRPr>
            </a:lvl5pPr>
            <a:lvl6pPr marL="720725" indent="-185738" algn="l" defTabSz="914400" rtl="0" eaLnBrk="1" latinLnBrk="0" hangingPunct="1">
              <a:lnSpc>
                <a:spcPct val="100000"/>
              </a:lnSpc>
              <a:spcBef>
                <a:spcPts val="600"/>
              </a:spcBef>
              <a:buClr>
                <a:srgbClr val="97989A"/>
              </a:buClr>
              <a:buFont typeface="Arial" pitchFamily="34" charset="0"/>
              <a:buChar char="–"/>
              <a:defRPr lang="en-GB" sz="10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00000"/>
              </a:lnSpc>
              <a:spcBef>
                <a:spcPts val="600"/>
              </a:spcBef>
              <a:buClr>
                <a:srgbClr val="97989A"/>
              </a:buClr>
              <a:buFont typeface="Arial" pitchFamily="34" charset="0"/>
              <a:buChar char="■"/>
              <a:defRPr lang="en-GB" sz="10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00000"/>
              </a:lnSpc>
              <a:spcBef>
                <a:spcPts val="600"/>
              </a:spcBef>
              <a:buClr>
                <a:srgbClr val="97989A"/>
              </a:buClr>
              <a:buFont typeface="Arial" pitchFamily="34" charset="0"/>
              <a:buChar char="–"/>
              <a:defRPr lang="en-GB" sz="1000" kern="1200">
                <a:solidFill>
                  <a:schemeClr val="tx1"/>
                </a:solidFill>
                <a:latin typeface="Arial" pitchFamily="34" charset="0"/>
                <a:ea typeface="+mn-ea"/>
                <a:cs typeface="+mn-cs"/>
              </a:defRPr>
            </a:lvl8pPr>
            <a:lvl9pPr marL="1255713" indent="-174625" algn="l" defTabSz="914400" rtl="0" eaLnBrk="1" latinLnBrk="0" hangingPunct="1">
              <a:lnSpc>
                <a:spcPct val="100000"/>
              </a:lnSpc>
              <a:spcBef>
                <a:spcPts val="600"/>
              </a:spcBef>
              <a:buClr>
                <a:srgbClr val="97989A"/>
              </a:buClr>
              <a:buFont typeface="Arial" pitchFamily="34" charset="0"/>
              <a:buChar char="■"/>
              <a:defRPr lang="en-GB" sz="1000" kern="1200">
                <a:solidFill>
                  <a:schemeClr val="tx1"/>
                </a:solidFill>
                <a:latin typeface="Arial" pitchFamily="34" charset="0"/>
                <a:ea typeface="+mn-ea"/>
                <a:cs typeface="Arial" pitchFamily="34" charset="0"/>
              </a:defRPr>
            </a:lvl9pPr>
          </a:lstStyle>
          <a:p>
            <a:r>
              <a:rPr lang="en-US" sz="1800" dirty="0">
                <a:latin typeface="+mn-lt"/>
              </a:rPr>
              <a:t>Process Operation</a:t>
            </a:r>
            <a:endParaRPr lang="en-US" sz="1900" dirty="0">
              <a:latin typeface="+mn-lt"/>
            </a:endParaRPr>
          </a:p>
          <a:p>
            <a:pPr marL="285750" indent="-285750">
              <a:spcBef>
                <a:spcPts val="0"/>
              </a:spcBef>
              <a:buFont typeface="Arial" panose="020B0604020202020204" pitchFamily="34" charset="0"/>
              <a:buChar char="•"/>
            </a:pPr>
            <a:r>
              <a:rPr lang="en-US" sz="1400" b="0" dirty="0">
                <a:latin typeface="+mn-lt"/>
              </a:rPr>
              <a:t>Process Execution</a:t>
            </a:r>
          </a:p>
          <a:p>
            <a:pPr marL="285750" indent="-285750">
              <a:spcBef>
                <a:spcPts val="0"/>
              </a:spcBef>
              <a:buFont typeface="Arial" panose="020B0604020202020204" pitchFamily="34" charset="0"/>
              <a:buChar char="•"/>
            </a:pPr>
            <a:r>
              <a:rPr lang="en-US" sz="1400" b="0" dirty="0">
                <a:latin typeface="+mn-lt"/>
              </a:rPr>
              <a:t>Process Documentation</a:t>
            </a:r>
          </a:p>
          <a:p>
            <a:pPr marL="285750" indent="-285750">
              <a:spcBef>
                <a:spcPts val="0"/>
              </a:spcBef>
              <a:buFont typeface="Arial" panose="020B0604020202020204" pitchFamily="34" charset="0"/>
              <a:buChar char="•"/>
            </a:pPr>
            <a:r>
              <a:rPr lang="en-US" sz="1400" b="0" dirty="0">
                <a:latin typeface="+mn-lt"/>
              </a:rPr>
              <a:t>Process </a:t>
            </a:r>
            <a:r>
              <a:rPr lang="en-US" sz="1400" b="0" dirty="0" smtClean="0">
                <a:latin typeface="+mn-lt"/>
              </a:rPr>
              <a:t>Training</a:t>
            </a:r>
          </a:p>
          <a:p>
            <a:pPr marL="285750" indent="-285750">
              <a:spcBef>
                <a:spcPts val="0"/>
              </a:spcBef>
              <a:buFont typeface="Arial" panose="020B0604020202020204" pitchFamily="34" charset="0"/>
              <a:buChar char="•"/>
            </a:pPr>
            <a:r>
              <a:rPr lang="en-US" sz="1400" b="0" dirty="0" smtClean="0">
                <a:latin typeface="+mn-lt"/>
              </a:rPr>
              <a:t>Automation </a:t>
            </a:r>
            <a:r>
              <a:rPr lang="en-US" sz="1400" b="0" dirty="0">
                <a:latin typeface="+mn-lt"/>
              </a:rPr>
              <a:t>&amp; Technology</a:t>
            </a:r>
          </a:p>
          <a:p>
            <a:pPr marL="285750" indent="-285750">
              <a:spcBef>
                <a:spcPts val="0"/>
              </a:spcBef>
              <a:buFont typeface="Arial" panose="020B0604020202020204" pitchFamily="34" charset="0"/>
              <a:buChar char="•"/>
            </a:pPr>
            <a:r>
              <a:rPr lang="en-US" sz="1400" b="0" dirty="0">
                <a:latin typeface="+mn-lt"/>
              </a:rPr>
              <a:t>Monitoring &amp; Reporting of KPIs and Metrics</a:t>
            </a:r>
          </a:p>
        </p:txBody>
      </p:sp>
      <p:sp>
        <p:nvSpPr>
          <p:cNvPr id="41" name="TextBox 40"/>
          <p:cNvSpPr txBox="1"/>
          <p:nvPr/>
        </p:nvSpPr>
        <p:spPr>
          <a:xfrm>
            <a:off x="6901669" y="2211200"/>
            <a:ext cx="2713161" cy="1661993"/>
          </a:xfrm>
          <a:prstGeom prst="rect">
            <a:avLst/>
          </a:prstGeom>
          <a:noFill/>
        </p:spPr>
        <p:txBody>
          <a:bodyPr wrap="square" rtlCol="0">
            <a:spAutoFit/>
          </a:bodyPr>
          <a:lstStyle/>
          <a:p>
            <a:r>
              <a:rPr lang="en-US" b="1" dirty="0">
                <a:solidFill>
                  <a:srgbClr val="00338D"/>
                </a:solidFill>
                <a:cs typeface="Arial" pitchFamily="34" charset="0"/>
              </a:rPr>
              <a:t>Process Strategy</a:t>
            </a:r>
          </a:p>
          <a:p>
            <a:pPr marL="171450" indent="-171450">
              <a:buFont typeface="Arial" panose="020B0604020202020204" pitchFamily="34" charset="0"/>
              <a:buChar char="•"/>
            </a:pPr>
            <a:r>
              <a:rPr lang="en-US" sz="1400" dirty="0">
                <a:solidFill>
                  <a:srgbClr val="00338D"/>
                </a:solidFill>
                <a:cs typeface="Arial" pitchFamily="34" charset="0"/>
              </a:rPr>
              <a:t>Strategic Process Roadmap</a:t>
            </a:r>
          </a:p>
          <a:p>
            <a:pPr marL="171450" indent="-171450">
              <a:buFont typeface="Arial" panose="020B0604020202020204" pitchFamily="34" charset="0"/>
              <a:buChar char="•"/>
            </a:pPr>
            <a:r>
              <a:rPr lang="en-US" sz="1400" dirty="0">
                <a:solidFill>
                  <a:srgbClr val="00338D"/>
                </a:solidFill>
                <a:cs typeface="Arial" pitchFamily="34" charset="0"/>
              </a:rPr>
              <a:t>Strategic Platform Roadmap</a:t>
            </a:r>
          </a:p>
          <a:p>
            <a:pPr marL="171450" indent="-171450">
              <a:buFont typeface="Arial" panose="020B0604020202020204" pitchFamily="34" charset="0"/>
              <a:buChar char="•"/>
            </a:pPr>
            <a:r>
              <a:rPr lang="en-US" sz="1400" dirty="0">
                <a:solidFill>
                  <a:srgbClr val="00338D"/>
                </a:solidFill>
                <a:cs typeface="Arial" pitchFamily="34" charset="0"/>
              </a:rPr>
              <a:t>12-month rolling plan</a:t>
            </a:r>
          </a:p>
          <a:p>
            <a:pPr marL="171450" indent="-171450">
              <a:buFont typeface="Arial" panose="020B0604020202020204" pitchFamily="34" charset="0"/>
              <a:buChar char="•"/>
            </a:pPr>
            <a:r>
              <a:rPr lang="en-US" sz="1400" dirty="0">
                <a:solidFill>
                  <a:srgbClr val="00338D"/>
                </a:solidFill>
                <a:cs typeface="Arial" pitchFamily="34" charset="0"/>
              </a:rPr>
              <a:t>Set process / platform goals, scope and future </a:t>
            </a:r>
            <a:r>
              <a:rPr lang="en-US" sz="1400" dirty="0" smtClean="0">
                <a:solidFill>
                  <a:srgbClr val="00338D"/>
                </a:solidFill>
                <a:cs typeface="Arial" pitchFamily="34" charset="0"/>
              </a:rPr>
              <a:t>maturity</a:t>
            </a:r>
          </a:p>
          <a:p>
            <a:pPr marL="171450" indent="-171450">
              <a:buFont typeface="Arial" panose="020B0604020202020204" pitchFamily="34" charset="0"/>
              <a:buChar char="•"/>
            </a:pPr>
            <a:r>
              <a:rPr lang="en-US" sz="1400" dirty="0" smtClean="0">
                <a:solidFill>
                  <a:srgbClr val="00338D"/>
                </a:solidFill>
                <a:cs typeface="Arial" pitchFamily="34" charset="0"/>
              </a:rPr>
              <a:t>Prioritization and decisions</a:t>
            </a:r>
            <a:endParaRPr lang="en-US" sz="1400" dirty="0">
              <a:solidFill>
                <a:srgbClr val="00338D"/>
              </a:solidFill>
              <a:cs typeface="Arial" pitchFamily="34" charset="0"/>
            </a:endParaRPr>
          </a:p>
        </p:txBody>
      </p:sp>
      <p:sp>
        <p:nvSpPr>
          <p:cNvPr id="42" name="TextBox 41"/>
          <p:cNvSpPr txBox="1"/>
          <p:nvPr/>
        </p:nvSpPr>
        <p:spPr>
          <a:xfrm>
            <a:off x="9270774" y="5146234"/>
            <a:ext cx="3009875" cy="1107996"/>
          </a:xfrm>
          <a:prstGeom prst="rect">
            <a:avLst/>
          </a:prstGeom>
          <a:noFill/>
        </p:spPr>
        <p:txBody>
          <a:bodyPr wrap="square" rtlCol="0">
            <a:spAutoFit/>
          </a:bodyPr>
          <a:lstStyle/>
          <a:p>
            <a:r>
              <a:rPr lang="en-US" b="1" dirty="0">
                <a:solidFill>
                  <a:schemeClr val="accent4">
                    <a:lumMod val="50000"/>
                  </a:schemeClr>
                </a:solidFill>
              </a:rPr>
              <a:t>Threshold for escalation</a:t>
            </a:r>
          </a:p>
          <a:p>
            <a:pPr marL="171450" indent="-171450">
              <a:buFont typeface="Arial" panose="020B0604020202020204" pitchFamily="34" charset="0"/>
              <a:buChar char="•"/>
            </a:pPr>
            <a:r>
              <a:rPr lang="en-US" sz="1600" dirty="0">
                <a:solidFill>
                  <a:schemeClr val="accent4">
                    <a:lumMod val="50000"/>
                  </a:schemeClr>
                </a:solidFill>
              </a:rPr>
              <a:t>Impacting </a:t>
            </a:r>
            <a:r>
              <a:rPr lang="en-US" sz="1600" dirty="0" smtClean="0">
                <a:solidFill>
                  <a:schemeClr val="accent4">
                    <a:lumMod val="50000"/>
                  </a:schemeClr>
                </a:solidFill>
              </a:rPr>
              <a:t>&gt;1 processes</a:t>
            </a:r>
            <a:endParaRPr lang="en-US" sz="1600" dirty="0">
              <a:solidFill>
                <a:schemeClr val="accent4">
                  <a:lumMod val="50000"/>
                </a:schemeClr>
              </a:solidFill>
            </a:endParaRPr>
          </a:p>
          <a:p>
            <a:pPr marL="171450" indent="-171450">
              <a:buFont typeface="Arial" panose="020B0604020202020204" pitchFamily="34" charset="0"/>
              <a:buChar char="•"/>
            </a:pPr>
            <a:r>
              <a:rPr lang="en-US" sz="1600" dirty="0">
                <a:solidFill>
                  <a:schemeClr val="accent4">
                    <a:lumMod val="50000"/>
                  </a:schemeClr>
                </a:solidFill>
              </a:rPr>
              <a:t>Tool / Process integrations</a:t>
            </a:r>
          </a:p>
          <a:p>
            <a:pPr marL="171450" indent="-171450">
              <a:buFont typeface="Arial" panose="020B0604020202020204" pitchFamily="34" charset="0"/>
              <a:buChar char="•"/>
            </a:pPr>
            <a:r>
              <a:rPr lang="en-US" sz="1600" dirty="0">
                <a:solidFill>
                  <a:schemeClr val="accent4">
                    <a:lumMod val="50000"/>
                  </a:schemeClr>
                </a:solidFill>
              </a:rPr>
              <a:t>Process Input / </a:t>
            </a:r>
            <a:r>
              <a:rPr lang="en-US" sz="1600" dirty="0" smtClean="0">
                <a:solidFill>
                  <a:schemeClr val="accent4">
                    <a:lumMod val="50000"/>
                  </a:schemeClr>
                </a:solidFill>
              </a:rPr>
              <a:t>Output</a:t>
            </a:r>
            <a:endParaRPr lang="en-US" sz="1400" dirty="0">
              <a:solidFill>
                <a:schemeClr val="accent4">
                  <a:lumMod val="50000"/>
                </a:schemeClr>
              </a:solidFill>
            </a:endParaRPr>
          </a:p>
        </p:txBody>
      </p:sp>
      <p:sp>
        <p:nvSpPr>
          <p:cNvPr id="43" name="TextBox 42"/>
          <p:cNvSpPr txBox="1"/>
          <p:nvPr/>
        </p:nvSpPr>
        <p:spPr>
          <a:xfrm>
            <a:off x="9272224" y="3111845"/>
            <a:ext cx="2994450" cy="1600438"/>
          </a:xfrm>
          <a:prstGeom prst="rect">
            <a:avLst/>
          </a:prstGeom>
          <a:noFill/>
        </p:spPr>
        <p:txBody>
          <a:bodyPr wrap="square" rtlCol="0">
            <a:spAutoFit/>
          </a:bodyPr>
          <a:lstStyle/>
          <a:p>
            <a:r>
              <a:rPr lang="en-US" b="1" dirty="0">
                <a:solidFill>
                  <a:schemeClr val="accent4">
                    <a:lumMod val="50000"/>
                  </a:schemeClr>
                </a:solidFill>
              </a:rPr>
              <a:t>Threshold for escalation</a:t>
            </a:r>
          </a:p>
          <a:p>
            <a:pPr marL="171450" indent="-171450">
              <a:buFont typeface="Arial" panose="020B0604020202020204" pitchFamily="34" charset="0"/>
              <a:buChar char="•"/>
            </a:pPr>
            <a:r>
              <a:rPr lang="en-US" sz="1600" dirty="0">
                <a:solidFill>
                  <a:schemeClr val="accent4">
                    <a:lumMod val="50000"/>
                  </a:schemeClr>
                </a:solidFill>
              </a:rPr>
              <a:t>Funding request e.g. &gt;$1</a:t>
            </a:r>
          </a:p>
          <a:p>
            <a:pPr marL="171450" indent="-171450">
              <a:buFont typeface="Arial" panose="020B0604020202020204" pitchFamily="34" charset="0"/>
              <a:buChar char="•"/>
            </a:pPr>
            <a:r>
              <a:rPr lang="en-US" sz="1600" dirty="0">
                <a:solidFill>
                  <a:schemeClr val="accent4">
                    <a:lumMod val="50000"/>
                  </a:schemeClr>
                </a:solidFill>
              </a:rPr>
              <a:t>New tools / technology</a:t>
            </a:r>
          </a:p>
          <a:p>
            <a:pPr marL="171450" indent="-171450">
              <a:buFont typeface="Arial" panose="020B0604020202020204" pitchFamily="34" charset="0"/>
              <a:buChar char="•"/>
            </a:pPr>
            <a:r>
              <a:rPr lang="en-US" sz="1600" dirty="0">
                <a:solidFill>
                  <a:schemeClr val="accent4">
                    <a:lumMod val="50000"/>
                  </a:schemeClr>
                </a:solidFill>
              </a:rPr>
              <a:t>Tool customization</a:t>
            </a:r>
          </a:p>
          <a:p>
            <a:pPr marL="171450" indent="-171450">
              <a:buFont typeface="Arial" panose="020B0604020202020204" pitchFamily="34" charset="0"/>
              <a:buChar char="•"/>
            </a:pPr>
            <a:r>
              <a:rPr lang="en-US" sz="1600" dirty="0">
                <a:solidFill>
                  <a:schemeClr val="accent4">
                    <a:lumMod val="50000"/>
                  </a:schemeClr>
                </a:solidFill>
              </a:rPr>
              <a:t>Staff changes / updates</a:t>
            </a:r>
          </a:p>
          <a:p>
            <a:pPr marL="171450" indent="-171450">
              <a:buFont typeface="Arial" panose="020B0604020202020204" pitchFamily="34" charset="0"/>
              <a:buChar char="•"/>
            </a:pPr>
            <a:r>
              <a:rPr lang="en-US" sz="1600" dirty="0">
                <a:solidFill>
                  <a:schemeClr val="accent4">
                    <a:lumMod val="50000"/>
                  </a:schemeClr>
                </a:solidFill>
              </a:rPr>
              <a:t>Strategic process impact</a:t>
            </a:r>
          </a:p>
        </p:txBody>
      </p:sp>
      <p:sp>
        <p:nvSpPr>
          <p:cNvPr id="44" name="TextBox 43"/>
          <p:cNvSpPr txBox="1"/>
          <p:nvPr/>
        </p:nvSpPr>
        <p:spPr>
          <a:xfrm>
            <a:off x="9277132" y="1499070"/>
            <a:ext cx="2942200" cy="1231106"/>
          </a:xfrm>
          <a:prstGeom prst="rect">
            <a:avLst/>
          </a:prstGeom>
          <a:noFill/>
        </p:spPr>
        <p:txBody>
          <a:bodyPr wrap="square" rtlCol="0">
            <a:spAutoFit/>
          </a:bodyPr>
          <a:lstStyle/>
          <a:p>
            <a:r>
              <a:rPr lang="en-US" b="1" dirty="0">
                <a:solidFill>
                  <a:schemeClr val="accent4">
                    <a:lumMod val="50000"/>
                  </a:schemeClr>
                </a:solidFill>
              </a:rPr>
              <a:t>Threshold for escalation</a:t>
            </a:r>
          </a:p>
          <a:p>
            <a:pPr marL="171450" indent="-171450">
              <a:buFont typeface="Arial" panose="020B0604020202020204" pitchFamily="34" charset="0"/>
              <a:buChar char="•"/>
            </a:pPr>
            <a:r>
              <a:rPr lang="en-US" sz="1400" dirty="0">
                <a:solidFill>
                  <a:schemeClr val="accent4">
                    <a:lumMod val="50000"/>
                  </a:schemeClr>
                </a:solidFill>
              </a:rPr>
              <a:t>New funding e.g. &gt; $25.000</a:t>
            </a:r>
          </a:p>
          <a:p>
            <a:pPr marL="171450" indent="-171450">
              <a:buFont typeface="Arial" panose="020B0604020202020204" pitchFamily="34" charset="0"/>
              <a:buChar char="•"/>
            </a:pPr>
            <a:r>
              <a:rPr lang="en-US" sz="1400" dirty="0">
                <a:solidFill>
                  <a:schemeClr val="accent4">
                    <a:lumMod val="50000"/>
                  </a:schemeClr>
                </a:solidFill>
              </a:rPr>
              <a:t>New tools / technology</a:t>
            </a:r>
          </a:p>
          <a:p>
            <a:pPr marL="171450" indent="-171450">
              <a:buFont typeface="Arial" panose="020B0604020202020204" pitchFamily="34" charset="0"/>
              <a:buChar char="•"/>
            </a:pPr>
            <a:r>
              <a:rPr lang="en-US" sz="1400" dirty="0" smtClean="0">
                <a:solidFill>
                  <a:schemeClr val="accent4">
                    <a:lumMod val="50000"/>
                  </a:schemeClr>
                </a:solidFill>
              </a:rPr>
              <a:t>Organizational </a:t>
            </a:r>
            <a:r>
              <a:rPr lang="en-US" sz="1400" dirty="0">
                <a:solidFill>
                  <a:schemeClr val="accent4">
                    <a:lumMod val="50000"/>
                  </a:schemeClr>
                </a:solidFill>
              </a:rPr>
              <a:t>changes</a:t>
            </a:r>
          </a:p>
          <a:p>
            <a:pPr marL="171450" indent="-171450">
              <a:buFont typeface="Arial" panose="020B0604020202020204" pitchFamily="34" charset="0"/>
              <a:buChar char="•"/>
            </a:pPr>
            <a:r>
              <a:rPr lang="en-US" sz="1400" dirty="0">
                <a:solidFill>
                  <a:schemeClr val="accent4">
                    <a:lumMod val="50000"/>
                  </a:schemeClr>
                </a:solidFill>
              </a:rPr>
              <a:t>Strategic / Roadmaps</a:t>
            </a:r>
          </a:p>
        </p:txBody>
      </p:sp>
      <p:sp>
        <p:nvSpPr>
          <p:cNvPr id="11" name="TextBox 10"/>
          <p:cNvSpPr txBox="1"/>
          <p:nvPr/>
        </p:nvSpPr>
        <p:spPr>
          <a:xfrm>
            <a:off x="2390250" y="2052085"/>
            <a:ext cx="2776337" cy="246221"/>
          </a:xfrm>
          <a:prstGeom prst="rect">
            <a:avLst/>
          </a:prstGeom>
          <a:solidFill>
            <a:schemeClr val="accent6">
              <a:lumMod val="75000"/>
            </a:schemeClr>
          </a:solidFill>
        </p:spPr>
        <p:txBody>
          <a:bodyPr wrap="none" lIns="0" tIns="0" rIns="0" bIns="0" rtlCol="0">
            <a:spAutoFit/>
          </a:bodyPr>
          <a:lstStyle/>
          <a:p>
            <a:pPr algn="ctr"/>
            <a:r>
              <a:rPr lang="en-US" sz="1600" dirty="0">
                <a:solidFill>
                  <a:schemeClr val="bg1"/>
                </a:solidFill>
              </a:rPr>
              <a:t>Consolidated Strategic </a:t>
            </a:r>
            <a:r>
              <a:rPr lang="en-US" sz="1600" dirty="0" smtClean="0">
                <a:solidFill>
                  <a:schemeClr val="bg1"/>
                </a:solidFill>
              </a:rPr>
              <a:t>Roadmaps</a:t>
            </a:r>
            <a:endParaRPr lang="en-US" sz="1600" dirty="0">
              <a:solidFill>
                <a:schemeClr val="bg1"/>
              </a:solidFill>
            </a:endParaRPr>
          </a:p>
        </p:txBody>
      </p:sp>
      <p:sp>
        <p:nvSpPr>
          <p:cNvPr id="10" name="TextBox 9"/>
          <p:cNvSpPr txBox="1"/>
          <p:nvPr/>
        </p:nvSpPr>
        <p:spPr>
          <a:xfrm>
            <a:off x="588848" y="273788"/>
            <a:ext cx="4487062" cy="523220"/>
          </a:xfrm>
          <a:prstGeom prst="rect">
            <a:avLst/>
          </a:prstGeom>
          <a:noFill/>
        </p:spPr>
        <p:txBody>
          <a:bodyPr wrap="none" rtlCol="0">
            <a:spAutoFit/>
          </a:bodyPr>
          <a:lstStyle/>
          <a:p>
            <a:r>
              <a:rPr lang="en-US" sz="2800" dirty="0" smtClean="0"/>
              <a:t>ITSM Governance Framework</a:t>
            </a:r>
            <a:endParaRPr lang="en-US" sz="2800" dirty="0"/>
          </a:p>
        </p:txBody>
      </p:sp>
      <p:sp>
        <p:nvSpPr>
          <p:cNvPr id="38" name="TextBox 37"/>
          <p:cNvSpPr txBox="1"/>
          <p:nvPr/>
        </p:nvSpPr>
        <p:spPr>
          <a:xfrm>
            <a:off x="6901669" y="273788"/>
            <a:ext cx="895373" cy="461665"/>
          </a:xfrm>
          <a:prstGeom prst="rect">
            <a:avLst/>
          </a:prstGeom>
          <a:noFill/>
        </p:spPr>
        <p:txBody>
          <a:bodyPr wrap="none" rtlCol="0">
            <a:spAutoFit/>
          </a:bodyPr>
          <a:lstStyle/>
          <a:p>
            <a:r>
              <a:rPr lang="en-US" sz="2400" dirty="0" smtClean="0">
                <a:solidFill>
                  <a:schemeClr val="accent5">
                    <a:lumMod val="75000"/>
                  </a:schemeClr>
                </a:solidFill>
              </a:rPr>
              <a:t>Focus</a:t>
            </a:r>
            <a:endParaRPr lang="en-US" sz="2800" dirty="0">
              <a:solidFill>
                <a:schemeClr val="accent5">
                  <a:lumMod val="75000"/>
                </a:schemeClr>
              </a:solidFill>
            </a:endParaRPr>
          </a:p>
        </p:txBody>
      </p:sp>
      <p:sp>
        <p:nvSpPr>
          <p:cNvPr id="39" name="TextBox 38"/>
          <p:cNvSpPr txBox="1"/>
          <p:nvPr/>
        </p:nvSpPr>
        <p:spPr>
          <a:xfrm>
            <a:off x="9006668" y="273788"/>
            <a:ext cx="3304174" cy="661720"/>
          </a:xfrm>
          <a:prstGeom prst="rect">
            <a:avLst/>
          </a:prstGeom>
          <a:noFill/>
        </p:spPr>
        <p:txBody>
          <a:bodyPr wrap="none" rtlCol="0">
            <a:spAutoFit/>
          </a:bodyPr>
          <a:lstStyle/>
          <a:p>
            <a:r>
              <a:rPr lang="en-US" sz="2400" dirty="0" smtClean="0">
                <a:solidFill>
                  <a:schemeClr val="accent4">
                    <a:lumMod val="50000"/>
                  </a:schemeClr>
                </a:solidFill>
              </a:rPr>
              <a:t>Thresholds for Escalation</a:t>
            </a:r>
          </a:p>
          <a:p>
            <a:r>
              <a:rPr lang="en-US" sz="1300" dirty="0" smtClean="0">
                <a:solidFill>
                  <a:schemeClr val="accent4">
                    <a:lumMod val="50000"/>
                  </a:schemeClr>
                </a:solidFill>
              </a:rPr>
              <a:t>(Examples only, organizational specific)</a:t>
            </a:r>
            <a:endParaRPr lang="en-US" sz="1300" dirty="0">
              <a:solidFill>
                <a:schemeClr val="accent4">
                  <a:lumMod val="50000"/>
                </a:schemeClr>
              </a:solidFill>
            </a:endParaRPr>
          </a:p>
        </p:txBody>
      </p:sp>
      <p:sp>
        <p:nvSpPr>
          <p:cNvPr id="12" name="Up Arrow 11"/>
          <p:cNvSpPr/>
          <p:nvPr/>
        </p:nvSpPr>
        <p:spPr>
          <a:xfrm>
            <a:off x="9388258" y="4948522"/>
            <a:ext cx="2217180" cy="489182"/>
          </a:xfrm>
          <a:prstGeom prst="upArrow">
            <a:avLst/>
          </a:prstGeom>
          <a:solidFill>
            <a:schemeClr val="accent4">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Up Arrow 44"/>
          <p:cNvSpPr/>
          <p:nvPr/>
        </p:nvSpPr>
        <p:spPr>
          <a:xfrm>
            <a:off x="9388258" y="2922254"/>
            <a:ext cx="2217180" cy="489182"/>
          </a:xfrm>
          <a:prstGeom prst="upArrow">
            <a:avLst/>
          </a:prstGeom>
          <a:solidFill>
            <a:schemeClr val="accent4">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0067308" y="4665235"/>
            <a:ext cx="859081" cy="369332"/>
          </a:xfrm>
          <a:prstGeom prst="rect">
            <a:avLst/>
          </a:prstGeom>
          <a:noFill/>
        </p:spPr>
        <p:txBody>
          <a:bodyPr wrap="none" rtlCol="0">
            <a:spAutoFit/>
          </a:bodyPr>
          <a:lstStyle/>
          <a:p>
            <a:r>
              <a:rPr lang="en-US" dirty="0" smtClean="0">
                <a:solidFill>
                  <a:schemeClr val="accent1">
                    <a:lumMod val="75000"/>
                  </a:schemeClr>
                </a:solidFill>
              </a:rPr>
              <a:t>PMTRC</a:t>
            </a:r>
            <a:endParaRPr lang="en-US" dirty="0">
              <a:solidFill>
                <a:schemeClr val="accent1">
                  <a:lumMod val="75000"/>
                </a:schemeClr>
              </a:solidFill>
            </a:endParaRPr>
          </a:p>
        </p:txBody>
      </p:sp>
      <p:sp>
        <p:nvSpPr>
          <p:cNvPr id="47" name="Up Arrow 46"/>
          <p:cNvSpPr/>
          <p:nvPr/>
        </p:nvSpPr>
        <p:spPr>
          <a:xfrm>
            <a:off x="9388258" y="1326069"/>
            <a:ext cx="2217180" cy="489182"/>
          </a:xfrm>
          <a:prstGeom prst="upArrow">
            <a:avLst/>
          </a:prstGeom>
          <a:solidFill>
            <a:schemeClr val="accent4">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10142937" y="2654343"/>
            <a:ext cx="707822" cy="369332"/>
          </a:xfrm>
          <a:prstGeom prst="rect">
            <a:avLst/>
          </a:prstGeom>
          <a:noFill/>
        </p:spPr>
        <p:txBody>
          <a:bodyPr wrap="none" rtlCol="0">
            <a:spAutoFit/>
          </a:bodyPr>
          <a:lstStyle/>
          <a:p>
            <a:r>
              <a:rPr lang="en-US" dirty="0">
                <a:solidFill>
                  <a:schemeClr val="accent6">
                    <a:lumMod val="75000"/>
                  </a:schemeClr>
                </a:solidFill>
              </a:rPr>
              <a:t>POAC</a:t>
            </a:r>
          </a:p>
        </p:txBody>
      </p:sp>
      <p:sp>
        <p:nvSpPr>
          <p:cNvPr id="49" name="TextBox 48"/>
          <p:cNvSpPr txBox="1"/>
          <p:nvPr/>
        </p:nvSpPr>
        <p:spPr>
          <a:xfrm>
            <a:off x="10187436" y="1039833"/>
            <a:ext cx="618824" cy="369332"/>
          </a:xfrm>
          <a:prstGeom prst="rect">
            <a:avLst/>
          </a:prstGeom>
          <a:noFill/>
        </p:spPr>
        <p:txBody>
          <a:bodyPr wrap="none" rtlCol="0">
            <a:spAutoFit/>
          </a:bodyPr>
          <a:lstStyle/>
          <a:p>
            <a:r>
              <a:rPr lang="en-US" dirty="0" smtClean="0">
                <a:solidFill>
                  <a:schemeClr val="accent2">
                    <a:lumMod val="75000"/>
                  </a:schemeClr>
                </a:solidFill>
              </a:rPr>
              <a:t>ITGB</a:t>
            </a:r>
            <a:endParaRPr lang="en-US" dirty="0">
              <a:solidFill>
                <a:schemeClr val="accent2">
                  <a:lumMod val="75000"/>
                </a:schemeClr>
              </a:solidFill>
            </a:endParaRPr>
          </a:p>
        </p:txBody>
      </p:sp>
      <p:grpSp>
        <p:nvGrpSpPr>
          <p:cNvPr id="2" name="Group 1"/>
          <p:cNvGrpSpPr/>
          <p:nvPr/>
        </p:nvGrpSpPr>
        <p:grpSpPr>
          <a:xfrm>
            <a:off x="880667" y="1595633"/>
            <a:ext cx="5709015" cy="469359"/>
            <a:chOff x="880667" y="1595633"/>
            <a:chExt cx="5709015" cy="469359"/>
          </a:xfrm>
        </p:grpSpPr>
        <p:pic>
          <p:nvPicPr>
            <p:cNvPr id="46" name="Picture 45"/>
            <p:cNvPicPr>
              <a:picLocks noChangeAspect="1"/>
            </p:cNvPicPr>
            <p:nvPr/>
          </p:nvPicPr>
          <p:blipFill rotWithShape="1">
            <a:blip r:embed="rId10" cstate="print">
              <a:extLst>
                <a:ext uri="{28A0092B-C50C-407E-A947-70E740481C1C}">
                  <a14:useLocalDpi xmlns:a14="http://schemas.microsoft.com/office/drawing/2010/main" val="0"/>
                </a:ext>
              </a:extLst>
            </a:blip>
            <a:srcRect l="66390" t="68825" r="2815" b="4039"/>
            <a:stretch/>
          </p:blipFill>
          <p:spPr>
            <a:xfrm>
              <a:off x="6240815" y="1695107"/>
              <a:ext cx="348867" cy="347567"/>
            </a:xfrm>
            <a:prstGeom prst="rect">
              <a:avLst/>
            </a:prstGeom>
            <a:ln w="9525">
              <a:solidFill>
                <a:schemeClr val="bg1">
                  <a:lumMod val="75000"/>
                </a:schemeClr>
              </a:solidFill>
            </a:ln>
          </p:spPr>
        </p:pic>
        <p:pic>
          <p:nvPicPr>
            <p:cNvPr id="50" name="Picture 49"/>
            <p:cNvPicPr>
              <a:picLocks noChangeAspect="1"/>
            </p:cNvPicPr>
            <p:nvPr/>
          </p:nvPicPr>
          <p:blipFill rotWithShape="1">
            <a:blip r:embed="rId10" cstate="print">
              <a:extLst>
                <a:ext uri="{28A0092B-C50C-407E-A947-70E740481C1C}">
                  <a14:useLocalDpi xmlns:a14="http://schemas.microsoft.com/office/drawing/2010/main" val="0"/>
                </a:ext>
              </a:extLst>
            </a:blip>
            <a:srcRect l="34614" t="68825" r="35116" b="4039"/>
            <a:stretch/>
          </p:blipFill>
          <p:spPr>
            <a:xfrm>
              <a:off x="5826030" y="1695107"/>
              <a:ext cx="342901" cy="347567"/>
            </a:xfrm>
            <a:prstGeom prst="rect">
              <a:avLst/>
            </a:prstGeom>
            <a:ln w="9525">
              <a:solidFill>
                <a:schemeClr val="bg1">
                  <a:lumMod val="75000"/>
                </a:schemeClr>
              </a:solidFill>
            </a:ln>
          </p:spPr>
        </p:pic>
        <p:pic>
          <p:nvPicPr>
            <p:cNvPr id="51" name="Picture 50"/>
            <p:cNvPicPr>
              <a:picLocks noChangeAspect="1"/>
            </p:cNvPicPr>
            <p:nvPr/>
          </p:nvPicPr>
          <p:blipFill rotWithShape="1">
            <a:blip r:embed="rId10" cstate="print">
              <a:extLst>
                <a:ext uri="{28A0092B-C50C-407E-A947-70E740481C1C}">
                  <a14:useLocalDpi xmlns:a14="http://schemas.microsoft.com/office/drawing/2010/main" val="0"/>
                </a:ext>
              </a:extLst>
            </a:blip>
            <a:srcRect l="3592" t="68825" r="66698" b="4039"/>
            <a:stretch/>
          </p:blipFill>
          <p:spPr>
            <a:xfrm>
              <a:off x="880667" y="1695107"/>
              <a:ext cx="336549" cy="347567"/>
            </a:xfrm>
            <a:prstGeom prst="rect">
              <a:avLst/>
            </a:prstGeom>
            <a:ln w="9525">
              <a:solidFill>
                <a:schemeClr val="bg1">
                  <a:lumMod val="75000"/>
                </a:schemeClr>
              </a:solidFill>
            </a:ln>
          </p:spPr>
        </p:pic>
        <p:pic>
          <p:nvPicPr>
            <p:cNvPr id="52" name="Picture 51"/>
            <p:cNvPicPr>
              <a:picLocks noChangeAspect="1"/>
            </p:cNvPicPr>
            <p:nvPr/>
          </p:nvPicPr>
          <p:blipFill rotWithShape="1">
            <a:blip r:embed="rId11" cstate="print">
              <a:extLst>
                <a:ext uri="{28A0092B-C50C-407E-A947-70E740481C1C}">
                  <a14:useLocalDpi xmlns:a14="http://schemas.microsoft.com/office/drawing/2010/main" val="0"/>
                </a:ext>
              </a:extLst>
            </a:blip>
            <a:srcRect l="3592" t="2889" r="66698" b="69205"/>
            <a:stretch/>
          </p:blipFill>
          <p:spPr>
            <a:xfrm>
              <a:off x="1280498" y="1696616"/>
              <a:ext cx="324430" cy="344549"/>
            </a:xfrm>
            <a:prstGeom prst="rect">
              <a:avLst/>
            </a:prstGeom>
            <a:ln w="9525">
              <a:solidFill>
                <a:schemeClr val="bg1">
                  <a:lumMod val="75000"/>
                </a:schemeClr>
              </a:solidFill>
            </a:ln>
          </p:spPr>
        </p:pic>
        <p:sp>
          <p:nvSpPr>
            <p:cNvPr id="53" name="TextBox 52"/>
            <p:cNvSpPr txBox="1"/>
            <p:nvPr/>
          </p:nvSpPr>
          <p:spPr>
            <a:xfrm>
              <a:off x="1623979" y="1595633"/>
              <a:ext cx="4202050" cy="469359"/>
            </a:xfrm>
            <a:prstGeom prst="rect">
              <a:avLst/>
            </a:prstGeom>
            <a:noFill/>
          </p:spPr>
          <p:txBody>
            <a:bodyPr wrap="square" rtlCol="0">
              <a:spAutoFit/>
            </a:bodyPr>
            <a:lstStyle/>
            <a:p>
              <a:pPr algn="ctr"/>
              <a:r>
                <a:rPr lang="en-US" sz="1400" dirty="0" smtClean="0"/>
                <a:t>IT and Business Leaders</a:t>
              </a:r>
            </a:p>
            <a:p>
              <a:pPr algn="ctr"/>
              <a:r>
                <a:rPr lang="en-US" sz="1050" dirty="0" smtClean="0"/>
                <a:t>(Business and IT Vision)</a:t>
              </a:r>
              <a:endParaRPr lang="en-US" sz="900" dirty="0"/>
            </a:p>
          </p:txBody>
        </p:sp>
      </p:grpSp>
    </p:spTree>
    <p:extLst>
      <p:ext uri="{BB962C8B-B14F-4D97-AF65-F5344CB8AC3E}">
        <p14:creationId xmlns:p14="http://schemas.microsoft.com/office/powerpoint/2010/main" val="28776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500" fill="hold"/>
                                        <p:tgtEl>
                                          <p:spTgt spid="41"/>
                                        </p:tgtEl>
                                        <p:attrNameLst>
                                          <p:attrName>ppt_x</p:attrName>
                                        </p:attrNameLst>
                                      </p:cBhvr>
                                      <p:tavLst>
                                        <p:tav tm="0">
                                          <p:val>
                                            <p:strVal val="#ppt_x"/>
                                          </p:val>
                                        </p:tav>
                                        <p:tav tm="100000">
                                          <p:val>
                                            <p:strVal val="#ppt_x"/>
                                          </p:val>
                                        </p:tav>
                                      </p:tavLst>
                                    </p:anim>
                                    <p:anim calcmode="lin" valueType="num">
                                      <p:cBhvr additive="base">
                                        <p:cTn id="2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ppt_x"/>
                                          </p:val>
                                        </p:tav>
                                        <p:tav tm="100000">
                                          <p:val>
                                            <p:strVal val="#ppt_x"/>
                                          </p:val>
                                        </p:tav>
                                      </p:tavLst>
                                    </p:anim>
                                    <p:anim calcmode="lin" valueType="num">
                                      <p:cBhvr additive="base">
                                        <p:cTn id="32" dur="500" fill="hold"/>
                                        <p:tgtEl>
                                          <p:spTgt spid="4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ppt_x"/>
                                          </p:val>
                                        </p:tav>
                                        <p:tav tm="100000">
                                          <p:val>
                                            <p:strVal val="#ppt_x"/>
                                          </p:val>
                                        </p:tav>
                                      </p:tavLst>
                                    </p:anim>
                                    <p:anim calcmode="lin" valueType="num">
                                      <p:cBhvr additive="base">
                                        <p:cTn id="36" dur="500" fill="hold"/>
                                        <p:tgtEl>
                                          <p:spTgt spid="4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fill="hold"/>
                                        <p:tgtEl>
                                          <p:spTgt spid="48"/>
                                        </p:tgtEl>
                                        <p:attrNameLst>
                                          <p:attrName>ppt_x</p:attrName>
                                        </p:attrNameLst>
                                      </p:cBhvr>
                                      <p:tavLst>
                                        <p:tav tm="0">
                                          <p:val>
                                            <p:strVal val="#ppt_x"/>
                                          </p:val>
                                        </p:tav>
                                        <p:tav tm="100000">
                                          <p:val>
                                            <p:strVal val="#ppt_x"/>
                                          </p:val>
                                        </p:tav>
                                      </p:tavLst>
                                    </p:anim>
                                    <p:anim calcmode="lin" valueType="num">
                                      <p:cBhvr additive="base">
                                        <p:cTn id="4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0" end="0"/>
                                            </p:txEl>
                                          </p:spTgt>
                                        </p:tgtEl>
                                        <p:attrNameLst>
                                          <p:attrName>style.visibility</p:attrName>
                                        </p:attrNameLst>
                                      </p:cBhvr>
                                      <p:to>
                                        <p:strVal val="visible"/>
                                      </p:to>
                                    </p:set>
                                    <p:anim calcmode="lin" valueType="num">
                                      <p:cBhvr additive="base">
                                        <p:cTn id="5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txEl>
                                              <p:pRg st="1" end="1"/>
                                            </p:txEl>
                                          </p:spTgt>
                                        </p:tgtEl>
                                        <p:attrNameLst>
                                          <p:attrName>style.visibility</p:attrName>
                                        </p:attrNameLst>
                                      </p:cBhvr>
                                      <p:to>
                                        <p:strVal val="visible"/>
                                      </p:to>
                                    </p:set>
                                    <p:anim calcmode="lin" valueType="num">
                                      <p:cBhvr additive="base">
                                        <p:cTn id="5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 calcmode="lin" valueType="num">
                                      <p:cBhvr additive="base">
                                        <p:cTn id="6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
                                            <p:txEl>
                                              <p:pRg st="3" end="3"/>
                                            </p:txEl>
                                          </p:spTgt>
                                        </p:tgtEl>
                                        <p:attrNameLst>
                                          <p:attrName>style.visibility</p:attrName>
                                        </p:attrNameLst>
                                      </p:cBhvr>
                                      <p:to>
                                        <p:strVal val="visible"/>
                                      </p:to>
                                    </p:set>
                                    <p:anim calcmode="lin" valueType="num">
                                      <p:cBhvr additive="base">
                                        <p:cTn id="6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additive="base">
                                        <p:cTn id="69" dur="500" fill="hold"/>
                                        <p:tgtEl>
                                          <p:spTgt spid="9"/>
                                        </p:tgtEl>
                                        <p:attrNameLst>
                                          <p:attrName>ppt_x</p:attrName>
                                        </p:attrNameLst>
                                      </p:cBhvr>
                                      <p:tavLst>
                                        <p:tav tm="0">
                                          <p:val>
                                            <p:strVal val="#ppt_x"/>
                                          </p:val>
                                        </p:tav>
                                        <p:tav tm="100000">
                                          <p:val>
                                            <p:strVal val="#ppt_x"/>
                                          </p:val>
                                        </p:tav>
                                      </p:tavLst>
                                    </p:anim>
                                    <p:anim calcmode="lin" valueType="num">
                                      <p:cBhvr additive="base">
                                        <p:cTn id="7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44"/>
                                        </p:tgtEl>
                                        <p:attrNameLst>
                                          <p:attrName>style.visibility</p:attrName>
                                        </p:attrNameLst>
                                      </p:cBhvr>
                                      <p:to>
                                        <p:strVal val="visible"/>
                                      </p:to>
                                    </p:set>
                                    <p:anim calcmode="lin" valueType="num">
                                      <p:cBhvr additive="base">
                                        <p:cTn id="75" dur="500" fill="hold"/>
                                        <p:tgtEl>
                                          <p:spTgt spid="44"/>
                                        </p:tgtEl>
                                        <p:attrNameLst>
                                          <p:attrName>ppt_x</p:attrName>
                                        </p:attrNameLst>
                                      </p:cBhvr>
                                      <p:tavLst>
                                        <p:tav tm="0">
                                          <p:val>
                                            <p:strVal val="#ppt_x"/>
                                          </p:val>
                                        </p:tav>
                                        <p:tav tm="100000">
                                          <p:val>
                                            <p:strVal val="#ppt_x"/>
                                          </p:val>
                                        </p:tav>
                                      </p:tavLst>
                                    </p:anim>
                                    <p:anim calcmode="lin" valueType="num">
                                      <p:cBhvr additive="base">
                                        <p:cTn id="76" dur="500" fill="hold"/>
                                        <p:tgtEl>
                                          <p:spTgt spid="4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7"/>
                                        </p:tgtEl>
                                        <p:attrNameLst>
                                          <p:attrName>style.visibility</p:attrName>
                                        </p:attrNameLst>
                                      </p:cBhvr>
                                      <p:to>
                                        <p:strVal val="visible"/>
                                      </p:to>
                                    </p:set>
                                    <p:anim calcmode="lin" valueType="num">
                                      <p:cBhvr additive="base">
                                        <p:cTn id="79" dur="500" fill="hold"/>
                                        <p:tgtEl>
                                          <p:spTgt spid="47"/>
                                        </p:tgtEl>
                                        <p:attrNameLst>
                                          <p:attrName>ppt_x</p:attrName>
                                        </p:attrNameLst>
                                      </p:cBhvr>
                                      <p:tavLst>
                                        <p:tav tm="0">
                                          <p:val>
                                            <p:strVal val="#ppt_x"/>
                                          </p:val>
                                        </p:tav>
                                        <p:tav tm="100000">
                                          <p:val>
                                            <p:strVal val="#ppt_x"/>
                                          </p:val>
                                        </p:tav>
                                      </p:tavLst>
                                    </p:anim>
                                    <p:anim calcmode="lin" valueType="num">
                                      <p:cBhvr additive="base">
                                        <p:cTn id="80" dur="500" fill="hold"/>
                                        <p:tgtEl>
                                          <p:spTgt spid="4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9"/>
                                        </p:tgtEl>
                                        <p:attrNameLst>
                                          <p:attrName>style.visibility</p:attrName>
                                        </p:attrNameLst>
                                      </p:cBhvr>
                                      <p:to>
                                        <p:strVal val="visible"/>
                                      </p:to>
                                    </p:set>
                                    <p:anim calcmode="lin" valueType="num">
                                      <p:cBhvr additive="base">
                                        <p:cTn id="83" dur="500" fill="hold"/>
                                        <p:tgtEl>
                                          <p:spTgt spid="49"/>
                                        </p:tgtEl>
                                        <p:attrNameLst>
                                          <p:attrName>ppt_x</p:attrName>
                                        </p:attrNameLst>
                                      </p:cBhvr>
                                      <p:tavLst>
                                        <p:tav tm="0">
                                          <p:val>
                                            <p:strVal val="#ppt_x"/>
                                          </p:val>
                                        </p:tav>
                                        <p:tav tm="100000">
                                          <p:val>
                                            <p:strVal val="#ppt_x"/>
                                          </p:val>
                                        </p:tav>
                                      </p:tavLst>
                                    </p:anim>
                                    <p:anim calcmode="lin" valueType="num">
                                      <p:cBhvr additive="base">
                                        <p:cTn id="8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1"/>
                                        </p:tgtEl>
                                        <p:attrNameLst>
                                          <p:attrName>style.visibility</p:attrName>
                                        </p:attrNameLst>
                                      </p:cBhvr>
                                      <p:to>
                                        <p:strVal val="visible"/>
                                      </p:to>
                                    </p:set>
                                    <p:anim calcmode="lin" valueType="num">
                                      <p:cBhvr additive="base">
                                        <p:cTn id="89" dur="500" fill="hold"/>
                                        <p:tgtEl>
                                          <p:spTgt spid="11"/>
                                        </p:tgtEl>
                                        <p:attrNameLst>
                                          <p:attrName>ppt_x</p:attrName>
                                        </p:attrNameLst>
                                      </p:cBhvr>
                                      <p:tavLst>
                                        <p:tav tm="0">
                                          <p:val>
                                            <p:strVal val="#ppt_x"/>
                                          </p:val>
                                        </p:tav>
                                        <p:tav tm="100000">
                                          <p:val>
                                            <p:strVal val="#ppt_x"/>
                                          </p:val>
                                        </p:tav>
                                      </p:tavLst>
                                    </p:anim>
                                    <p:anim calcmode="lin" valueType="num">
                                      <p:cBhvr additive="base">
                                        <p:cTn id="9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uiExpand="1" build="p"/>
      <p:bldP spid="41" grpId="0"/>
      <p:bldP spid="42" grpId="0"/>
      <p:bldP spid="43" grpId="0"/>
      <p:bldP spid="44" grpId="0"/>
      <p:bldP spid="11" grpId="0" animBg="1"/>
      <p:bldP spid="12" grpId="0" animBg="1"/>
      <p:bldP spid="45" grpId="0" animBg="1"/>
      <p:bldP spid="23" grpId="0"/>
      <p:bldP spid="47" grpId="0" animBg="1"/>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99282" y="1955809"/>
            <a:ext cx="3811304" cy="4381519"/>
          </a:xfrm>
          <a:prstGeom prst="rect">
            <a:avLst/>
          </a:prstGeom>
          <a:solidFill>
            <a:srgbClr val="CCE3F4"/>
          </a:solidFill>
          <a:ln w="12700" cmpd="sng">
            <a:solidFill>
              <a:schemeClr val="bg2"/>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p>
        </p:txBody>
      </p:sp>
      <p:grpSp>
        <p:nvGrpSpPr>
          <p:cNvPr id="3" name="Group 18"/>
          <p:cNvGrpSpPr>
            <a:grpSpLocks/>
          </p:cNvGrpSpPr>
          <p:nvPr/>
        </p:nvGrpSpPr>
        <p:grpSpPr bwMode="auto">
          <a:xfrm>
            <a:off x="725894" y="5024371"/>
            <a:ext cx="731043" cy="898502"/>
            <a:chOff x="349729" y="5168820"/>
            <a:chExt cx="974712" cy="1198582"/>
          </a:xfrm>
        </p:grpSpPr>
        <p:grpSp>
          <p:nvGrpSpPr>
            <p:cNvPr id="4" name="Group 3"/>
            <p:cNvGrpSpPr>
              <a:grpSpLocks/>
            </p:cNvGrpSpPr>
            <p:nvPr/>
          </p:nvGrpSpPr>
          <p:grpSpPr bwMode="auto">
            <a:xfrm>
              <a:off x="349729" y="5168820"/>
              <a:ext cx="877243" cy="1176601"/>
              <a:chOff x="7868897" y="1649597"/>
              <a:chExt cx="1180175" cy="1584909"/>
            </a:xfrm>
          </p:grpSpPr>
          <p:pic>
            <p:nvPicPr>
              <p:cNvPr id="6" name="Picture 6" descr="http://t2.gstatic.com/images?q=tbn:6BK6iMa1J2yyQM:http://www.adcet.edu.au/Admin/UploadedFiles/Images/Photos/person%2520plugging%2520in.jpg"/>
              <p:cNvPicPr>
                <a:picLocks noChangeAspect="1" noChangeArrowheads="1"/>
              </p:cNvPicPr>
              <p:nvPr/>
            </p:nvPicPr>
            <p:blipFill>
              <a:blip r:embed="rId3" cstate="print"/>
              <a:srcRect l="11948" r="13997"/>
              <a:stretch>
                <a:fillRect/>
              </a:stretch>
            </p:blipFill>
            <p:spPr bwMode="auto">
              <a:xfrm>
                <a:off x="7874757" y="1649597"/>
                <a:ext cx="1174315" cy="1584909"/>
              </a:xfrm>
              <a:prstGeom prst="rect">
                <a:avLst/>
              </a:prstGeom>
              <a:noFill/>
              <a:ln>
                <a:solidFill>
                  <a:schemeClr val="accent5">
                    <a:lumMod val="75000"/>
                  </a:schemeClr>
                </a:solidFill>
              </a:ln>
            </p:spPr>
          </p:pic>
          <p:sp>
            <p:nvSpPr>
              <p:cNvPr id="7" name="TextBox 6"/>
              <p:cNvSpPr txBox="1"/>
              <p:nvPr/>
            </p:nvSpPr>
            <p:spPr>
              <a:xfrm rot="16200000">
                <a:off x="7702124" y="2309249"/>
                <a:ext cx="706098" cy="372551"/>
              </a:xfrm>
              <a:prstGeom prst="rect">
                <a:avLst/>
              </a:prstGeom>
              <a:noFill/>
            </p:spPr>
            <p:txBody>
              <a:bodyPr wrap="none">
                <a:spAutoFit/>
              </a:bodyPr>
              <a:lstStyle/>
              <a:p>
                <a:pPr eaLnBrk="0" hangingPunct="0">
                  <a:defRPr/>
                </a:pPr>
                <a:r>
                  <a:rPr lang="en-US" sz="750" b="1" dirty="0">
                    <a:ea typeface="ヒラギノ角ゴ Pro W3" pitchFamily="1" charset="-128"/>
                  </a:rPr>
                  <a:t>SME</a:t>
                </a:r>
                <a:endParaRPr lang="en-US" sz="1050" b="1" dirty="0">
                  <a:ea typeface="ヒラギノ角ゴ Pro W3" pitchFamily="1" charset="-128"/>
                </a:endParaRPr>
              </a:p>
            </p:txBody>
          </p:sp>
        </p:grpSp>
        <p:sp>
          <p:nvSpPr>
            <p:cNvPr id="5" name="TextBox 17"/>
            <p:cNvSpPr txBox="1">
              <a:spLocks noChangeArrowheads="1"/>
            </p:cNvSpPr>
            <p:nvPr/>
          </p:nvSpPr>
          <p:spPr bwMode="auto">
            <a:xfrm>
              <a:off x="635978" y="5997988"/>
              <a:ext cx="688463" cy="369414"/>
            </a:xfrm>
            <a:prstGeom prst="rect">
              <a:avLst/>
            </a:prstGeom>
            <a:noFill/>
            <a:ln w="9525">
              <a:noFill/>
              <a:miter lim="800000"/>
              <a:headEnd/>
              <a:tailEnd/>
            </a:ln>
          </p:spPr>
          <p:txBody>
            <a:bodyPr wrap="none">
              <a:spAutoFit/>
            </a:bodyPr>
            <a:lstStyle/>
            <a:p>
              <a:r>
                <a:rPr lang="en-US" sz="1200" dirty="0">
                  <a:solidFill>
                    <a:srgbClr val="7030A0"/>
                  </a:solidFill>
                </a:rPr>
                <a:t>John</a:t>
              </a:r>
              <a:endParaRPr lang="en-US" sz="1350" dirty="0">
                <a:solidFill>
                  <a:srgbClr val="7030A0"/>
                </a:solidFill>
              </a:endParaRPr>
            </a:p>
          </p:txBody>
        </p:sp>
      </p:grpSp>
      <p:grpSp>
        <p:nvGrpSpPr>
          <p:cNvPr id="8" name="Group 22"/>
          <p:cNvGrpSpPr>
            <a:grpSpLocks/>
          </p:cNvGrpSpPr>
          <p:nvPr/>
        </p:nvGrpSpPr>
        <p:grpSpPr bwMode="auto">
          <a:xfrm>
            <a:off x="2591379" y="4992235"/>
            <a:ext cx="921271" cy="972033"/>
            <a:chOff x="3527071" y="4176214"/>
            <a:chExt cx="1229549" cy="1297781"/>
          </a:xfrm>
        </p:grpSpPr>
        <p:grpSp>
          <p:nvGrpSpPr>
            <p:cNvPr id="9" name="Group 3"/>
            <p:cNvGrpSpPr>
              <a:grpSpLocks/>
            </p:cNvGrpSpPr>
            <p:nvPr/>
          </p:nvGrpSpPr>
          <p:grpSpPr bwMode="auto">
            <a:xfrm>
              <a:off x="3527071" y="4176214"/>
              <a:ext cx="1229549" cy="1283083"/>
              <a:chOff x="6888746" y="1582007"/>
              <a:chExt cx="1654752" cy="1728070"/>
            </a:xfrm>
          </p:grpSpPr>
          <p:pic>
            <p:nvPicPr>
              <p:cNvPr id="11" name="Picture 2" descr="http://t3.gstatic.com/images?q=tbn:7PdjLxRBC2GR-M:http://informationage.co.nz/images/articles.png"/>
              <p:cNvPicPr>
                <a:picLocks noChangeAspect="1" noChangeArrowheads="1"/>
              </p:cNvPicPr>
              <p:nvPr/>
            </p:nvPicPr>
            <p:blipFill>
              <a:blip r:embed="rId4" cstate="print"/>
              <a:srcRect b="7272"/>
              <a:stretch>
                <a:fillRect/>
              </a:stretch>
            </p:blipFill>
            <p:spPr bwMode="auto">
              <a:xfrm>
                <a:off x="6974207" y="1582007"/>
                <a:ext cx="1569291" cy="1693034"/>
              </a:xfrm>
              <a:prstGeom prst="rect">
                <a:avLst/>
              </a:prstGeom>
              <a:noFill/>
              <a:ln>
                <a:solidFill>
                  <a:schemeClr val="accent5">
                    <a:lumMod val="75000"/>
                  </a:schemeClr>
                </a:solidFill>
              </a:ln>
            </p:spPr>
          </p:pic>
          <p:sp>
            <p:nvSpPr>
              <p:cNvPr id="12" name="TextBox 11"/>
              <p:cNvSpPr txBox="1"/>
              <p:nvPr/>
            </p:nvSpPr>
            <p:spPr>
              <a:xfrm rot="16200000">
                <a:off x="6218826" y="2253285"/>
                <a:ext cx="1726712" cy="386871"/>
              </a:xfrm>
              <a:prstGeom prst="rect">
                <a:avLst/>
              </a:prstGeom>
              <a:noFill/>
            </p:spPr>
            <p:txBody>
              <a:bodyPr wrap="none">
                <a:spAutoFit/>
              </a:bodyPr>
              <a:lstStyle/>
              <a:p>
                <a:pPr eaLnBrk="0" hangingPunct="0">
                  <a:defRPr/>
                </a:pPr>
                <a:r>
                  <a:rPr lang="en-US" sz="800" b="1" dirty="0">
                    <a:ea typeface="ヒラギノ角ゴ Pro W3" pitchFamily="1" charset="-128"/>
                    <a:cs typeface="Times New Roman" pitchFamily="18" charset="0"/>
                  </a:rPr>
                  <a:t>Config Manager</a:t>
                </a:r>
              </a:p>
            </p:txBody>
          </p:sp>
        </p:grpSp>
        <p:sp>
          <p:nvSpPr>
            <p:cNvPr id="10" name="TextBox 24"/>
            <p:cNvSpPr txBox="1">
              <a:spLocks noChangeArrowheads="1"/>
            </p:cNvSpPr>
            <p:nvPr/>
          </p:nvSpPr>
          <p:spPr bwMode="auto">
            <a:xfrm>
              <a:off x="3712191" y="5104264"/>
              <a:ext cx="667748" cy="369731"/>
            </a:xfrm>
            <a:prstGeom prst="rect">
              <a:avLst/>
            </a:prstGeom>
            <a:noFill/>
            <a:ln w="9525">
              <a:noFill/>
              <a:miter lim="800000"/>
              <a:headEnd/>
              <a:tailEnd/>
            </a:ln>
          </p:spPr>
          <p:txBody>
            <a:bodyPr wrap="none">
              <a:spAutoFit/>
            </a:bodyPr>
            <a:lstStyle/>
            <a:p>
              <a:r>
                <a:rPr lang="en-US" sz="1200" dirty="0">
                  <a:solidFill>
                    <a:srgbClr val="7030A0"/>
                  </a:solidFill>
                </a:rPr>
                <a:t>Fred</a:t>
              </a:r>
              <a:endParaRPr lang="en-US" sz="1350" dirty="0">
                <a:solidFill>
                  <a:srgbClr val="7030A0"/>
                </a:solidFill>
              </a:endParaRPr>
            </a:p>
          </p:txBody>
        </p:sp>
      </p:grpSp>
      <p:sp>
        <p:nvSpPr>
          <p:cNvPr id="13" name="Rounded Rectangular Callout 12"/>
          <p:cNvSpPr/>
          <p:nvPr/>
        </p:nvSpPr>
        <p:spPr bwMode="auto">
          <a:xfrm>
            <a:off x="2191350" y="2723307"/>
            <a:ext cx="2192719" cy="1618441"/>
          </a:xfrm>
          <a:prstGeom prst="wedgeRoundRectCallout">
            <a:avLst>
              <a:gd name="adj1" fmla="val -22604"/>
              <a:gd name="adj2" fmla="val 93564"/>
              <a:gd name="adj3" fmla="val 16667"/>
            </a:avLst>
          </a:prstGeom>
          <a:solidFill>
            <a:srgbClr val="F1F8E5"/>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eaLnBrk="0" hangingPunct="0">
              <a:defRPr/>
            </a:pPr>
            <a:r>
              <a:rPr lang="en-US" sz="1200" b="1" dirty="0">
                <a:ea typeface="ヒラギノ角ゴ Pro W3" pitchFamily="1" charset="-128"/>
              </a:rPr>
              <a:t>2. John, that is a great idea but I must </a:t>
            </a:r>
            <a:r>
              <a:rPr lang="en-US" sz="1200" b="1" dirty="0">
                <a:solidFill>
                  <a:srgbClr val="FF0000"/>
                </a:solidFill>
                <a:ea typeface="ヒラギノ角ゴ Pro W3" pitchFamily="1" charset="-128"/>
              </a:rPr>
              <a:t>check with the other processes</a:t>
            </a:r>
            <a:r>
              <a:rPr lang="en-US" sz="1200" b="1" dirty="0">
                <a:ea typeface="ヒラギノ角ゴ Pro W3" pitchFamily="1" charset="-128"/>
              </a:rPr>
              <a:t> e.g. Change and the Problem process that will be affected by this change </a:t>
            </a:r>
            <a:r>
              <a:rPr lang="en-US" sz="1200" b="1" dirty="0" smtClean="0">
                <a:ea typeface="ヒラギノ角ゴ Pro W3" pitchFamily="1" charset="-128"/>
              </a:rPr>
              <a:t>/ modification of the CI attribute.</a:t>
            </a:r>
            <a:endParaRPr lang="en-US" sz="1200" b="1" dirty="0">
              <a:ea typeface="ヒラギノ角ゴ Pro W3" pitchFamily="1" charset="-128"/>
            </a:endParaRPr>
          </a:p>
        </p:txBody>
      </p:sp>
      <p:sp>
        <p:nvSpPr>
          <p:cNvPr id="14" name="TextBox 13"/>
          <p:cNvSpPr txBox="1">
            <a:spLocks noChangeArrowheads="1"/>
          </p:cNvSpPr>
          <p:nvPr/>
        </p:nvSpPr>
        <p:spPr bwMode="auto">
          <a:xfrm>
            <a:off x="824070" y="2342406"/>
            <a:ext cx="559623" cy="300004"/>
          </a:xfrm>
          <a:prstGeom prst="rect">
            <a:avLst/>
          </a:prstGeom>
          <a:noFill/>
          <a:ln w="9525">
            <a:noFill/>
            <a:miter lim="800000"/>
            <a:headEnd/>
            <a:tailEnd/>
          </a:ln>
        </p:spPr>
        <p:txBody>
          <a:bodyPr wrap="none">
            <a:spAutoFit/>
          </a:bodyPr>
          <a:lstStyle/>
          <a:p>
            <a:r>
              <a:rPr lang="en-US" sz="1350" b="1" dirty="0">
                <a:solidFill>
                  <a:srgbClr val="C00000"/>
                </a:solidFill>
              </a:rPr>
              <a:t>SME</a:t>
            </a:r>
          </a:p>
        </p:txBody>
      </p:sp>
      <p:sp>
        <p:nvSpPr>
          <p:cNvPr id="15" name="TextBox 14"/>
          <p:cNvSpPr txBox="1">
            <a:spLocks noChangeArrowheads="1"/>
          </p:cNvSpPr>
          <p:nvPr/>
        </p:nvSpPr>
        <p:spPr bwMode="auto">
          <a:xfrm>
            <a:off x="2442299" y="2347123"/>
            <a:ext cx="1617330" cy="300004"/>
          </a:xfrm>
          <a:prstGeom prst="rect">
            <a:avLst/>
          </a:prstGeom>
          <a:noFill/>
          <a:ln w="9525">
            <a:noFill/>
            <a:miter lim="800000"/>
            <a:headEnd/>
            <a:tailEnd/>
          </a:ln>
        </p:spPr>
        <p:txBody>
          <a:bodyPr wrap="none">
            <a:spAutoFit/>
          </a:bodyPr>
          <a:lstStyle/>
          <a:p>
            <a:r>
              <a:rPr lang="en-US" sz="1350" b="1" dirty="0">
                <a:solidFill>
                  <a:srgbClr val="C00000"/>
                </a:solidFill>
              </a:rPr>
              <a:t>Process Manager</a:t>
            </a:r>
          </a:p>
        </p:txBody>
      </p:sp>
      <p:sp>
        <p:nvSpPr>
          <p:cNvPr id="16" name="TextBox 15"/>
          <p:cNvSpPr txBox="1">
            <a:spLocks noChangeArrowheads="1"/>
          </p:cNvSpPr>
          <p:nvPr/>
        </p:nvSpPr>
        <p:spPr bwMode="auto">
          <a:xfrm>
            <a:off x="4570051" y="2028443"/>
            <a:ext cx="2544714" cy="523084"/>
          </a:xfrm>
          <a:prstGeom prst="rect">
            <a:avLst/>
          </a:prstGeom>
          <a:noFill/>
          <a:ln w="9525">
            <a:noFill/>
            <a:miter lim="800000"/>
            <a:headEnd/>
            <a:tailEnd/>
          </a:ln>
        </p:spPr>
        <p:txBody>
          <a:bodyPr wrap="none">
            <a:spAutoFit/>
          </a:bodyPr>
          <a:lstStyle/>
          <a:p>
            <a:r>
              <a:rPr lang="en-US" sz="1400" b="1" dirty="0">
                <a:solidFill>
                  <a:srgbClr val="C00000"/>
                </a:solidFill>
              </a:rPr>
              <a:t>Process Manager and </a:t>
            </a:r>
          </a:p>
          <a:p>
            <a:r>
              <a:rPr lang="en-US" sz="1400" b="1" dirty="0">
                <a:solidFill>
                  <a:srgbClr val="C00000"/>
                </a:solidFill>
              </a:rPr>
              <a:t>Technology Review Council</a:t>
            </a:r>
          </a:p>
        </p:txBody>
      </p:sp>
      <p:sp>
        <p:nvSpPr>
          <p:cNvPr id="17" name="Rounded Rectangular Callout 16"/>
          <p:cNvSpPr/>
          <p:nvPr/>
        </p:nvSpPr>
        <p:spPr bwMode="auto">
          <a:xfrm>
            <a:off x="114097" y="2723309"/>
            <a:ext cx="1974781" cy="1883385"/>
          </a:xfrm>
          <a:prstGeom prst="wedgeRoundRectCallout">
            <a:avLst>
              <a:gd name="adj1" fmla="val -8048"/>
              <a:gd name="adj2" fmla="val 76134"/>
              <a:gd name="adj3" fmla="val 16667"/>
            </a:avLst>
          </a:prstGeom>
          <a:solidFill>
            <a:srgbClr val="BFDEE4"/>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r>
              <a:rPr lang="en-US" sz="1200" b="1" dirty="0"/>
              <a:t>1. The Configuration Management process would improve if I could </a:t>
            </a:r>
            <a:r>
              <a:rPr lang="en-US" sz="1200" b="1" dirty="0" smtClean="0">
                <a:solidFill>
                  <a:srgbClr val="FF0000"/>
                </a:solidFill>
              </a:rPr>
              <a:t>modify this </a:t>
            </a:r>
            <a:r>
              <a:rPr lang="en-US" sz="1200" b="1" dirty="0">
                <a:solidFill>
                  <a:srgbClr val="FF0000"/>
                </a:solidFill>
              </a:rPr>
              <a:t>Attribute to the </a:t>
            </a:r>
            <a:r>
              <a:rPr lang="en-US" sz="1200" b="1" dirty="0" smtClean="0">
                <a:solidFill>
                  <a:srgbClr val="FF0000"/>
                </a:solidFill>
              </a:rPr>
              <a:t>ABC CI</a:t>
            </a:r>
            <a:r>
              <a:rPr lang="en-US" sz="1200" b="1" dirty="0">
                <a:solidFill>
                  <a:srgbClr val="FF0000"/>
                </a:solidFill>
              </a:rPr>
              <a:t>. </a:t>
            </a:r>
          </a:p>
          <a:p>
            <a:r>
              <a:rPr lang="en-US" sz="1200" b="1" dirty="0"/>
              <a:t>I will ask Fred, my Process Manager, if we can do that in the tool.</a:t>
            </a:r>
          </a:p>
        </p:txBody>
      </p:sp>
      <p:sp>
        <p:nvSpPr>
          <p:cNvPr id="18" name="Rectangle 17"/>
          <p:cNvSpPr/>
          <p:nvPr/>
        </p:nvSpPr>
        <p:spPr>
          <a:xfrm>
            <a:off x="8697588" y="1955809"/>
            <a:ext cx="3244362" cy="4381519"/>
          </a:xfrm>
          <a:prstGeom prst="rect">
            <a:avLst/>
          </a:prstGeom>
          <a:solidFill>
            <a:srgbClr val="BDDC80"/>
          </a:solidFill>
          <a:ln w="12700" cmpd="sng">
            <a:solidFill>
              <a:schemeClr val="bg2"/>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p>
        </p:txBody>
      </p:sp>
      <p:sp>
        <p:nvSpPr>
          <p:cNvPr id="19" name="TextBox 63"/>
          <p:cNvSpPr txBox="1">
            <a:spLocks noChangeArrowheads="1"/>
          </p:cNvSpPr>
          <p:nvPr/>
        </p:nvSpPr>
        <p:spPr bwMode="auto">
          <a:xfrm>
            <a:off x="8679301" y="5266044"/>
            <a:ext cx="3241079" cy="830997"/>
          </a:xfrm>
          <a:prstGeom prst="rect">
            <a:avLst/>
          </a:prstGeom>
          <a:noFill/>
          <a:ln w="9525">
            <a:noFill/>
            <a:miter lim="800000"/>
            <a:headEnd/>
            <a:tailEnd/>
          </a:ln>
        </p:spPr>
        <p:txBody>
          <a:bodyPr wrap="square">
            <a:spAutoFit/>
          </a:bodyPr>
          <a:lstStyle/>
          <a:p>
            <a:r>
              <a:rPr lang="en-US" sz="1200" b="1" u="sng" dirty="0"/>
              <a:t>Escalation</a:t>
            </a:r>
          </a:p>
          <a:p>
            <a:r>
              <a:rPr lang="en-US" sz="1200" b="1" dirty="0"/>
              <a:t>8. If no resolution can be found in the PMTRC or a thresholds is breached it is escalated to the Process Owner and Architecture </a:t>
            </a:r>
            <a:r>
              <a:rPr lang="en-US" sz="1200" b="1" dirty="0" smtClean="0"/>
              <a:t>Council</a:t>
            </a:r>
            <a:endParaRPr lang="en-US" sz="1200" b="1" dirty="0"/>
          </a:p>
        </p:txBody>
      </p:sp>
      <p:sp>
        <p:nvSpPr>
          <p:cNvPr id="20" name="TextBox 19"/>
          <p:cNvSpPr txBox="1"/>
          <p:nvPr/>
        </p:nvSpPr>
        <p:spPr>
          <a:xfrm>
            <a:off x="9808697" y="6072443"/>
            <a:ext cx="1183478" cy="246157"/>
          </a:xfrm>
          <a:prstGeom prst="rect">
            <a:avLst/>
          </a:prstGeom>
          <a:noFill/>
        </p:spPr>
        <p:txBody>
          <a:bodyPr wrap="none" lIns="0" tIns="0" rIns="0" bIns="0" rtlCol="0">
            <a:spAutoFit/>
          </a:bodyPr>
          <a:lstStyle/>
          <a:p>
            <a:r>
              <a:rPr lang="en-US" sz="1600" dirty="0"/>
              <a:t>STRATEGIC</a:t>
            </a:r>
          </a:p>
        </p:txBody>
      </p:sp>
      <p:sp>
        <p:nvSpPr>
          <p:cNvPr id="21" name="TextBox 20"/>
          <p:cNvSpPr txBox="1"/>
          <p:nvPr/>
        </p:nvSpPr>
        <p:spPr>
          <a:xfrm>
            <a:off x="5462402" y="6044308"/>
            <a:ext cx="1008796" cy="246157"/>
          </a:xfrm>
          <a:prstGeom prst="rect">
            <a:avLst/>
          </a:prstGeom>
          <a:noFill/>
        </p:spPr>
        <p:txBody>
          <a:bodyPr wrap="none" lIns="0" tIns="0" rIns="0" bIns="0" rtlCol="0">
            <a:spAutoFit/>
          </a:bodyPr>
          <a:lstStyle/>
          <a:p>
            <a:r>
              <a:rPr lang="en-US" sz="1600" dirty="0"/>
              <a:t>TACTICAL</a:t>
            </a:r>
          </a:p>
        </p:txBody>
      </p:sp>
      <p:grpSp>
        <p:nvGrpSpPr>
          <p:cNvPr id="22" name="Group 21"/>
          <p:cNvGrpSpPr/>
          <p:nvPr/>
        </p:nvGrpSpPr>
        <p:grpSpPr>
          <a:xfrm>
            <a:off x="5257095" y="4214270"/>
            <a:ext cx="1475587" cy="1526891"/>
            <a:chOff x="457200" y="2222096"/>
            <a:chExt cx="1475971" cy="1527289"/>
          </a:xfrm>
        </p:grpSpPr>
        <p:sp>
          <p:nvSpPr>
            <p:cNvPr id="23" name="Donut 22"/>
            <p:cNvSpPr/>
            <p:nvPr/>
          </p:nvSpPr>
          <p:spPr>
            <a:xfrm>
              <a:off x="457200" y="2270490"/>
              <a:ext cx="1475971" cy="1475971"/>
            </a:xfrm>
            <a:prstGeom prst="donut">
              <a:avLst/>
            </a:prstGeom>
            <a:solidFill>
              <a:schemeClr val="tx2">
                <a:lumMod val="50000"/>
              </a:schemeClr>
            </a:solidFill>
            <a:ln w="12700" cmpd="sng">
              <a:solidFill>
                <a:schemeClr val="bg2"/>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solidFill>
                  <a:schemeClr val="tx1"/>
                </a:solidFill>
              </a:endParaRPr>
            </a:p>
          </p:txBody>
        </p:sp>
        <p:pic>
          <p:nvPicPr>
            <p:cNvPr id="24" name="Picture 23"/>
            <p:cNvPicPr>
              <a:picLocks noChangeAspect="1"/>
            </p:cNvPicPr>
            <p:nvPr/>
          </p:nvPicPr>
          <p:blipFill rotWithShape="1">
            <a:blip r:embed="rId5" cstate="print">
              <a:extLst>
                <a:ext uri="{28A0092B-C50C-407E-A947-70E740481C1C}">
                  <a14:useLocalDpi xmlns:a14="http://schemas.microsoft.com/office/drawing/2010/main" val="0"/>
                </a:ext>
              </a:extLst>
            </a:blip>
            <a:srcRect l="5193" r="6707"/>
            <a:stretch/>
          </p:blipFill>
          <p:spPr>
            <a:xfrm>
              <a:off x="1440470" y="2355189"/>
              <a:ext cx="352964" cy="395873"/>
            </a:xfrm>
            <a:prstGeom prst="rect">
              <a:avLst/>
            </a:prstGeom>
            <a:ln>
              <a:solidFill>
                <a:schemeClr val="tx1"/>
              </a:solidFill>
            </a:ln>
          </p:spPr>
        </p:pic>
        <p:pic>
          <p:nvPicPr>
            <p:cNvPr id="25" name="Picture 24" descr="http://t3.gstatic.com/images?q=tbn:7PdjLxRBC2GR-M:http://informationage.co.nz/images/articles.png"/>
            <p:cNvPicPr>
              <a:picLocks noChangeAspect="1" noChangeArrowheads="1"/>
            </p:cNvPicPr>
            <p:nvPr/>
          </p:nvPicPr>
          <p:blipFill>
            <a:blip r:embed="rId4" cstate="print"/>
            <a:srcRect b="7272"/>
            <a:stretch>
              <a:fillRect/>
            </a:stretch>
          </p:blipFill>
          <p:spPr bwMode="auto">
            <a:xfrm>
              <a:off x="1019899" y="2222096"/>
              <a:ext cx="350573" cy="377247"/>
            </a:xfrm>
            <a:prstGeom prst="rect">
              <a:avLst/>
            </a:prstGeom>
            <a:noFill/>
            <a:ln>
              <a:solidFill>
                <a:schemeClr val="accent5">
                  <a:lumMod val="75000"/>
                </a:schemeClr>
              </a:solidFill>
            </a:ln>
          </p:spPr>
        </p:pic>
        <p:pic>
          <p:nvPicPr>
            <p:cNvPr id="26" name="Picture 25" descr="http://t3.gstatic.com/images?q=tbn:7PdjLxRBC2GR-M:http://informationage.co.nz/images/articles.png"/>
            <p:cNvPicPr>
              <a:picLocks noChangeAspect="1" noChangeArrowheads="1"/>
            </p:cNvPicPr>
            <p:nvPr/>
          </p:nvPicPr>
          <p:blipFill>
            <a:blip r:embed="rId4" cstate="print"/>
            <a:srcRect b="7272"/>
            <a:stretch>
              <a:fillRect/>
            </a:stretch>
          </p:blipFill>
          <p:spPr bwMode="auto">
            <a:xfrm>
              <a:off x="1577009" y="2802871"/>
              <a:ext cx="350573" cy="377247"/>
            </a:xfrm>
            <a:prstGeom prst="rect">
              <a:avLst/>
            </a:prstGeom>
            <a:noFill/>
            <a:ln>
              <a:solidFill>
                <a:schemeClr val="accent5">
                  <a:lumMod val="75000"/>
                </a:schemeClr>
              </a:solidFill>
            </a:ln>
          </p:spPr>
        </p:pic>
        <p:pic>
          <p:nvPicPr>
            <p:cNvPr id="27" name="Picture 26" descr="http://t3.gstatic.com/images?q=tbn:7PdjLxRBC2GR-M:http://informationage.co.nz/images/articles.png"/>
            <p:cNvPicPr>
              <a:picLocks noChangeAspect="1" noChangeArrowheads="1"/>
            </p:cNvPicPr>
            <p:nvPr/>
          </p:nvPicPr>
          <p:blipFill>
            <a:blip r:embed="rId4" cstate="print"/>
            <a:srcRect b="7272"/>
            <a:stretch>
              <a:fillRect/>
            </a:stretch>
          </p:blipFill>
          <p:spPr bwMode="auto">
            <a:xfrm>
              <a:off x="1019899" y="3372138"/>
              <a:ext cx="350573" cy="377247"/>
            </a:xfrm>
            <a:prstGeom prst="rect">
              <a:avLst/>
            </a:prstGeom>
            <a:noFill/>
            <a:ln>
              <a:solidFill>
                <a:schemeClr val="accent5">
                  <a:lumMod val="75000"/>
                </a:schemeClr>
              </a:solidFill>
            </a:ln>
          </p:spPr>
        </p:pic>
        <p:pic>
          <p:nvPicPr>
            <p:cNvPr id="28" name="Picture 27" descr="http://t3.gstatic.com/images?q=tbn:7PdjLxRBC2GR-M:http://informationage.co.nz/images/articles.png"/>
            <p:cNvPicPr>
              <a:picLocks noChangeAspect="1" noChangeArrowheads="1"/>
            </p:cNvPicPr>
            <p:nvPr/>
          </p:nvPicPr>
          <p:blipFill>
            <a:blip r:embed="rId4" cstate="print"/>
            <a:srcRect b="7272"/>
            <a:stretch>
              <a:fillRect/>
            </a:stretch>
          </p:blipFill>
          <p:spPr bwMode="auto">
            <a:xfrm>
              <a:off x="477993" y="2802871"/>
              <a:ext cx="350573" cy="377247"/>
            </a:xfrm>
            <a:prstGeom prst="rect">
              <a:avLst/>
            </a:prstGeom>
            <a:noFill/>
            <a:ln>
              <a:solidFill>
                <a:schemeClr val="accent5">
                  <a:lumMod val="75000"/>
                </a:schemeClr>
              </a:solidFill>
            </a:ln>
          </p:spPr>
        </p:pic>
        <p:pic>
          <p:nvPicPr>
            <p:cNvPr id="29" name="Picture 28"/>
            <p:cNvPicPr>
              <a:picLocks noChangeAspect="1"/>
            </p:cNvPicPr>
            <p:nvPr/>
          </p:nvPicPr>
          <p:blipFill rotWithShape="1">
            <a:blip r:embed="rId5" cstate="print">
              <a:extLst>
                <a:ext uri="{28A0092B-C50C-407E-A947-70E740481C1C}">
                  <a14:useLocalDpi xmlns:a14="http://schemas.microsoft.com/office/drawing/2010/main" val="0"/>
                </a:ext>
              </a:extLst>
            </a:blip>
            <a:srcRect l="5193" r="6707"/>
            <a:stretch/>
          </p:blipFill>
          <p:spPr>
            <a:xfrm>
              <a:off x="1440470" y="3260252"/>
              <a:ext cx="352964" cy="395873"/>
            </a:xfrm>
            <a:prstGeom prst="rect">
              <a:avLst/>
            </a:prstGeom>
            <a:ln>
              <a:solidFill>
                <a:schemeClr val="tx1"/>
              </a:solidFill>
            </a:ln>
          </p:spPr>
        </p:pic>
        <p:pic>
          <p:nvPicPr>
            <p:cNvPr id="30" name="Picture 29"/>
            <p:cNvPicPr>
              <a:picLocks noChangeAspect="1"/>
            </p:cNvPicPr>
            <p:nvPr/>
          </p:nvPicPr>
          <p:blipFill rotWithShape="1">
            <a:blip r:embed="rId5" cstate="print">
              <a:extLst>
                <a:ext uri="{28A0092B-C50C-407E-A947-70E740481C1C}">
                  <a14:useLocalDpi xmlns:a14="http://schemas.microsoft.com/office/drawing/2010/main" val="0"/>
                </a:ext>
              </a:extLst>
            </a:blip>
            <a:srcRect l="5193" r="6707"/>
            <a:stretch/>
          </p:blipFill>
          <p:spPr>
            <a:xfrm>
              <a:off x="590976" y="2334655"/>
              <a:ext cx="352964" cy="395873"/>
            </a:xfrm>
            <a:prstGeom prst="rect">
              <a:avLst/>
            </a:prstGeom>
            <a:ln>
              <a:solidFill>
                <a:schemeClr val="tx1"/>
              </a:solidFill>
            </a:ln>
          </p:spPr>
        </p:pic>
        <p:pic>
          <p:nvPicPr>
            <p:cNvPr id="31" name="Picture 30"/>
            <p:cNvPicPr>
              <a:picLocks noChangeAspect="1"/>
            </p:cNvPicPr>
            <p:nvPr/>
          </p:nvPicPr>
          <p:blipFill rotWithShape="1">
            <a:blip r:embed="rId5" cstate="print">
              <a:extLst>
                <a:ext uri="{28A0092B-C50C-407E-A947-70E740481C1C}">
                  <a14:useLocalDpi xmlns:a14="http://schemas.microsoft.com/office/drawing/2010/main" val="0"/>
                </a:ext>
              </a:extLst>
            </a:blip>
            <a:srcRect l="5193" r="6707"/>
            <a:stretch/>
          </p:blipFill>
          <p:spPr>
            <a:xfrm>
              <a:off x="590976" y="3239718"/>
              <a:ext cx="352964" cy="395873"/>
            </a:xfrm>
            <a:prstGeom prst="rect">
              <a:avLst/>
            </a:prstGeom>
            <a:ln>
              <a:solidFill>
                <a:schemeClr val="tx1"/>
              </a:solidFill>
            </a:ln>
          </p:spPr>
        </p:pic>
        <p:sp>
          <p:nvSpPr>
            <p:cNvPr id="32" name="TextBox 31"/>
            <p:cNvSpPr txBox="1"/>
            <p:nvPr/>
          </p:nvSpPr>
          <p:spPr bwMode="auto">
            <a:xfrm>
              <a:off x="839403" y="2872319"/>
              <a:ext cx="731290" cy="276999"/>
            </a:xfrm>
            <a:prstGeom prst="rect">
              <a:avLst/>
            </a:prstGeom>
            <a:noFill/>
          </p:spPr>
          <p:txBody>
            <a:bodyPr wrap="none">
              <a:spAutoFit/>
            </a:bodyPr>
            <a:lstStyle/>
            <a:p>
              <a:pPr algn="ctr" eaLnBrk="0" hangingPunct="0">
                <a:defRPr/>
              </a:pPr>
              <a:r>
                <a:rPr lang="en-US" sz="1200" dirty="0">
                  <a:ea typeface="ヒラギノ角ゴ Pro W3" pitchFamily="1" charset="-128"/>
                </a:rPr>
                <a:t>PMTRC</a:t>
              </a:r>
            </a:p>
          </p:txBody>
        </p:sp>
      </p:grpSp>
      <p:grpSp>
        <p:nvGrpSpPr>
          <p:cNvPr id="33" name="Group 32"/>
          <p:cNvGrpSpPr/>
          <p:nvPr/>
        </p:nvGrpSpPr>
        <p:grpSpPr>
          <a:xfrm>
            <a:off x="5166793" y="5172041"/>
            <a:ext cx="637082" cy="674551"/>
            <a:chOff x="3705224" y="1722820"/>
            <a:chExt cx="796438" cy="843280"/>
          </a:xfrm>
        </p:grpSpPr>
        <p:pic>
          <p:nvPicPr>
            <p:cNvPr id="34" name="Picture 33" descr="http://t3.gstatic.com/images?q=tbn:7PdjLxRBC2GR-M:http://informationage.co.nz/images/articles.png"/>
            <p:cNvPicPr>
              <a:picLocks noChangeAspect="1" noChangeArrowheads="1"/>
            </p:cNvPicPr>
            <p:nvPr/>
          </p:nvPicPr>
          <p:blipFill>
            <a:blip r:embed="rId4" cstate="print"/>
            <a:srcRect b="7272"/>
            <a:stretch>
              <a:fillRect/>
            </a:stretch>
          </p:blipFill>
          <p:spPr bwMode="auto">
            <a:xfrm>
              <a:off x="3720134" y="1722820"/>
              <a:ext cx="781528" cy="843280"/>
            </a:xfrm>
            <a:prstGeom prst="rect">
              <a:avLst/>
            </a:prstGeom>
            <a:noFill/>
            <a:ln>
              <a:solidFill>
                <a:schemeClr val="accent5">
                  <a:lumMod val="75000"/>
                </a:schemeClr>
              </a:solidFill>
            </a:ln>
          </p:spPr>
        </p:pic>
        <p:sp>
          <p:nvSpPr>
            <p:cNvPr id="35" name="TextBox 34"/>
            <p:cNvSpPr txBox="1"/>
            <p:nvPr/>
          </p:nvSpPr>
          <p:spPr>
            <a:xfrm>
              <a:off x="3808086" y="2353588"/>
              <a:ext cx="362625" cy="211564"/>
            </a:xfrm>
            <a:prstGeom prst="rect">
              <a:avLst/>
            </a:prstGeom>
            <a:noFill/>
          </p:spPr>
          <p:txBody>
            <a:bodyPr wrap="none" lIns="0" tIns="0" rIns="0" bIns="0" rtlCol="0">
              <a:spAutoFit/>
            </a:bodyPr>
            <a:lstStyle/>
            <a:p>
              <a:r>
                <a:rPr lang="en-US" sz="1100" dirty="0">
                  <a:solidFill>
                    <a:srgbClr val="7030A0"/>
                  </a:solidFill>
                </a:rPr>
                <a:t>Fred</a:t>
              </a:r>
              <a:endParaRPr lang="en-US" sz="1200" dirty="0">
                <a:solidFill>
                  <a:srgbClr val="7030A0"/>
                </a:solidFill>
              </a:endParaRPr>
            </a:p>
          </p:txBody>
        </p:sp>
        <p:sp>
          <p:nvSpPr>
            <p:cNvPr id="36" name="TextBox 35"/>
            <p:cNvSpPr txBox="1"/>
            <p:nvPr/>
          </p:nvSpPr>
          <p:spPr>
            <a:xfrm rot="16200000">
              <a:off x="3578835" y="1874104"/>
              <a:ext cx="445159" cy="192381"/>
            </a:xfrm>
            <a:prstGeom prst="rect">
              <a:avLst/>
            </a:prstGeom>
            <a:noFill/>
          </p:spPr>
          <p:txBody>
            <a:bodyPr wrap="square" lIns="0" tIns="0" rIns="0" bIns="0" rtlCol="0">
              <a:spAutoFit/>
            </a:bodyPr>
            <a:lstStyle/>
            <a:p>
              <a:r>
                <a:rPr lang="en-US" sz="500" dirty="0" smtClean="0"/>
                <a:t>Configuration Management</a:t>
              </a:r>
              <a:endParaRPr lang="en-US" sz="500" dirty="0"/>
            </a:p>
          </p:txBody>
        </p:sp>
      </p:grpSp>
      <p:grpSp>
        <p:nvGrpSpPr>
          <p:cNvPr id="37" name="Group 36"/>
          <p:cNvGrpSpPr/>
          <p:nvPr/>
        </p:nvGrpSpPr>
        <p:grpSpPr>
          <a:xfrm>
            <a:off x="5068570" y="4433672"/>
            <a:ext cx="640173" cy="674550"/>
            <a:chOff x="3705186" y="819151"/>
            <a:chExt cx="800303" cy="843280"/>
          </a:xfrm>
        </p:grpSpPr>
        <p:pic>
          <p:nvPicPr>
            <p:cNvPr id="38" name="Picture 37" descr="http://t3.gstatic.com/images?q=tbn:7PdjLxRBC2GR-M:http://informationage.co.nz/images/articles.png"/>
            <p:cNvPicPr>
              <a:picLocks noChangeAspect="1" noChangeArrowheads="1"/>
            </p:cNvPicPr>
            <p:nvPr/>
          </p:nvPicPr>
          <p:blipFill>
            <a:blip r:embed="rId4" cstate="print"/>
            <a:srcRect b="7272"/>
            <a:stretch>
              <a:fillRect/>
            </a:stretch>
          </p:blipFill>
          <p:spPr bwMode="auto">
            <a:xfrm>
              <a:off x="3723961" y="819151"/>
              <a:ext cx="781528" cy="843280"/>
            </a:xfrm>
            <a:prstGeom prst="rect">
              <a:avLst/>
            </a:prstGeom>
            <a:noFill/>
            <a:ln>
              <a:solidFill>
                <a:schemeClr val="accent5">
                  <a:lumMod val="75000"/>
                </a:schemeClr>
              </a:solidFill>
            </a:ln>
          </p:spPr>
        </p:pic>
        <p:sp>
          <p:nvSpPr>
            <p:cNvPr id="39" name="TextBox 38"/>
            <p:cNvSpPr txBox="1"/>
            <p:nvPr/>
          </p:nvSpPr>
          <p:spPr>
            <a:xfrm>
              <a:off x="3811914" y="1449919"/>
              <a:ext cx="354611" cy="211564"/>
            </a:xfrm>
            <a:prstGeom prst="rect">
              <a:avLst/>
            </a:prstGeom>
            <a:noFill/>
          </p:spPr>
          <p:txBody>
            <a:bodyPr wrap="none" lIns="0" tIns="0" rIns="0" bIns="0" rtlCol="0">
              <a:spAutoFit/>
            </a:bodyPr>
            <a:lstStyle/>
            <a:p>
              <a:r>
                <a:rPr lang="en-US" sz="1100" dirty="0">
                  <a:solidFill>
                    <a:schemeClr val="accent6">
                      <a:lumMod val="75000"/>
                    </a:schemeClr>
                  </a:solidFill>
                </a:rPr>
                <a:t>Paul</a:t>
              </a:r>
              <a:endParaRPr lang="en-US" sz="1200" dirty="0">
                <a:solidFill>
                  <a:schemeClr val="accent6">
                    <a:lumMod val="75000"/>
                  </a:schemeClr>
                </a:solidFill>
              </a:endParaRPr>
            </a:p>
          </p:txBody>
        </p:sp>
        <p:sp>
          <p:nvSpPr>
            <p:cNvPr id="40" name="TextBox 39"/>
            <p:cNvSpPr txBox="1"/>
            <p:nvPr/>
          </p:nvSpPr>
          <p:spPr>
            <a:xfrm rot="16200000">
              <a:off x="3362596" y="1192658"/>
              <a:ext cx="781346" cy="96165"/>
            </a:xfrm>
            <a:prstGeom prst="rect">
              <a:avLst/>
            </a:prstGeom>
            <a:noFill/>
          </p:spPr>
          <p:txBody>
            <a:bodyPr wrap="none" lIns="0" tIns="0" rIns="0" bIns="0" rtlCol="0">
              <a:spAutoFit/>
            </a:bodyPr>
            <a:lstStyle/>
            <a:p>
              <a:r>
                <a:rPr lang="en-US" sz="500" dirty="0"/>
                <a:t>Problem Management</a:t>
              </a:r>
            </a:p>
          </p:txBody>
        </p:sp>
      </p:grpSp>
      <p:grpSp>
        <p:nvGrpSpPr>
          <p:cNvPr id="41" name="Group 40"/>
          <p:cNvGrpSpPr/>
          <p:nvPr/>
        </p:nvGrpSpPr>
        <p:grpSpPr>
          <a:xfrm>
            <a:off x="5743339" y="4064161"/>
            <a:ext cx="640174" cy="674550"/>
            <a:chOff x="4589519" y="822085"/>
            <a:chExt cx="800304" cy="843280"/>
          </a:xfrm>
        </p:grpSpPr>
        <p:pic>
          <p:nvPicPr>
            <p:cNvPr id="42" name="Picture 41" descr="http://t3.gstatic.com/images?q=tbn:7PdjLxRBC2GR-M:http://informationage.co.nz/images/articles.png"/>
            <p:cNvPicPr>
              <a:picLocks noChangeAspect="1" noChangeArrowheads="1"/>
            </p:cNvPicPr>
            <p:nvPr/>
          </p:nvPicPr>
          <p:blipFill>
            <a:blip r:embed="rId4" cstate="print"/>
            <a:srcRect b="7272"/>
            <a:stretch>
              <a:fillRect/>
            </a:stretch>
          </p:blipFill>
          <p:spPr bwMode="auto">
            <a:xfrm>
              <a:off x="4608295" y="822085"/>
              <a:ext cx="781528" cy="843280"/>
            </a:xfrm>
            <a:prstGeom prst="rect">
              <a:avLst/>
            </a:prstGeom>
            <a:noFill/>
            <a:ln>
              <a:solidFill>
                <a:schemeClr val="accent5">
                  <a:lumMod val="75000"/>
                </a:schemeClr>
              </a:solidFill>
            </a:ln>
          </p:spPr>
        </p:pic>
        <p:sp>
          <p:nvSpPr>
            <p:cNvPr id="43" name="TextBox 42"/>
            <p:cNvSpPr txBox="1"/>
            <p:nvPr/>
          </p:nvSpPr>
          <p:spPr>
            <a:xfrm>
              <a:off x="4696249" y="1452855"/>
              <a:ext cx="402694" cy="211564"/>
            </a:xfrm>
            <a:prstGeom prst="rect">
              <a:avLst/>
            </a:prstGeom>
            <a:noFill/>
          </p:spPr>
          <p:txBody>
            <a:bodyPr wrap="none" lIns="0" tIns="0" rIns="0" bIns="0" rtlCol="0">
              <a:spAutoFit/>
            </a:bodyPr>
            <a:lstStyle/>
            <a:p>
              <a:r>
                <a:rPr lang="en-US" sz="1100" dirty="0">
                  <a:solidFill>
                    <a:schemeClr val="accent6">
                      <a:lumMod val="75000"/>
                    </a:schemeClr>
                  </a:solidFill>
                </a:rPr>
                <a:t>Erica</a:t>
              </a:r>
              <a:endParaRPr lang="en-US" sz="1200" dirty="0">
                <a:solidFill>
                  <a:schemeClr val="accent6">
                    <a:lumMod val="75000"/>
                  </a:schemeClr>
                </a:solidFill>
              </a:endParaRPr>
            </a:p>
          </p:txBody>
        </p:sp>
        <p:sp>
          <p:nvSpPr>
            <p:cNvPr id="44" name="TextBox 43"/>
            <p:cNvSpPr txBox="1"/>
            <p:nvPr/>
          </p:nvSpPr>
          <p:spPr>
            <a:xfrm rot="16200000">
              <a:off x="4255944" y="1195592"/>
              <a:ext cx="763316" cy="96165"/>
            </a:xfrm>
            <a:prstGeom prst="rect">
              <a:avLst/>
            </a:prstGeom>
            <a:noFill/>
          </p:spPr>
          <p:txBody>
            <a:bodyPr wrap="none" lIns="0" tIns="0" rIns="0" bIns="0" rtlCol="0">
              <a:spAutoFit/>
            </a:bodyPr>
            <a:lstStyle/>
            <a:p>
              <a:r>
                <a:rPr lang="en-US" sz="500" dirty="0"/>
                <a:t>Change Management</a:t>
              </a:r>
            </a:p>
          </p:txBody>
        </p:sp>
      </p:grpSp>
      <p:grpSp>
        <p:nvGrpSpPr>
          <p:cNvPr id="45" name="Group 44"/>
          <p:cNvGrpSpPr/>
          <p:nvPr/>
        </p:nvGrpSpPr>
        <p:grpSpPr>
          <a:xfrm>
            <a:off x="6446161" y="4468328"/>
            <a:ext cx="640179" cy="674551"/>
            <a:chOff x="3705177" y="819151"/>
            <a:chExt cx="800312" cy="843280"/>
          </a:xfrm>
        </p:grpSpPr>
        <p:pic>
          <p:nvPicPr>
            <p:cNvPr id="46" name="Picture 45" descr="http://t3.gstatic.com/images?q=tbn:7PdjLxRBC2GR-M:http://informationage.co.nz/images/articles.png"/>
            <p:cNvPicPr>
              <a:picLocks noChangeAspect="1" noChangeArrowheads="1"/>
            </p:cNvPicPr>
            <p:nvPr/>
          </p:nvPicPr>
          <p:blipFill>
            <a:blip r:embed="rId4" cstate="print"/>
            <a:srcRect b="7272"/>
            <a:stretch>
              <a:fillRect/>
            </a:stretch>
          </p:blipFill>
          <p:spPr bwMode="auto">
            <a:xfrm>
              <a:off x="3723961" y="819151"/>
              <a:ext cx="781528" cy="843280"/>
            </a:xfrm>
            <a:prstGeom prst="rect">
              <a:avLst/>
            </a:prstGeom>
            <a:noFill/>
            <a:ln>
              <a:solidFill>
                <a:schemeClr val="accent5">
                  <a:lumMod val="75000"/>
                </a:schemeClr>
              </a:solidFill>
            </a:ln>
          </p:spPr>
        </p:pic>
        <p:sp>
          <p:nvSpPr>
            <p:cNvPr id="47" name="TextBox 46"/>
            <p:cNvSpPr txBox="1"/>
            <p:nvPr/>
          </p:nvSpPr>
          <p:spPr>
            <a:xfrm>
              <a:off x="3811914" y="1449918"/>
              <a:ext cx="422729" cy="211564"/>
            </a:xfrm>
            <a:prstGeom prst="rect">
              <a:avLst/>
            </a:prstGeom>
            <a:noFill/>
          </p:spPr>
          <p:txBody>
            <a:bodyPr wrap="none" lIns="0" tIns="0" rIns="0" bIns="0" rtlCol="0">
              <a:spAutoFit/>
            </a:bodyPr>
            <a:lstStyle/>
            <a:p>
              <a:r>
                <a:rPr lang="en-US" sz="1100" dirty="0">
                  <a:solidFill>
                    <a:schemeClr val="accent6">
                      <a:lumMod val="75000"/>
                    </a:schemeClr>
                  </a:solidFill>
                </a:rPr>
                <a:t>Carla</a:t>
              </a:r>
              <a:endParaRPr lang="en-US" sz="1200" dirty="0">
                <a:solidFill>
                  <a:schemeClr val="accent6">
                    <a:lumMod val="75000"/>
                  </a:schemeClr>
                </a:solidFill>
              </a:endParaRPr>
            </a:p>
          </p:txBody>
        </p:sp>
        <p:sp>
          <p:nvSpPr>
            <p:cNvPr id="48" name="TextBox 47"/>
            <p:cNvSpPr txBox="1"/>
            <p:nvPr/>
          </p:nvSpPr>
          <p:spPr>
            <a:xfrm rot="16200000">
              <a:off x="3371516" y="1192644"/>
              <a:ext cx="763514" cy="96191"/>
            </a:xfrm>
            <a:prstGeom prst="rect">
              <a:avLst/>
            </a:prstGeom>
            <a:noFill/>
          </p:spPr>
          <p:txBody>
            <a:bodyPr wrap="none" lIns="0" tIns="0" rIns="0" bIns="0" rtlCol="0">
              <a:spAutoFit/>
            </a:bodyPr>
            <a:lstStyle/>
            <a:p>
              <a:r>
                <a:rPr lang="en-US" sz="500" dirty="0" smtClean="0"/>
                <a:t>Incident Management</a:t>
              </a:r>
              <a:endParaRPr lang="en-US" sz="500" dirty="0"/>
            </a:p>
          </p:txBody>
        </p:sp>
      </p:grpSp>
      <p:grpSp>
        <p:nvGrpSpPr>
          <p:cNvPr id="49" name="Group 48"/>
          <p:cNvGrpSpPr/>
          <p:nvPr/>
        </p:nvGrpSpPr>
        <p:grpSpPr>
          <a:xfrm>
            <a:off x="6002590" y="5217562"/>
            <a:ext cx="599767" cy="679534"/>
            <a:chOff x="1249552" y="1261258"/>
            <a:chExt cx="599923" cy="679711"/>
          </a:xfrm>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l="5193" r="6707"/>
            <a:stretch/>
          </p:blipFill>
          <p:spPr>
            <a:xfrm>
              <a:off x="1249552" y="1261258"/>
              <a:ext cx="599923" cy="672854"/>
            </a:xfrm>
            <a:prstGeom prst="rect">
              <a:avLst/>
            </a:prstGeom>
            <a:ln>
              <a:solidFill>
                <a:schemeClr val="tx1"/>
              </a:solidFill>
            </a:ln>
          </p:spPr>
        </p:pic>
        <p:sp>
          <p:nvSpPr>
            <p:cNvPr id="51" name="TextBox 50"/>
            <p:cNvSpPr txBox="1"/>
            <p:nvPr/>
          </p:nvSpPr>
          <p:spPr>
            <a:xfrm>
              <a:off x="1273339" y="1771692"/>
              <a:ext cx="362279" cy="169277"/>
            </a:xfrm>
            <a:prstGeom prst="rect">
              <a:avLst/>
            </a:prstGeom>
            <a:noFill/>
          </p:spPr>
          <p:txBody>
            <a:bodyPr wrap="none" lIns="0" tIns="0" rIns="0" bIns="0" rtlCol="0">
              <a:spAutoFit/>
            </a:bodyPr>
            <a:lstStyle/>
            <a:p>
              <a:r>
                <a:rPr lang="en-US" sz="1100" dirty="0">
                  <a:solidFill>
                    <a:schemeClr val="accent6">
                      <a:lumMod val="75000"/>
                    </a:schemeClr>
                  </a:solidFill>
                </a:rPr>
                <a:t>David</a:t>
              </a:r>
              <a:endParaRPr lang="en-US" sz="1200" dirty="0">
                <a:solidFill>
                  <a:schemeClr val="accent6">
                    <a:lumMod val="75000"/>
                  </a:schemeClr>
                </a:solidFill>
              </a:endParaRPr>
            </a:p>
          </p:txBody>
        </p:sp>
        <p:sp>
          <p:nvSpPr>
            <p:cNvPr id="52" name="TextBox 51"/>
            <p:cNvSpPr txBox="1"/>
            <p:nvPr/>
          </p:nvSpPr>
          <p:spPr>
            <a:xfrm rot="16200000">
              <a:off x="1614751" y="1706664"/>
              <a:ext cx="298237" cy="153928"/>
            </a:xfrm>
            <a:prstGeom prst="rect">
              <a:avLst/>
            </a:prstGeom>
            <a:noFill/>
          </p:spPr>
          <p:txBody>
            <a:bodyPr wrap="none" lIns="0" tIns="0" rIns="0" bIns="0" rtlCol="0">
              <a:spAutoFit/>
            </a:bodyPr>
            <a:lstStyle/>
            <a:p>
              <a:r>
                <a:rPr lang="en-US" sz="500" dirty="0" smtClean="0"/>
                <a:t>Platform / </a:t>
              </a:r>
            </a:p>
            <a:p>
              <a:r>
                <a:rPr lang="en-US" sz="500" dirty="0" smtClean="0"/>
                <a:t>Technology</a:t>
              </a:r>
              <a:endParaRPr lang="en-US" sz="500" dirty="0"/>
            </a:p>
          </p:txBody>
        </p:sp>
      </p:grpSp>
      <p:sp>
        <p:nvSpPr>
          <p:cNvPr id="53" name="Rounded Rectangular Callout 52"/>
          <p:cNvSpPr/>
          <p:nvPr/>
        </p:nvSpPr>
        <p:spPr bwMode="auto">
          <a:xfrm>
            <a:off x="4686667" y="2571994"/>
            <a:ext cx="1201293" cy="1234489"/>
          </a:xfrm>
          <a:prstGeom prst="wedgeRoundRectCallout">
            <a:avLst>
              <a:gd name="adj1" fmla="val -4854"/>
              <a:gd name="adj2" fmla="val 126656"/>
              <a:gd name="adj3" fmla="val 16667"/>
            </a:avLst>
          </a:prstGeom>
          <a:solidFill>
            <a:srgbClr val="FAEDB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eaLnBrk="0" hangingPunct="0">
              <a:defRPr/>
            </a:pPr>
            <a:r>
              <a:rPr lang="en-US" sz="1200" b="1" dirty="0">
                <a:ea typeface="ヒラギノ角ゴ Pro W3" pitchFamily="1" charset="-128"/>
              </a:rPr>
              <a:t>4. Fred, great idea! I think it will improve my process as well.</a:t>
            </a:r>
          </a:p>
        </p:txBody>
      </p:sp>
      <p:sp>
        <p:nvSpPr>
          <p:cNvPr id="54" name="Rounded Rectangular Callout 53"/>
          <p:cNvSpPr/>
          <p:nvPr/>
        </p:nvSpPr>
        <p:spPr bwMode="auto">
          <a:xfrm>
            <a:off x="6060756" y="2560915"/>
            <a:ext cx="1939752" cy="1180917"/>
          </a:xfrm>
          <a:prstGeom prst="wedgeRoundRectCallout">
            <a:avLst>
              <a:gd name="adj1" fmla="val -40241"/>
              <a:gd name="adj2" fmla="val 87525"/>
              <a:gd name="adj3" fmla="val 16667"/>
            </a:avLst>
          </a:prstGeom>
          <a:solidFill>
            <a:srgbClr val="E5EAF3"/>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eaLnBrk="0" hangingPunct="0">
              <a:defRPr/>
            </a:pPr>
            <a:r>
              <a:rPr lang="en-US" sz="1200" b="1" dirty="0">
                <a:ea typeface="ヒラギノ角ゴ Pro W3" pitchFamily="1" charset="-128"/>
              </a:rPr>
              <a:t>5. Fred, I think this will work if we do the following changes to the CI Attribute you are proposing…</a:t>
            </a:r>
          </a:p>
        </p:txBody>
      </p:sp>
      <p:sp>
        <p:nvSpPr>
          <p:cNvPr id="55" name="Rounded Rectangular Callout 54"/>
          <p:cNvSpPr/>
          <p:nvPr/>
        </p:nvSpPr>
        <p:spPr bwMode="auto">
          <a:xfrm>
            <a:off x="6817257" y="3806484"/>
            <a:ext cx="1513410" cy="916085"/>
          </a:xfrm>
          <a:prstGeom prst="wedgeRoundRectCallout">
            <a:avLst>
              <a:gd name="adj1" fmla="val -51813"/>
              <a:gd name="adj2" fmla="val 77208"/>
              <a:gd name="adj3" fmla="val 16667"/>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eaLnBrk="0" hangingPunct="0">
              <a:defRPr/>
            </a:pPr>
            <a:r>
              <a:rPr lang="en-US" sz="1200" b="1" dirty="0">
                <a:ea typeface="ヒラギノ角ゴ Pro W3" pitchFamily="1" charset="-128"/>
              </a:rPr>
              <a:t>6. Incident Management.</a:t>
            </a:r>
          </a:p>
          <a:p>
            <a:pPr eaLnBrk="0" hangingPunct="0">
              <a:defRPr/>
            </a:pPr>
            <a:r>
              <a:rPr lang="en-US" sz="1200" b="1" dirty="0">
                <a:ea typeface="ヒラギノ角ゴ Pro W3" pitchFamily="1" charset="-128"/>
              </a:rPr>
              <a:t>Wait I am also impacted…</a:t>
            </a:r>
          </a:p>
        </p:txBody>
      </p:sp>
      <p:sp>
        <p:nvSpPr>
          <p:cNvPr id="56" name="Rounded Rectangular Callout 55"/>
          <p:cNvSpPr/>
          <p:nvPr/>
        </p:nvSpPr>
        <p:spPr bwMode="auto">
          <a:xfrm>
            <a:off x="6778245" y="5348554"/>
            <a:ext cx="1916059" cy="917227"/>
          </a:xfrm>
          <a:prstGeom prst="wedgeRoundRectCallout">
            <a:avLst>
              <a:gd name="adj1" fmla="val -70681"/>
              <a:gd name="adj2" fmla="val -34457"/>
              <a:gd name="adj3" fmla="val 16667"/>
            </a:avLst>
          </a:prstGeom>
          <a:solidFill>
            <a:schemeClr val="bg2">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eaLnBrk="0" hangingPunct="0">
              <a:defRPr/>
            </a:pPr>
            <a:r>
              <a:rPr lang="en-US" sz="1200" b="1" dirty="0">
                <a:ea typeface="ヒラギノ角ゴ Pro W3" pitchFamily="1" charset="-128"/>
              </a:rPr>
              <a:t>7. </a:t>
            </a:r>
            <a:r>
              <a:rPr lang="en-US" sz="1200" b="1" dirty="0" smtClean="0">
                <a:ea typeface="ヒラギノ角ゴ Pro W3" pitchFamily="1" charset="-128"/>
              </a:rPr>
              <a:t>ITSM Tool</a:t>
            </a:r>
            <a:endParaRPr lang="en-US" sz="1200" b="1" dirty="0">
              <a:ea typeface="ヒラギノ角ゴ Pro W3" pitchFamily="1" charset="-128"/>
            </a:endParaRPr>
          </a:p>
          <a:p>
            <a:pPr eaLnBrk="0" hangingPunct="0">
              <a:defRPr/>
            </a:pPr>
            <a:r>
              <a:rPr lang="en-US" sz="1200" b="1" dirty="0">
                <a:ea typeface="ヒラギノ角ゴ Pro W3" pitchFamily="1" charset="-128"/>
              </a:rPr>
              <a:t>That should be a simple configuration change. No problem!</a:t>
            </a:r>
          </a:p>
        </p:txBody>
      </p:sp>
      <p:grpSp>
        <p:nvGrpSpPr>
          <p:cNvPr id="57" name="Group 56"/>
          <p:cNvGrpSpPr/>
          <p:nvPr/>
        </p:nvGrpSpPr>
        <p:grpSpPr>
          <a:xfrm>
            <a:off x="9574634" y="3804955"/>
            <a:ext cx="1475587" cy="1508477"/>
            <a:chOff x="2894973" y="2327388"/>
            <a:chExt cx="1475971" cy="1508870"/>
          </a:xfrm>
          <a:solidFill>
            <a:schemeClr val="accent6">
              <a:lumMod val="75000"/>
            </a:schemeClr>
          </a:solidFill>
        </p:grpSpPr>
        <p:grpSp>
          <p:nvGrpSpPr>
            <p:cNvPr id="58" name="Group 57"/>
            <p:cNvGrpSpPr/>
            <p:nvPr/>
          </p:nvGrpSpPr>
          <p:grpSpPr>
            <a:xfrm>
              <a:off x="2894973" y="2327388"/>
              <a:ext cx="1475971" cy="1508870"/>
              <a:chOff x="2894973" y="2327388"/>
              <a:chExt cx="1475971" cy="1508870"/>
            </a:xfrm>
            <a:grpFill/>
          </p:grpSpPr>
          <p:sp>
            <p:nvSpPr>
              <p:cNvPr id="60" name="Donut 59"/>
              <p:cNvSpPr/>
              <p:nvPr/>
            </p:nvSpPr>
            <p:spPr>
              <a:xfrm>
                <a:off x="2894973" y="2329557"/>
                <a:ext cx="1475971" cy="1475971"/>
              </a:xfrm>
              <a:prstGeom prst="donut">
                <a:avLst/>
              </a:prstGeom>
              <a:grpFill/>
              <a:ln w="12700" cmpd="sng">
                <a:solidFill>
                  <a:schemeClr val="bg2"/>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solidFill>
                    <a:schemeClr val="tx1"/>
                  </a:solidFill>
                </a:endParaRPr>
              </a:p>
            </p:txBody>
          </p:sp>
          <p:pic>
            <p:nvPicPr>
              <p:cNvPr id="61" name="Picture 2" descr="http://t0.gstatic.com/images?q=tbn:zM9Q9pB8sKu97M:http://website.iiita.ac.in/summerschool/Images/Resource%2520person.jpg"/>
              <p:cNvPicPr>
                <a:picLocks noChangeAspect="1" noChangeArrowheads="1"/>
              </p:cNvPicPr>
              <p:nvPr/>
            </p:nvPicPr>
            <p:blipFill>
              <a:blip r:embed="rId7" cstate="print"/>
              <a:srcRect/>
              <a:stretch>
                <a:fillRect/>
              </a:stretch>
            </p:blipFill>
            <p:spPr bwMode="auto">
              <a:xfrm>
                <a:off x="3465301" y="2327388"/>
                <a:ext cx="335313" cy="401334"/>
              </a:xfrm>
              <a:prstGeom prst="rect">
                <a:avLst/>
              </a:prstGeom>
              <a:grpFill/>
              <a:ln>
                <a:solidFill>
                  <a:schemeClr val="accent5">
                    <a:lumMod val="75000"/>
                  </a:schemeClr>
                </a:solidFill>
              </a:ln>
            </p:spPr>
          </p:pic>
          <p:pic>
            <p:nvPicPr>
              <p:cNvPr id="62" name="Picture 61"/>
              <p:cNvPicPr>
                <a:picLocks noChangeAspect="1"/>
              </p:cNvPicPr>
              <p:nvPr/>
            </p:nvPicPr>
            <p:blipFill rotWithShape="1">
              <a:blip r:embed="rId8" cstate="print">
                <a:extLst>
                  <a:ext uri="{28A0092B-C50C-407E-A947-70E740481C1C}">
                    <a14:useLocalDpi xmlns:a14="http://schemas.microsoft.com/office/drawing/2010/main" val="0"/>
                  </a:ext>
                </a:extLst>
              </a:blip>
              <a:srcRect l="2479" r="5647" b="7037"/>
              <a:stretch/>
            </p:blipFill>
            <p:spPr>
              <a:xfrm>
                <a:off x="3881543" y="3321661"/>
                <a:ext cx="335313" cy="393089"/>
              </a:xfrm>
              <a:prstGeom prst="rect">
                <a:avLst/>
              </a:prstGeom>
              <a:grpFill/>
              <a:ln>
                <a:solidFill>
                  <a:schemeClr val="tx1"/>
                </a:solidFill>
              </a:ln>
            </p:spPr>
          </p:pic>
          <p:pic>
            <p:nvPicPr>
              <p:cNvPr id="63" name="Picture 62"/>
              <p:cNvPicPr>
                <a:picLocks noChangeAspect="1"/>
              </p:cNvPicPr>
              <p:nvPr/>
            </p:nvPicPr>
            <p:blipFill rotWithShape="1">
              <a:blip r:embed="rId8" cstate="print">
                <a:extLst>
                  <a:ext uri="{28A0092B-C50C-407E-A947-70E740481C1C}">
                    <a14:useLocalDpi xmlns:a14="http://schemas.microsoft.com/office/drawing/2010/main" val="0"/>
                  </a:ext>
                </a:extLst>
              </a:blip>
              <a:srcRect l="2479" r="5647" b="7037"/>
              <a:stretch/>
            </p:blipFill>
            <p:spPr>
              <a:xfrm>
                <a:off x="3881544" y="2407261"/>
                <a:ext cx="335313" cy="393089"/>
              </a:xfrm>
              <a:prstGeom prst="rect">
                <a:avLst/>
              </a:prstGeom>
              <a:grpFill/>
              <a:ln>
                <a:solidFill>
                  <a:schemeClr val="tx1"/>
                </a:solidFill>
              </a:ln>
            </p:spPr>
          </p:pic>
          <p:pic>
            <p:nvPicPr>
              <p:cNvPr id="64" name="Picture 2" descr="http://t0.gstatic.com/images?q=tbn:zM9Q9pB8sKu97M:http://website.iiita.ac.in/summerschool/Images/Resource%2520person.jpg"/>
              <p:cNvPicPr>
                <a:picLocks noChangeAspect="1" noChangeArrowheads="1"/>
              </p:cNvPicPr>
              <p:nvPr/>
            </p:nvPicPr>
            <p:blipFill>
              <a:blip r:embed="rId7" cstate="print"/>
              <a:srcRect/>
              <a:stretch>
                <a:fillRect/>
              </a:stretch>
            </p:blipFill>
            <p:spPr bwMode="auto">
              <a:xfrm>
                <a:off x="4000588" y="2867622"/>
                <a:ext cx="335313" cy="401334"/>
              </a:xfrm>
              <a:prstGeom prst="rect">
                <a:avLst/>
              </a:prstGeom>
              <a:grpFill/>
              <a:ln>
                <a:solidFill>
                  <a:schemeClr val="accent5">
                    <a:lumMod val="75000"/>
                  </a:schemeClr>
                </a:solidFill>
              </a:ln>
            </p:spPr>
          </p:pic>
          <p:pic>
            <p:nvPicPr>
              <p:cNvPr id="65" name="Picture 64"/>
              <p:cNvPicPr>
                <a:picLocks noChangeAspect="1"/>
              </p:cNvPicPr>
              <p:nvPr/>
            </p:nvPicPr>
            <p:blipFill rotWithShape="1">
              <a:blip r:embed="rId8" cstate="print">
                <a:extLst>
                  <a:ext uri="{28A0092B-C50C-407E-A947-70E740481C1C}">
                    <a14:useLocalDpi xmlns:a14="http://schemas.microsoft.com/office/drawing/2010/main" val="0"/>
                  </a:ext>
                </a:extLst>
              </a:blip>
              <a:srcRect l="2479" r="5647" b="7037"/>
              <a:stretch/>
            </p:blipFill>
            <p:spPr>
              <a:xfrm>
                <a:off x="3028122" y="3321660"/>
                <a:ext cx="335313" cy="393089"/>
              </a:xfrm>
              <a:prstGeom prst="rect">
                <a:avLst/>
              </a:prstGeom>
              <a:grpFill/>
              <a:ln>
                <a:solidFill>
                  <a:schemeClr val="tx1"/>
                </a:solidFill>
              </a:ln>
            </p:spPr>
          </p:pic>
          <p:pic>
            <p:nvPicPr>
              <p:cNvPr id="66" name="Picture 65"/>
              <p:cNvPicPr>
                <a:picLocks noChangeAspect="1"/>
              </p:cNvPicPr>
              <p:nvPr/>
            </p:nvPicPr>
            <p:blipFill rotWithShape="1">
              <a:blip r:embed="rId8" cstate="print">
                <a:extLst>
                  <a:ext uri="{28A0092B-C50C-407E-A947-70E740481C1C}">
                    <a14:useLocalDpi xmlns:a14="http://schemas.microsoft.com/office/drawing/2010/main" val="0"/>
                  </a:ext>
                </a:extLst>
              </a:blip>
              <a:srcRect l="2479" r="5647" b="7037"/>
              <a:stretch/>
            </p:blipFill>
            <p:spPr>
              <a:xfrm>
                <a:off x="3028123" y="2407261"/>
                <a:ext cx="335313" cy="393089"/>
              </a:xfrm>
              <a:prstGeom prst="rect">
                <a:avLst/>
              </a:prstGeom>
              <a:grpFill/>
              <a:ln>
                <a:solidFill>
                  <a:schemeClr val="tx1"/>
                </a:solidFill>
              </a:ln>
            </p:spPr>
          </p:pic>
          <p:pic>
            <p:nvPicPr>
              <p:cNvPr id="67" name="Picture 2" descr="http://t0.gstatic.com/images?q=tbn:zM9Q9pB8sKu97M:http://website.iiita.ac.in/summerschool/Images/Resource%2520person.jpg"/>
              <p:cNvPicPr>
                <a:picLocks noChangeAspect="1" noChangeArrowheads="1"/>
              </p:cNvPicPr>
              <p:nvPr/>
            </p:nvPicPr>
            <p:blipFill>
              <a:blip r:embed="rId7" cstate="print"/>
              <a:srcRect/>
              <a:stretch>
                <a:fillRect/>
              </a:stretch>
            </p:blipFill>
            <p:spPr bwMode="auto">
              <a:xfrm>
                <a:off x="2919520" y="2869181"/>
                <a:ext cx="335313" cy="401334"/>
              </a:xfrm>
              <a:prstGeom prst="rect">
                <a:avLst/>
              </a:prstGeom>
              <a:grpFill/>
              <a:ln>
                <a:solidFill>
                  <a:schemeClr val="accent5">
                    <a:lumMod val="75000"/>
                  </a:schemeClr>
                </a:solidFill>
              </a:ln>
            </p:spPr>
          </p:pic>
          <p:pic>
            <p:nvPicPr>
              <p:cNvPr id="68" name="Picture 2" descr="http://t0.gstatic.com/images?q=tbn:zM9Q9pB8sKu97M:http://website.iiita.ac.in/summerschool/Images/Resource%2520person.jpg"/>
              <p:cNvPicPr>
                <a:picLocks noChangeAspect="1" noChangeArrowheads="1"/>
              </p:cNvPicPr>
              <p:nvPr/>
            </p:nvPicPr>
            <p:blipFill>
              <a:blip r:embed="rId7" cstate="print"/>
              <a:srcRect/>
              <a:stretch>
                <a:fillRect/>
              </a:stretch>
            </p:blipFill>
            <p:spPr bwMode="auto">
              <a:xfrm>
                <a:off x="3465301" y="3434924"/>
                <a:ext cx="335313" cy="401334"/>
              </a:xfrm>
              <a:prstGeom prst="rect">
                <a:avLst/>
              </a:prstGeom>
              <a:grpFill/>
              <a:ln>
                <a:solidFill>
                  <a:schemeClr val="accent5">
                    <a:lumMod val="75000"/>
                  </a:schemeClr>
                </a:solidFill>
              </a:ln>
            </p:spPr>
          </p:pic>
        </p:grpSp>
        <p:sp>
          <p:nvSpPr>
            <p:cNvPr id="59" name="TextBox 58"/>
            <p:cNvSpPr txBox="1"/>
            <p:nvPr/>
          </p:nvSpPr>
          <p:spPr bwMode="auto">
            <a:xfrm>
              <a:off x="3328297" y="2930021"/>
              <a:ext cx="620684" cy="276999"/>
            </a:xfrm>
            <a:prstGeom prst="rect">
              <a:avLst/>
            </a:prstGeom>
            <a:noFill/>
          </p:spPr>
          <p:txBody>
            <a:bodyPr wrap="none">
              <a:spAutoFit/>
            </a:bodyPr>
            <a:lstStyle/>
            <a:p>
              <a:pPr algn="ctr" eaLnBrk="0" hangingPunct="0">
                <a:defRPr/>
              </a:pPr>
              <a:r>
                <a:rPr lang="en-US" sz="1200" dirty="0">
                  <a:ea typeface="ヒラギノ角ゴ Pro W3" pitchFamily="1" charset="-128"/>
                </a:rPr>
                <a:t>POAC</a:t>
              </a:r>
            </a:p>
          </p:txBody>
        </p:sp>
      </p:grpSp>
      <p:grpSp>
        <p:nvGrpSpPr>
          <p:cNvPr id="69" name="Group 68"/>
          <p:cNvGrpSpPr/>
          <p:nvPr/>
        </p:nvGrpSpPr>
        <p:grpSpPr>
          <a:xfrm>
            <a:off x="8764414" y="2901593"/>
            <a:ext cx="2874938" cy="1961260"/>
            <a:chOff x="6242300" y="1683279"/>
            <a:chExt cx="2875687" cy="1961771"/>
          </a:xfrm>
        </p:grpSpPr>
        <p:grpSp>
          <p:nvGrpSpPr>
            <p:cNvPr id="70" name="Group 69"/>
            <p:cNvGrpSpPr/>
            <p:nvPr/>
          </p:nvGrpSpPr>
          <p:grpSpPr>
            <a:xfrm>
              <a:off x="7974372" y="2927694"/>
              <a:ext cx="596661" cy="717356"/>
              <a:chOff x="2621189" y="1424151"/>
              <a:chExt cx="596661" cy="717356"/>
            </a:xfrm>
          </p:grpSpPr>
          <p:pic>
            <p:nvPicPr>
              <p:cNvPr id="77" name="Picture 76"/>
              <p:cNvPicPr>
                <a:picLocks noChangeAspect="1"/>
              </p:cNvPicPr>
              <p:nvPr/>
            </p:nvPicPr>
            <p:blipFill rotWithShape="1">
              <a:blip r:embed="rId9" cstate="print">
                <a:extLst>
                  <a:ext uri="{28A0092B-C50C-407E-A947-70E740481C1C}">
                    <a14:useLocalDpi xmlns:a14="http://schemas.microsoft.com/office/drawing/2010/main" val="0"/>
                  </a:ext>
                </a:extLst>
              </a:blip>
              <a:srcRect l="2479" r="5647" b="7037"/>
              <a:stretch/>
            </p:blipFill>
            <p:spPr>
              <a:xfrm>
                <a:off x="2621189" y="1437981"/>
                <a:ext cx="596661" cy="699468"/>
              </a:xfrm>
              <a:prstGeom prst="rect">
                <a:avLst/>
              </a:prstGeom>
              <a:ln>
                <a:solidFill>
                  <a:schemeClr val="tx1"/>
                </a:solidFill>
              </a:ln>
            </p:spPr>
          </p:pic>
          <p:sp>
            <p:nvSpPr>
              <p:cNvPr id="78" name="TextBox 77"/>
              <p:cNvSpPr txBox="1"/>
              <p:nvPr/>
            </p:nvSpPr>
            <p:spPr>
              <a:xfrm rot="16200000">
                <a:off x="2799170" y="1725356"/>
                <a:ext cx="710131" cy="107722"/>
              </a:xfrm>
              <a:prstGeom prst="rect">
                <a:avLst/>
              </a:prstGeom>
              <a:noFill/>
            </p:spPr>
            <p:txBody>
              <a:bodyPr wrap="none" lIns="0" tIns="0" rIns="0" bIns="0" rtlCol="0">
                <a:spAutoFit/>
              </a:bodyPr>
              <a:lstStyle/>
              <a:p>
                <a:r>
                  <a:rPr lang="en-US" sz="700" dirty="0"/>
                  <a:t>Platform Architect</a:t>
                </a:r>
              </a:p>
            </p:txBody>
          </p:sp>
          <p:sp>
            <p:nvSpPr>
              <p:cNvPr id="79" name="TextBox 78"/>
              <p:cNvSpPr txBox="1"/>
              <p:nvPr/>
            </p:nvSpPr>
            <p:spPr>
              <a:xfrm>
                <a:off x="2641899" y="1972230"/>
                <a:ext cx="306174" cy="169277"/>
              </a:xfrm>
              <a:prstGeom prst="rect">
                <a:avLst/>
              </a:prstGeom>
              <a:noFill/>
            </p:spPr>
            <p:txBody>
              <a:bodyPr wrap="none" lIns="0" tIns="0" rIns="0" bIns="0" rtlCol="0">
                <a:spAutoFit/>
              </a:bodyPr>
              <a:lstStyle/>
              <a:p>
                <a:r>
                  <a:rPr lang="en-US" sz="1100" dirty="0">
                    <a:solidFill>
                      <a:schemeClr val="accent6">
                        <a:lumMod val="75000"/>
                      </a:schemeClr>
                    </a:solidFill>
                  </a:rPr>
                  <a:t>Jean</a:t>
                </a:r>
                <a:endParaRPr lang="en-US" sz="1200" dirty="0">
                  <a:solidFill>
                    <a:schemeClr val="accent6">
                      <a:lumMod val="75000"/>
                    </a:schemeClr>
                  </a:solidFill>
                </a:endParaRPr>
              </a:p>
            </p:txBody>
          </p:sp>
        </p:grpSp>
        <p:grpSp>
          <p:nvGrpSpPr>
            <p:cNvPr id="71" name="Group 70"/>
            <p:cNvGrpSpPr/>
            <p:nvPr/>
          </p:nvGrpSpPr>
          <p:grpSpPr>
            <a:xfrm>
              <a:off x="7007678" y="2922300"/>
              <a:ext cx="599383" cy="718107"/>
              <a:chOff x="1722643" y="1083636"/>
              <a:chExt cx="599383" cy="718107"/>
            </a:xfrm>
          </p:grpSpPr>
          <p:pic>
            <p:nvPicPr>
              <p:cNvPr id="74" name="Picture 2" descr="http://t0.gstatic.com/images?q=tbn:zM9Q9pB8sKu97M:http://website.iiita.ac.in/summerschool/Images/Resource%2520person.jpg"/>
              <p:cNvPicPr>
                <a:picLocks noChangeAspect="1" noChangeArrowheads="1"/>
              </p:cNvPicPr>
              <p:nvPr/>
            </p:nvPicPr>
            <p:blipFill>
              <a:blip r:embed="rId7" cstate="print"/>
              <a:srcRect/>
              <a:stretch>
                <a:fillRect/>
              </a:stretch>
            </p:blipFill>
            <p:spPr bwMode="auto">
              <a:xfrm>
                <a:off x="1725365" y="1083636"/>
                <a:ext cx="596661" cy="714140"/>
              </a:xfrm>
              <a:prstGeom prst="rect">
                <a:avLst/>
              </a:prstGeom>
              <a:noFill/>
              <a:ln>
                <a:solidFill>
                  <a:schemeClr val="accent5">
                    <a:lumMod val="75000"/>
                  </a:schemeClr>
                </a:solidFill>
              </a:ln>
            </p:spPr>
          </p:pic>
          <p:sp>
            <p:nvSpPr>
              <p:cNvPr id="75" name="TextBox 74"/>
              <p:cNvSpPr txBox="1"/>
              <p:nvPr/>
            </p:nvSpPr>
            <p:spPr>
              <a:xfrm rot="16200000">
                <a:off x="1469528" y="1386662"/>
                <a:ext cx="613951" cy="107722"/>
              </a:xfrm>
              <a:prstGeom prst="rect">
                <a:avLst/>
              </a:prstGeom>
              <a:noFill/>
            </p:spPr>
            <p:txBody>
              <a:bodyPr wrap="none" lIns="0" tIns="0" rIns="0" bIns="0" rtlCol="0">
                <a:spAutoFit/>
              </a:bodyPr>
              <a:lstStyle/>
              <a:p>
                <a:r>
                  <a:rPr lang="en-US" sz="700" dirty="0"/>
                  <a:t>Process Owner</a:t>
                </a:r>
              </a:p>
            </p:txBody>
          </p:sp>
          <p:sp>
            <p:nvSpPr>
              <p:cNvPr id="76" name="TextBox 75"/>
              <p:cNvSpPr txBox="1"/>
              <p:nvPr/>
            </p:nvSpPr>
            <p:spPr>
              <a:xfrm>
                <a:off x="1815484" y="1632466"/>
                <a:ext cx="312586" cy="169277"/>
              </a:xfrm>
              <a:prstGeom prst="rect">
                <a:avLst/>
              </a:prstGeom>
              <a:noFill/>
            </p:spPr>
            <p:txBody>
              <a:bodyPr wrap="none" lIns="0" tIns="0" rIns="0" bIns="0" rtlCol="0">
                <a:spAutoFit/>
              </a:bodyPr>
              <a:lstStyle/>
              <a:p>
                <a:r>
                  <a:rPr lang="en-US" sz="1100" dirty="0">
                    <a:solidFill>
                      <a:schemeClr val="accent6">
                        <a:lumMod val="75000"/>
                      </a:schemeClr>
                    </a:solidFill>
                  </a:rPr>
                  <a:t>Mary</a:t>
                </a:r>
                <a:endParaRPr lang="en-US" sz="1200" dirty="0">
                  <a:solidFill>
                    <a:schemeClr val="accent6">
                      <a:lumMod val="75000"/>
                    </a:schemeClr>
                  </a:solidFill>
                </a:endParaRPr>
              </a:p>
            </p:txBody>
          </p:sp>
        </p:grpSp>
        <p:sp>
          <p:nvSpPr>
            <p:cNvPr id="72" name="Rounded Rectangular Callout 71"/>
            <p:cNvSpPr/>
            <p:nvPr/>
          </p:nvSpPr>
          <p:spPr bwMode="auto">
            <a:xfrm>
              <a:off x="6242300" y="1683279"/>
              <a:ext cx="1413380" cy="859255"/>
            </a:xfrm>
            <a:prstGeom prst="wedgeRoundRectCallout">
              <a:avLst>
                <a:gd name="adj1" fmla="val 23275"/>
                <a:gd name="adj2" fmla="val 96300"/>
                <a:gd name="adj3" fmla="val 16667"/>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eaLnBrk="0" hangingPunct="0">
                <a:defRPr/>
              </a:pPr>
              <a:r>
                <a:rPr lang="en-US" sz="1200" b="1" dirty="0">
                  <a:ea typeface="ヒラギノ角ゴ Pro W3" pitchFamily="1" charset="-128"/>
                </a:rPr>
                <a:t>8. I think this is in line with the ITSM Strategy</a:t>
              </a:r>
            </a:p>
          </p:txBody>
        </p:sp>
        <p:sp>
          <p:nvSpPr>
            <p:cNvPr id="73" name="Rounded Rectangular Callout 72"/>
            <p:cNvSpPr/>
            <p:nvPr/>
          </p:nvSpPr>
          <p:spPr bwMode="auto">
            <a:xfrm>
              <a:off x="7938855" y="1684333"/>
              <a:ext cx="1179132" cy="852016"/>
            </a:xfrm>
            <a:prstGeom prst="wedgeRoundRectCallout">
              <a:avLst>
                <a:gd name="adj1" fmla="val -29204"/>
                <a:gd name="adj2" fmla="val 135114"/>
                <a:gd name="adj3" fmla="val 16667"/>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eaLnBrk="0" hangingPunct="0">
                <a:defRPr/>
              </a:pPr>
              <a:r>
                <a:rPr lang="en-US" sz="1200" b="1" dirty="0">
                  <a:ea typeface="ヒラギノ角ゴ Pro W3" pitchFamily="1" charset="-128"/>
                </a:rPr>
                <a:t>8. Platform Strategic direction is validated</a:t>
              </a:r>
            </a:p>
          </p:txBody>
        </p:sp>
      </p:grpSp>
      <p:sp>
        <p:nvSpPr>
          <p:cNvPr id="80" name="Right Arrow 79"/>
          <p:cNvSpPr/>
          <p:nvPr/>
        </p:nvSpPr>
        <p:spPr>
          <a:xfrm>
            <a:off x="8150950" y="4789327"/>
            <a:ext cx="1097673" cy="484506"/>
          </a:xfrm>
          <a:prstGeom prst="rightArrow">
            <a:avLst/>
          </a:prstGeom>
          <a:solidFill>
            <a:schemeClr val="accent2">
              <a:lumMod val="40000"/>
              <a:lumOff val="60000"/>
            </a:schemeClr>
          </a:solidFill>
          <a:ln w="12700" cmpd="sng">
            <a:solidFill>
              <a:schemeClr val="bg2"/>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accent2">
                    <a:lumMod val="50000"/>
                  </a:schemeClr>
                </a:solidFill>
              </a:rPr>
              <a:t>Escalation</a:t>
            </a:r>
          </a:p>
        </p:txBody>
      </p:sp>
      <p:sp>
        <p:nvSpPr>
          <p:cNvPr id="81" name="Rounded Rectangular Callout 80"/>
          <p:cNvSpPr/>
          <p:nvPr/>
        </p:nvSpPr>
        <p:spPr bwMode="auto">
          <a:xfrm>
            <a:off x="3506643" y="4498034"/>
            <a:ext cx="1539334" cy="1862956"/>
          </a:xfrm>
          <a:prstGeom prst="wedgeRoundRectCallout">
            <a:avLst>
              <a:gd name="adj1" fmla="val 75697"/>
              <a:gd name="adj2" fmla="val 7591"/>
              <a:gd name="adj3" fmla="val 16667"/>
            </a:avLst>
          </a:prstGeom>
          <a:solidFill>
            <a:srgbClr val="D3CFB8"/>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eaLnBrk="0" hangingPunct="0">
              <a:defRPr/>
            </a:pPr>
            <a:r>
              <a:rPr lang="en-US" sz="1200" b="1" u="sng" dirty="0">
                <a:ea typeface="ヒラギノ角ゴ Pro W3" pitchFamily="1" charset="-128"/>
              </a:rPr>
              <a:t>In the </a:t>
            </a:r>
            <a:r>
              <a:rPr lang="en-US" sz="1200" b="1" u="sng" dirty="0" smtClean="0">
                <a:ea typeface="ヒラギノ角ゴ Pro W3" pitchFamily="1" charset="-128"/>
              </a:rPr>
              <a:t>PMTRC</a:t>
            </a:r>
            <a:r>
              <a:rPr lang="en-US" sz="1200" b="1" dirty="0">
                <a:ea typeface="ヒラギノ角ゴ Pro W3" pitchFamily="1" charset="-128"/>
              </a:rPr>
              <a:t/>
            </a:r>
            <a:br>
              <a:rPr lang="en-US" sz="1200" b="1" dirty="0">
                <a:ea typeface="ヒラギノ角ゴ Pro W3" pitchFamily="1" charset="-128"/>
              </a:rPr>
            </a:br>
            <a:r>
              <a:rPr lang="en-US" sz="1200" b="1" dirty="0">
                <a:ea typeface="ヒラギノ角ゴ Pro W3" pitchFamily="1" charset="-128"/>
              </a:rPr>
              <a:t>3. Paul &amp; Erica, How would the </a:t>
            </a:r>
            <a:r>
              <a:rPr lang="en-US" sz="1200" b="1" dirty="0" smtClean="0">
                <a:ea typeface="ヒラギノ角ゴ Pro W3" pitchFamily="1" charset="-128"/>
              </a:rPr>
              <a:t>modified CI </a:t>
            </a:r>
            <a:r>
              <a:rPr lang="en-US" sz="1200" b="1" dirty="0">
                <a:ea typeface="ヒラギノ角ゴ Pro W3" pitchFamily="1" charset="-128"/>
              </a:rPr>
              <a:t>Attribute </a:t>
            </a:r>
            <a:r>
              <a:rPr lang="en-US" sz="1200" b="1" dirty="0" smtClean="0">
                <a:ea typeface="ヒラギノ角ゴ Pro W3" pitchFamily="1" charset="-128"/>
              </a:rPr>
              <a:t>affect </a:t>
            </a:r>
            <a:r>
              <a:rPr lang="en-US" sz="1200" b="1" dirty="0">
                <a:ea typeface="ヒラギノ角ゴ Pro W3" pitchFamily="1" charset="-128"/>
              </a:rPr>
              <a:t>your process?</a:t>
            </a:r>
            <a:br>
              <a:rPr lang="en-US" sz="1200" b="1" dirty="0">
                <a:ea typeface="ヒラギノ角ゴ Pro W3" pitchFamily="1" charset="-128"/>
              </a:rPr>
            </a:br>
            <a:r>
              <a:rPr lang="en-US" sz="1200" b="1" dirty="0">
                <a:ea typeface="ヒラギノ角ゴ Pro W3" pitchFamily="1" charset="-128"/>
              </a:rPr>
              <a:t>Would you be ok with this improvement?</a:t>
            </a:r>
            <a:br>
              <a:rPr lang="en-US" sz="1200" b="1" dirty="0">
                <a:ea typeface="ヒラギノ角ゴ Pro W3" pitchFamily="1" charset="-128"/>
              </a:rPr>
            </a:br>
            <a:endParaRPr lang="en-US" sz="1200" b="1" dirty="0">
              <a:ea typeface="ヒラギノ角ゴ Pro W3" pitchFamily="1" charset="-128"/>
            </a:endParaRPr>
          </a:p>
        </p:txBody>
      </p:sp>
      <p:sp>
        <p:nvSpPr>
          <p:cNvPr id="82" name="Content Placeholder 2"/>
          <p:cNvSpPr txBox="1">
            <a:spLocks/>
          </p:cNvSpPr>
          <p:nvPr/>
        </p:nvSpPr>
        <p:spPr>
          <a:xfrm>
            <a:off x="384428" y="192851"/>
            <a:ext cx="8247012" cy="828679"/>
          </a:xfrm>
          <a:prstGeom prst="rect">
            <a:avLst/>
          </a:prstGeom>
        </p:spPr>
        <p:txBody>
          <a:bodyPr vert="horz" lIns="89977" tIns="45708" rIns="89977" bIns="46788" rtlCol="0">
            <a:noAutofit/>
          </a:bodyPr>
          <a:lstStyle>
            <a:lvl1pPr marL="257098" indent="-257098" algn="l" defTabSz="914126" rtl="0" eaLnBrk="1" latinLnBrk="0" hangingPunct="1">
              <a:lnSpc>
                <a:spcPct val="105000"/>
              </a:lnSpc>
              <a:spcBef>
                <a:spcPts val="1188"/>
              </a:spcBef>
              <a:buClr>
                <a:schemeClr val="accent1"/>
              </a:buClr>
              <a:buFont typeface="Wingdings" panose="05000000000000000000" pitchFamily="2" charset="2"/>
              <a:buChar char="§"/>
              <a:defRPr sz="1999" kern="1200">
                <a:solidFill>
                  <a:schemeClr val="tx1"/>
                </a:solidFill>
                <a:latin typeface="+mn-lt"/>
                <a:ea typeface="+mn-ea"/>
                <a:cs typeface="+mn-cs"/>
              </a:defRPr>
            </a:lvl1pPr>
            <a:lvl2pPr marL="533240" indent="-276142" algn="l" defTabSz="914126" rtl="0" eaLnBrk="1" latinLnBrk="0" hangingPunct="1">
              <a:lnSpc>
                <a:spcPct val="105000"/>
              </a:lnSpc>
              <a:spcBef>
                <a:spcPts val="288"/>
              </a:spcBef>
              <a:spcAft>
                <a:spcPts val="288"/>
              </a:spcAft>
              <a:buFont typeface="Arial" panose="020B0604020202020204" pitchFamily="34" charset="0"/>
              <a:buChar char="–"/>
              <a:defRPr sz="1799" kern="1200">
                <a:solidFill>
                  <a:schemeClr val="tx1"/>
                </a:solidFill>
                <a:latin typeface="+mn-lt"/>
                <a:ea typeface="+mn-ea"/>
                <a:cs typeface="+mn-cs"/>
              </a:defRPr>
            </a:lvl2pPr>
            <a:lvl3pPr marL="752249" indent="-209487" algn="l" defTabSz="914126" rtl="0" eaLnBrk="1" latinLnBrk="0" hangingPunct="1">
              <a:lnSpc>
                <a:spcPct val="105000"/>
              </a:lnSpc>
              <a:spcBef>
                <a:spcPts val="163"/>
              </a:spcBef>
              <a:spcAft>
                <a:spcPts val="250"/>
              </a:spcAft>
              <a:buFont typeface="Wingdings" panose="05000000000000000000" pitchFamily="2" charset="2"/>
              <a:buChar char="§"/>
              <a:defRPr sz="1600" kern="1200">
                <a:solidFill>
                  <a:schemeClr val="tx1"/>
                </a:solidFill>
                <a:latin typeface="+mn-lt"/>
                <a:ea typeface="+mn-ea"/>
                <a:cs typeface="+mn-cs"/>
              </a:defRPr>
            </a:lvl3pPr>
            <a:lvl4pPr marL="980781" indent="-228531" algn="l" defTabSz="914126" rtl="0" eaLnBrk="1" latinLnBrk="0" hangingPunct="1">
              <a:lnSpc>
                <a:spcPct val="105000"/>
              </a:lnSpc>
              <a:spcBef>
                <a:spcPts val="150"/>
              </a:spcBef>
              <a:spcAft>
                <a:spcPts val="150"/>
              </a:spcAft>
              <a:buFont typeface="Arial" panose="020B0604020202020204" pitchFamily="34" charset="0"/>
              <a:buChar char="–"/>
              <a:defRPr sz="1400" kern="1200">
                <a:solidFill>
                  <a:schemeClr val="tx1"/>
                </a:solidFill>
                <a:latin typeface="+mn-lt"/>
                <a:ea typeface="+mn-ea"/>
                <a:cs typeface="+mn-cs"/>
              </a:defRPr>
            </a:lvl4pPr>
            <a:lvl5pPr marL="1209312" indent="-219009" algn="l" defTabSz="914126" rtl="0" eaLnBrk="1" latinLnBrk="0" hangingPunct="1">
              <a:lnSpc>
                <a:spcPct val="105000"/>
              </a:lnSpc>
              <a:spcBef>
                <a:spcPts val="138"/>
              </a:spcBef>
              <a:spcAft>
                <a:spcPts val="138"/>
              </a:spcAft>
              <a:buFont typeface="Arial" panose="020B0604020202020204" pitchFamily="34" charset="0"/>
              <a:buChar char="‒"/>
              <a:defRPr sz="1200" kern="1200">
                <a:solidFill>
                  <a:schemeClr val="tx1"/>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9pPr>
          </a:lstStyle>
          <a:p>
            <a:pPr marL="0" indent="0">
              <a:spcAft>
                <a:spcPts val="900"/>
              </a:spcAft>
              <a:buNone/>
            </a:pPr>
            <a:r>
              <a:rPr lang="en-US" sz="2799" b="1" i="1" dirty="0">
                <a:solidFill>
                  <a:schemeClr val="tx2"/>
                </a:solidFill>
                <a:latin typeface="+mj-lt"/>
                <a:ea typeface="+mj-ea"/>
                <a:cs typeface="+mj-cs"/>
              </a:rPr>
              <a:t>Engagement </a:t>
            </a:r>
            <a:r>
              <a:rPr lang="en-US" sz="2799" b="1" i="1" dirty="0" smtClean="0">
                <a:solidFill>
                  <a:schemeClr val="tx2"/>
                </a:solidFill>
                <a:latin typeface="+mj-lt"/>
                <a:ea typeface="+mj-ea"/>
                <a:cs typeface="+mj-cs"/>
              </a:rPr>
              <a:t>at the </a:t>
            </a:r>
            <a:r>
              <a:rPr lang="en-US" sz="2799" b="1" i="1" dirty="0">
                <a:solidFill>
                  <a:schemeClr val="tx2"/>
                </a:solidFill>
                <a:latin typeface="+mj-lt"/>
                <a:ea typeface="+mj-ea"/>
                <a:cs typeface="+mj-cs"/>
              </a:rPr>
              <a:t>correct level within the ITSM Governance Framework</a:t>
            </a:r>
          </a:p>
          <a:p>
            <a:pPr marL="0" indent="0">
              <a:spcAft>
                <a:spcPts val="900"/>
              </a:spcAft>
              <a:buNone/>
            </a:pPr>
            <a:r>
              <a:rPr lang="en-US" sz="2399" dirty="0"/>
              <a:t>Example: </a:t>
            </a:r>
            <a:r>
              <a:rPr lang="en-US" sz="2399" dirty="0" smtClean="0"/>
              <a:t>Modifying a </a:t>
            </a:r>
            <a:r>
              <a:rPr lang="en-US" sz="2399" dirty="0"/>
              <a:t>CI Attribute</a:t>
            </a:r>
          </a:p>
        </p:txBody>
      </p:sp>
      <p:grpSp>
        <p:nvGrpSpPr>
          <p:cNvPr id="84" name="Group 83"/>
          <p:cNvGrpSpPr/>
          <p:nvPr/>
        </p:nvGrpSpPr>
        <p:grpSpPr>
          <a:xfrm>
            <a:off x="8697588" y="319895"/>
            <a:ext cx="3241079" cy="2421385"/>
            <a:chOff x="6175459" y="914400"/>
            <a:chExt cx="3241923" cy="2422016"/>
          </a:xfrm>
        </p:grpSpPr>
        <p:grpSp>
          <p:nvGrpSpPr>
            <p:cNvPr id="85" name="Group 84"/>
            <p:cNvGrpSpPr/>
            <p:nvPr/>
          </p:nvGrpSpPr>
          <p:grpSpPr>
            <a:xfrm>
              <a:off x="6175459" y="914400"/>
              <a:ext cx="3241923" cy="2422016"/>
              <a:chOff x="6175459" y="914400"/>
              <a:chExt cx="3241923" cy="2422016"/>
            </a:xfrm>
          </p:grpSpPr>
          <p:grpSp>
            <p:nvGrpSpPr>
              <p:cNvPr id="87" name="Group 86"/>
              <p:cNvGrpSpPr/>
              <p:nvPr/>
            </p:nvGrpSpPr>
            <p:grpSpPr>
              <a:xfrm>
                <a:off x="6175459" y="914400"/>
                <a:ext cx="3241923" cy="2422016"/>
                <a:chOff x="6175459" y="914400"/>
                <a:chExt cx="3241923" cy="2422016"/>
              </a:xfrm>
            </p:grpSpPr>
            <p:sp>
              <p:nvSpPr>
                <p:cNvPr id="89" name="Rectangle 88"/>
                <p:cNvSpPr/>
                <p:nvPr/>
              </p:nvSpPr>
              <p:spPr>
                <a:xfrm>
                  <a:off x="6175459" y="914402"/>
                  <a:ext cx="3241923" cy="1385380"/>
                </a:xfrm>
                <a:prstGeom prst="rect">
                  <a:avLst/>
                </a:prstGeom>
                <a:solidFill>
                  <a:srgbClr val="FFC20E"/>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lIns="53986" tIns="53986" rIns="53986" bIns="53986" rtlCol="0" anchor="ctr"/>
                <a:lstStyle/>
                <a:p>
                  <a:pPr algn="ctr"/>
                  <a:endParaRPr lang="en-US" sz="1799" dirty="0"/>
                </a:p>
              </p:txBody>
            </p:sp>
            <p:grpSp>
              <p:nvGrpSpPr>
                <p:cNvPr id="90" name="Group 65"/>
                <p:cNvGrpSpPr/>
                <p:nvPr/>
              </p:nvGrpSpPr>
              <p:grpSpPr>
                <a:xfrm>
                  <a:off x="6828343" y="914400"/>
                  <a:ext cx="1994457" cy="2422016"/>
                  <a:chOff x="7113757" y="-152313"/>
                  <a:chExt cx="2659275" cy="3229355"/>
                </a:xfrm>
              </p:grpSpPr>
              <p:pic>
                <p:nvPicPr>
                  <p:cNvPr id="91" name="Picture 2" descr="http://webmarketingsingapore.com/images/iconPerson.jpg"/>
                  <p:cNvPicPr>
                    <a:picLocks noChangeAspect="1" noChangeArrowheads="1"/>
                  </p:cNvPicPr>
                  <p:nvPr/>
                </p:nvPicPr>
                <p:blipFill rotWithShape="1">
                  <a:blip r:embed="rId10" cstate="print"/>
                  <a:srcRect l="11413" t="4923" r="7864" b="7447"/>
                  <a:stretch/>
                </p:blipFill>
                <p:spPr bwMode="auto">
                  <a:xfrm>
                    <a:off x="7393549" y="264828"/>
                    <a:ext cx="1258733" cy="1132301"/>
                  </a:xfrm>
                  <a:prstGeom prst="rect">
                    <a:avLst/>
                  </a:prstGeom>
                  <a:noFill/>
                  <a:ln>
                    <a:solidFill>
                      <a:srgbClr val="0070C0"/>
                    </a:solidFill>
                  </a:ln>
                </p:spPr>
              </p:pic>
              <p:sp>
                <p:nvSpPr>
                  <p:cNvPr id="92" name="Up Arrow 91"/>
                  <p:cNvSpPr/>
                  <p:nvPr/>
                </p:nvSpPr>
                <p:spPr bwMode="auto">
                  <a:xfrm>
                    <a:off x="8192984" y="1244687"/>
                    <a:ext cx="569109" cy="1832355"/>
                  </a:xfrm>
                  <a:prstGeom prst="upArrow">
                    <a:avLst/>
                  </a:prstGeom>
                  <a:solidFill>
                    <a:schemeClr val="bg1">
                      <a:lumMod val="8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vert270" wrap="square" lIns="68562" tIns="34281" rIns="68562" bIns="34281" numCol="1" rtlCol="0" anchor="ctr" anchorCtr="0" compatLnSpc="1">
                    <a:prstTxWarp prst="textNoShape">
                      <a:avLst/>
                    </a:prstTxWarp>
                  </a:bodyPr>
                  <a:lstStyle/>
                  <a:p>
                    <a:pPr algn="ctr" defTabSz="685594"/>
                    <a:r>
                      <a:rPr lang="en-US" sz="1200" dirty="0" smtClean="0">
                        <a:latin typeface="Arial" charset="0"/>
                        <a:ea typeface="ヒラギノ角ゴ Pro W3" pitchFamily="1" charset="-128"/>
                      </a:rPr>
                      <a:t>Escalation</a:t>
                    </a:r>
                    <a:endParaRPr lang="en-US" sz="1200" dirty="0">
                      <a:latin typeface="Arial" charset="0"/>
                      <a:ea typeface="ヒラギノ角ゴ Pro W3" pitchFamily="1" charset="-128"/>
                    </a:endParaRPr>
                  </a:p>
                </p:txBody>
              </p:sp>
              <p:sp>
                <p:nvSpPr>
                  <p:cNvPr id="93" name="TextBox 92"/>
                  <p:cNvSpPr txBox="1">
                    <a:spLocks noChangeArrowheads="1"/>
                  </p:cNvSpPr>
                  <p:nvPr/>
                </p:nvSpPr>
                <p:spPr bwMode="auto">
                  <a:xfrm>
                    <a:off x="7113757" y="-152313"/>
                    <a:ext cx="2659275" cy="410369"/>
                  </a:xfrm>
                  <a:prstGeom prst="rect">
                    <a:avLst/>
                  </a:prstGeom>
                  <a:noFill/>
                  <a:ln w="9525">
                    <a:noFill/>
                    <a:miter lim="800000"/>
                    <a:headEnd/>
                    <a:tailEnd/>
                  </a:ln>
                </p:spPr>
                <p:txBody>
                  <a:bodyPr wrap="none">
                    <a:spAutoFit/>
                  </a:bodyPr>
                  <a:lstStyle/>
                  <a:p>
                    <a:pPr algn="ctr"/>
                    <a:r>
                      <a:rPr lang="en-US" sz="1400" b="1" dirty="0">
                        <a:solidFill>
                          <a:srgbClr val="C00000"/>
                        </a:solidFill>
                      </a:rPr>
                      <a:t>IT Governance Board</a:t>
                    </a:r>
                  </a:p>
                </p:txBody>
              </p:sp>
            </p:grpSp>
          </p:grpSp>
          <p:sp>
            <p:nvSpPr>
              <p:cNvPr id="88" name="TextBox 87"/>
              <p:cNvSpPr txBox="1"/>
              <p:nvPr/>
            </p:nvSpPr>
            <p:spPr>
              <a:xfrm>
                <a:off x="8048402" y="1364008"/>
                <a:ext cx="1302816" cy="439814"/>
              </a:xfrm>
              <a:prstGeom prst="rect">
                <a:avLst/>
              </a:prstGeom>
              <a:noFill/>
            </p:spPr>
            <p:txBody>
              <a:bodyPr wrap="none" lIns="53986" tIns="53986" rIns="53986" bIns="53986" rtlCol="0">
                <a:noAutofit/>
              </a:bodyPr>
              <a:lstStyle/>
              <a:p>
                <a:pPr marL="171399" indent="-171399">
                  <a:buFont typeface="Arial" panose="020B0604020202020204" pitchFamily="34" charset="0"/>
                  <a:buChar char="•"/>
                </a:pPr>
                <a:r>
                  <a:rPr lang="en-US" sz="1200" dirty="0"/>
                  <a:t>Funding</a:t>
                </a:r>
              </a:p>
              <a:p>
                <a:pPr marL="171399" indent="-171399">
                  <a:buFont typeface="Arial" panose="020B0604020202020204" pitchFamily="34" charset="0"/>
                  <a:buChar char="•"/>
                </a:pPr>
                <a:r>
                  <a:rPr lang="en-US" sz="1200" dirty="0"/>
                  <a:t>Strategy Change</a:t>
                </a:r>
              </a:p>
            </p:txBody>
          </p:sp>
        </p:grpSp>
        <p:sp>
          <p:nvSpPr>
            <p:cNvPr id="86" name="TextBox 85"/>
            <p:cNvSpPr txBox="1"/>
            <p:nvPr/>
          </p:nvSpPr>
          <p:spPr bwMode="auto">
            <a:xfrm rot="16200000">
              <a:off x="6667869" y="1482591"/>
              <a:ext cx="974947" cy="338554"/>
            </a:xfrm>
            <a:prstGeom prst="rect">
              <a:avLst/>
            </a:prstGeom>
            <a:noFill/>
          </p:spPr>
          <p:txBody>
            <a:bodyPr wrap="none">
              <a:spAutoFit/>
            </a:bodyPr>
            <a:lstStyle/>
            <a:p>
              <a:pPr eaLnBrk="0" hangingPunct="0">
                <a:defRPr/>
              </a:pPr>
              <a:r>
                <a:rPr lang="en-US" sz="800" b="1" dirty="0">
                  <a:ea typeface="ヒラギノ角ゴ Pro W3" pitchFamily="1" charset="-128"/>
                  <a:cs typeface="Times New Roman" pitchFamily="18" charset="0"/>
                </a:rPr>
                <a:t>IT and Business</a:t>
              </a:r>
            </a:p>
            <a:p>
              <a:pPr eaLnBrk="0" hangingPunct="0">
                <a:defRPr/>
              </a:pPr>
              <a:r>
                <a:rPr lang="en-US" sz="800" b="1" dirty="0">
                  <a:ea typeface="ヒラギノ角ゴ Pro W3" pitchFamily="1" charset="-128"/>
                  <a:cs typeface="Times New Roman" pitchFamily="18" charset="0"/>
                </a:rPr>
                <a:t>Leadership</a:t>
              </a:r>
            </a:p>
          </p:txBody>
        </p:sp>
      </p:grpSp>
      <p:sp>
        <p:nvSpPr>
          <p:cNvPr id="83" name="TextBox 82"/>
          <p:cNvSpPr txBox="1">
            <a:spLocks noChangeArrowheads="1"/>
          </p:cNvSpPr>
          <p:nvPr/>
        </p:nvSpPr>
        <p:spPr bwMode="auto">
          <a:xfrm>
            <a:off x="8640895" y="1937633"/>
            <a:ext cx="1688663" cy="523084"/>
          </a:xfrm>
          <a:prstGeom prst="rect">
            <a:avLst/>
          </a:prstGeom>
          <a:noFill/>
          <a:ln w="9525">
            <a:noFill/>
            <a:miter lim="800000"/>
            <a:headEnd/>
            <a:tailEnd/>
          </a:ln>
        </p:spPr>
        <p:txBody>
          <a:bodyPr wrap="square">
            <a:spAutoFit/>
          </a:bodyPr>
          <a:lstStyle/>
          <a:p>
            <a:r>
              <a:rPr lang="en-US" sz="1400" b="1" dirty="0">
                <a:solidFill>
                  <a:srgbClr val="C00000"/>
                </a:solidFill>
              </a:rPr>
              <a:t>Process Owner and</a:t>
            </a:r>
          </a:p>
          <a:p>
            <a:r>
              <a:rPr lang="en-US" sz="1400" b="1" dirty="0">
                <a:solidFill>
                  <a:srgbClr val="C00000"/>
                </a:solidFill>
              </a:rPr>
              <a:t>Architecture Council</a:t>
            </a:r>
          </a:p>
        </p:txBody>
      </p:sp>
      <p:grpSp>
        <p:nvGrpSpPr>
          <p:cNvPr id="101" name="Group 100"/>
          <p:cNvGrpSpPr/>
          <p:nvPr/>
        </p:nvGrpSpPr>
        <p:grpSpPr>
          <a:xfrm>
            <a:off x="6947725" y="957378"/>
            <a:ext cx="1848678" cy="1081511"/>
            <a:chOff x="6947725" y="1053630"/>
            <a:chExt cx="1848678" cy="1081511"/>
          </a:xfrm>
        </p:grpSpPr>
        <p:sp>
          <p:nvSpPr>
            <p:cNvPr id="97" name="TextBox 96"/>
            <p:cNvSpPr txBox="1"/>
            <p:nvPr/>
          </p:nvSpPr>
          <p:spPr bwMode="gray">
            <a:xfrm>
              <a:off x="6947725" y="1127233"/>
              <a:ext cx="1462861" cy="618631"/>
            </a:xfrm>
            <a:prstGeom prst="rect">
              <a:avLst/>
            </a:prstGeom>
            <a:solidFill>
              <a:schemeClr val="bg1">
                <a:lumMod val="85000"/>
              </a:schemeClr>
            </a:solidFill>
            <a:ln w="28575">
              <a:solidFill>
                <a:schemeClr val="accent1"/>
              </a:solidFill>
              <a:prstDash val="dash"/>
            </a:ln>
          </p:spPr>
          <p:txBody>
            <a:bodyPr wrap="square" rtlCol="0">
              <a:spAutoFit/>
            </a:bodyPr>
            <a:lstStyle/>
            <a:p>
              <a:pPr algn="ctr">
                <a:lnSpc>
                  <a:spcPct val="95000"/>
                </a:lnSpc>
                <a:spcBef>
                  <a:spcPts val="400"/>
                </a:spcBef>
              </a:pPr>
              <a:r>
                <a:rPr lang="en-US" b="1" dirty="0" smtClean="0">
                  <a:solidFill>
                    <a:schemeClr val="accent6">
                      <a:lumMod val="75000"/>
                    </a:schemeClr>
                  </a:solidFill>
                </a:rPr>
                <a:t>ITSM Roadmap</a:t>
              </a:r>
            </a:p>
          </p:txBody>
        </p:sp>
        <p:sp>
          <p:nvSpPr>
            <p:cNvPr id="98" name="Left-Right Arrow 97"/>
            <p:cNvSpPr/>
            <p:nvPr/>
          </p:nvSpPr>
          <p:spPr bwMode="gray">
            <a:xfrm>
              <a:off x="8366037" y="1053630"/>
              <a:ext cx="402162" cy="484632"/>
            </a:xfrm>
            <a:prstGeom prst="leftRightArrow">
              <a:avLst>
                <a:gd name="adj1" fmla="val 50000"/>
                <a:gd name="adj2" fmla="val 3335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lnSpc>
                  <a:spcPct val="95000"/>
                </a:lnSpc>
                <a:spcBef>
                  <a:spcPts val="400"/>
                </a:spcBef>
              </a:pPr>
              <a:endParaRPr lang="en-US" sz="1600" dirty="0" smtClean="0"/>
            </a:p>
          </p:txBody>
        </p:sp>
        <p:sp>
          <p:nvSpPr>
            <p:cNvPr id="99" name="Left-Right Arrow 98"/>
            <p:cNvSpPr/>
            <p:nvPr/>
          </p:nvSpPr>
          <p:spPr bwMode="gray">
            <a:xfrm rot="2701957">
              <a:off x="8353006" y="1679772"/>
              <a:ext cx="402162" cy="484632"/>
            </a:xfrm>
            <a:prstGeom prst="leftRightArrow">
              <a:avLst>
                <a:gd name="adj1" fmla="val 50000"/>
                <a:gd name="adj2" fmla="val 3335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lnSpc>
                  <a:spcPct val="95000"/>
                </a:lnSpc>
                <a:spcBef>
                  <a:spcPts val="400"/>
                </a:spcBef>
              </a:pPr>
              <a:endParaRPr lang="en-US" sz="1600" dirty="0" smtClean="0"/>
            </a:p>
          </p:txBody>
        </p:sp>
        <p:sp>
          <p:nvSpPr>
            <p:cNvPr id="100" name="Left-Right Arrow 99"/>
            <p:cNvSpPr/>
            <p:nvPr/>
          </p:nvSpPr>
          <p:spPr bwMode="gray">
            <a:xfrm rot="16200000">
              <a:off x="7469252" y="1691744"/>
              <a:ext cx="402162" cy="484632"/>
            </a:xfrm>
            <a:prstGeom prst="leftRightArrow">
              <a:avLst>
                <a:gd name="adj1" fmla="val 50000"/>
                <a:gd name="adj2" fmla="val 3335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lnSpc>
                  <a:spcPct val="95000"/>
                </a:lnSpc>
                <a:spcBef>
                  <a:spcPts val="400"/>
                </a:spcBef>
              </a:pPr>
              <a:endParaRPr lang="en-US" sz="1600" dirty="0" smtClean="0"/>
            </a:p>
          </p:txBody>
        </p:sp>
      </p:grpSp>
      <p:grpSp>
        <p:nvGrpSpPr>
          <p:cNvPr id="103" name="Group 102"/>
          <p:cNvGrpSpPr/>
          <p:nvPr/>
        </p:nvGrpSpPr>
        <p:grpSpPr>
          <a:xfrm>
            <a:off x="5018122" y="1171640"/>
            <a:ext cx="1758451" cy="727965"/>
            <a:chOff x="5018122" y="1267892"/>
            <a:chExt cx="1758451" cy="727965"/>
          </a:xfrm>
        </p:grpSpPr>
        <p:grpSp>
          <p:nvGrpSpPr>
            <p:cNvPr id="96" name="Group 95"/>
            <p:cNvGrpSpPr/>
            <p:nvPr/>
          </p:nvGrpSpPr>
          <p:grpSpPr>
            <a:xfrm>
              <a:off x="5018122" y="1267892"/>
              <a:ext cx="1758451" cy="727965"/>
              <a:chOff x="5624536" y="1267328"/>
              <a:chExt cx="1758909" cy="728155"/>
            </a:xfrm>
          </p:grpSpPr>
          <p:sp>
            <p:nvSpPr>
              <p:cNvPr id="94" name="Up Arrow 93"/>
              <p:cNvSpPr/>
              <p:nvPr/>
            </p:nvSpPr>
            <p:spPr>
              <a:xfrm>
                <a:off x="5624536" y="1725399"/>
                <a:ext cx="1758909" cy="270084"/>
              </a:xfrm>
              <a:prstGeom prst="up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7972" tIns="107972" rIns="107972" bIns="107972" numCol="1" spcCol="0" rtlCol="0" fromWordArt="0" anchor="ctr" anchorCtr="0" forceAA="0" compatLnSpc="1">
                <a:prstTxWarp prst="textNoShape">
                  <a:avLst/>
                </a:prstTxWarp>
                <a:noAutofit/>
              </a:bodyPr>
              <a:lstStyle/>
              <a:p>
                <a:pPr algn="ctr">
                  <a:lnSpc>
                    <a:spcPct val="95000"/>
                  </a:lnSpc>
                  <a:spcBef>
                    <a:spcPts val="400"/>
                  </a:spcBef>
                </a:pPr>
                <a:endParaRPr lang="en-US" sz="1600" dirty="0"/>
              </a:p>
            </p:txBody>
          </p:sp>
          <p:sp>
            <p:nvSpPr>
              <p:cNvPr id="95" name="Folded Corner 94"/>
              <p:cNvSpPr/>
              <p:nvPr/>
            </p:nvSpPr>
            <p:spPr>
              <a:xfrm>
                <a:off x="5799586" y="1267328"/>
                <a:ext cx="1402086" cy="347168"/>
              </a:xfrm>
              <a:prstGeom prst="foldedCorner">
                <a:avLst>
                  <a:gd name="adj" fmla="val 42347"/>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7972" tIns="107972" rIns="107972" bIns="107972" numCol="1" spcCol="0" rtlCol="0" fromWordArt="0" anchor="ctr" anchorCtr="0" forceAA="0" compatLnSpc="1">
                <a:prstTxWarp prst="textNoShape">
                  <a:avLst/>
                </a:prstTxWarp>
                <a:noAutofit/>
              </a:bodyPr>
              <a:lstStyle/>
              <a:p>
                <a:pPr algn="ctr">
                  <a:lnSpc>
                    <a:spcPct val="95000"/>
                  </a:lnSpc>
                  <a:spcBef>
                    <a:spcPts val="400"/>
                  </a:spcBef>
                </a:pPr>
                <a:endParaRPr lang="en-US" sz="1200" b="1" dirty="0">
                  <a:solidFill>
                    <a:schemeClr val="tx1"/>
                  </a:solidFill>
                </a:endParaRPr>
              </a:p>
            </p:txBody>
          </p:sp>
        </p:grpSp>
        <p:sp>
          <p:nvSpPr>
            <p:cNvPr id="102" name="TextBox 101"/>
            <p:cNvSpPr txBox="1"/>
            <p:nvPr/>
          </p:nvSpPr>
          <p:spPr bwMode="gray">
            <a:xfrm>
              <a:off x="5160252" y="1303883"/>
              <a:ext cx="1402885" cy="297004"/>
            </a:xfrm>
            <a:prstGeom prst="rect">
              <a:avLst/>
            </a:prstGeom>
            <a:noFill/>
          </p:spPr>
          <p:txBody>
            <a:bodyPr wrap="none" rtlCol="0">
              <a:spAutoFit/>
            </a:bodyPr>
            <a:lstStyle/>
            <a:p>
              <a:pPr>
                <a:lnSpc>
                  <a:spcPct val="95000"/>
                </a:lnSpc>
                <a:spcBef>
                  <a:spcPts val="400"/>
                </a:spcBef>
              </a:pPr>
              <a:r>
                <a:rPr lang="en-US" sz="1400" b="1" dirty="0" smtClean="0"/>
                <a:t>Change Ticket</a:t>
              </a:r>
            </a:p>
          </p:txBody>
        </p:sp>
      </p:grpSp>
    </p:spTree>
    <p:extLst>
      <p:ext uri="{BB962C8B-B14F-4D97-AF65-F5344CB8AC3E}">
        <p14:creationId xmlns:p14="http://schemas.microsoft.com/office/powerpoint/2010/main" val="368993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2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20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1"/>
                                        </p:tgtEl>
                                        <p:attrNameLst>
                                          <p:attrName>style.visibility</p:attrName>
                                        </p:attrNameLst>
                                      </p:cBhvr>
                                      <p:to>
                                        <p:strVal val="visible"/>
                                      </p:to>
                                    </p:set>
                                    <p:anim calcmode="lin" valueType="num">
                                      <p:cBhvr additive="base">
                                        <p:cTn id="29" dur="500" fill="hold"/>
                                        <p:tgtEl>
                                          <p:spTgt spid="81"/>
                                        </p:tgtEl>
                                        <p:attrNameLst>
                                          <p:attrName>ppt_x</p:attrName>
                                        </p:attrNameLst>
                                      </p:cBhvr>
                                      <p:tavLst>
                                        <p:tav tm="0">
                                          <p:val>
                                            <p:strVal val="#ppt_x"/>
                                          </p:val>
                                        </p:tav>
                                        <p:tav tm="100000">
                                          <p:val>
                                            <p:strVal val="#ppt_x"/>
                                          </p:val>
                                        </p:tav>
                                      </p:tavLst>
                                    </p:anim>
                                    <p:anim calcmode="lin" valueType="num">
                                      <p:cBhvr additive="base">
                                        <p:cTn id="30" dur="500" fill="hold"/>
                                        <p:tgtEl>
                                          <p:spTgt spid="8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500" fill="hold"/>
                                        <p:tgtEl>
                                          <p:spTgt spid="2"/>
                                        </p:tgtEl>
                                        <p:attrNameLst>
                                          <p:attrName>ppt_x</p:attrName>
                                        </p:attrNameLst>
                                      </p:cBhvr>
                                      <p:tavLst>
                                        <p:tav tm="0">
                                          <p:val>
                                            <p:strVal val="#ppt_x"/>
                                          </p:val>
                                        </p:tav>
                                        <p:tav tm="100000">
                                          <p:val>
                                            <p:strVal val="#ppt_x"/>
                                          </p:val>
                                        </p:tav>
                                      </p:tavLst>
                                    </p:anim>
                                    <p:anim calcmode="lin" valueType="num">
                                      <p:cBhvr additive="base">
                                        <p:cTn id="46" dur="500" fill="hold"/>
                                        <p:tgtEl>
                                          <p:spTgt spid="2"/>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ppt_x"/>
                                          </p:val>
                                        </p:tav>
                                        <p:tav tm="100000">
                                          <p:val>
                                            <p:strVal val="#ppt_x"/>
                                          </p:val>
                                        </p:tav>
                                      </p:tavLst>
                                    </p:anim>
                                    <p:anim calcmode="lin" valueType="num">
                                      <p:cBhvr additive="base">
                                        <p:cTn id="5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blinds(horizontal)">
                                      <p:cBhvr>
                                        <p:cTn id="55" dur="500"/>
                                        <p:tgtEl>
                                          <p:spTgt spid="53"/>
                                        </p:tgtEl>
                                      </p:cBhvr>
                                    </p:animEffect>
                                  </p:childTnLst>
                                </p:cTn>
                              </p:par>
                              <p:par>
                                <p:cTn id="56" presetID="2" presetClass="entr" presetSubtype="4" fill="hold" nodeType="with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additive="base">
                                        <p:cTn id="58" dur="500" fill="hold"/>
                                        <p:tgtEl>
                                          <p:spTgt spid="37"/>
                                        </p:tgtEl>
                                        <p:attrNameLst>
                                          <p:attrName>ppt_x</p:attrName>
                                        </p:attrNameLst>
                                      </p:cBhvr>
                                      <p:tavLst>
                                        <p:tav tm="0">
                                          <p:val>
                                            <p:strVal val="#ppt_x"/>
                                          </p:val>
                                        </p:tav>
                                        <p:tav tm="100000">
                                          <p:val>
                                            <p:strVal val="#ppt_x"/>
                                          </p:val>
                                        </p:tav>
                                      </p:tavLst>
                                    </p:anim>
                                    <p:anim calcmode="lin" valueType="num">
                                      <p:cBhvr additive="base">
                                        <p:cTn id="59"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nodeType="click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checkerboard(across)">
                                      <p:cBhvr>
                                        <p:cTn id="64" dur="500"/>
                                        <p:tgtEl>
                                          <p:spTgt spid="54"/>
                                        </p:tgtEl>
                                      </p:cBhvr>
                                    </p:animEffect>
                                  </p:childTnLst>
                                </p:cTn>
                              </p:par>
                              <p:par>
                                <p:cTn id="65" presetID="2" presetClass="entr" presetSubtype="4" fill="hold"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ppt_x"/>
                                          </p:val>
                                        </p:tav>
                                        <p:tav tm="100000">
                                          <p:val>
                                            <p:strVal val="#ppt_x"/>
                                          </p:val>
                                        </p:tav>
                                      </p:tavLst>
                                    </p:anim>
                                    <p:anim calcmode="lin" valueType="num">
                                      <p:cBhvr additive="base">
                                        <p:cTn id="6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nodeType="click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checkerboard(across)">
                                      <p:cBhvr>
                                        <p:cTn id="73" dur="500"/>
                                        <p:tgtEl>
                                          <p:spTgt spid="55"/>
                                        </p:tgtEl>
                                      </p:cBhvr>
                                    </p:animEffect>
                                  </p:childTnLst>
                                </p:cTn>
                              </p:par>
                              <p:par>
                                <p:cTn id="74" presetID="2" presetClass="entr" presetSubtype="4" fill="hold" nodeType="with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nodeType="click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checkerboard(across)">
                                      <p:cBhvr>
                                        <p:cTn id="82" dur="500"/>
                                        <p:tgtEl>
                                          <p:spTgt spid="56"/>
                                        </p:tgtEl>
                                      </p:cBhvr>
                                    </p:animEffect>
                                  </p:childTnLst>
                                </p:cTn>
                              </p:par>
                              <p:par>
                                <p:cTn id="83" presetID="2" presetClass="entr" presetSubtype="4" fill="hold" nodeType="withEffect">
                                  <p:stCondLst>
                                    <p:cond delay="0"/>
                                  </p:stCondLst>
                                  <p:childTnLst>
                                    <p:set>
                                      <p:cBhvr>
                                        <p:cTn id="84" dur="1" fill="hold">
                                          <p:stCondLst>
                                            <p:cond delay="0"/>
                                          </p:stCondLst>
                                        </p:cTn>
                                        <p:tgtEl>
                                          <p:spTgt spid="49"/>
                                        </p:tgtEl>
                                        <p:attrNameLst>
                                          <p:attrName>style.visibility</p:attrName>
                                        </p:attrNameLst>
                                      </p:cBhvr>
                                      <p:to>
                                        <p:strVal val="visible"/>
                                      </p:to>
                                    </p:set>
                                    <p:anim calcmode="lin" valueType="num">
                                      <p:cBhvr additive="base">
                                        <p:cTn id="85" dur="500" fill="hold"/>
                                        <p:tgtEl>
                                          <p:spTgt spid="49"/>
                                        </p:tgtEl>
                                        <p:attrNameLst>
                                          <p:attrName>ppt_x</p:attrName>
                                        </p:attrNameLst>
                                      </p:cBhvr>
                                      <p:tavLst>
                                        <p:tav tm="0">
                                          <p:val>
                                            <p:strVal val="#ppt_x"/>
                                          </p:val>
                                        </p:tav>
                                        <p:tav tm="100000">
                                          <p:val>
                                            <p:strVal val="#ppt_x"/>
                                          </p:val>
                                        </p:tav>
                                      </p:tavLst>
                                    </p:anim>
                                    <p:anim calcmode="lin" valueType="num">
                                      <p:cBhvr additive="base">
                                        <p:cTn id="86" dur="500" fill="hold"/>
                                        <p:tgtEl>
                                          <p:spTgt spid="49"/>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additive="base">
                                        <p:cTn id="89" dur="500" fill="hold"/>
                                        <p:tgtEl>
                                          <p:spTgt spid="103"/>
                                        </p:tgtEl>
                                        <p:attrNameLst>
                                          <p:attrName>ppt_x</p:attrName>
                                        </p:attrNameLst>
                                      </p:cBhvr>
                                      <p:tavLst>
                                        <p:tav tm="0">
                                          <p:val>
                                            <p:strVal val="#ppt_x"/>
                                          </p:val>
                                        </p:tav>
                                        <p:tav tm="100000">
                                          <p:val>
                                            <p:strVal val="#ppt_x"/>
                                          </p:val>
                                        </p:tav>
                                      </p:tavLst>
                                    </p:anim>
                                    <p:anim calcmode="lin" valueType="num">
                                      <p:cBhvr additive="base">
                                        <p:cTn id="90"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anim calcmode="lin" valueType="num">
                                      <p:cBhvr additive="base">
                                        <p:cTn id="95" dur="500" fill="hold"/>
                                        <p:tgtEl>
                                          <p:spTgt spid="18"/>
                                        </p:tgtEl>
                                        <p:attrNameLst>
                                          <p:attrName>ppt_x</p:attrName>
                                        </p:attrNameLst>
                                      </p:cBhvr>
                                      <p:tavLst>
                                        <p:tav tm="0">
                                          <p:val>
                                            <p:strVal val="#ppt_x"/>
                                          </p:val>
                                        </p:tav>
                                        <p:tav tm="100000">
                                          <p:val>
                                            <p:strVal val="#ppt_x"/>
                                          </p:val>
                                        </p:tav>
                                      </p:tavLst>
                                    </p:anim>
                                    <p:anim calcmode="lin" valueType="num">
                                      <p:cBhvr additive="base">
                                        <p:cTn id="96" dur="500" fill="hold"/>
                                        <p:tgtEl>
                                          <p:spTgt spid="1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80"/>
                                        </p:tgtEl>
                                        <p:attrNameLst>
                                          <p:attrName>style.visibility</p:attrName>
                                        </p:attrNameLst>
                                      </p:cBhvr>
                                      <p:to>
                                        <p:strVal val="visible"/>
                                      </p:to>
                                    </p:set>
                                    <p:anim calcmode="lin" valueType="num">
                                      <p:cBhvr additive="base">
                                        <p:cTn id="99" dur="500" fill="hold"/>
                                        <p:tgtEl>
                                          <p:spTgt spid="80"/>
                                        </p:tgtEl>
                                        <p:attrNameLst>
                                          <p:attrName>ppt_x</p:attrName>
                                        </p:attrNameLst>
                                      </p:cBhvr>
                                      <p:tavLst>
                                        <p:tav tm="0">
                                          <p:val>
                                            <p:strVal val="#ppt_x"/>
                                          </p:val>
                                        </p:tav>
                                        <p:tav tm="100000">
                                          <p:val>
                                            <p:strVal val="#ppt_x"/>
                                          </p:val>
                                        </p:tav>
                                      </p:tavLst>
                                    </p:anim>
                                    <p:anim calcmode="lin" valueType="num">
                                      <p:cBhvr additive="base">
                                        <p:cTn id="100" dur="500" fill="hold"/>
                                        <p:tgtEl>
                                          <p:spTgt spid="80"/>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additive="base">
                                        <p:cTn id="103" dur="500" fill="hold"/>
                                        <p:tgtEl>
                                          <p:spTgt spid="57"/>
                                        </p:tgtEl>
                                        <p:attrNameLst>
                                          <p:attrName>ppt_x</p:attrName>
                                        </p:attrNameLst>
                                      </p:cBhvr>
                                      <p:tavLst>
                                        <p:tav tm="0">
                                          <p:val>
                                            <p:strVal val="#ppt_x"/>
                                          </p:val>
                                        </p:tav>
                                        <p:tav tm="100000">
                                          <p:val>
                                            <p:strVal val="#ppt_x"/>
                                          </p:val>
                                        </p:tav>
                                      </p:tavLst>
                                    </p:anim>
                                    <p:anim calcmode="lin" valueType="num">
                                      <p:cBhvr additive="base">
                                        <p:cTn id="104" dur="500" fill="hold"/>
                                        <p:tgtEl>
                                          <p:spTgt spid="57"/>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83"/>
                                        </p:tgtEl>
                                        <p:attrNameLst>
                                          <p:attrName>style.visibility</p:attrName>
                                        </p:attrNameLst>
                                      </p:cBhvr>
                                      <p:to>
                                        <p:strVal val="visible"/>
                                      </p:to>
                                    </p:set>
                                    <p:anim calcmode="lin" valueType="num">
                                      <p:cBhvr additive="base">
                                        <p:cTn id="107" dur="500" fill="hold"/>
                                        <p:tgtEl>
                                          <p:spTgt spid="83"/>
                                        </p:tgtEl>
                                        <p:attrNameLst>
                                          <p:attrName>ppt_x</p:attrName>
                                        </p:attrNameLst>
                                      </p:cBhvr>
                                      <p:tavLst>
                                        <p:tav tm="0">
                                          <p:val>
                                            <p:strVal val="#ppt_x"/>
                                          </p:val>
                                        </p:tav>
                                        <p:tav tm="100000">
                                          <p:val>
                                            <p:strVal val="#ppt_x"/>
                                          </p:val>
                                        </p:tav>
                                      </p:tavLst>
                                    </p:anim>
                                    <p:anim calcmode="lin" valueType="num">
                                      <p:cBhvr additive="base">
                                        <p:cTn id="108" dur="500" fill="hold"/>
                                        <p:tgtEl>
                                          <p:spTgt spid="83"/>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additive="base">
                                        <p:cTn id="111" dur="500" fill="hold"/>
                                        <p:tgtEl>
                                          <p:spTgt spid="20"/>
                                        </p:tgtEl>
                                        <p:attrNameLst>
                                          <p:attrName>ppt_x</p:attrName>
                                        </p:attrNameLst>
                                      </p:cBhvr>
                                      <p:tavLst>
                                        <p:tav tm="0">
                                          <p:val>
                                            <p:strVal val="#ppt_x"/>
                                          </p:val>
                                        </p:tav>
                                        <p:tav tm="100000">
                                          <p:val>
                                            <p:strVal val="#ppt_x"/>
                                          </p:val>
                                        </p:tav>
                                      </p:tavLst>
                                    </p:anim>
                                    <p:anim calcmode="lin" valueType="num">
                                      <p:cBhvr additive="base">
                                        <p:cTn id="112" dur="500" fill="hold"/>
                                        <p:tgtEl>
                                          <p:spTgt spid="2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
                                        </p:tgtEl>
                                        <p:attrNameLst>
                                          <p:attrName>style.visibility</p:attrName>
                                        </p:attrNameLst>
                                      </p:cBhvr>
                                      <p:to>
                                        <p:strVal val="visible"/>
                                      </p:to>
                                    </p:set>
                                    <p:anim calcmode="lin" valueType="num">
                                      <p:cBhvr additive="base">
                                        <p:cTn id="115" dur="500" fill="hold"/>
                                        <p:tgtEl>
                                          <p:spTgt spid="19"/>
                                        </p:tgtEl>
                                        <p:attrNameLst>
                                          <p:attrName>ppt_x</p:attrName>
                                        </p:attrNameLst>
                                      </p:cBhvr>
                                      <p:tavLst>
                                        <p:tav tm="0">
                                          <p:val>
                                            <p:strVal val="#ppt_x"/>
                                          </p:val>
                                        </p:tav>
                                        <p:tav tm="100000">
                                          <p:val>
                                            <p:strVal val="#ppt_x"/>
                                          </p:val>
                                        </p:tav>
                                      </p:tavLst>
                                    </p:anim>
                                    <p:anim calcmode="lin" valueType="num">
                                      <p:cBhvr additive="base">
                                        <p:cTn id="1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69"/>
                                        </p:tgtEl>
                                        <p:attrNameLst>
                                          <p:attrName>style.visibility</p:attrName>
                                        </p:attrNameLst>
                                      </p:cBhvr>
                                      <p:to>
                                        <p:strVal val="visible"/>
                                      </p:to>
                                    </p:set>
                                    <p:anim calcmode="lin" valueType="num">
                                      <p:cBhvr additive="base">
                                        <p:cTn id="121" dur="500" fill="hold"/>
                                        <p:tgtEl>
                                          <p:spTgt spid="69"/>
                                        </p:tgtEl>
                                        <p:attrNameLst>
                                          <p:attrName>ppt_x</p:attrName>
                                        </p:attrNameLst>
                                      </p:cBhvr>
                                      <p:tavLst>
                                        <p:tav tm="0">
                                          <p:val>
                                            <p:strVal val="#ppt_x"/>
                                          </p:val>
                                        </p:tav>
                                        <p:tav tm="100000">
                                          <p:val>
                                            <p:strVal val="#ppt_x"/>
                                          </p:val>
                                        </p:tav>
                                      </p:tavLst>
                                    </p:anim>
                                    <p:anim calcmode="lin" valueType="num">
                                      <p:cBhvr additive="base">
                                        <p:cTn id="122"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101"/>
                                        </p:tgtEl>
                                        <p:attrNameLst>
                                          <p:attrName>style.visibility</p:attrName>
                                        </p:attrNameLst>
                                      </p:cBhvr>
                                      <p:to>
                                        <p:strVal val="visible"/>
                                      </p:to>
                                    </p:set>
                                    <p:anim calcmode="lin" valueType="num">
                                      <p:cBhvr additive="base">
                                        <p:cTn id="133" dur="500" fill="hold"/>
                                        <p:tgtEl>
                                          <p:spTgt spid="101"/>
                                        </p:tgtEl>
                                        <p:attrNameLst>
                                          <p:attrName>ppt_x</p:attrName>
                                        </p:attrNameLst>
                                      </p:cBhvr>
                                      <p:tavLst>
                                        <p:tav tm="0">
                                          <p:val>
                                            <p:strVal val="#ppt_x"/>
                                          </p:val>
                                        </p:tav>
                                        <p:tav tm="100000">
                                          <p:val>
                                            <p:strVal val="#ppt_x"/>
                                          </p:val>
                                        </p:tav>
                                      </p:tavLst>
                                    </p:anim>
                                    <p:anim calcmode="lin" valueType="num">
                                      <p:cBhvr additive="base">
                                        <p:cTn id="134"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P spid="15" grpId="0"/>
      <p:bldP spid="16" grpId="0"/>
      <p:bldP spid="18" grpId="0" animBg="1"/>
      <p:bldP spid="19" grpId="0"/>
      <p:bldP spid="20" grpId="0"/>
      <p:bldP spid="21" grpId="0"/>
      <p:bldP spid="80" grpId="0" animBg="1"/>
      <p:bldP spid="8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19922"/>
          </a:xfrm>
        </p:spPr>
        <p:txBody>
          <a:bodyPr>
            <a:normAutofit/>
          </a:bodyPr>
          <a:lstStyle/>
          <a:p>
            <a:r>
              <a:rPr lang="en-US" sz="3600" dirty="0" smtClean="0"/>
              <a:t>Assign Roles</a:t>
            </a:r>
            <a:r>
              <a:rPr lang="en-US" sz="3600" dirty="0"/>
              <a:t> </a:t>
            </a:r>
            <a:r>
              <a:rPr lang="en-US" sz="3600" dirty="0" smtClean="0"/>
              <a:t>– Do We Need To Hire All These People?</a:t>
            </a:r>
            <a:endParaRPr lang="en-US" sz="3600" dirty="0"/>
          </a:p>
        </p:txBody>
      </p:sp>
      <p:sp>
        <p:nvSpPr>
          <p:cNvPr id="4" name="Content Placeholder 2"/>
          <p:cNvSpPr txBox="1">
            <a:spLocks/>
          </p:cNvSpPr>
          <p:nvPr/>
        </p:nvSpPr>
        <p:spPr>
          <a:xfrm>
            <a:off x="838200" y="1825625"/>
            <a:ext cx="6862011"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Do we have to hire all the people in this new Governance Framework being implemented? (Process Managers, Process Owners, Platform Owners etc.)</a:t>
            </a:r>
          </a:p>
          <a:p>
            <a:pPr lvl="1"/>
            <a:r>
              <a:rPr lang="en-US" dirty="0" smtClean="0">
                <a:solidFill>
                  <a:srgbClr val="FF0000"/>
                </a:solidFill>
              </a:rPr>
              <a:t>We have NO budget for this!!</a:t>
            </a:r>
          </a:p>
          <a:p>
            <a:pPr marL="457200" lvl="1" indent="0">
              <a:buNone/>
            </a:pPr>
            <a:endParaRPr lang="en-US" dirty="0" smtClean="0">
              <a:solidFill>
                <a:srgbClr val="FF0000"/>
              </a:solidFill>
            </a:endParaRPr>
          </a:p>
          <a:p>
            <a:r>
              <a:rPr lang="en-US" dirty="0" smtClean="0"/>
              <a:t>We are already working at 100% capacity, who is going to do all this work?</a:t>
            </a:r>
          </a:p>
          <a:p>
            <a:pPr lvl="1"/>
            <a:r>
              <a:rPr lang="en-US" dirty="0" smtClean="0">
                <a:solidFill>
                  <a:srgbClr val="FF0000"/>
                </a:solidFill>
              </a:rPr>
              <a:t>I have no extra staff to assign for this!</a:t>
            </a:r>
            <a:endParaRPr lang="en-US" dirty="0">
              <a:solidFill>
                <a:srgbClr val="FF0000"/>
              </a:solidFill>
            </a:endParaRPr>
          </a:p>
        </p:txBody>
      </p:sp>
      <p:sp>
        <p:nvSpPr>
          <p:cNvPr id="5" name="TextBox 4"/>
          <p:cNvSpPr txBox="1"/>
          <p:nvPr/>
        </p:nvSpPr>
        <p:spPr>
          <a:xfrm rot="16200000">
            <a:off x="-1803149" y="3463560"/>
            <a:ext cx="4466507" cy="523220"/>
          </a:xfrm>
          <a:prstGeom prst="rect">
            <a:avLst/>
          </a:prstGeom>
          <a:solidFill>
            <a:schemeClr val="accent6">
              <a:lumMod val="60000"/>
              <a:lumOff val="40000"/>
            </a:schemeClr>
          </a:solidFill>
        </p:spPr>
        <p:txBody>
          <a:bodyPr wrap="square" rtlCol="0">
            <a:spAutoFit/>
          </a:bodyPr>
          <a:lstStyle/>
          <a:p>
            <a:pPr algn="ctr"/>
            <a:r>
              <a:rPr lang="en-US" sz="2800" dirty="0" smtClean="0"/>
              <a:t>Questions I often Receive…</a:t>
            </a:r>
            <a:endParaRPr lang="en-US" sz="2800" dirty="0"/>
          </a:p>
        </p:txBody>
      </p:sp>
      <p:grpSp>
        <p:nvGrpSpPr>
          <p:cNvPr id="9" name="Group 8"/>
          <p:cNvGrpSpPr/>
          <p:nvPr/>
        </p:nvGrpSpPr>
        <p:grpSpPr>
          <a:xfrm>
            <a:off x="7622106" y="2061595"/>
            <a:ext cx="4571999" cy="3790406"/>
            <a:chOff x="7622106" y="2061595"/>
            <a:chExt cx="4571999" cy="3790406"/>
          </a:xfrm>
        </p:grpSpPr>
        <p:sp>
          <p:nvSpPr>
            <p:cNvPr id="7" name="TextBox 6"/>
            <p:cNvSpPr txBox="1"/>
            <p:nvPr/>
          </p:nvSpPr>
          <p:spPr>
            <a:xfrm>
              <a:off x="8263789" y="2063972"/>
              <a:ext cx="3930316" cy="3785652"/>
            </a:xfrm>
            <a:prstGeom prst="rect">
              <a:avLst/>
            </a:prstGeom>
            <a:noFill/>
          </p:spPr>
          <p:txBody>
            <a:bodyPr wrap="square" rtlCol="0">
              <a:spAutoFit/>
            </a:bodyPr>
            <a:lstStyle/>
            <a:p>
              <a:pPr>
                <a:defRPr/>
              </a:pPr>
              <a:r>
                <a:rPr lang="en-US" sz="2400" b="1" dirty="0">
                  <a:solidFill>
                    <a:schemeClr val="accent4">
                      <a:lumMod val="75000"/>
                    </a:schemeClr>
                  </a:solidFill>
                </a:rPr>
                <a:t>You are already doing all (or most) of this work in one form or another but not as structured and formal!</a:t>
              </a:r>
            </a:p>
            <a:p>
              <a:pPr>
                <a:defRPr/>
              </a:pPr>
              <a:endParaRPr lang="en-US" sz="2400" b="1" dirty="0">
                <a:solidFill>
                  <a:schemeClr val="accent4">
                    <a:lumMod val="75000"/>
                  </a:schemeClr>
                </a:solidFill>
              </a:endParaRPr>
            </a:p>
            <a:p>
              <a:pPr>
                <a:defRPr/>
              </a:pPr>
              <a:r>
                <a:rPr lang="en-US" sz="2400" b="1" dirty="0">
                  <a:solidFill>
                    <a:schemeClr val="accent4">
                      <a:lumMod val="75000"/>
                    </a:schemeClr>
                  </a:solidFill>
                </a:rPr>
                <a:t>You are structuring the work, making it “official”, and individuals will be recognized for their efforts (assigned Process </a:t>
              </a:r>
              <a:r>
                <a:rPr lang="en-US" sz="2400" b="1" dirty="0" smtClean="0">
                  <a:solidFill>
                    <a:schemeClr val="accent4">
                      <a:lumMod val="75000"/>
                    </a:schemeClr>
                  </a:solidFill>
                </a:rPr>
                <a:t>Roles etc.) </a:t>
              </a:r>
              <a:endParaRPr lang="en-US" sz="2400" b="1" dirty="0">
                <a:solidFill>
                  <a:schemeClr val="accent4">
                    <a:lumMod val="75000"/>
                  </a:schemeClr>
                </a:solidFill>
              </a:endParaRPr>
            </a:p>
          </p:txBody>
        </p:sp>
        <p:sp>
          <p:nvSpPr>
            <p:cNvPr id="8" name="Right Arrow 7"/>
            <p:cNvSpPr/>
            <p:nvPr/>
          </p:nvSpPr>
          <p:spPr>
            <a:xfrm>
              <a:off x="7622106" y="2061595"/>
              <a:ext cx="545431" cy="3790406"/>
            </a:xfrm>
            <a:prstGeom prst="righ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944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485" y="76369"/>
            <a:ext cx="10515600" cy="1325563"/>
          </a:xfrm>
        </p:spPr>
        <p:txBody>
          <a:bodyPr/>
          <a:lstStyle/>
          <a:p>
            <a:r>
              <a:rPr lang="en-US" dirty="0" smtClean="0"/>
              <a:t>Responsibilities &amp; Accountabilities</a:t>
            </a:r>
            <a:endParaRPr lang="en-US" dirty="0"/>
          </a:p>
        </p:txBody>
      </p:sp>
      <p:sp>
        <p:nvSpPr>
          <p:cNvPr id="3" name="Text Placeholder 2"/>
          <p:cNvSpPr>
            <a:spLocks noGrp="1"/>
          </p:cNvSpPr>
          <p:nvPr>
            <p:ph type="body" idx="1"/>
          </p:nvPr>
        </p:nvSpPr>
        <p:spPr>
          <a:xfrm>
            <a:off x="342485" y="846979"/>
            <a:ext cx="5479468" cy="823912"/>
          </a:xfrm>
        </p:spPr>
        <p:txBody>
          <a:bodyPr>
            <a:normAutofit/>
          </a:bodyPr>
          <a:lstStyle/>
          <a:p>
            <a:r>
              <a:rPr lang="en-US" sz="3200" dirty="0" smtClean="0"/>
              <a:t>Process Manager</a:t>
            </a:r>
            <a:endParaRPr lang="en-US" sz="3200" dirty="0"/>
          </a:p>
        </p:txBody>
      </p:sp>
      <p:sp>
        <p:nvSpPr>
          <p:cNvPr id="4" name="Content Placeholder 3"/>
          <p:cNvSpPr>
            <a:spLocks noGrp="1"/>
          </p:cNvSpPr>
          <p:nvPr>
            <p:ph sz="half" idx="2"/>
          </p:nvPr>
        </p:nvSpPr>
        <p:spPr>
          <a:xfrm>
            <a:off x="304800" y="1670891"/>
            <a:ext cx="6432884" cy="4328858"/>
          </a:xfrm>
        </p:spPr>
        <p:txBody>
          <a:bodyPr>
            <a:noAutofit/>
          </a:bodyPr>
          <a:lstStyle/>
          <a:p>
            <a:pPr marL="342900" lvl="1" indent="-342900">
              <a:lnSpc>
                <a:spcPct val="100000"/>
              </a:lnSpc>
              <a:buFont typeface="+mj-lt"/>
              <a:buAutoNum type="arabicPeriod"/>
            </a:pPr>
            <a:r>
              <a:rPr lang="en-US" sz="2000" b="1" dirty="0">
                <a:solidFill>
                  <a:schemeClr val="tx2"/>
                </a:solidFill>
              </a:rPr>
              <a:t>Responsible for planning and coordination of all tactical and operational </a:t>
            </a:r>
            <a:r>
              <a:rPr lang="en-US" sz="2000" b="1" dirty="0" smtClean="0">
                <a:solidFill>
                  <a:schemeClr val="tx2"/>
                </a:solidFill>
              </a:rPr>
              <a:t>activities </a:t>
            </a:r>
          </a:p>
          <a:p>
            <a:pPr marL="342900" lvl="1" indent="-342900">
              <a:lnSpc>
                <a:spcPct val="100000"/>
              </a:lnSpc>
              <a:buFont typeface="+mj-lt"/>
              <a:buAutoNum type="arabicPeriod"/>
            </a:pPr>
            <a:r>
              <a:rPr lang="en-US" sz="2000" b="1" dirty="0" smtClean="0">
                <a:solidFill>
                  <a:schemeClr val="tx2"/>
                </a:solidFill>
              </a:rPr>
              <a:t>Responsible </a:t>
            </a:r>
            <a:r>
              <a:rPr lang="en-US" sz="2000" b="1" dirty="0">
                <a:solidFill>
                  <a:schemeClr val="tx2"/>
                </a:solidFill>
              </a:rPr>
              <a:t>for the process / procedure definition, development, documentation, implementation, execution and improvement</a:t>
            </a:r>
          </a:p>
          <a:p>
            <a:pPr marL="342900" lvl="1" indent="-342900">
              <a:lnSpc>
                <a:spcPct val="100000"/>
              </a:lnSpc>
              <a:buFont typeface="+mj-lt"/>
              <a:buAutoNum type="arabicPeriod"/>
            </a:pPr>
            <a:r>
              <a:rPr lang="en-US" sz="2000" b="1" dirty="0" smtClean="0">
                <a:solidFill>
                  <a:schemeClr val="tx2"/>
                </a:solidFill>
              </a:rPr>
              <a:t>Custodian </a:t>
            </a:r>
            <a:r>
              <a:rPr lang="en-US" sz="2000" b="1" dirty="0">
                <a:solidFill>
                  <a:schemeClr val="tx2"/>
                </a:solidFill>
              </a:rPr>
              <a:t>of process related documentation and training </a:t>
            </a:r>
            <a:r>
              <a:rPr lang="en-US" sz="2000" b="1" dirty="0" smtClean="0">
                <a:solidFill>
                  <a:schemeClr val="tx2"/>
                </a:solidFill>
              </a:rPr>
              <a:t>material</a:t>
            </a:r>
            <a:endParaRPr lang="en-US" sz="2000" b="1" dirty="0">
              <a:solidFill>
                <a:schemeClr val="tx2"/>
              </a:solidFill>
            </a:endParaRPr>
          </a:p>
          <a:p>
            <a:pPr marL="342900" lvl="1" indent="-342900">
              <a:lnSpc>
                <a:spcPct val="100000"/>
              </a:lnSpc>
              <a:buFont typeface="+mj-lt"/>
              <a:buAutoNum type="arabicPeriod"/>
            </a:pPr>
            <a:r>
              <a:rPr lang="en-US" sz="2000" b="1" dirty="0" smtClean="0">
                <a:solidFill>
                  <a:schemeClr val="tx2"/>
                </a:solidFill>
              </a:rPr>
              <a:t>Champion </a:t>
            </a:r>
            <a:r>
              <a:rPr lang="en-US" sz="2000" b="1" dirty="0">
                <a:solidFill>
                  <a:schemeClr val="tx2"/>
                </a:solidFill>
              </a:rPr>
              <a:t>for consistent processes and tool usage, and ensures standardization, integration, </a:t>
            </a:r>
            <a:r>
              <a:rPr lang="en-US" sz="2000" b="1" dirty="0" smtClean="0">
                <a:solidFill>
                  <a:schemeClr val="tx2"/>
                </a:solidFill>
              </a:rPr>
              <a:t>and consistency </a:t>
            </a:r>
          </a:p>
          <a:p>
            <a:pPr marL="342900" lvl="1" indent="-342900">
              <a:lnSpc>
                <a:spcPct val="100000"/>
              </a:lnSpc>
              <a:buFont typeface="+mj-lt"/>
              <a:buAutoNum type="arabicPeriod"/>
            </a:pPr>
            <a:r>
              <a:rPr lang="en-US" sz="2000" b="1" dirty="0" smtClean="0">
                <a:solidFill>
                  <a:schemeClr val="tx2"/>
                </a:solidFill>
              </a:rPr>
              <a:t>Monitors </a:t>
            </a:r>
            <a:r>
              <a:rPr lang="en-US" sz="2000" b="1" dirty="0">
                <a:solidFill>
                  <a:schemeClr val="tx2"/>
                </a:solidFill>
              </a:rPr>
              <a:t>and measures the quality and content of the delivery and output of the </a:t>
            </a:r>
            <a:r>
              <a:rPr lang="en-US" sz="2000" b="1" dirty="0" smtClean="0">
                <a:solidFill>
                  <a:schemeClr val="tx2"/>
                </a:solidFill>
              </a:rPr>
              <a:t>process</a:t>
            </a:r>
            <a:endParaRPr lang="en-CA" sz="2000" b="1" dirty="0">
              <a:solidFill>
                <a:schemeClr val="tx2"/>
              </a:solidFill>
            </a:endParaRPr>
          </a:p>
          <a:p>
            <a:pPr marL="342900" lvl="1" indent="-342900">
              <a:lnSpc>
                <a:spcPct val="100000"/>
              </a:lnSpc>
              <a:buFont typeface="+mj-lt"/>
              <a:buAutoNum type="arabicPeriod"/>
            </a:pPr>
            <a:r>
              <a:rPr lang="en-US" sz="2000" b="1" dirty="0" smtClean="0">
                <a:solidFill>
                  <a:schemeClr val="tx2"/>
                </a:solidFill>
              </a:rPr>
              <a:t>Dedicates </a:t>
            </a:r>
            <a:r>
              <a:rPr lang="en-US" sz="2000" b="1" dirty="0">
                <a:solidFill>
                  <a:schemeClr val="tx2"/>
                </a:solidFill>
              </a:rPr>
              <a:t>time to the process and develops expert process </a:t>
            </a:r>
            <a:r>
              <a:rPr lang="en-US" sz="2000" b="1" dirty="0" smtClean="0">
                <a:solidFill>
                  <a:schemeClr val="tx2"/>
                </a:solidFill>
              </a:rPr>
              <a:t>knowledge</a:t>
            </a:r>
            <a:endParaRPr lang="en-CA" sz="2000" b="1" dirty="0">
              <a:solidFill>
                <a:schemeClr val="tx2"/>
              </a:solidFill>
            </a:endParaRPr>
          </a:p>
        </p:txBody>
      </p:sp>
      <p:sp>
        <p:nvSpPr>
          <p:cNvPr id="5" name="Text Placeholder 4"/>
          <p:cNvSpPr>
            <a:spLocks noGrp="1"/>
          </p:cNvSpPr>
          <p:nvPr>
            <p:ph type="body" sz="quarter" idx="3"/>
          </p:nvPr>
        </p:nvSpPr>
        <p:spPr>
          <a:xfrm>
            <a:off x="6978316" y="846979"/>
            <a:ext cx="5005134" cy="823912"/>
          </a:xfrm>
        </p:spPr>
        <p:txBody>
          <a:bodyPr>
            <a:normAutofit/>
          </a:bodyPr>
          <a:lstStyle/>
          <a:p>
            <a:r>
              <a:rPr lang="en-US" sz="3200" dirty="0" smtClean="0"/>
              <a:t>Process Owner</a:t>
            </a:r>
            <a:endParaRPr lang="en-US" sz="3200" dirty="0"/>
          </a:p>
        </p:txBody>
      </p:sp>
      <p:sp>
        <p:nvSpPr>
          <p:cNvPr id="6" name="Content Placeholder 5"/>
          <p:cNvSpPr>
            <a:spLocks noGrp="1"/>
          </p:cNvSpPr>
          <p:nvPr>
            <p:ph sz="quarter" idx="4"/>
          </p:nvPr>
        </p:nvSpPr>
        <p:spPr>
          <a:xfrm>
            <a:off x="6978316" y="1670891"/>
            <a:ext cx="5005134" cy="3684588"/>
          </a:xfrm>
        </p:spPr>
        <p:txBody>
          <a:bodyPr>
            <a:normAutofit/>
          </a:bodyPr>
          <a:lstStyle/>
          <a:p>
            <a:pPr marL="342900" lvl="1" indent="-342900">
              <a:lnSpc>
                <a:spcPct val="100000"/>
              </a:lnSpc>
              <a:buFont typeface="+mj-lt"/>
              <a:buAutoNum type="arabicPeriod"/>
            </a:pPr>
            <a:r>
              <a:rPr lang="en-US" sz="2000" b="1" dirty="0">
                <a:solidFill>
                  <a:schemeClr val="tx2"/>
                </a:solidFill>
              </a:rPr>
              <a:t>Accountable for the strategic direction and long term goal of the </a:t>
            </a:r>
            <a:r>
              <a:rPr lang="en-US" sz="2000" b="1" dirty="0" smtClean="0">
                <a:solidFill>
                  <a:schemeClr val="tx2"/>
                </a:solidFill>
              </a:rPr>
              <a:t>process</a:t>
            </a:r>
            <a:endParaRPr lang="en-US" sz="2000" dirty="0"/>
          </a:p>
          <a:p>
            <a:pPr marL="342900" lvl="1" indent="-342900">
              <a:lnSpc>
                <a:spcPct val="100000"/>
              </a:lnSpc>
              <a:buFont typeface="+mj-lt"/>
              <a:buAutoNum type="arabicPeriod"/>
            </a:pPr>
            <a:r>
              <a:rPr lang="en-US" sz="2000" b="1" dirty="0">
                <a:solidFill>
                  <a:schemeClr val="tx2"/>
                </a:solidFill>
              </a:rPr>
              <a:t>Accountable for the overall performance and results of the </a:t>
            </a:r>
            <a:r>
              <a:rPr lang="en-US" sz="2000" b="1" dirty="0" smtClean="0">
                <a:solidFill>
                  <a:schemeClr val="tx2"/>
                </a:solidFill>
              </a:rPr>
              <a:t>process</a:t>
            </a:r>
            <a:endParaRPr lang="en-US" sz="2000" dirty="0"/>
          </a:p>
          <a:p>
            <a:pPr marL="342900" lvl="1" indent="-342900">
              <a:lnSpc>
                <a:spcPct val="100000"/>
              </a:lnSpc>
              <a:buFont typeface="+mj-lt"/>
              <a:buAutoNum type="arabicPeriod"/>
            </a:pPr>
            <a:r>
              <a:rPr lang="en-US" sz="2000" b="1" dirty="0">
                <a:solidFill>
                  <a:schemeClr val="tx2"/>
                </a:solidFill>
              </a:rPr>
              <a:t>Responsible to define process scope and </a:t>
            </a:r>
            <a:r>
              <a:rPr lang="en-US" sz="2000" b="1" dirty="0" smtClean="0">
                <a:solidFill>
                  <a:schemeClr val="tx2"/>
                </a:solidFill>
              </a:rPr>
              <a:t>goals</a:t>
            </a:r>
            <a:endParaRPr lang="en-US" sz="2000" dirty="0"/>
          </a:p>
          <a:p>
            <a:pPr marL="342900" lvl="1" indent="-342900">
              <a:lnSpc>
                <a:spcPct val="100000"/>
              </a:lnSpc>
              <a:buFont typeface="+mj-lt"/>
              <a:buAutoNum type="arabicPeriod"/>
            </a:pPr>
            <a:r>
              <a:rPr lang="en-US" sz="2000" b="1" dirty="0">
                <a:solidFill>
                  <a:schemeClr val="tx2"/>
                </a:solidFill>
              </a:rPr>
              <a:t>Accountable to ensure support and commitment of </a:t>
            </a:r>
            <a:r>
              <a:rPr lang="en-US" sz="2000" b="1" dirty="0" smtClean="0">
                <a:solidFill>
                  <a:schemeClr val="tx2"/>
                </a:solidFill>
              </a:rPr>
              <a:t>resources</a:t>
            </a:r>
            <a:endParaRPr lang="en-US" sz="2000" dirty="0"/>
          </a:p>
          <a:p>
            <a:pPr marL="342900" lvl="1" indent="-342900">
              <a:lnSpc>
                <a:spcPct val="100000"/>
              </a:lnSpc>
              <a:buFont typeface="+mj-lt"/>
              <a:buAutoNum type="arabicPeriod"/>
            </a:pPr>
            <a:r>
              <a:rPr lang="en-US" sz="2000" b="1" dirty="0">
                <a:solidFill>
                  <a:schemeClr val="tx2"/>
                </a:solidFill>
              </a:rPr>
              <a:t>Assisting in assigning a Process </a:t>
            </a:r>
            <a:r>
              <a:rPr lang="en-US" sz="2000" b="1" dirty="0" smtClean="0">
                <a:solidFill>
                  <a:schemeClr val="tx2"/>
                </a:solidFill>
              </a:rPr>
              <a:t>Manager</a:t>
            </a:r>
            <a:endParaRPr lang="en-CA" sz="2000" dirty="0"/>
          </a:p>
        </p:txBody>
      </p:sp>
      <p:sp>
        <p:nvSpPr>
          <p:cNvPr id="7" name="TextBox 6"/>
          <p:cNvSpPr txBox="1"/>
          <p:nvPr/>
        </p:nvSpPr>
        <p:spPr>
          <a:xfrm>
            <a:off x="7138737" y="5399584"/>
            <a:ext cx="4844713" cy="923330"/>
          </a:xfrm>
          <a:prstGeom prst="rect">
            <a:avLst/>
          </a:prstGeom>
          <a:solidFill>
            <a:schemeClr val="bg1">
              <a:lumMod val="85000"/>
            </a:schemeClr>
          </a:solidFill>
        </p:spPr>
        <p:txBody>
          <a:bodyPr wrap="square" rtlCol="0">
            <a:spAutoFit/>
          </a:bodyPr>
          <a:lstStyle/>
          <a:p>
            <a:r>
              <a:rPr lang="en-US" i="1" dirty="0" smtClean="0"/>
              <a:t>Detailed Role descriptions can be downloaded from my </a:t>
            </a:r>
            <a:r>
              <a:rPr lang="en-US" i="1" dirty="0"/>
              <a:t>web page: </a:t>
            </a:r>
            <a:r>
              <a:rPr lang="en-US" i="1" dirty="0">
                <a:hlinkClick r:id="rId3"/>
              </a:rPr>
              <a:t>http://</a:t>
            </a:r>
            <a:r>
              <a:rPr lang="en-US" i="1" dirty="0" smtClean="0">
                <a:hlinkClick r:id="rId3"/>
              </a:rPr>
              <a:t>www.tmanthey.com/speaker.html</a:t>
            </a:r>
            <a:endParaRPr lang="en-US" i="1" dirty="0"/>
          </a:p>
        </p:txBody>
      </p:sp>
    </p:spTree>
    <p:extLst>
      <p:ext uri="{BB962C8B-B14F-4D97-AF65-F5344CB8AC3E}">
        <p14:creationId xmlns:p14="http://schemas.microsoft.com/office/powerpoint/2010/main" val="4169048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7829</TotalTime>
  <Words>4242</Words>
  <Application>Microsoft Office PowerPoint</Application>
  <PresentationFormat>Widescreen</PresentationFormat>
  <Paragraphs>420</Paragraphs>
  <Slides>20</Slides>
  <Notes>17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20</vt:i4>
      </vt:variant>
    </vt:vector>
  </HeadingPairs>
  <TitlesOfParts>
    <vt:vector size="30" baseType="lpstr">
      <vt:lpstr>ＭＳ Ｐゴシック</vt:lpstr>
      <vt:lpstr>Arial</vt:lpstr>
      <vt:lpstr>Calibri</vt:lpstr>
      <vt:lpstr>Calibri Light</vt:lpstr>
      <vt:lpstr>Times New Roman</vt:lpstr>
      <vt:lpstr>Wingdings</vt:lpstr>
      <vt:lpstr>ヒラギノ角ゴ Pro W3</vt:lpstr>
      <vt:lpstr>Office Theme</vt:lpstr>
      <vt:lpstr>Custom Design</vt:lpstr>
      <vt:lpstr>1_Custom Design</vt:lpstr>
      <vt:lpstr>ITSM Governance is Imperative to Succeed</vt:lpstr>
      <vt:lpstr>What is ITSM Governance?</vt:lpstr>
      <vt:lpstr>Governance vs. Management</vt:lpstr>
      <vt:lpstr>Process Manager vs. Process Owner</vt:lpstr>
      <vt:lpstr>ITSM Governance – An Actionable Definition</vt:lpstr>
      <vt:lpstr>PowerPoint Presentation</vt:lpstr>
      <vt:lpstr>PowerPoint Presentation</vt:lpstr>
      <vt:lpstr>Assign Roles – Do We Need To Hire All These People?</vt:lpstr>
      <vt:lpstr>Responsibilities &amp; Accountabilities</vt:lpstr>
      <vt:lpstr>Feeding the Beast…</vt:lpstr>
      <vt:lpstr>The Information gap between IT leadership and IT operations </vt:lpstr>
      <vt:lpstr>Bridging the Information Gap</vt:lpstr>
      <vt:lpstr>Steps to Develop a Strategic Process Roadmap</vt:lpstr>
      <vt:lpstr>Understand and Execute the Accountabilities of Process Owners</vt:lpstr>
      <vt:lpstr>Answer the Strategic Process Roadmap Questionnaire</vt:lpstr>
      <vt:lpstr>Review Process Artifacts, Information &amp; Data</vt:lpstr>
      <vt:lpstr>Populate Templates</vt:lpstr>
      <vt:lpstr>Lessons Learned</vt:lpstr>
      <vt:lpstr>Questions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Montoya</dc:creator>
  <cp:lastModifiedBy>Microsoft account</cp:lastModifiedBy>
  <cp:revision>63</cp:revision>
  <dcterms:created xsi:type="dcterms:W3CDTF">2017-07-31T20:34:39Z</dcterms:created>
  <dcterms:modified xsi:type="dcterms:W3CDTF">2017-11-07T15:27:57Z</dcterms:modified>
</cp:coreProperties>
</file>