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1"/>
    <p:sldMasterId id="2147483774" r:id="rId2"/>
    <p:sldMasterId id="2147483776" r:id="rId3"/>
    <p:sldMasterId id="2147483778" r:id="rId4"/>
    <p:sldMasterId id="2147484036" r:id="rId5"/>
    <p:sldMasterId id="2147484043" r:id="rId6"/>
  </p:sldMasterIdLst>
  <p:notesMasterIdLst>
    <p:notesMasterId r:id="rId16"/>
  </p:notesMasterIdLst>
  <p:handoutMasterIdLst>
    <p:handoutMasterId r:id="rId17"/>
  </p:handoutMasterIdLst>
  <p:sldIdLst>
    <p:sldId id="1129" r:id="rId7"/>
    <p:sldId id="1115" r:id="rId8"/>
    <p:sldId id="1116" r:id="rId9"/>
    <p:sldId id="1117" r:id="rId10"/>
    <p:sldId id="1118" r:id="rId11"/>
    <p:sldId id="1119" r:id="rId12"/>
    <p:sldId id="1120" r:id="rId13"/>
    <p:sldId id="1128" r:id="rId14"/>
    <p:sldId id="1080" r:id="rId15"/>
  </p:sldIdLst>
  <p:sldSz cx="9144000" cy="5143500" type="screen16x9"/>
  <p:notesSz cx="6797675" cy="9928225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2880">
          <p15:clr>
            <a:srgbClr val="A4A3A4"/>
          </p15:clr>
        </p15:guide>
        <p15:guide id="5" orient="horz" pos="27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tam  Roy" initials="UR" lastIdx="1" clrIdx="0">
    <p:extLst>
      <p:ext uri="{19B8F6BF-5375-455C-9EA6-DF929625EA0E}">
        <p15:presenceInfo xmlns:p15="http://schemas.microsoft.com/office/powerpoint/2012/main" userId="S-1-5-21-1801674531-1177238915-682003330-271568" providerId="AD"/>
      </p:ext>
    </p:extLst>
  </p:cmAuthor>
  <p:cmAuthor id="2" name="Sami Shaikh" initials="SS" lastIdx="7" clrIdx="1">
    <p:extLst>
      <p:ext uri="{19B8F6BF-5375-455C-9EA6-DF929625EA0E}">
        <p15:presenceInfo xmlns:p15="http://schemas.microsoft.com/office/powerpoint/2012/main" userId="S-1-5-21-565556116-782731003-4205729046-1466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BE6"/>
    <a:srgbClr val="4E84C4"/>
    <a:srgbClr val="55A51C"/>
    <a:srgbClr val="473E8D"/>
    <a:srgbClr val="CC6600"/>
    <a:srgbClr val="21132D"/>
    <a:srgbClr val="F5F5F5"/>
    <a:srgbClr val="FA9F1B"/>
    <a:srgbClr val="E98300"/>
    <a:srgbClr val="00A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94434" autoAdjust="0"/>
  </p:normalViewPr>
  <p:slideViewPr>
    <p:cSldViewPr snapToObjects="1">
      <p:cViewPr varScale="1">
        <p:scale>
          <a:sx n="93" d="100"/>
          <a:sy n="93" d="100"/>
        </p:scale>
        <p:origin x="408" y="90"/>
      </p:cViewPr>
      <p:guideLst>
        <p:guide pos="2880"/>
        <p:guide orient="horz" pos="27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6E581-5FB9-423A-846D-A955E43F1AA1}" type="datetimeFigureOut">
              <a:rPr lang="en-US" smtClean="0"/>
              <a:pPr/>
              <a:t>11/10/2019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16E-D317-4731-B361-9197425E4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10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6ACDD-C55B-4FC4-89E7-E9F98F22F217}" type="datetimeFigureOut">
              <a:rPr lang="en-US" smtClean="0"/>
              <a:pPr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4190E-9D7B-4847-98AB-991B2B427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0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Date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3" y="1560458"/>
            <a:ext cx="7157083" cy="397764"/>
          </a:xfrm>
        </p:spPr>
        <p:txBody>
          <a:bodyPr>
            <a:noAutofit/>
          </a:bodyPr>
          <a:lstStyle>
            <a:lvl1pPr algn="l">
              <a:defRPr sz="23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3" y="2006850"/>
            <a:ext cx="7157083" cy="3429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9646" y="4473276"/>
            <a:ext cx="1856666" cy="30176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Insert Date</a:t>
            </a:r>
          </a:p>
        </p:txBody>
      </p:sp>
    </p:spTree>
    <p:extLst>
      <p:ext uri="{BB962C8B-B14F-4D97-AF65-F5344CB8AC3E}">
        <p14:creationId xmlns:p14="http://schemas.microsoft.com/office/powerpoint/2010/main" val="35945030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57601"/>
            <a:ext cx="5486400" cy="425054"/>
          </a:xfrm>
        </p:spPr>
        <p:txBody>
          <a:bodyPr anchor="b">
            <a:noAutofit/>
          </a:bodyPr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51"/>
            <a:ext cx="5486400" cy="2745581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82654"/>
            <a:ext cx="5486400" cy="603647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06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13304" y="892969"/>
            <a:ext cx="8370888" cy="992981"/>
          </a:xfrm>
          <a:ln>
            <a:solidFill>
              <a:schemeClr val="bg1"/>
            </a:solidFill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6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1144" y="876300"/>
            <a:ext cx="8428056" cy="3867150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0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3568" y="891778"/>
            <a:ext cx="2057400" cy="3851672"/>
          </a:xfrm>
        </p:spPr>
        <p:txBody>
          <a:bodyPr vert="eaVer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3658" y="891778"/>
            <a:ext cx="6190342" cy="3851672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56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996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72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01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53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with TCS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85753" y="192882"/>
            <a:ext cx="8630823" cy="318254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Myriad Pro"/>
              </a:endParaRPr>
            </a:p>
          </p:txBody>
        </p:sp>
        <p:grpSp>
          <p:nvGrpSpPr>
            <p:cNvPr id="22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325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53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9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695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BAC4971-DC04-4F7A-86CB-FE8D97C60781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DDE2B7C-B32E-4654-B794-1D6605044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76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124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</p:spPr>
        <p:txBody>
          <a:bodyPr wrap="square">
            <a:norm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03761" y="627534"/>
            <a:ext cx="8595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236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362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53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ded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91083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79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893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0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64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3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0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 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58801" y="397671"/>
            <a:ext cx="6746875" cy="33575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1800" b="1" baseline="0">
                <a:solidFill>
                  <a:srgbClr val="22505F"/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/>
              <a:t>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96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02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ded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0522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79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9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5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954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97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9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 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58801" y="397671"/>
            <a:ext cx="6746875" cy="33575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1800" b="1" baseline="0">
                <a:solidFill>
                  <a:srgbClr val="22505F"/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/>
              <a:t>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99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</p:spPr>
        <p:txBody>
          <a:bodyPr wrap="square">
            <a:normAutofit/>
          </a:bodyPr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03761" y="627534"/>
            <a:ext cx="8595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426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Date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3" y="1560458"/>
            <a:ext cx="7157083" cy="397764"/>
          </a:xfrm>
        </p:spPr>
        <p:txBody>
          <a:bodyPr>
            <a:noAutofit/>
          </a:bodyPr>
          <a:lstStyle>
            <a:lvl1pPr algn="l">
              <a:defRPr sz="23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3" y="2006850"/>
            <a:ext cx="7157083" cy="3429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9646" y="4473276"/>
            <a:ext cx="1856666" cy="30176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Insert Date</a:t>
            </a:r>
          </a:p>
        </p:txBody>
      </p:sp>
    </p:spTree>
    <p:extLst>
      <p:ext uri="{BB962C8B-B14F-4D97-AF65-F5344CB8AC3E}">
        <p14:creationId xmlns:p14="http://schemas.microsoft.com/office/powerpoint/2010/main" val="17923388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93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23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47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53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172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778826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51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4650"/>
            <a:ext cx="7772400" cy="466725"/>
          </a:xfrm>
        </p:spPr>
        <p:txBody>
          <a:bodyPr anchor="t">
            <a:noAutofit/>
          </a:bodyPr>
          <a:lstStyle>
            <a:lvl1pPr algn="ctr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563165"/>
          </a:xfrm>
        </p:spPr>
        <p:txBody>
          <a:bodyPr anchor="b">
            <a:no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77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172" y="890587"/>
            <a:ext cx="4040188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172" y="1437084"/>
            <a:ext cx="4040188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1138" y="890587"/>
            <a:ext cx="4041775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1138" y="1437084"/>
            <a:ext cx="4041775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173" y="844153"/>
            <a:ext cx="3008313" cy="590549"/>
          </a:xfrm>
        </p:spPr>
        <p:txBody>
          <a:bodyPr anchor="b">
            <a:noAutofit/>
          </a:bodyPr>
          <a:lstStyle>
            <a:lvl1pPr algn="l">
              <a:defRPr sz="165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4078" y="844153"/>
            <a:ext cx="5111750" cy="3899297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173" y="1463278"/>
            <a:ext cx="3008313" cy="3280172"/>
          </a:xfrm>
        </p:spPr>
        <p:txBody>
          <a:bodyPr>
            <a:noAutofit/>
          </a:bodyPr>
          <a:lstStyle>
            <a:lvl1pPr marL="0" indent="0">
              <a:buNone/>
              <a:defRPr sz="16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0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57601"/>
            <a:ext cx="5486400" cy="425054"/>
          </a:xfrm>
        </p:spPr>
        <p:txBody>
          <a:bodyPr anchor="b">
            <a:noAutofit/>
          </a:bodyPr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51"/>
            <a:ext cx="5486400" cy="2745581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82654"/>
            <a:ext cx="5486400" cy="603647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49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1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13304" y="892969"/>
            <a:ext cx="8370888" cy="992981"/>
          </a:xfrm>
          <a:ln>
            <a:solidFill>
              <a:schemeClr val="bg1"/>
            </a:solidFill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1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1144" y="876300"/>
            <a:ext cx="8428056" cy="3867150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21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3568" y="891778"/>
            <a:ext cx="2057400" cy="3851672"/>
          </a:xfrm>
        </p:spPr>
        <p:txBody>
          <a:bodyPr vert="eaVer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3658" y="891778"/>
            <a:ext cx="6190342" cy="3851672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58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76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80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i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53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US" sz="1050" dirty="0" err="1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5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US" sz="1050" dirty="0" err="1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91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US" sz="1050" dirty="0" err="1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692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with TCS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85753" y="192882"/>
            <a:ext cx="8630823" cy="318254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Myriad Pro"/>
              </a:endParaRPr>
            </a:p>
          </p:txBody>
        </p:sp>
        <p:grpSp>
          <p:nvGrpSpPr>
            <p:cNvPr id="22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  <a:latin typeface="Myriad Pro"/>
                </a:endParaRPr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  <a:latin typeface="Myriad Pro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  <a:latin typeface="Myriad Pro"/>
                </a:endParaRPr>
              </a:p>
            </p:txBody>
          </p:sp>
        </p:grp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dirty="0">
                <a:solidFill>
                  <a:prstClr val="white"/>
                </a:solidFill>
                <a:latin typeface="Myriad Pro"/>
              </a:endParaRPr>
            </a:p>
          </p:txBody>
        </p:sp>
      </p:grp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489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172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778826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9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161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20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0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7539" y="4818186"/>
            <a:ext cx="2057400" cy="273844"/>
          </a:xfrm>
          <a:prstGeom prst="rect">
            <a:avLst/>
          </a:prstGeom>
        </p:spPr>
        <p:txBody>
          <a:bodyPr anchor="b"/>
          <a:lstStyle>
            <a:lvl1pPr algn="ctr">
              <a:defRPr sz="1000"/>
            </a:lvl1pPr>
          </a:lstStyle>
          <a:p>
            <a:fld id="{5A39BB75-AC7F-4174-B81B-290AE484ED4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25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8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769" y="142240"/>
            <a:ext cx="8511639" cy="481985"/>
          </a:xfrm>
        </p:spPr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C46899-FD4B-594A-8BC1-AA7709D117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5428" y="4927586"/>
            <a:ext cx="2057400" cy="274637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16F1EED-8D7C-0145-B15C-D316F211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5728" y="4927586"/>
            <a:ext cx="3086100" cy="274637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55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4650"/>
            <a:ext cx="7772400" cy="466725"/>
          </a:xfrm>
        </p:spPr>
        <p:txBody>
          <a:bodyPr anchor="t">
            <a:noAutofit/>
          </a:bodyPr>
          <a:lstStyle>
            <a:lvl1pPr algn="ctr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563165"/>
          </a:xfrm>
        </p:spPr>
        <p:txBody>
          <a:bodyPr anchor="b">
            <a:no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0726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172" y="890587"/>
            <a:ext cx="4040188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172" y="1437084"/>
            <a:ext cx="4040188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1138" y="890587"/>
            <a:ext cx="4041775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1138" y="1437084"/>
            <a:ext cx="4041775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4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173" y="844153"/>
            <a:ext cx="3008313" cy="590549"/>
          </a:xfrm>
        </p:spPr>
        <p:txBody>
          <a:bodyPr anchor="b">
            <a:noAutofit/>
          </a:bodyPr>
          <a:lstStyle>
            <a:lvl1pPr algn="l">
              <a:defRPr sz="165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4078" y="844153"/>
            <a:ext cx="5111750" cy="3899297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173" y="1463278"/>
            <a:ext cx="3008313" cy="3280172"/>
          </a:xfrm>
        </p:spPr>
        <p:txBody>
          <a:bodyPr>
            <a:noAutofit/>
          </a:bodyPr>
          <a:lstStyle>
            <a:lvl1pPr marL="0" indent="0">
              <a:buNone/>
              <a:defRPr sz="16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1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slideLayout" Target="../slideLayouts/slideLayout65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62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Relationship Id="rId27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233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5" r:id="rId14"/>
    <p:sldLayoutId id="2147483791" r:id="rId15"/>
    <p:sldLayoutId id="2147483792" r:id="rId16"/>
    <p:sldLayoutId id="2147483798" r:id="rId17"/>
    <p:sldLayoutId id="2147483804" r:id="rId18"/>
    <p:sldLayoutId id="2147483883" r:id="rId19"/>
    <p:sldLayoutId id="2147484108" r:id="rId20"/>
    <p:sldLayoutId id="2147484109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0">
          <p15:clr>
            <a:srgbClr val="F26B43"/>
          </p15:clr>
        </p15:guide>
        <p15:guide id="0" orient="horz" pos="1620" userDrawn="1">
          <p15:clr>
            <a:srgbClr val="F26B43"/>
          </p15:clr>
        </p15:guide>
        <p15:guide id="3" pos="5642" userDrawn="1">
          <p15:clr>
            <a:srgbClr val="F26B43"/>
          </p15:clr>
        </p15:guide>
        <p15:guide id="4" pos="118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2939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orient="horz" pos="14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5DABDC"/>
            </a:gs>
            <a:gs pos="100000">
              <a:srgbClr val="6AC3A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6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05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410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Myriad Pro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633D94"/>
            </a:gs>
            <a:gs pos="100000">
              <a:srgbClr val="EF573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7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327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">
              <a:srgbClr val="9F55A0"/>
            </a:gs>
            <a:gs pos="100000">
              <a:srgbClr val="6C499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7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267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4091" r:id="rId2"/>
    <p:sldLayoutId id="2147484093" r:id="rId3"/>
    <p:sldLayoutId id="2147484094" r:id="rId4"/>
    <p:sldLayoutId id="2147484095" r:id="rId5"/>
    <p:sldLayoutId id="2147484096" r:id="rId6"/>
    <p:sldLayoutId id="214748409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03650"/>
            <a:ext cx="9144000" cy="133985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495300" y="2933700"/>
            <a:ext cx="8077200" cy="5539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lvl="0" indent="-257175" algn="ctr" defTabSz="914400">
              <a:spcBef>
                <a:spcPct val="0"/>
              </a:spcBef>
              <a:buFont typeface="Arial" pitchFamily="34" charset="0"/>
              <a:buNone/>
              <a:defRPr lang="en-US" sz="3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Arial" pitchFamily="34" charset="0"/>
              </a:defRPr>
            </a:lvl1pPr>
            <a:lvl2pPr marL="557213" indent="-214313">
              <a:spcBef>
                <a:spcPct val="20000"/>
              </a:spcBef>
              <a:buFont typeface="Arial" pitchFamily="34" charset="0"/>
              <a:buChar char="–"/>
              <a:defRPr lang="en-US" dirty="0" smtClean="0"/>
            </a:lvl2pPr>
            <a:lvl3pPr marL="857250" indent="-171450">
              <a:spcBef>
                <a:spcPct val="20000"/>
              </a:spcBef>
              <a:buFont typeface="Arial" pitchFamily="34" charset="0"/>
              <a:buChar char="•"/>
              <a:defRPr lang="en-US" dirty="0" smtClean="0"/>
            </a:lvl3pPr>
            <a:lvl4pPr marL="1200150" indent="-171450">
              <a:spcBef>
                <a:spcPct val="20000"/>
              </a:spcBef>
              <a:buFont typeface="Arial" pitchFamily="34" charset="0"/>
              <a:buChar char="–"/>
              <a:defRPr lang="en-US" dirty="0" smtClean="0"/>
            </a:lvl4pPr>
            <a:lvl5pPr marL="1543050" indent="-171450">
              <a:spcBef>
                <a:spcPct val="20000"/>
              </a:spcBef>
              <a:buFont typeface="Arial" pitchFamily="34" charset="0"/>
              <a:buChar char="»"/>
              <a:defRPr lang="en-US" dirty="0" smtClean="0"/>
            </a:lvl5pPr>
            <a:lvl6pPr marL="1885950" indent="-171450">
              <a:spcBef>
                <a:spcPct val="20000"/>
              </a:spcBef>
              <a:buFont typeface="Arial" pitchFamily="34" charset="0"/>
              <a:buChar char="•"/>
              <a:defRPr sz="1500"/>
            </a:lvl6pPr>
            <a:lvl7pPr marL="2228850" indent="-171450">
              <a:spcBef>
                <a:spcPct val="20000"/>
              </a:spcBef>
              <a:buFont typeface="Arial" pitchFamily="34" charset="0"/>
              <a:buChar char="•"/>
              <a:defRPr sz="1500"/>
            </a:lvl7pPr>
            <a:lvl8pPr marL="2571750" indent="-171450">
              <a:spcBef>
                <a:spcPct val="20000"/>
              </a:spcBef>
              <a:buFont typeface="Arial" pitchFamily="34" charset="0"/>
              <a:buChar char="•"/>
              <a:defRPr sz="1500"/>
            </a:lvl8pPr>
            <a:lvl9pPr marL="2914650" indent="-171450">
              <a:spcBef>
                <a:spcPct val="20000"/>
              </a:spcBef>
              <a:buFont typeface="Arial" pitchFamily="34" charset="0"/>
              <a:buChar char="•"/>
              <a:defRPr sz="1500"/>
            </a:lvl9pPr>
          </a:lstStyle>
          <a:p>
            <a:pPr lvl="0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9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2300" kern="1200">
          <a:solidFill>
            <a:schemeClr val="bg1"/>
          </a:solidFill>
          <a:latin typeface="Myriad Pro" pitchFamily="34" charset="0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lang="en-US" sz="3000" kern="1200" dirty="0" smtClean="0">
          <a:solidFill>
            <a:schemeClr val="bg1">
              <a:lumMod val="50000"/>
            </a:schemeClr>
          </a:solidFill>
          <a:latin typeface="Calibri" panose="020F0502020204030204" pitchFamily="34" charset="0"/>
          <a:ea typeface="+mj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03650"/>
            <a:ext cx="9144000" cy="1339850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97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  <p:sldLayoutId id="2147484057" r:id="rId14"/>
    <p:sldLayoutId id="2147484058" r:id="rId15"/>
    <p:sldLayoutId id="2147484059" r:id="rId16"/>
    <p:sldLayoutId id="2147484060" r:id="rId17"/>
    <p:sldLayoutId id="2147484061" r:id="rId18"/>
    <p:sldLayoutId id="2147484062" r:id="rId19"/>
    <p:sldLayoutId id="2147484063" r:id="rId20"/>
    <p:sldLayoutId id="2147484064" r:id="rId21"/>
    <p:sldLayoutId id="2147484065" r:id="rId22"/>
    <p:sldLayoutId id="2147484066" r:id="rId23"/>
    <p:sldLayoutId id="2147484067" r:id="rId24"/>
    <p:sldLayoutId id="2147484068" r:id="rId25"/>
    <p:sldLayoutId id="2147484069" r:id="rId2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0">
          <p15:clr>
            <a:srgbClr val="F26B43"/>
          </p15:clr>
        </p15:guide>
        <p15:guide id="3" orient="horz" pos="1620">
          <p15:clr>
            <a:srgbClr val="F26B43"/>
          </p15:clr>
        </p15:guide>
        <p15:guide id="4" pos="5642">
          <p15:clr>
            <a:srgbClr val="F26B43"/>
          </p15:clr>
        </p15:guide>
        <p15:guide id="5" pos="118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2939">
          <p15:clr>
            <a:srgbClr val="F26B43"/>
          </p15:clr>
        </p15:guide>
        <p15:guide id="8" pos="2880">
          <p15:clr>
            <a:srgbClr val="F26B43"/>
          </p15:clr>
        </p15:guide>
        <p15:guide id="9" orient="horz" pos="14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reencast.com/t/zgfvxzvCGg" TargetMode="External"/><Relationship Id="rId2" Type="http://schemas.openxmlformats.org/officeDocument/2006/relationships/hyperlink" Target="http://nebula.wsimg.com/09af1101139c4e84cf437de6b86db0a2?AccessKeyId=6EE4EABD40489373FBD6&amp;disposition=0&amp;alloworigin=1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nebula.wsimg.com/f7238f160022ad58f040cc372ec034de?AccessKeyId=6EE4EABD40489373FBD6&amp;disposition=0&amp;alloworigin=1" TargetMode="External"/><Relationship Id="rId4" Type="http://schemas.openxmlformats.org/officeDocument/2006/relationships/hyperlink" Target="http://nebula.wsimg.com/841c5b5e9faa4541b555d7df7a0b8015?AccessKeyId=6EE4EABD40489373FBD6&amp;disposition=0&amp;alloworigin=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419622"/>
            <a:ext cx="7416824" cy="1605391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eaLnBrk="0" hangingPunct="0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Process Roadmap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65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39552" y="729069"/>
            <a:ext cx="7488831" cy="10932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grpSp>
        <p:nvGrpSpPr>
          <p:cNvPr id="18" name="Group 17"/>
          <p:cNvGrpSpPr/>
          <p:nvPr/>
        </p:nvGrpSpPr>
        <p:grpSpPr>
          <a:xfrm>
            <a:off x="539552" y="3402933"/>
            <a:ext cx="7488831" cy="1227196"/>
            <a:chOff x="752354" y="4538132"/>
            <a:chExt cx="7755038" cy="1636261"/>
          </a:xfrm>
        </p:grpSpPr>
        <p:sp>
          <p:nvSpPr>
            <p:cNvPr id="8" name="Rectangle 7"/>
            <p:cNvSpPr/>
            <p:nvPr/>
          </p:nvSpPr>
          <p:spPr>
            <a:xfrm>
              <a:off x="752354" y="4538132"/>
              <a:ext cx="7755038" cy="16362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8742" y1="45283" x2="8742" y2="45283"/>
                          <a14:foregroundMark x1="9382" y1="47484" x2="9382" y2="47484"/>
                          <a14:foregroundMark x1="11727" y1="55660" x2="11727" y2="55660"/>
                          <a14:foregroundMark x1="9808" y1="55660" x2="9808" y2="55660"/>
                          <a14:foregroundMark x1="9382" y1="58805" x2="9382" y2="58805"/>
                          <a14:foregroundMark x1="51599" y1="48742" x2="51599" y2="48742"/>
                          <a14:foregroundMark x1="51599" y1="48742" x2="51599" y2="48742"/>
                          <a14:backgroundMark x1="39446" y1="42453" x2="39446" y2="42453"/>
                          <a14:backgroundMark x1="44776" y1="37736" x2="44776" y2="37736"/>
                          <a14:backgroundMark x1="46695" y1="45912" x2="46695" y2="45912"/>
                          <a14:backgroundMark x1="55224" y1="44654" x2="55224" y2="44654"/>
                          <a14:backgroundMark x1="54371" y1="42138" x2="54371" y2="42138"/>
                          <a14:backgroundMark x1="72708" y1="38050" x2="72708" y2="38050"/>
                          <a14:backgroundMark x1="74840" y1="34906" x2="74840" y2="34906"/>
                          <a14:backgroundMark x1="83156" y1="46855" x2="83156" y2="46855"/>
                          <a14:backgroundMark x1="58422" y1="38679" x2="58422" y2="38679"/>
                          <a14:backgroundMark x1="59915" y1="44340" x2="59915" y2="44340"/>
                          <a14:backgroundMark x1="41578" y1="38365" x2="41578" y2="38365"/>
                          <a14:backgroundMark x1="51812" y1="40566" x2="51812" y2="40566"/>
                          <a14:backgroundMark x1="52878" y1="41195" x2="52878" y2="41195"/>
                          <a14:backgroundMark x1="50533" y1="40566" x2="50533" y2="40566"/>
                          <a14:backgroundMark x1="46908" y1="44654" x2="46908" y2="44654"/>
                          <a14:backgroundMark x1="47335" y1="43711" x2="47335" y2="43711"/>
                          <a14:backgroundMark x1="47974" y1="42453" x2="47974" y2="42453"/>
                          <a14:backgroundMark x1="48614" y1="41824" x2="48614" y2="41824"/>
                          <a14:backgroundMark x1="49254" y1="40881" x2="49254" y2="4088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012" y="5215464"/>
              <a:ext cx="1414089" cy="95892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363227" y="4603800"/>
              <a:ext cx="4533293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800" b="1" dirty="0"/>
                <a:t>Process Managers and Practitioners</a:t>
              </a:r>
            </a:p>
            <a:p>
              <a:pPr algn="ctr"/>
              <a:r>
                <a:rPr lang="en-US" sz="1800" i="1" dirty="0">
                  <a:solidFill>
                    <a:schemeClr val="accent6">
                      <a:lumMod val="75000"/>
                    </a:schemeClr>
                  </a:solidFill>
                </a:rPr>
                <a:t>Executing the Process day-to-day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8742" y1="45283" x2="8742" y2="45283"/>
                          <a14:foregroundMark x1="9382" y1="47484" x2="9382" y2="47484"/>
                          <a14:foregroundMark x1="11727" y1="55660" x2="11727" y2="55660"/>
                          <a14:foregroundMark x1="9808" y1="55660" x2="9808" y2="55660"/>
                          <a14:foregroundMark x1="9382" y1="58805" x2="9382" y2="58805"/>
                          <a14:foregroundMark x1="51599" y1="48742" x2="51599" y2="48742"/>
                          <a14:foregroundMark x1="51599" y1="48742" x2="51599" y2="48742"/>
                          <a14:backgroundMark x1="39446" y1="42453" x2="39446" y2="42453"/>
                          <a14:backgroundMark x1="44776" y1="37736" x2="44776" y2="37736"/>
                          <a14:backgroundMark x1="46695" y1="45912" x2="46695" y2="45912"/>
                          <a14:backgroundMark x1="55224" y1="44654" x2="55224" y2="44654"/>
                          <a14:backgroundMark x1="54371" y1="42138" x2="54371" y2="42138"/>
                          <a14:backgroundMark x1="72708" y1="38050" x2="72708" y2="38050"/>
                          <a14:backgroundMark x1="74840" y1="34906" x2="74840" y2="34906"/>
                          <a14:backgroundMark x1="83156" y1="46855" x2="83156" y2="46855"/>
                          <a14:backgroundMark x1="58422" y1="38679" x2="58422" y2="38679"/>
                          <a14:backgroundMark x1="59915" y1="44340" x2="59915" y2="44340"/>
                          <a14:backgroundMark x1="41578" y1="38365" x2="41578" y2="38365"/>
                          <a14:backgroundMark x1="51812" y1="40566" x2="51812" y2="40566"/>
                          <a14:backgroundMark x1="52878" y1="41195" x2="52878" y2="41195"/>
                          <a14:backgroundMark x1="50533" y1="40566" x2="50533" y2="40566"/>
                          <a14:backgroundMark x1="46908" y1="44654" x2="46908" y2="44654"/>
                          <a14:backgroundMark x1="47335" y1="43711" x2="47335" y2="43711"/>
                          <a14:backgroundMark x1="47974" y1="42453" x2="47974" y2="42453"/>
                          <a14:backgroundMark x1="48614" y1="41824" x2="48614" y2="41824"/>
                          <a14:backgroundMark x1="49254" y1="40881" x2="49254" y2="4088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3270" y="5215464"/>
              <a:ext cx="1414089" cy="95892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8742" y1="45283" x2="8742" y2="45283"/>
                          <a14:foregroundMark x1="9382" y1="47484" x2="9382" y2="47484"/>
                          <a14:foregroundMark x1="11727" y1="55660" x2="11727" y2="55660"/>
                          <a14:foregroundMark x1="9808" y1="55660" x2="9808" y2="55660"/>
                          <a14:foregroundMark x1="9382" y1="58805" x2="9382" y2="58805"/>
                          <a14:foregroundMark x1="51599" y1="48742" x2="51599" y2="48742"/>
                          <a14:foregroundMark x1="51599" y1="48742" x2="51599" y2="48742"/>
                          <a14:backgroundMark x1="39446" y1="42453" x2="39446" y2="42453"/>
                          <a14:backgroundMark x1="44776" y1="37736" x2="44776" y2="37736"/>
                          <a14:backgroundMark x1="46695" y1="45912" x2="46695" y2="45912"/>
                          <a14:backgroundMark x1="55224" y1="44654" x2="55224" y2="44654"/>
                          <a14:backgroundMark x1="54371" y1="42138" x2="54371" y2="42138"/>
                          <a14:backgroundMark x1="72708" y1="38050" x2="72708" y2="38050"/>
                          <a14:backgroundMark x1="74840" y1="34906" x2="74840" y2="34906"/>
                          <a14:backgroundMark x1="83156" y1="46855" x2="83156" y2="46855"/>
                          <a14:backgroundMark x1="58422" y1="38679" x2="58422" y2="38679"/>
                          <a14:backgroundMark x1="59915" y1="44340" x2="59915" y2="44340"/>
                          <a14:backgroundMark x1="41578" y1="38365" x2="41578" y2="38365"/>
                          <a14:backgroundMark x1="51812" y1="40566" x2="51812" y2="40566"/>
                          <a14:backgroundMark x1="52878" y1="41195" x2="52878" y2="41195"/>
                          <a14:backgroundMark x1="50533" y1="40566" x2="50533" y2="40566"/>
                          <a14:backgroundMark x1="46908" y1="44654" x2="46908" y2="44654"/>
                          <a14:backgroundMark x1="47335" y1="43711" x2="47335" y2="43711"/>
                          <a14:backgroundMark x1="47974" y1="42453" x2="47974" y2="42453"/>
                          <a14:backgroundMark x1="48614" y1="41824" x2="48614" y2="41824"/>
                          <a14:backgroundMark x1="49254" y1="40881" x2="49254" y2="4088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4522" y="5215464"/>
              <a:ext cx="1414089" cy="958929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3347514" y="796993"/>
            <a:ext cx="18703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b="1" dirty="0"/>
              <a:t>IT Strategy &amp; Vision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9" b="69387"/>
          <a:stretch/>
        </p:blipFill>
        <p:spPr>
          <a:xfrm>
            <a:off x="1978819" y="1099120"/>
            <a:ext cx="2105024" cy="66412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25" b="4039"/>
          <a:stretch/>
        </p:blipFill>
        <p:spPr>
          <a:xfrm>
            <a:off x="4669451" y="1103362"/>
            <a:ext cx="2105024" cy="645844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1777933" y="1871593"/>
            <a:ext cx="5178492" cy="1515009"/>
            <a:chOff x="1232345" y="2619723"/>
            <a:chExt cx="6904656" cy="2020012"/>
          </a:xfrm>
        </p:grpSpPr>
        <p:grpSp>
          <p:nvGrpSpPr>
            <p:cNvPr id="26" name="Group 25"/>
            <p:cNvGrpSpPr/>
            <p:nvPr/>
          </p:nvGrpSpPr>
          <p:grpSpPr>
            <a:xfrm>
              <a:off x="1232345" y="2727283"/>
              <a:ext cx="3074546" cy="1760996"/>
              <a:chOff x="1232345" y="2727283"/>
              <a:chExt cx="3074546" cy="176099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32345" y="2727283"/>
                <a:ext cx="3074546" cy="1760996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978717" y="2845514"/>
                <a:ext cx="1581801" cy="1477328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2400" dirty="0"/>
                  <a:t>Strategic</a:t>
                </a:r>
              </a:p>
              <a:p>
                <a:pPr algn="ctr"/>
                <a:r>
                  <a:rPr lang="en-US" sz="2400" dirty="0"/>
                  <a:t>Process</a:t>
                </a:r>
              </a:p>
              <a:p>
                <a:pPr algn="ctr"/>
                <a:r>
                  <a:rPr lang="en-US" sz="2400" dirty="0"/>
                  <a:t>Roadmap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4528864" y="2619723"/>
              <a:ext cx="1377533" cy="2020012"/>
              <a:chOff x="4528864" y="2619723"/>
              <a:chExt cx="1377533" cy="2020012"/>
            </a:xfrm>
          </p:grpSpPr>
          <p:sp>
            <p:nvSpPr>
              <p:cNvPr id="24" name="Up-Down Arrow 23"/>
              <p:cNvSpPr/>
              <p:nvPr/>
            </p:nvSpPr>
            <p:spPr>
              <a:xfrm>
                <a:off x="4528864" y="2619723"/>
                <a:ext cx="1377533" cy="2020012"/>
              </a:xfrm>
              <a:prstGeom prst="upDownArrow">
                <a:avLst>
                  <a:gd name="adj1" fmla="val 53258"/>
                  <a:gd name="adj2" fmla="val 28598"/>
                </a:avLst>
              </a:prstGeom>
              <a:gradFill>
                <a:gsLst>
                  <a:gs pos="0">
                    <a:srgbClr val="00B050"/>
                  </a:gs>
                  <a:gs pos="5500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4417241" y="3352139"/>
                <a:ext cx="1600781" cy="574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Bridging the</a:t>
                </a:r>
              </a:p>
              <a:p>
                <a:pPr algn="ctr"/>
                <a:r>
                  <a:rPr lang="en-US" dirty="0"/>
                  <a:t>Information Gap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273926" y="2650870"/>
              <a:ext cx="1863075" cy="1837409"/>
              <a:chOff x="6273926" y="2650870"/>
              <a:chExt cx="1863075" cy="183740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3926" y="2895676"/>
                <a:ext cx="1592603" cy="1592603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273926" y="2650870"/>
                <a:ext cx="18630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/>
                  <a:t>Process Owner</a:t>
                </a: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Bridging the Information 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8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Steps to Develop </a:t>
            </a:r>
            <a:r>
              <a:rPr lang="en-US" dirty="0"/>
              <a:t>a Strategic Process Roadmap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58805" y="876531"/>
            <a:ext cx="2337341" cy="1813471"/>
            <a:chOff x="2829357" y="1681679"/>
            <a:chExt cx="3116454" cy="2417961"/>
          </a:xfrm>
        </p:grpSpPr>
        <p:sp>
          <p:nvSpPr>
            <p:cNvPr id="4" name="Rounded Rectangle 3"/>
            <p:cNvSpPr/>
            <p:nvPr/>
          </p:nvSpPr>
          <p:spPr>
            <a:xfrm>
              <a:off x="3273974" y="1681679"/>
              <a:ext cx="2671837" cy="1908017"/>
            </a:xfrm>
            <a:prstGeom prst="roundRect">
              <a:avLst/>
            </a:prstGeom>
            <a:solidFill>
              <a:srgbClr val="4066AA"/>
            </a:solidFill>
            <a:ln w="12700" cmpd="sng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/>
                <a:t>Answer the Strategic Process Roadmap Questionnaire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4495801" y="3610897"/>
              <a:ext cx="488743" cy="48874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75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9357" y="2281656"/>
              <a:ext cx="279992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300" b="1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437895" y="872573"/>
            <a:ext cx="2295713" cy="1817429"/>
            <a:chOff x="6001475" y="1676401"/>
            <a:chExt cx="3060951" cy="2423239"/>
          </a:xfrm>
        </p:grpSpPr>
        <p:sp>
          <p:nvSpPr>
            <p:cNvPr id="8" name="Rounded Rectangle 7"/>
            <p:cNvSpPr/>
            <p:nvPr/>
          </p:nvSpPr>
          <p:spPr>
            <a:xfrm>
              <a:off x="6390589" y="1676401"/>
              <a:ext cx="2671837" cy="1908017"/>
            </a:xfrm>
            <a:prstGeom prst="roundRect">
              <a:avLst/>
            </a:prstGeom>
            <a:solidFill>
              <a:srgbClr val="4066AA"/>
            </a:solidFill>
            <a:ln w="12700" cmpd="sng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/>
                <a:t>Review Process Assessment findings, CSI register, Customer feedback etc.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7620000" y="3610897"/>
              <a:ext cx="488743" cy="48874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75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01475" y="2281656"/>
              <a:ext cx="279992" cy="6771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3300" b="1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97970" y="909890"/>
            <a:ext cx="2003878" cy="1780112"/>
            <a:chOff x="81575" y="1726157"/>
            <a:chExt cx="2671837" cy="2373483"/>
          </a:xfrm>
        </p:grpSpPr>
        <p:sp>
          <p:nvSpPr>
            <p:cNvPr id="12" name="Rounded Rectangle 11"/>
            <p:cNvSpPr/>
            <p:nvPr/>
          </p:nvSpPr>
          <p:spPr>
            <a:xfrm>
              <a:off x="81575" y="1726157"/>
              <a:ext cx="2671837" cy="1908017"/>
            </a:xfrm>
            <a:prstGeom prst="roundRect">
              <a:avLst/>
            </a:prstGeom>
            <a:solidFill>
              <a:srgbClr val="4066AA"/>
            </a:solidFill>
            <a:ln w="12700" cmpd="sng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/>
                <a:t>Understand and Execute the Accountabilities of Process Owners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1143001" y="3610897"/>
              <a:ext cx="488743" cy="48874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75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0216" y="2653535"/>
            <a:ext cx="7424942" cy="1843547"/>
            <a:chOff x="577516" y="3906642"/>
            <a:chExt cx="9899922" cy="245806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1418" y="4517470"/>
              <a:ext cx="2353277" cy="1713687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</p:pic>
        <p:sp>
          <p:nvSpPr>
            <p:cNvPr id="17" name="Right Brace 16"/>
            <p:cNvSpPr/>
            <p:nvPr/>
          </p:nvSpPr>
          <p:spPr>
            <a:xfrm rot="5400000">
              <a:off x="5293382" y="-444260"/>
              <a:ext cx="289797" cy="8991602"/>
            </a:xfrm>
            <a:prstGeom prst="rightBrace">
              <a:avLst>
                <a:gd name="adj1" fmla="val 50756"/>
                <a:gd name="adj2" fmla="val 47942"/>
              </a:avLst>
            </a:prstGeom>
            <a:ln w="28575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8" name="Oval 17"/>
            <p:cNvSpPr/>
            <p:nvPr/>
          </p:nvSpPr>
          <p:spPr>
            <a:xfrm>
              <a:off x="2076501" y="5120189"/>
              <a:ext cx="488743" cy="48874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75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945927" y="5102706"/>
              <a:ext cx="1870067" cy="6155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sz="1200" dirty="0"/>
                <a:t>3-year Strategic </a:t>
              </a:r>
            </a:p>
            <a:p>
              <a:r>
                <a:rPr lang="en-US" sz="1200" dirty="0"/>
                <a:t>outlook plan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2404" y="4999171"/>
              <a:ext cx="1439325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solidFill>
                    <a:schemeClr val="accent5"/>
                  </a:solidFill>
                </a:rPr>
                <a:t>Populate</a:t>
              </a:r>
            </a:p>
            <a:p>
              <a:r>
                <a:rPr lang="en-US" sz="1800" b="1" dirty="0">
                  <a:solidFill>
                    <a:schemeClr val="accent5"/>
                  </a:solidFill>
                </a:rPr>
                <a:t>Templates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77516" y="4324776"/>
              <a:ext cx="9899922" cy="2039928"/>
            </a:xfrm>
            <a:prstGeom prst="rect">
              <a:avLst/>
            </a:prstGeom>
            <a:noFill/>
            <a:ln w="12700" cmpd="sng">
              <a:solidFill>
                <a:schemeClr val="bg2">
                  <a:lumMod val="7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0541" y="4525490"/>
              <a:ext cx="2355136" cy="1697646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7721" y="4539632"/>
              <a:ext cx="2314575" cy="1669362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</p:pic>
        <p:sp>
          <p:nvSpPr>
            <p:cNvPr id="19" name="Rectangle 18"/>
            <p:cNvSpPr/>
            <p:nvPr/>
          </p:nvSpPr>
          <p:spPr>
            <a:xfrm>
              <a:off x="8099749" y="5102706"/>
              <a:ext cx="1989376" cy="6155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sz="1200" dirty="0"/>
                <a:t>12-month rolling</a:t>
              </a:r>
            </a:p>
            <a:p>
              <a:r>
                <a:rPr lang="en-US" sz="1200" dirty="0"/>
                <a:t>Tactical plan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94034" y="5102706"/>
              <a:ext cx="1989376" cy="6155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sz="1200" dirty="0"/>
                <a:t>Key Activities &amp; Milestones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933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4332" y="1004800"/>
            <a:ext cx="8346835" cy="99686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Understand and Execute the Accountabilities of Process </a:t>
            </a:r>
            <a:r>
              <a:rPr lang="en-US" dirty="0" smtClean="0"/>
              <a:t>Owners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1825" y="1004888"/>
            <a:ext cx="8512175" cy="3394075"/>
          </a:xfrm>
        </p:spPr>
        <p:txBody>
          <a:bodyPr>
            <a:noAutofit/>
          </a:bodyPr>
          <a:lstStyle/>
          <a:p>
            <a:pPr marL="257175" lvl="1" indent="-257175"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Accountable for the strategic direction and long term goal of the </a:t>
            </a:r>
            <a:r>
              <a:rPr lang="en-US" sz="1800" b="1" dirty="0" smtClean="0">
                <a:solidFill>
                  <a:schemeClr val="tx2"/>
                </a:solidFill>
              </a:rPr>
              <a:t>process</a:t>
            </a:r>
          </a:p>
          <a:p>
            <a:pPr marL="469106" lvl="2" indent="-214313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Set short term (12-month rolling) and long term (3 years) process goals</a:t>
            </a:r>
          </a:p>
          <a:p>
            <a:pPr marL="469106" lvl="2" indent="-214313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Define current maturity baseline and future process maturity level to be reached</a:t>
            </a:r>
          </a:p>
          <a:p>
            <a:pPr marL="257175" lvl="1" indent="-257175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1800" b="1" dirty="0" smtClean="0">
                <a:solidFill>
                  <a:schemeClr val="tx2"/>
                </a:solidFill>
              </a:rPr>
              <a:t>Accountable </a:t>
            </a:r>
            <a:r>
              <a:rPr lang="en-US" sz="1800" b="1" dirty="0">
                <a:solidFill>
                  <a:schemeClr val="tx2"/>
                </a:solidFill>
              </a:rPr>
              <a:t>for the overall performance and results of the process</a:t>
            </a:r>
            <a:endParaRPr lang="en-US" sz="1800" dirty="0"/>
          </a:p>
          <a:p>
            <a:pPr marL="257175" lvl="1" indent="-257175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Responsible to define process scope and goals</a:t>
            </a:r>
            <a:endParaRPr lang="en-US" sz="1800" dirty="0"/>
          </a:p>
          <a:p>
            <a:pPr marL="257175" lvl="1" indent="-257175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1800" b="1" dirty="0">
                <a:solidFill>
                  <a:schemeClr val="tx2"/>
                </a:solidFill>
              </a:rPr>
              <a:t>Accountable to ensure support and commitment of resources</a:t>
            </a:r>
            <a:endParaRPr lang="en-US" sz="1800" dirty="0"/>
          </a:p>
          <a:p>
            <a:pPr marL="257175" lvl="1" indent="-257175">
              <a:spcBef>
                <a:spcPts val="90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US" sz="1800" b="1">
                <a:solidFill>
                  <a:schemeClr val="tx2"/>
                </a:solidFill>
              </a:rPr>
              <a:t>Assisting </a:t>
            </a:r>
            <a:r>
              <a:rPr lang="en-US" sz="1800" b="1" smtClean="0">
                <a:solidFill>
                  <a:schemeClr val="tx2"/>
                </a:solidFill>
              </a:rPr>
              <a:t>the Process </a:t>
            </a:r>
            <a:r>
              <a:rPr lang="en-US" sz="1800" b="1" dirty="0" smtClean="0">
                <a:solidFill>
                  <a:schemeClr val="tx2"/>
                </a:solidFill>
              </a:rPr>
              <a:t>Manager</a:t>
            </a:r>
            <a:endParaRPr lang="en-CA" sz="1800" dirty="0"/>
          </a:p>
        </p:txBody>
      </p:sp>
      <p:pic>
        <p:nvPicPr>
          <p:cNvPr id="6" name="Picture 2" descr="http://t0.gstatic.com/images?q=tbn:zM9Q9pB8sKu97M:http://website.iiita.ac.in/summerschool/Images/Resource%2520per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2118" y="2620046"/>
            <a:ext cx="997150" cy="1113701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545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Answer the Strategic Process Roadmap </a:t>
            </a:r>
            <a:r>
              <a:rPr lang="en-US" dirty="0" smtClean="0"/>
              <a:t>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1825" y="693738"/>
            <a:ext cx="8512175" cy="3394075"/>
          </a:xfrm>
        </p:spPr>
        <p:txBody>
          <a:bodyPr/>
          <a:lstStyle/>
          <a:p>
            <a:r>
              <a:rPr lang="en-US" sz="1600" dirty="0"/>
              <a:t>The Excel workbook consist of questions a Process Owner should ask </a:t>
            </a:r>
            <a:r>
              <a:rPr lang="en-US" sz="1600" dirty="0" smtClean="0"/>
              <a:t>themselves</a:t>
            </a:r>
            <a:endParaRPr lang="en-US" sz="1600" dirty="0"/>
          </a:p>
          <a:p>
            <a:r>
              <a:rPr lang="en-US" sz="1600" dirty="0" smtClean="0"/>
              <a:t>This </a:t>
            </a:r>
            <a:r>
              <a:rPr lang="en-US" sz="1600" dirty="0"/>
              <a:t>is only a starting point but provides great </a:t>
            </a:r>
            <a:r>
              <a:rPr lang="en-US" sz="1600" dirty="0" smtClean="0"/>
              <a:t>guidance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Workbook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with questions</a:t>
            </a:r>
          </a:p>
          <a:p>
            <a:pPr marL="214313"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Workbook contains detailed instructions</a:t>
            </a:r>
          </a:p>
          <a:p>
            <a:pPr marL="214313"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Questions in five domains: People, Process, Technology, Governance and Partners</a:t>
            </a:r>
          </a:p>
          <a:p>
            <a:pPr marL="214313"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The Process Owner must identify process specific questions for their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8202"/>
          <a:stretch/>
        </p:blipFill>
        <p:spPr>
          <a:xfrm>
            <a:off x="403760" y="2593741"/>
            <a:ext cx="8376058" cy="225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00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Process </a:t>
            </a:r>
            <a:r>
              <a:rPr lang="en-US" dirty="0" smtClean="0"/>
              <a:t>Artifacts, Information &amp;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03760" y="933450"/>
            <a:ext cx="7751227" cy="639763"/>
          </a:xfrm>
        </p:spPr>
        <p:txBody>
          <a:bodyPr>
            <a:normAutofit/>
          </a:bodyPr>
          <a:lstStyle/>
          <a:p>
            <a:r>
              <a:rPr lang="en-US" sz="1800" dirty="0"/>
              <a:t>There is usually a lot of existing information and data a Process Owner can use as input to the Strategic Process Roadmap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grpSp>
        <p:nvGrpSpPr>
          <p:cNvPr id="5" name="Group 4"/>
          <p:cNvGrpSpPr/>
          <p:nvPr/>
        </p:nvGrpSpPr>
        <p:grpSpPr>
          <a:xfrm>
            <a:off x="3419371" y="3143604"/>
            <a:ext cx="1633396" cy="1226452"/>
            <a:chOff x="3598441" y="4497669"/>
            <a:chExt cx="2177862" cy="163526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8442" y="4832013"/>
              <a:ext cx="2036922" cy="130092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598441" y="4497669"/>
              <a:ext cx="2177862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500" dirty="0"/>
                <a:t>Process Assessments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26906" y="1784982"/>
            <a:ext cx="1541640" cy="1185284"/>
            <a:chOff x="449931" y="2975904"/>
            <a:chExt cx="2055520" cy="1580379"/>
          </a:xfrm>
        </p:grpSpPr>
        <p:grpSp>
          <p:nvGrpSpPr>
            <p:cNvPr id="9" name="Group 8"/>
            <p:cNvGrpSpPr/>
            <p:nvPr/>
          </p:nvGrpSpPr>
          <p:grpSpPr>
            <a:xfrm>
              <a:off x="559822" y="3322196"/>
              <a:ext cx="1856991" cy="1234087"/>
              <a:chOff x="3321934" y="3946278"/>
              <a:chExt cx="2685327" cy="1784569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0" b="100000" l="11765" r="88824">
                            <a14:foregroundMark x1="33235" y1="78333" x2="33235" y2="78333"/>
                            <a14:foregroundMark x1="29118" y1="15833" x2="29118" y2="15833"/>
                            <a14:foregroundMark x1="42941" y1="22500" x2="42941" y2="22500"/>
                            <a14:foregroundMark x1="57059" y1="15000" x2="57059" y2="15000"/>
                            <a14:foregroundMark x1="75000" y1="19167" x2="75000" y2="19167"/>
                            <a14:foregroundMark x1="77059" y1="72500" x2="77059" y2="7250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09" r="13275"/>
              <a:stretch/>
            </p:blipFill>
            <p:spPr>
              <a:xfrm>
                <a:off x="3321934" y="4445144"/>
                <a:ext cx="2685327" cy="1285703"/>
              </a:xfrm>
              <a:prstGeom prst="rect">
                <a:avLst/>
              </a:prstGeom>
            </p:spPr>
          </p:pic>
          <p:sp>
            <p:nvSpPr>
              <p:cNvPr id="12" name="Oval Callout 11"/>
              <p:cNvSpPr/>
              <p:nvPr/>
            </p:nvSpPr>
            <p:spPr>
              <a:xfrm>
                <a:off x="5092861" y="3993264"/>
                <a:ext cx="914400" cy="498865"/>
              </a:xfrm>
              <a:prstGeom prst="wedgeEllipseCallout">
                <a:avLst>
                  <a:gd name="adj1" fmla="val -30960"/>
                  <a:gd name="adj2" fmla="val 83282"/>
                </a:avLst>
              </a:prstGeom>
              <a:solidFill>
                <a:srgbClr val="BFDE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3" name="Oval Callout 12"/>
              <p:cNvSpPr/>
              <p:nvPr/>
            </p:nvSpPr>
            <p:spPr>
              <a:xfrm>
                <a:off x="3321934" y="3946278"/>
                <a:ext cx="914400" cy="498865"/>
              </a:xfrm>
              <a:prstGeom prst="wedgeEllipseCallout">
                <a:avLst>
                  <a:gd name="adj1" fmla="val 36129"/>
                  <a:gd name="adj2" fmla="val 76321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  <p:sp>
            <p:nvSpPr>
              <p:cNvPr id="14" name="Oval Callout 13"/>
              <p:cNvSpPr/>
              <p:nvPr/>
            </p:nvSpPr>
            <p:spPr>
              <a:xfrm>
                <a:off x="4308675" y="3946278"/>
                <a:ext cx="711844" cy="498865"/>
              </a:xfrm>
              <a:prstGeom prst="wedgeEllipseCallout">
                <a:avLst>
                  <a:gd name="adj1" fmla="val 357"/>
                  <a:gd name="adj2" fmla="val 87922"/>
                </a:avLst>
              </a:prstGeom>
              <a:solidFill>
                <a:srgbClr val="BDD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49931" y="2975904"/>
              <a:ext cx="2055520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/>
                <a:t>Customer Feedback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55143" y="1807632"/>
            <a:ext cx="1317704" cy="1228448"/>
            <a:chOff x="6806934" y="2975902"/>
            <a:chExt cx="1756938" cy="163793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934" y="3331496"/>
              <a:ext cx="1756938" cy="128233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077075" y="2975902"/>
              <a:ext cx="1216658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/>
                <a:t>CSI Register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19371" y="1782356"/>
            <a:ext cx="1453731" cy="1051025"/>
            <a:chOff x="3579718" y="2975903"/>
            <a:chExt cx="1938307" cy="1401367"/>
          </a:xfrm>
        </p:grpSpPr>
        <p:sp>
          <p:nvSpPr>
            <p:cNvPr id="19" name="TextBox 18"/>
            <p:cNvSpPr txBox="1"/>
            <p:nvPr/>
          </p:nvSpPr>
          <p:spPr>
            <a:xfrm>
              <a:off x="3579718" y="2975903"/>
              <a:ext cx="1938307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500" dirty="0"/>
                <a:t>Ongoing Initiatives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070239" y="3204065"/>
              <a:ext cx="1097398" cy="12490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2652" y="3447747"/>
            <a:ext cx="1866086" cy="865390"/>
            <a:chOff x="438745" y="4841836"/>
            <a:chExt cx="2488114" cy="1153853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>
                          <a14:foregroundMark x1="72414" y1="31373" x2="72414" y2="31373"/>
                          <a14:foregroundMark x1="57143" y1="46078" x2="57143" y2="46078"/>
                          <a14:foregroundMark x1="28571" y1="66667" x2="28571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885" y="5148660"/>
              <a:ext cx="843707" cy="847029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29412" y="5253947"/>
              <a:ext cx="1597447" cy="6463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127397" indent="-127397">
                <a:buFont typeface="Arial" panose="020B0604020202020204" pitchFamily="34" charset="0"/>
                <a:buChar char="•"/>
              </a:pPr>
              <a:r>
                <a:rPr lang="en-US" sz="1050" dirty="0"/>
                <a:t>IT Strategy &amp; Vision</a:t>
              </a:r>
            </a:p>
            <a:p>
              <a:pPr marL="127397" indent="-127397">
                <a:buFont typeface="Arial" panose="020B0604020202020204" pitchFamily="34" charset="0"/>
                <a:buChar char="•"/>
              </a:pPr>
              <a:r>
                <a:rPr lang="en-US" sz="1050" dirty="0"/>
                <a:t>Business Strategy</a:t>
              </a:r>
            </a:p>
            <a:p>
              <a:pPr marL="127397" indent="-127397">
                <a:buFont typeface="Arial" panose="020B0604020202020204" pitchFamily="34" charset="0"/>
                <a:buChar char="•"/>
              </a:pPr>
              <a:r>
                <a:rPr lang="en-US" sz="1050" dirty="0"/>
                <a:t>BRM feedback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8745" y="4841836"/>
              <a:ext cx="1778521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/>
                <a:t>Strategy &amp; Vision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09342" y="3374436"/>
            <a:ext cx="1209305" cy="1032449"/>
            <a:chOff x="6845430" y="4805446"/>
            <a:chExt cx="1612407" cy="1376599"/>
          </a:xfrm>
        </p:grpSpPr>
        <p:sp>
          <p:nvSpPr>
            <p:cNvPr id="26" name="TextBox 25"/>
            <p:cNvSpPr txBox="1"/>
            <p:nvPr/>
          </p:nvSpPr>
          <p:spPr>
            <a:xfrm>
              <a:off x="6845430" y="4805446"/>
              <a:ext cx="1612407" cy="3077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500" dirty="0"/>
                <a:t>Additional Data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100000" l="0" r="100000">
                          <a14:foregroundMark x1="17814" y1="29150" x2="17814" y2="29150"/>
                          <a14:foregroundMark x1="37247" y1="44534" x2="37247" y2="44534"/>
                          <a14:foregroundMark x1="67611" y1="49798" x2="67611" y2="49798"/>
                          <a14:foregroundMark x1="61943" y1="68826" x2="61943" y2="68826"/>
                          <a14:foregroundMark x1="64777" y1="17004" x2="64777" y2="17004"/>
                          <a14:foregroundMark x1="65587" y1="30364" x2="65587" y2="30364"/>
                          <a14:foregroundMark x1="83401" y1="14575" x2="83401" y2="14575"/>
                          <a14:foregroundMark x1="10526" y1="52632" x2="10526" y2="52632"/>
                          <a14:foregroundMark x1="20648" y1="48988" x2="20648" y2="48988"/>
                          <a14:foregroundMark x1="13360" y1="61134" x2="13360" y2="61134"/>
                          <a14:foregroundMark x1="20648" y1="61538" x2="20648" y2="61538"/>
                          <a14:foregroundMark x1="27126" y1="61943" x2="27126" y2="61943"/>
                          <a14:foregroundMark x1="34818" y1="62348" x2="34818" y2="62348"/>
                          <a14:foregroundMark x1="35628" y1="79352" x2="35628" y2="79352"/>
                          <a14:foregroundMark x1="29555" y1="78543" x2="29555" y2="78543"/>
                          <a14:foregroundMark x1="22672" y1="79757" x2="22672" y2="79757"/>
                          <a14:foregroundMark x1="15789" y1="79352" x2="15789" y2="79352"/>
                          <a14:foregroundMark x1="15385" y1="93522" x2="15385" y2="93522"/>
                          <a14:foregroundMark x1="20648" y1="92713" x2="20648" y2="92713"/>
                          <a14:foregroundMark x1="26721" y1="92713" x2="26721" y2="92713"/>
                          <a14:foregroundMark x1="31984" y1="91903" x2="31984" y2="91903"/>
                          <a14:foregroundMark x1="42105" y1="92713" x2="42105" y2="927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5766" y="5156842"/>
              <a:ext cx="1025203" cy="10252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84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41" y="1269393"/>
            <a:ext cx="3824937" cy="278536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04978" y="1889952"/>
            <a:ext cx="2568011" cy="3231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b="1" dirty="0"/>
              <a:t>1-page Summary, 3 year focus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77036" y="2362400"/>
            <a:ext cx="3431609" cy="2695323"/>
            <a:chOff x="2102715" y="2835535"/>
            <a:chExt cx="4575478" cy="3593764"/>
          </a:xfrm>
        </p:grpSpPr>
        <p:grpSp>
          <p:nvGrpSpPr>
            <p:cNvPr id="10" name="Group 9"/>
            <p:cNvGrpSpPr/>
            <p:nvPr/>
          </p:nvGrpSpPr>
          <p:grpSpPr>
            <a:xfrm>
              <a:off x="2102715" y="3174405"/>
              <a:ext cx="4575478" cy="3254894"/>
              <a:chOff x="1487606" y="3145380"/>
              <a:chExt cx="4575478" cy="3254894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6145" y="3879586"/>
                <a:ext cx="3496939" cy="2520688"/>
              </a:xfrm>
              <a:prstGeom prst="rect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42232" y="3543440"/>
                <a:ext cx="3496939" cy="2520688"/>
              </a:xfrm>
              <a:prstGeom prst="rect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87606" y="3145380"/>
                <a:ext cx="3496939" cy="2520688"/>
              </a:xfrm>
              <a:prstGeom prst="rect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</p:pic>
        </p:grpSp>
        <p:cxnSp>
          <p:nvCxnSpPr>
            <p:cNvPr id="12" name="Straight Connector 11"/>
            <p:cNvCxnSpPr/>
            <p:nvPr/>
          </p:nvCxnSpPr>
          <p:spPr>
            <a:xfrm flipH="1">
              <a:off x="2102715" y="2835943"/>
              <a:ext cx="906766" cy="335084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409349" y="2835535"/>
              <a:ext cx="190305" cy="333421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443458" y="3704123"/>
              <a:ext cx="2872668" cy="43088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1-Page Milestone Details</a:t>
              </a: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Populate Templates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144453" y="1429469"/>
            <a:ext cx="3943336" cy="2841224"/>
            <a:chOff x="5144453" y="1429469"/>
            <a:chExt cx="3943336" cy="284122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4453" y="1429469"/>
              <a:ext cx="3943336" cy="284122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953357" y="2915098"/>
              <a:ext cx="2525820" cy="3231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500" b="1" dirty="0"/>
                <a:t>1-page 12 Month Rolling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993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Bridging the ITSM Information </a:t>
            </a:r>
            <a:r>
              <a:rPr lang="en-US" sz="2400" b="1" dirty="0" smtClean="0"/>
              <a:t>Gap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3761" y="771550"/>
            <a:ext cx="827269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How does a Process Owners develop a Strategic Process Roadmap to bridge the information gap between the operational day-to-day execution and the IT Strategy? </a:t>
            </a:r>
          </a:p>
          <a:p>
            <a:r>
              <a:rPr lang="en-US" dirty="0"/>
              <a:t>This </a:t>
            </a:r>
            <a:r>
              <a:rPr lang="en-US" dirty="0" smtClean="0"/>
              <a:t>White Paper and Webinar </a:t>
            </a:r>
            <a:r>
              <a:rPr lang="en-US" dirty="0"/>
              <a:t>describes in detail how a Process Owner can develop a long term 3-year Strategic Process Roadmap that is aligned with the IT and ITSM strategy.</a:t>
            </a:r>
          </a:p>
          <a:p>
            <a:endParaRPr lang="en-US" dirty="0"/>
          </a:p>
          <a:p>
            <a:r>
              <a:rPr lang="en-US" dirty="0"/>
              <a:t>White paper:</a:t>
            </a:r>
          </a:p>
          <a:p>
            <a:r>
              <a:rPr lang="en-US" dirty="0">
                <a:hlinkClick r:id="rId2"/>
              </a:rPr>
              <a:t>http://nebula.wsimg.com/09af1101139c4e84cf437de6b86db0a2?AccessKeyId=6EE4EABD40489373FBD6&amp;disposition=0&amp;alloworigin=1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Webinar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>
                <a:hlinkClick r:id="rId3"/>
              </a:rPr>
              <a:t>https://www.screencast.com/t/zgfvxzvCGg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Templates: </a:t>
            </a:r>
            <a:r>
              <a:rPr lang="en-US" dirty="0" smtClean="0">
                <a:hlinkClick r:id="rId4"/>
              </a:rPr>
              <a:t>http://nebula.wsimg.com/841c5b5e9faa4541b555d7df7a0b8015?AccessKeyId=6EE4EABD40489373FBD6&amp;disposition=0&amp;alloworigin=1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Presentation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nebula.wsimg.com/f7238f160022ad58f040cc372ec034de?AccessKeyId=6EE4EABD40489373FBD6&amp;disposition=0&amp;alloworigin=1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124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072" y="2139702"/>
            <a:ext cx="2512055" cy="481985"/>
          </a:xfrm>
        </p:spPr>
        <p:txBody>
          <a:bodyPr/>
          <a:lstStyle/>
          <a:p>
            <a:r>
              <a:rPr lang="en-US" sz="2800" dirty="0" smtClean="0"/>
              <a:t>Thank you!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390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 PPT Template 2017_16x9">
  <a:themeElements>
    <a:clrScheme name="TCS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DCFF6"/>
        </a:solidFill>
        <a:ln w="952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907340DD-877F-4B54-96D9-C57E74D23287}"/>
    </a:ext>
  </a:extLst>
</a:theme>
</file>

<file path=ppt/theme/theme2.xml><?xml version="1.0" encoding="utf-8"?>
<a:theme xmlns:a="http://schemas.openxmlformats.org/drawingml/2006/main" name="Separator Slide 1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B48A2D01-A5A5-461E-8C62-8313ED91A0BA}"/>
    </a:ext>
  </a:extLst>
</a:theme>
</file>

<file path=ppt/theme/theme3.xml><?xml version="1.0" encoding="utf-8"?>
<a:theme xmlns:a="http://schemas.openxmlformats.org/drawingml/2006/main" name="Separator Slide 3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FF831272-6A1C-487A-8EE6-6CA8FE0DB1C7}"/>
    </a:ext>
  </a:extLst>
</a:theme>
</file>

<file path=ppt/theme/theme4.xml><?xml version="1.0" encoding="utf-8"?>
<a:theme xmlns:a="http://schemas.openxmlformats.org/drawingml/2006/main" name="Separator Slide 4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BBB5B1B6-E8F6-4D05-9F89-64D08725FF46}"/>
    </a:ext>
  </a:extLst>
</a:theme>
</file>

<file path=ppt/theme/theme5.xml><?xml version="1.0" encoding="utf-8"?>
<a:theme xmlns:a="http://schemas.openxmlformats.org/drawingml/2006/main" name="1_Thank You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TCS Template 2014." id="{4DECABEB-9C5E-4D9D-A1A2-3CBA322E0007}" vid="{2F5473AA-0A36-4030-A975-2CEE7607762B}"/>
    </a:ext>
  </a:extLst>
</a:theme>
</file>

<file path=ppt/theme/theme6.xml><?xml version="1.0" encoding="utf-8"?>
<a:theme xmlns:a="http://schemas.openxmlformats.org/drawingml/2006/main" name="1_Corp PPT Template 2017_16x9">
  <a:themeElements>
    <a:clrScheme name="TCS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DCFF6"/>
        </a:solidFill>
        <a:ln w="952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907340DD-877F-4B54-96D9-C57E74D2328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 PPT Template 2015_16x9</Template>
  <TotalTime>53580</TotalTime>
  <Words>359</Words>
  <Application>Microsoft Office PowerPoint</Application>
  <PresentationFormat>On-screen Show (16:9)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Courier New</vt:lpstr>
      <vt:lpstr>Myriad Pro</vt:lpstr>
      <vt:lpstr>Trebuchet MS</vt:lpstr>
      <vt:lpstr>Verdana</vt:lpstr>
      <vt:lpstr>Wingdings</vt:lpstr>
      <vt:lpstr>Corp PPT Template 2017_16x9</vt:lpstr>
      <vt:lpstr>Separator Slide 1</vt:lpstr>
      <vt:lpstr>Separator Slide 3</vt:lpstr>
      <vt:lpstr>Separator Slide 4</vt:lpstr>
      <vt:lpstr>1_Thank You</vt:lpstr>
      <vt:lpstr>1_Corp PPT Template 2017_16x9</vt:lpstr>
      <vt:lpstr>PowerPoint Presentation</vt:lpstr>
      <vt:lpstr>Bridging the Information gap</vt:lpstr>
      <vt:lpstr>4 Steps to Develop a Strategic Process Roadmap</vt:lpstr>
      <vt:lpstr>Understand and Execute the Accountabilities of Process Owners</vt:lpstr>
      <vt:lpstr>Answer the Strategic Process Roadmap Questionnaire</vt:lpstr>
      <vt:lpstr>Review Process Artifacts, Information &amp; Data</vt:lpstr>
      <vt:lpstr>Populate Templates</vt:lpstr>
      <vt:lpstr>Bridging the ITSM Information Gap</vt:lpstr>
      <vt:lpstr>Thank you!</vt:lpstr>
    </vt:vector>
  </TitlesOfParts>
  <Company>TCS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lastModifiedBy>Thorsten Manthey</cp:lastModifiedBy>
  <cp:revision>1696</cp:revision>
  <cp:lastPrinted>2019-05-21T13:46:13Z</cp:lastPrinted>
  <dcterms:created xsi:type="dcterms:W3CDTF">2015-09-29T05:13:53Z</dcterms:created>
  <dcterms:modified xsi:type="dcterms:W3CDTF">2019-11-10T20:22:54Z</dcterms:modified>
</cp:coreProperties>
</file>