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3680" r:id="rId5"/>
  </p:sldMasterIdLst>
  <p:notesMasterIdLst>
    <p:notesMasterId r:id="rId24"/>
  </p:notesMasterIdLst>
  <p:handoutMasterIdLst>
    <p:handoutMasterId r:id="rId25"/>
  </p:handoutMasterIdLst>
  <p:sldIdLst>
    <p:sldId id="554" r:id="rId6"/>
    <p:sldId id="575" r:id="rId7"/>
    <p:sldId id="578" r:id="rId8"/>
    <p:sldId id="580" r:id="rId9"/>
    <p:sldId id="581" r:id="rId10"/>
    <p:sldId id="582" r:id="rId11"/>
    <p:sldId id="583" r:id="rId12"/>
    <p:sldId id="584" r:id="rId13"/>
    <p:sldId id="283" r:id="rId14"/>
    <p:sldId id="290" r:id="rId15"/>
    <p:sldId id="291" r:id="rId16"/>
    <p:sldId id="294" r:id="rId17"/>
    <p:sldId id="298" r:id="rId18"/>
    <p:sldId id="297" r:id="rId19"/>
    <p:sldId id="300" r:id="rId20"/>
    <p:sldId id="585" r:id="rId21"/>
    <p:sldId id="293" r:id="rId22"/>
    <p:sldId id="256" r:id="rId23"/>
  </p:sldIdLst>
  <p:sldSz cx="12192000" cy="6858000"/>
  <p:notesSz cx="9144000" cy="6858000"/>
  <p:defaultTextStyle>
    <a:defPPr>
      <a:defRPr lang="en-US"/>
    </a:defPPr>
    <a:lvl1pPr marL="0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80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8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8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6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66E19267-1E7C-FB45-93AB-7D110BB34755}">
          <p14:sldIdLst>
            <p14:sldId id="554"/>
          </p14:sldIdLst>
        </p14:section>
        <p14:section name="Speakers" id="{2F6552C5-90ED-6947-9FE2-B321F81F441E}">
          <p14:sldIdLst>
            <p14:sldId id="575"/>
            <p14:sldId id="578"/>
            <p14:sldId id="580"/>
            <p14:sldId id="581"/>
            <p14:sldId id="582"/>
            <p14:sldId id="583"/>
            <p14:sldId id="584"/>
            <p14:sldId id="283"/>
            <p14:sldId id="290"/>
            <p14:sldId id="291"/>
            <p14:sldId id="294"/>
            <p14:sldId id="298"/>
            <p14:sldId id="297"/>
            <p14:sldId id="300"/>
            <p14:sldId id="585"/>
            <p14:sldId id="293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  <a:srgbClr val="0F2F41"/>
    <a:srgbClr val="5E6675"/>
    <a:srgbClr val="842B8F"/>
    <a:srgbClr val="009C8E"/>
    <a:srgbClr val="E8E9E9"/>
    <a:srgbClr val="8C8F90"/>
    <a:srgbClr val="102F40"/>
    <a:srgbClr val="2E2F40"/>
    <a:srgbClr val="E72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2C8F5-F55F-43F8-B5A0-C73B6798E9E0}" v="1" dt="2023-11-05T15:49:58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94"/>
  </p:normalViewPr>
  <p:slideViewPr>
    <p:cSldViewPr snapToGrid="0">
      <p:cViewPr varScale="1">
        <p:scale>
          <a:sx n="75" d="100"/>
          <a:sy n="75" d="100"/>
        </p:scale>
        <p:origin x="100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8D615-74CC-4872-8E20-923585A54337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3295989-5008-4A00-9C5B-753B7160B5BE}">
      <dgm:prSet phldrT="[Text]"/>
      <dgm:spPr/>
      <dgm:t>
        <a:bodyPr/>
        <a:lstStyle/>
        <a:p>
          <a:r>
            <a:rPr lang="en-US" dirty="0"/>
            <a:t>WHO</a:t>
          </a:r>
        </a:p>
      </dgm:t>
    </dgm:pt>
    <dgm:pt modelId="{F09E0711-D575-49E3-8E34-4DAD56C2EE18}" type="parTrans" cxnId="{B3E5F9EE-12D2-4708-86A3-4277FEE0D612}">
      <dgm:prSet/>
      <dgm:spPr/>
      <dgm:t>
        <a:bodyPr/>
        <a:lstStyle/>
        <a:p>
          <a:endParaRPr lang="en-US"/>
        </a:p>
      </dgm:t>
    </dgm:pt>
    <dgm:pt modelId="{277D6436-990B-4BB6-893E-5EC7DB5A63D1}" type="sibTrans" cxnId="{B3E5F9EE-12D2-4708-86A3-4277FEE0D612}">
      <dgm:prSet/>
      <dgm:spPr/>
      <dgm:t>
        <a:bodyPr/>
        <a:lstStyle/>
        <a:p>
          <a:endParaRPr lang="en-US"/>
        </a:p>
      </dgm:t>
    </dgm:pt>
    <dgm:pt modelId="{F82FFFC3-13D8-455E-941F-55CA0F3219D7}">
      <dgm:prSet phldrT="[Text]" custT="1"/>
      <dgm:spPr/>
      <dgm:t>
        <a:bodyPr/>
        <a:lstStyle/>
        <a:p>
          <a:endParaRPr lang="en-US" sz="1600" dirty="0"/>
        </a:p>
      </dgm:t>
    </dgm:pt>
    <dgm:pt modelId="{1E142E69-5473-40E9-85AF-5A67D8A0790C}" type="parTrans" cxnId="{6A07C130-C287-4651-84E1-C35A7362409A}">
      <dgm:prSet/>
      <dgm:spPr/>
      <dgm:t>
        <a:bodyPr/>
        <a:lstStyle/>
        <a:p>
          <a:endParaRPr lang="en-US"/>
        </a:p>
      </dgm:t>
    </dgm:pt>
    <dgm:pt modelId="{03E68069-6817-4D6A-BD9D-ACE9458691E2}" type="sibTrans" cxnId="{6A07C130-C287-4651-84E1-C35A7362409A}">
      <dgm:prSet/>
      <dgm:spPr/>
      <dgm:t>
        <a:bodyPr/>
        <a:lstStyle/>
        <a:p>
          <a:endParaRPr lang="en-US"/>
        </a:p>
      </dgm:t>
    </dgm:pt>
    <dgm:pt modelId="{2040954E-DD66-4BE5-AC42-F3E2F93A427A}">
      <dgm:prSet phldrT="[Text]"/>
      <dgm:spPr/>
      <dgm:t>
        <a:bodyPr/>
        <a:lstStyle/>
        <a:p>
          <a:r>
            <a:rPr lang="en-US" dirty="0"/>
            <a:t>HOW</a:t>
          </a:r>
        </a:p>
      </dgm:t>
    </dgm:pt>
    <dgm:pt modelId="{900E3DB8-6CA2-4B8F-A7F4-DD6235B19548}" type="parTrans" cxnId="{70AA1195-0D11-462B-881B-426213DA8D0A}">
      <dgm:prSet/>
      <dgm:spPr/>
      <dgm:t>
        <a:bodyPr/>
        <a:lstStyle/>
        <a:p>
          <a:endParaRPr lang="en-US"/>
        </a:p>
      </dgm:t>
    </dgm:pt>
    <dgm:pt modelId="{8C1DB4B3-0C59-4C13-8FCA-0595550969A4}" type="sibTrans" cxnId="{70AA1195-0D11-462B-881B-426213DA8D0A}">
      <dgm:prSet/>
      <dgm:spPr/>
      <dgm:t>
        <a:bodyPr/>
        <a:lstStyle/>
        <a:p>
          <a:endParaRPr lang="en-US"/>
        </a:p>
      </dgm:t>
    </dgm:pt>
    <dgm:pt modelId="{7E2A1F3B-B49E-45DC-818E-15616E4C4808}">
      <dgm:prSet phldrT="[Text]" custT="1"/>
      <dgm:spPr/>
      <dgm:t>
        <a:bodyPr/>
        <a:lstStyle/>
        <a:p>
          <a:endParaRPr lang="en-US" sz="1600" dirty="0"/>
        </a:p>
      </dgm:t>
    </dgm:pt>
    <dgm:pt modelId="{982EB37B-F4C7-47CC-A8F3-A0BB2E73BED7}" type="parTrans" cxnId="{D5F58925-5F88-41BD-B3DF-9219AC7CA7B4}">
      <dgm:prSet/>
      <dgm:spPr/>
      <dgm:t>
        <a:bodyPr/>
        <a:lstStyle/>
        <a:p>
          <a:endParaRPr lang="en-US"/>
        </a:p>
      </dgm:t>
    </dgm:pt>
    <dgm:pt modelId="{5C4C5345-F1BC-47CD-9E01-D6D87E548FDA}" type="sibTrans" cxnId="{D5F58925-5F88-41BD-B3DF-9219AC7CA7B4}">
      <dgm:prSet/>
      <dgm:spPr/>
      <dgm:t>
        <a:bodyPr/>
        <a:lstStyle/>
        <a:p>
          <a:endParaRPr lang="en-US"/>
        </a:p>
      </dgm:t>
    </dgm:pt>
    <dgm:pt modelId="{9DB6A232-9B19-4009-808F-A62F6B16EACF}">
      <dgm:prSet phldrT="[Text]"/>
      <dgm:spPr/>
      <dgm:t>
        <a:bodyPr/>
        <a:lstStyle/>
        <a:p>
          <a:r>
            <a:rPr lang="en-US" dirty="0"/>
            <a:t>WHAT</a:t>
          </a:r>
        </a:p>
      </dgm:t>
    </dgm:pt>
    <dgm:pt modelId="{11D93D3F-F690-49A3-9B3D-9F1803165CF6}" type="parTrans" cxnId="{9AB07BB2-D799-4578-8293-2296B06307B6}">
      <dgm:prSet/>
      <dgm:spPr/>
      <dgm:t>
        <a:bodyPr/>
        <a:lstStyle/>
        <a:p>
          <a:endParaRPr lang="en-US"/>
        </a:p>
      </dgm:t>
    </dgm:pt>
    <dgm:pt modelId="{3B1D3AF3-BBF8-430C-B6CE-6AD55BC6F730}" type="sibTrans" cxnId="{9AB07BB2-D799-4578-8293-2296B06307B6}">
      <dgm:prSet/>
      <dgm:spPr/>
      <dgm:t>
        <a:bodyPr/>
        <a:lstStyle/>
        <a:p>
          <a:endParaRPr lang="en-US"/>
        </a:p>
      </dgm:t>
    </dgm:pt>
    <dgm:pt modelId="{3947FEF1-2953-4470-B07C-EC17E5CDF9B5}">
      <dgm:prSet phldrT="[Text]"/>
      <dgm:spPr/>
      <dgm:t>
        <a:bodyPr/>
        <a:lstStyle/>
        <a:p>
          <a:endParaRPr lang="en-US" sz="1500" dirty="0"/>
        </a:p>
      </dgm:t>
    </dgm:pt>
    <dgm:pt modelId="{6525F2D3-D09A-4F32-833F-08399327DB26}" type="parTrans" cxnId="{BC869574-819B-458E-A656-50E7A99F9EFF}">
      <dgm:prSet/>
      <dgm:spPr/>
      <dgm:t>
        <a:bodyPr/>
        <a:lstStyle/>
        <a:p>
          <a:endParaRPr lang="en-US"/>
        </a:p>
      </dgm:t>
    </dgm:pt>
    <dgm:pt modelId="{4A5A39C3-C4A2-4590-B841-9C1E46B0DB4D}" type="sibTrans" cxnId="{BC869574-819B-458E-A656-50E7A99F9EFF}">
      <dgm:prSet/>
      <dgm:spPr/>
      <dgm:t>
        <a:bodyPr/>
        <a:lstStyle/>
        <a:p>
          <a:endParaRPr lang="en-US"/>
        </a:p>
      </dgm:t>
    </dgm:pt>
    <dgm:pt modelId="{B3D21C34-37BC-4C06-8313-D7795E6508CE}">
      <dgm:prSet phldrT="[Text]" custT="1"/>
      <dgm:spPr/>
      <dgm:t>
        <a:bodyPr/>
        <a:lstStyle/>
        <a:p>
          <a:endParaRPr lang="en-US" sz="1500" dirty="0"/>
        </a:p>
      </dgm:t>
    </dgm:pt>
    <dgm:pt modelId="{DE9116F7-DA52-46FF-BA58-AC6FCF5F04C0}" type="parTrans" cxnId="{5DB4AF8D-E06D-49EC-839E-F326BA1FBF13}">
      <dgm:prSet/>
      <dgm:spPr/>
      <dgm:t>
        <a:bodyPr/>
        <a:lstStyle/>
        <a:p>
          <a:endParaRPr lang="en-US"/>
        </a:p>
      </dgm:t>
    </dgm:pt>
    <dgm:pt modelId="{8FB398F8-2BA5-428B-B648-46EDAB13A551}" type="sibTrans" cxnId="{5DB4AF8D-E06D-49EC-839E-F326BA1FBF13}">
      <dgm:prSet/>
      <dgm:spPr/>
      <dgm:t>
        <a:bodyPr/>
        <a:lstStyle/>
        <a:p>
          <a:endParaRPr lang="en-US"/>
        </a:p>
      </dgm:t>
    </dgm:pt>
    <dgm:pt modelId="{681B7A0A-5456-4858-AEA6-1A9EEE2A4B36}" type="pres">
      <dgm:prSet presAssocID="{5548D615-74CC-4872-8E20-923585A54337}" presName="theList" presStyleCnt="0">
        <dgm:presLayoutVars>
          <dgm:dir/>
          <dgm:animLvl val="lvl"/>
          <dgm:resizeHandles val="exact"/>
        </dgm:presLayoutVars>
      </dgm:prSet>
      <dgm:spPr/>
    </dgm:pt>
    <dgm:pt modelId="{83A28D44-BC0E-434E-88B5-E60165FACBDD}" type="pres">
      <dgm:prSet presAssocID="{E3295989-5008-4A00-9C5B-753B7160B5BE}" presName="compNode" presStyleCnt="0"/>
      <dgm:spPr/>
    </dgm:pt>
    <dgm:pt modelId="{80180037-112E-4248-B38A-AE62FCC07FCE}" type="pres">
      <dgm:prSet presAssocID="{E3295989-5008-4A00-9C5B-753B7160B5BE}" presName="noGeometry" presStyleCnt="0"/>
      <dgm:spPr/>
    </dgm:pt>
    <dgm:pt modelId="{FBB37788-4FF0-4F0A-824C-1B3421E371E6}" type="pres">
      <dgm:prSet presAssocID="{E3295989-5008-4A00-9C5B-753B7160B5BE}" presName="childTextVisible" presStyleLbl="bgAccFollowNode1" presStyleIdx="0" presStyleCnt="3">
        <dgm:presLayoutVars>
          <dgm:bulletEnabled val="1"/>
        </dgm:presLayoutVars>
      </dgm:prSet>
      <dgm:spPr/>
    </dgm:pt>
    <dgm:pt modelId="{55EF3D58-07EB-412E-A448-3E2A3996E1A1}" type="pres">
      <dgm:prSet presAssocID="{E3295989-5008-4A00-9C5B-753B7160B5BE}" presName="childTextHidden" presStyleLbl="bgAccFollowNode1" presStyleIdx="0" presStyleCnt="3"/>
      <dgm:spPr/>
    </dgm:pt>
    <dgm:pt modelId="{22EF5B69-6654-41C3-ABCE-C0C410C2F8AB}" type="pres">
      <dgm:prSet presAssocID="{E3295989-5008-4A00-9C5B-753B7160B5B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9239A7A-5DD0-44B2-B867-F3983D9EFCB7}" type="pres">
      <dgm:prSet presAssocID="{E3295989-5008-4A00-9C5B-753B7160B5BE}" presName="aSpace" presStyleCnt="0"/>
      <dgm:spPr/>
    </dgm:pt>
    <dgm:pt modelId="{BE8C54E1-33EA-4144-8391-E88D7045B781}" type="pres">
      <dgm:prSet presAssocID="{2040954E-DD66-4BE5-AC42-F3E2F93A427A}" presName="compNode" presStyleCnt="0"/>
      <dgm:spPr/>
    </dgm:pt>
    <dgm:pt modelId="{F5A3CAD0-3791-4E61-B0F3-7D39C0F38238}" type="pres">
      <dgm:prSet presAssocID="{2040954E-DD66-4BE5-AC42-F3E2F93A427A}" presName="noGeometry" presStyleCnt="0"/>
      <dgm:spPr/>
    </dgm:pt>
    <dgm:pt modelId="{26BCBE08-FB69-43DB-9011-101EEEAD14CC}" type="pres">
      <dgm:prSet presAssocID="{2040954E-DD66-4BE5-AC42-F3E2F93A427A}" presName="childTextVisible" presStyleLbl="bgAccFollowNode1" presStyleIdx="1" presStyleCnt="3">
        <dgm:presLayoutVars>
          <dgm:bulletEnabled val="1"/>
        </dgm:presLayoutVars>
      </dgm:prSet>
      <dgm:spPr/>
    </dgm:pt>
    <dgm:pt modelId="{E0B5A791-3D8B-4A33-9F46-A2BC7C70FBB8}" type="pres">
      <dgm:prSet presAssocID="{2040954E-DD66-4BE5-AC42-F3E2F93A427A}" presName="childTextHidden" presStyleLbl="bgAccFollowNode1" presStyleIdx="1" presStyleCnt="3"/>
      <dgm:spPr/>
    </dgm:pt>
    <dgm:pt modelId="{C7886046-B426-4E53-B9DD-A6F41BD83F2B}" type="pres">
      <dgm:prSet presAssocID="{2040954E-DD66-4BE5-AC42-F3E2F93A427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76D685E-BD09-480F-83F8-84C9AA292C1F}" type="pres">
      <dgm:prSet presAssocID="{2040954E-DD66-4BE5-AC42-F3E2F93A427A}" presName="aSpace" presStyleCnt="0"/>
      <dgm:spPr/>
    </dgm:pt>
    <dgm:pt modelId="{312E1804-AE22-48AD-B821-799E4AB7E899}" type="pres">
      <dgm:prSet presAssocID="{9DB6A232-9B19-4009-808F-A62F6B16EACF}" presName="compNode" presStyleCnt="0"/>
      <dgm:spPr/>
    </dgm:pt>
    <dgm:pt modelId="{8C015E43-D25F-4B4C-AE58-DB7A97B1BBA6}" type="pres">
      <dgm:prSet presAssocID="{9DB6A232-9B19-4009-808F-A62F6B16EACF}" presName="noGeometry" presStyleCnt="0"/>
      <dgm:spPr/>
    </dgm:pt>
    <dgm:pt modelId="{B84D917F-39F1-4038-A56C-489EB7856DDD}" type="pres">
      <dgm:prSet presAssocID="{9DB6A232-9B19-4009-808F-A62F6B16EACF}" presName="childTextVisible" presStyleLbl="bgAccFollowNode1" presStyleIdx="2" presStyleCnt="3">
        <dgm:presLayoutVars>
          <dgm:bulletEnabled val="1"/>
        </dgm:presLayoutVars>
      </dgm:prSet>
      <dgm:spPr/>
    </dgm:pt>
    <dgm:pt modelId="{579583F4-DBCB-470C-8EF7-A5E324AE3EA0}" type="pres">
      <dgm:prSet presAssocID="{9DB6A232-9B19-4009-808F-A62F6B16EACF}" presName="childTextHidden" presStyleLbl="bgAccFollowNode1" presStyleIdx="2" presStyleCnt="3"/>
      <dgm:spPr/>
    </dgm:pt>
    <dgm:pt modelId="{1548C64A-1056-4B5A-8A5A-3E90392A95BF}" type="pres">
      <dgm:prSet presAssocID="{9DB6A232-9B19-4009-808F-A62F6B16EACF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D5F58925-5F88-41BD-B3DF-9219AC7CA7B4}" srcId="{2040954E-DD66-4BE5-AC42-F3E2F93A427A}" destId="{7E2A1F3B-B49E-45DC-818E-15616E4C4808}" srcOrd="0" destOrd="0" parTransId="{982EB37B-F4C7-47CC-A8F3-A0BB2E73BED7}" sibTransId="{5C4C5345-F1BC-47CD-9E01-D6D87E548FDA}"/>
    <dgm:cxn modelId="{6A07C130-C287-4651-84E1-C35A7362409A}" srcId="{E3295989-5008-4A00-9C5B-753B7160B5BE}" destId="{F82FFFC3-13D8-455E-941F-55CA0F3219D7}" srcOrd="0" destOrd="0" parTransId="{1E142E69-5473-40E9-85AF-5A67D8A0790C}" sibTransId="{03E68069-6817-4D6A-BD9D-ACE9458691E2}"/>
    <dgm:cxn modelId="{2C26E036-136B-40E9-9C2D-444364EE588C}" type="presOf" srcId="{2040954E-DD66-4BE5-AC42-F3E2F93A427A}" destId="{C7886046-B426-4E53-B9DD-A6F41BD83F2B}" srcOrd="0" destOrd="0" presId="urn:microsoft.com/office/officeart/2005/8/layout/hProcess6"/>
    <dgm:cxn modelId="{C2372862-5A78-4426-9E40-DAC832736E45}" type="presOf" srcId="{E3295989-5008-4A00-9C5B-753B7160B5BE}" destId="{22EF5B69-6654-41C3-ABCE-C0C410C2F8AB}" srcOrd="0" destOrd="0" presId="urn:microsoft.com/office/officeart/2005/8/layout/hProcess6"/>
    <dgm:cxn modelId="{665D3750-1D89-4FAB-A63A-6F04D5506D6F}" type="presOf" srcId="{F82FFFC3-13D8-455E-941F-55CA0F3219D7}" destId="{FBB37788-4FF0-4F0A-824C-1B3421E371E6}" srcOrd="0" destOrd="0" presId="urn:microsoft.com/office/officeart/2005/8/layout/hProcess6"/>
    <dgm:cxn modelId="{BC869574-819B-458E-A656-50E7A99F9EFF}" srcId="{9DB6A232-9B19-4009-808F-A62F6B16EACF}" destId="{3947FEF1-2953-4470-B07C-EC17E5CDF9B5}" srcOrd="0" destOrd="0" parTransId="{6525F2D3-D09A-4F32-833F-08399327DB26}" sibTransId="{4A5A39C3-C4A2-4590-B841-9C1E46B0DB4D}"/>
    <dgm:cxn modelId="{BE1D8457-ABF6-4120-9E6F-C0605613612B}" type="presOf" srcId="{3947FEF1-2953-4470-B07C-EC17E5CDF9B5}" destId="{B84D917F-39F1-4038-A56C-489EB7856DDD}" srcOrd="0" destOrd="0" presId="urn:microsoft.com/office/officeart/2005/8/layout/hProcess6"/>
    <dgm:cxn modelId="{D6981C7A-FB67-4B2F-8F3A-FA276E672092}" type="presOf" srcId="{7E2A1F3B-B49E-45DC-818E-15616E4C4808}" destId="{E0B5A791-3D8B-4A33-9F46-A2BC7C70FBB8}" srcOrd="1" destOrd="0" presId="urn:microsoft.com/office/officeart/2005/8/layout/hProcess6"/>
    <dgm:cxn modelId="{58F2E37F-B0CD-491B-AA76-1D3E5B15BBD8}" type="presOf" srcId="{9DB6A232-9B19-4009-808F-A62F6B16EACF}" destId="{1548C64A-1056-4B5A-8A5A-3E90392A95BF}" srcOrd="0" destOrd="0" presId="urn:microsoft.com/office/officeart/2005/8/layout/hProcess6"/>
    <dgm:cxn modelId="{581E218D-1EA1-4D4D-BE79-9B7E403EAE2A}" type="presOf" srcId="{7E2A1F3B-B49E-45DC-818E-15616E4C4808}" destId="{26BCBE08-FB69-43DB-9011-101EEEAD14CC}" srcOrd="0" destOrd="0" presId="urn:microsoft.com/office/officeart/2005/8/layout/hProcess6"/>
    <dgm:cxn modelId="{5DB4AF8D-E06D-49EC-839E-F326BA1FBF13}" srcId="{9DB6A232-9B19-4009-808F-A62F6B16EACF}" destId="{B3D21C34-37BC-4C06-8313-D7795E6508CE}" srcOrd="1" destOrd="0" parTransId="{DE9116F7-DA52-46FF-BA58-AC6FCF5F04C0}" sibTransId="{8FB398F8-2BA5-428B-B648-46EDAB13A551}"/>
    <dgm:cxn modelId="{70AA1195-0D11-462B-881B-426213DA8D0A}" srcId="{5548D615-74CC-4872-8E20-923585A54337}" destId="{2040954E-DD66-4BE5-AC42-F3E2F93A427A}" srcOrd="1" destOrd="0" parTransId="{900E3DB8-6CA2-4B8F-A7F4-DD6235B19548}" sibTransId="{8C1DB4B3-0C59-4C13-8FCA-0595550969A4}"/>
    <dgm:cxn modelId="{2EC7EB95-D6F4-4E39-ADE2-A44E9F2FD046}" type="presOf" srcId="{B3D21C34-37BC-4C06-8313-D7795E6508CE}" destId="{579583F4-DBCB-470C-8EF7-A5E324AE3EA0}" srcOrd="1" destOrd="1" presId="urn:microsoft.com/office/officeart/2005/8/layout/hProcess6"/>
    <dgm:cxn modelId="{0E447B98-8D8C-4261-8219-E887E1BAFB1A}" type="presOf" srcId="{3947FEF1-2953-4470-B07C-EC17E5CDF9B5}" destId="{579583F4-DBCB-470C-8EF7-A5E324AE3EA0}" srcOrd="1" destOrd="0" presId="urn:microsoft.com/office/officeart/2005/8/layout/hProcess6"/>
    <dgm:cxn modelId="{9AB07BB2-D799-4578-8293-2296B06307B6}" srcId="{5548D615-74CC-4872-8E20-923585A54337}" destId="{9DB6A232-9B19-4009-808F-A62F6B16EACF}" srcOrd="2" destOrd="0" parTransId="{11D93D3F-F690-49A3-9B3D-9F1803165CF6}" sibTransId="{3B1D3AF3-BBF8-430C-B6CE-6AD55BC6F730}"/>
    <dgm:cxn modelId="{D57F6BB4-DBC0-4AAF-B489-B806BA62631F}" type="presOf" srcId="{F82FFFC3-13D8-455E-941F-55CA0F3219D7}" destId="{55EF3D58-07EB-412E-A448-3E2A3996E1A1}" srcOrd="1" destOrd="0" presId="urn:microsoft.com/office/officeart/2005/8/layout/hProcess6"/>
    <dgm:cxn modelId="{85D145C0-844B-4349-B729-1099A06286DB}" type="presOf" srcId="{B3D21C34-37BC-4C06-8313-D7795E6508CE}" destId="{B84D917F-39F1-4038-A56C-489EB7856DDD}" srcOrd="0" destOrd="1" presId="urn:microsoft.com/office/officeart/2005/8/layout/hProcess6"/>
    <dgm:cxn modelId="{ED8557CE-C622-497A-9BF6-623F7AC5D5FB}" type="presOf" srcId="{5548D615-74CC-4872-8E20-923585A54337}" destId="{681B7A0A-5456-4858-AEA6-1A9EEE2A4B36}" srcOrd="0" destOrd="0" presId="urn:microsoft.com/office/officeart/2005/8/layout/hProcess6"/>
    <dgm:cxn modelId="{B3E5F9EE-12D2-4708-86A3-4277FEE0D612}" srcId="{5548D615-74CC-4872-8E20-923585A54337}" destId="{E3295989-5008-4A00-9C5B-753B7160B5BE}" srcOrd="0" destOrd="0" parTransId="{F09E0711-D575-49E3-8E34-4DAD56C2EE18}" sibTransId="{277D6436-990B-4BB6-893E-5EC7DB5A63D1}"/>
    <dgm:cxn modelId="{A3C718D6-1757-4FF0-901E-323A659F9931}" type="presParOf" srcId="{681B7A0A-5456-4858-AEA6-1A9EEE2A4B36}" destId="{83A28D44-BC0E-434E-88B5-E60165FACBDD}" srcOrd="0" destOrd="0" presId="urn:microsoft.com/office/officeart/2005/8/layout/hProcess6"/>
    <dgm:cxn modelId="{443CA48A-5BFD-4B34-8885-04B0EBE09E40}" type="presParOf" srcId="{83A28D44-BC0E-434E-88B5-E60165FACBDD}" destId="{80180037-112E-4248-B38A-AE62FCC07FCE}" srcOrd="0" destOrd="0" presId="urn:microsoft.com/office/officeart/2005/8/layout/hProcess6"/>
    <dgm:cxn modelId="{B5051CE1-DE8A-4CE4-B29F-6ACBC89C142A}" type="presParOf" srcId="{83A28D44-BC0E-434E-88B5-E60165FACBDD}" destId="{FBB37788-4FF0-4F0A-824C-1B3421E371E6}" srcOrd="1" destOrd="0" presId="urn:microsoft.com/office/officeart/2005/8/layout/hProcess6"/>
    <dgm:cxn modelId="{BF10FFDF-FB5C-4FF7-8CD4-18D78A2A3B8F}" type="presParOf" srcId="{83A28D44-BC0E-434E-88B5-E60165FACBDD}" destId="{55EF3D58-07EB-412E-A448-3E2A3996E1A1}" srcOrd="2" destOrd="0" presId="urn:microsoft.com/office/officeart/2005/8/layout/hProcess6"/>
    <dgm:cxn modelId="{C692885E-4ADA-410F-96E8-B3C39C7D8326}" type="presParOf" srcId="{83A28D44-BC0E-434E-88B5-E60165FACBDD}" destId="{22EF5B69-6654-41C3-ABCE-C0C410C2F8AB}" srcOrd="3" destOrd="0" presId="urn:microsoft.com/office/officeart/2005/8/layout/hProcess6"/>
    <dgm:cxn modelId="{DE227530-2132-4365-BD49-228B8E3C3604}" type="presParOf" srcId="{681B7A0A-5456-4858-AEA6-1A9EEE2A4B36}" destId="{79239A7A-5DD0-44B2-B867-F3983D9EFCB7}" srcOrd="1" destOrd="0" presId="urn:microsoft.com/office/officeart/2005/8/layout/hProcess6"/>
    <dgm:cxn modelId="{88A01D5A-16FF-410A-8ED0-06186044F623}" type="presParOf" srcId="{681B7A0A-5456-4858-AEA6-1A9EEE2A4B36}" destId="{BE8C54E1-33EA-4144-8391-E88D7045B781}" srcOrd="2" destOrd="0" presId="urn:microsoft.com/office/officeart/2005/8/layout/hProcess6"/>
    <dgm:cxn modelId="{EF228457-7122-4858-88C3-7C8C7A318635}" type="presParOf" srcId="{BE8C54E1-33EA-4144-8391-E88D7045B781}" destId="{F5A3CAD0-3791-4E61-B0F3-7D39C0F38238}" srcOrd="0" destOrd="0" presId="urn:microsoft.com/office/officeart/2005/8/layout/hProcess6"/>
    <dgm:cxn modelId="{D31E7E24-08DA-4BDA-AEB6-A992299E97FD}" type="presParOf" srcId="{BE8C54E1-33EA-4144-8391-E88D7045B781}" destId="{26BCBE08-FB69-43DB-9011-101EEEAD14CC}" srcOrd="1" destOrd="0" presId="urn:microsoft.com/office/officeart/2005/8/layout/hProcess6"/>
    <dgm:cxn modelId="{491BF2AF-AB62-4A7F-9852-C5214573CDDD}" type="presParOf" srcId="{BE8C54E1-33EA-4144-8391-E88D7045B781}" destId="{E0B5A791-3D8B-4A33-9F46-A2BC7C70FBB8}" srcOrd="2" destOrd="0" presId="urn:microsoft.com/office/officeart/2005/8/layout/hProcess6"/>
    <dgm:cxn modelId="{3DBCE052-1303-4197-AAB0-36F2127FC4B5}" type="presParOf" srcId="{BE8C54E1-33EA-4144-8391-E88D7045B781}" destId="{C7886046-B426-4E53-B9DD-A6F41BD83F2B}" srcOrd="3" destOrd="0" presId="urn:microsoft.com/office/officeart/2005/8/layout/hProcess6"/>
    <dgm:cxn modelId="{0841D11F-9799-431D-8D62-AB3E1E9CA398}" type="presParOf" srcId="{681B7A0A-5456-4858-AEA6-1A9EEE2A4B36}" destId="{C76D685E-BD09-480F-83F8-84C9AA292C1F}" srcOrd="3" destOrd="0" presId="urn:microsoft.com/office/officeart/2005/8/layout/hProcess6"/>
    <dgm:cxn modelId="{53988A95-C15F-4E8B-8E40-C7AE299105BD}" type="presParOf" srcId="{681B7A0A-5456-4858-AEA6-1A9EEE2A4B36}" destId="{312E1804-AE22-48AD-B821-799E4AB7E899}" srcOrd="4" destOrd="0" presId="urn:microsoft.com/office/officeart/2005/8/layout/hProcess6"/>
    <dgm:cxn modelId="{5A06DD07-FF44-4216-BD7F-C2557E53E12F}" type="presParOf" srcId="{312E1804-AE22-48AD-B821-799E4AB7E899}" destId="{8C015E43-D25F-4B4C-AE58-DB7A97B1BBA6}" srcOrd="0" destOrd="0" presId="urn:microsoft.com/office/officeart/2005/8/layout/hProcess6"/>
    <dgm:cxn modelId="{939F7B87-BD3D-4322-8BFB-15C60746D8A8}" type="presParOf" srcId="{312E1804-AE22-48AD-B821-799E4AB7E899}" destId="{B84D917F-39F1-4038-A56C-489EB7856DDD}" srcOrd="1" destOrd="0" presId="urn:microsoft.com/office/officeart/2005/8/layout/hProcess6"/>
    <dgm:cxn modelId="{DF5C14C0-FB13-4586-9566-CB3E833E55C7}" type="presParOf" srcId="{312E1804-AE22-48AD-B821-799E4AB7E899}" destId="{579583F4-DBCB-470C-8EF7-A5E324AE3EA0}" srcOrd="2" destOrd="0" presId="urn:microsoft.com/office/officeart/2005/8/layout/hProcess6"/>
    <dgm:cxn modelId="{8FFA300F-D13A-4DEA-8779-9A1354F5E714}" type="presParOf" srcId="{312E1804-AE22-48AD-B821-799E4AB7E899}" destId="{1548C64A-1056-4B5A-8A5A-3E90392A95B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37788-4FF0-4F0A-824C-1B3421E371E6}">
      <dsp:nvSpPr>
        <dsp:cNvPr id="0" name=""/>
        <dsp:cNvSpPr/>
      </dsp:nvSpPr>
      <dsp:spPr>
        <a:xfrm>
          <a:off x="583927" y="510823"/>
          <a:ext cx="2318146" cy="20263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163463" y="814776"/>
        <a:ext cx="1130097" cy="1418446"/>
      </dsp:txXfrm>
    </dsp:sp>
    <dsp:sp modelId="{22EF5B69-6654-41C3-ABCE-C0C410C2F8AB}">
      <dsp:nvSpPr>
        <dsp:cNvPr id="0" name=""/>
        <dsp:cNvSpPr/>
      </dsp:nvSpPr>
      <dsp:spPr>
        <a:xfrm>
          <a:off x="4390" y="944463"/>
          <a:ext cx="1159073" cy="11590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WHO</a:t>
          </a:r>
        </a:p>
      </dsp:txBody>
      <dsp:txXfrm>
        <a:off x="174132" y="1114205"/>
        <a:ext cx="819589" cy="819589"/>
      </dsp:txXfrm>
    </dsp:sp>
    <dsp:sp modelId="{26BCBE08-FB69-43DB-9011-101EEEAD14CC}">
      <dsp:nvSpPr>
        <dsp:cNvPr id="0" name=""/>
        <dsp:cNvSpPr/>
      </dsp:nvSpPr>
      <dsp:spPr>
        <a:xfrm>
          <a:off x="3626494" y="510823"/>
          <a:ext cx="2318146" cy="20263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627629"/>
            <a:satOff val="459"/>
            <a:lumOff val="6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27629"/>
              <a:satOff val="459"/>
              <a:lumOff val="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206031" y="814776"/>
        <a:ext cx="1130097" cy="1418446"/>
      </dsp:txXfrm>
    </dsp:sp>
    <dsp:sp modelId="{C7886046-B426-4E53-B9DD-A6F41BD83F2B}">
      <dsp:nvSpPr>
        <dsp:cNvPr id="0" name=""/>
        <dsp:cNvSpPr/>
      </dsp:nvSpPr>
      <dsp:spPr>
        <a:xfrm>
          <a:off x="3046958" y="944463"/>
          <a:ext cx="1159073" cy="1159073"/>
        </a:xfrm>
        <a:prstGeom prst="ellipse">
          <a:avLst/>
        </a:prstGeom>
        <a:solidFill>
          <a:schemeClr val="accent3">
            <a:hueOff val="1861807"/>
            <a:satOff val="379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</a:t>
          </a:r>
        </a:p>
      </dsp:txBody>
      <dsp:txXfrm>
        <a:off x="3216700" y="1114205"/>
        <a:ext cx="819589" cy="819589"/>
      </dsp:txXfrm>
    </dsp:sp>
    <dsp:sp modelId="{B84D917F-39F1-4038-A56C-489EB7856DDD}">
      <dsp:nvSpPr>
        <dsp:cNvPr id="0" name=""/>
        <dsp:cNvSpPr/>
      </dsp:nvSpPr>
      <dsp:spPr>
        <a:xfrm>
          <a:off x="6669062" y="510823"/>
          <a:ext cx="2318146" cy="20263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3255257"/>
            <a:satOff val="919"/>
            <a:lumOff val="13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255257"/>
              <a:satOff val="919"/>
              <a:lumOff val="1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7248599" y="814776"/>
        <a:ext cx="1130097" cy="1418446"/>
      </dsp:txXfrm>
    </dsp:sp>
    <dsp:sp modelId="{1548C64A-1056-4B5A-8A5A-3E90392A95BF}">
      <dsp:nvSpPr>
        <dsp:cNvPr id="0" name=""/>
        <dsp:cNvSpPr/>
      </dsp:nvSpPr>
      <dsp:spPr>
        <a:xfrm>
          <a:off x="6089525" y="944463"/>
          <a:ext cx="1159073" cy="1159073"/>
        </a:xfrm>
        <a:prstGeom prst="ellipse">
          <a:avLst/>
        </a:prstGeom>
        <a:solidFill>
          <a:schemeClr val="accent3">
            <a:hueOff val="3723614"/>
            <a:satOff val="75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</a:t>
          </a:r>
        </a:p>
      </dsp:txBody>
      <dsp:txXfrm>
        <a:off x="6259267" y="1114205"/>
        <a:ext cx="819589" cy="819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42096-407C-754A-B726-5C8E537CB2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175FE-F597-0F47-9662-F94B280CB5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2480-BA32-1B40-A3A9-AD96982C051D}" type="datetimeFigureOut">
              <a:rPr lang="en-US" smtClean="0">
                <a:latin typeface="Arial" panose="020B0604020202020204" pitchFamily="34" charset="0"/>
              </a:rPr>
              <a:t>11/5/2023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E8CE5-604C-C84D-8218-DF00544C1C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B6906-DD62-EC45-A01A-658257E70C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4BDBD-5F90-084D-B6E1-0797ECB10C1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0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rial Bold"/>
              </a:defRPr>
            </a:lvl1pPr>
          </a:lstStyle>
          <a:p>
            <a:fld id="{CDCDFCC3-B8C1-9245-B1EA-09CA0618B323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rial Bold"/>
              </a:defRPr>
            </a:lvl1pPr>
          </a:lstStyle>
          <a:p>
            <a:fld id="{5DC091A8-ED48-2145-AC0D-A61DE8407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1pPr>
    <a:lvl2pPr marL="609539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2pPr>
    <a:lvl3pPr marL="1219080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3pPr>
    <a:lvl4pPr marL="1828618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4pPr>
    <a:lvl5pPr marL="2438158" algn="l" defTabSz="1219080" rtl="0" eaLnBrk="1" latinLnBrk="0" hangingPunct="1">
      <a:defRPr sz="1600" b="1" i="0" kern="1200">
        <a:solidFill>
          <a:schemeClr val="tx1"/>
        </a:solidFill>
        <a:latin typeface="Arial Bold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091A8-ED48-2145-AC0D-A61DE8407F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0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37CBF9-98FC-BED5-A3FC-9A9159792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r="40858"/>
          <a:stretch/>
        </p:blipFill>
        <p:spPr>
          <a:xfrm>
            <a:off x="6781801" y="1905000"/>
            <a:ext cx="5410200" cy="4726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C470F7-89F3-B270-EF40-9066A1310C9C}"/>
              </a:ext>
            </a:extLst>
          </p:cNvPr>
          <p:cNvSpPr/>
          <p:nvPr userDrawn="1"/>
        </p:nvSpPr>
        <p:spPr>
          <a:xfrm>
            <a:off x="0" y="6304369"/>
            <a:ext cx="12188952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51124-FC7D-1D65-FCD1-1C1FCA7FF0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7213"/>
          <a:stretch/>
        </p:blipFill>
        <p:spPr>
          <a:xfrm>
            <a:off x="228600" y="6401370"/>
            <a:ext cx="1268456" cy="36954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311C1D-D783-1015-D441-B3315FB8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B07C705-5A60-987E-9F43-7A1EC6B4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7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0A57C7-9E0D-6E95-DEAF-79B11BBBF23D}"/>
              </a:ext>
            </a:extLst>
          </p:cNvPr>
          <p:cNvSpPr/>
          <p:nvPr userDrawn="1"/>
        </p:nvSpPr>
        <p:spPr>
          <a:xfrm>
            <a:off x="-3048" y="6231217"/>
            <a:ext cx="12188952" cy="73152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6DE306-9CDA-9163-F6E1-F882FAF4F2B4}"/>
              </a:ext>
            </a:extLst>
          </p:cNvPr>
          <p:cNvSpPr txBox="1">
            <a:spLocks/>
          </p:cNvSpPr>
          <p:nvPr userDrawn="1"/>
        </p:nvSpPr>
        <p:spPr>
          <a:xfrm>
            <a:off x="1987826" y="6433260"/>
            <a:ext cx="9972878" cy="333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</a:rPr>
              <a:t> 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SMWorld.com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baseline="0" dirty="0">
                <a:solidFill>
                  <a:schemeClr val="bg1"/>
                </a:solidFill>
                <a:latin typeface="Arial" panose="020B0604020202020204" pitchFamily="34" charset="0"/>
              </a:rPr>
              <a:t>|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i="0" baseline="0" dirty="0">
                <a:solidFill>
                  <a:schemeClr val="bg1"/>
                </a:solidFill>
                <a:latin typeface="Arial Black" panose="020B0604020202020204" pitchFamily="34" charset="0"/>
              </a:rPr>
              <a:t>#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</a:t>
            </a:r>
            <a:endParaRPr lang="en-US" sz="1100" b="1" baseline="0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7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FA86D4-6E2F-5447-BCE9-C6E8EDCFD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741" b="9741"/>
          <a:stretch/>
        </p:blipFill>
        <p:spPr>
          <a:xfrm>
            <a:off x="228600" y="6401370"/>
            <a:ext cx="1268456" cy="3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8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0515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DBD2BE2-9007-B04D-84EB-E44E5C54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7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39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0515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63C97A-EF9A-47D6-72AB-38E9835C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7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530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7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730250"/>
          </a:xfrm>
        </p:spPr>
        <p:txBody>
          <a:bodyPr/>
          <a:lstStyle>
            <a:lvl1pPr>
              <a:defRPr>
                <a:solidFill>
                  <a:srgbClr val="005AA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600200"/>
            <a:ext cx="10972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2D12-F834-442F-B702-1F80F7C68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4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Confidential, unpublished property of Cigna. Do not duplicate or distribute. Use and distribution limited solely to authorized personnel. © 2014 Cigna  </a:t>
            </a:r>
          </a:p>
        </p:txBody>
      </p:sp>
    </p:spTree>
    <p:extLst>
      <p:ext uri="{BB962C8B-B14F-4D97-AF65-F5344CB8AC3E}">
        <p14:creationId xmlns:p14="http://schemas.microsoft.com/office/powerpoint/2010/main" val="345025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8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49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5888-FF2C-4C39-800B-A6B1F74C9EE7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2ED8-DBDD-4B9E-8BBD-63FEE0CB4A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1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10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7BEB7F-5F5B-9D8C-EBBE-5BEAAC43B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741" b="9741"/>
          <a:stretch/>
        </p:blipFill>
        <p:spPr>
          <a:xfrm>
            <a:off x="228600" y="6401370"/>
            <a:ext cx="1268456" cy="3695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22AA93-2B4C-419D-6B90-52D6A9083695}"/>
              </a:ext>
            </a:extLst>
          </p:cNvPr>
          <p:cNvSpPr/>
          <p:nvPr userDrawn="1"/>
        </p:nvSpPr>
        <p:spPr>
          <a:xfrm>
            <a:off x="-3048" y="6231217"/>
            <a:ext cx="12188952" cy="73152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913A29-69F9-4F4F-80C5-A6019911A6B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1A3A4B-13B6-084D-A8BD-88A21443483C}"/>
              </a:ext>
            </a:extLst>
          </p:cNvPr>
          <p:cNvSpPr/>
          <p:nvPr userDrawn="1"/>
        </p:nvSpPr>
        <p:spPr>
          <a:xfrm>
            <a:off x="0" y="6304369"/>
            <a:ext cx="12188952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76200"/>
            <a:ext cx="10515600" cy="685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29BF1-F382-D54C-9D72-B98A4D90A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27213"/>
          <a:stretch/>
        </p:blipFill>
        <p:spPr>
          <a:xfrm>
            <a:off x="228600" y="6401370"/>
            <a:ext cx="1268456" cy="3695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0CC03D-1165-720E-B4E0-DE241E34D359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3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BDEC711-D0E0-BCA3-F110-EF1B285CE2AE}"/>
              </a:ext>
            </a:extLst>
          </p:cNvPr>
          <p:cNvSpPr/>
          <p:nvPr userDrawn="1"/>
        </p:nvSpPr>
        <p:spPr>
          <a:xfrm>
            <a:off x="-3048" y="6231217"/>
            <a:ext cx="12188952" cy="73152"/>
          </a:xfrm>
          <a:prstGeom prst="rect">
            <a:avLst/>
          </a:prstGeom>
          <a:gradFill>
            <a:gsLst>
              <a:gs pos="0">
                <a:srgbClr val="F15A22"/>
              </a:gs>
              <a:gs pos="50000">
                <a:schemeClr val="accent4"/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1E4E8C-225E-4FE7-21F4-D7E5C2CDFCCD}"/>
              </a:ext>
            </a:extLst>
          </p:cNvPr>
          <p:cNvSpPr txBox="1">
            <a:spLocks/>
          </p:cNvSpPr>
          <p:nvPr userDrawn="1"/>
        </p:nvSpPr>
        <p:spPr>
          <a:xfrm>
            <a:off x="1987826" y="6433260"/>
            <a:ext cx="9972878" cy="333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</a:rPr>
              <a:t> 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SMWorld.com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baseline="0" dirty="0">
                <a:solidFill>
                  <a:schemeClr val="bg1"/>
                </a:solidFill>
                <a:latin typeface="Arial" panose="020B0604020202020204" pitchFamily="34" charset="0"/>
              </a:rPr>
              <a:t>|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i="0" baseline="0" dirty="0">
                <a:solidFill>
                  <a:schemeClr val="bg1"/>
                </a:solidFill>
                <a:latin typeface="Arial Black" panose="020B0604020202020204" pitchFamily="34" charset="0"/>
              </a:rPr>
              <a:t>#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</a:t>
            </a:r>
            <a:endParaRPr lang="en-US" sz="1100" b="1" baseline="0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3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8" r:id="rId2"/>
    <p:sldLayoutId id="2147483687" r:id="rId3"/>
    <p:sldLayoutId id="2147483693" r:id="rId4"/>
    <p:sldLayoutId id="2147483694" r:id="rId5"/>
    <p:sldLayoutId id="2147483695" r:id="rId6"/>
    <p:sldLayoutId id="2147483697" r:id="rId7"/>
    <p:sldLayoutId id="214748369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none" baseline="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15A22"/>
            </a:gs>
            <a:gs pos="53000">
              <a:schemeClr val="accent4"/>
            </a:gs>
            <a:gs pos="100000">
              <a:schemeClr val="accent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23A1A-187D-B749-8798-5617256ED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3000"/>
          </a:blip>
          <a:srcRect r="40858"/>
          <a:stretch/>
        </p:blipFill>
        <p:spPr>
          <a:xfrm>
            <a:off x="6781801" y="1905000"/>
            <a:ext cx="5410200" cy="4726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50336E-1899-6949-8E51-40B7F81848D5}"/>
              </a:ext>
            </a:extLst>
          </p:cNvPr>
          <p:cNvSpPr/>
          <p:nvPr userDrawn="1"/>
        </p:nvSpPr>
        <p:spPr>
          <a:xfrm>
            <a:off x="0" y="6304369"/>
            <a:ext cx="12188952" cy="5669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AA906-82E4-F0C9-5029-C1500963E022}"/>
              </a:ext>
            </a:extLst>
          </p:cNvPr>
          <p:cNvSpPr txBox="1">
            <a:spLocks/>
          </p:cNvSpPr>
          <p:nvPr userDrawn="1"/>
        </p:nvSpPr>
        <p:spPr>
          <a:xfrm>
            <a:off x="1987826" y="6433260"/>
            <a:ext cx="9972878" cy="3337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marL="0" marR="0" lvl="0" indent="0" algn="r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</a:rPr>
              <a:t> 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SMWorld.com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baseline="0" dirty="0">
                <a:solidFill>
                  <a:schemeClr val="bg1"/>
                </a:solidFill>
                <a:latin typeface="Arial" panose="020B0604020202020204" pitchFamily="34" charset="0"/>
              </a:rPr>
              <a:t>|</a:t>
            </a:r>
            <a:r>
              <a:rPr lang="en-US" sz="1100" b="0" baseline="0" dirty="0">
                <a:latin typeface="Arial" panose="020B0604020202020204" pitchFamily="34" charset="0"/>
              </a:rPr>
              <a:t>   </a:t>
            </a:r>
            <a:r>
              <a:rPr lang="en-US" sz="1100" b="0" i="0" baseline="0" dirty="0">
                <a:solidFill>
                  <a:schemeClr val="bg1"/>
                </a:solidFill>
                <a:latin typeface="Arial Black" panose="020B0604020202020204" pitchFamily="34" charset="0"/>
              </a:rPr>
              <a:t>#</a:t>
            </a:r>
            <a:r>
              <a:rPr lang="en-US" sz="1100" b="0" i="0" baseline="0" dirty="0" err="1">
                <a:solidFill>
                  <a:schemeClr val="bg1"/>
                </a:solidFill>
                <a:latin typeface="Arial Black" panose="020B0604020202020204" pitchFamily="34" charset="0"/>
              </a:rPr>
              <a:t>SMWorld</a:t>
            </a:r>
            <a:endParaRPr lang="en-US" sz="1100" b="1" baseline="0" dirty="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7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manthey.com/speaker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872224-D4C3-9347-BB7A-2E3B74A4A29D}"/>
              </a:ext>
            </a:extLst>
          </p:cNvPr>
          <p:cNvSpPr txBox="1">
            <a:spLocks/>
          </p:cNvSpPr>
          <p:nvPr/>
        </p:nvSpPr>
        <p:spPr>
          <a:xfrm>
            <a:off x="1319699" y="2914245"/>
            <a:ext cx="8886185" cy="1156309"/>
          </a:xfrm>
          <a:prstGeom prst="rect">
            <a:avLst/>
          </a:prstGeom>
        </p:spPr>
        <p:txBody>
          <a:bodyPr lIns="0" tIns="0" rIns="0" bIns="0" anchor="ctr" anchorCtr="0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The Practical WHO-HOW-WHAT Approach to Organizational Change Management</a:t>
            </a:r>
            <a:endParaRPr lang="en-US" sz="50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DC2E8B-35A8-0C45-AF06-0D6ED420F56A}"/>
              </a:ext>
            </a:extLst>
          </p:cNvPr>
          <p:cNvSpPr txBox="1">
            <a:spLocks/>
          </p:cNvSpPr>
          <p:nvPr/>
        </p:nvSpPr>
        <p:spPr>
          <a:xfrm>
            <a:off x="1319699" y="1921512"/>
            <a:ext cx="8202673" cy="4193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 Regular"/>
                <a:ea typeface="+mj-ea"/>
                <a:cs typeface="+mj-cs"/>
              </a:defRPr>
            </a:lvl1pPr>
          </a:lstStyle>
          <a:p>
            <a:pPr algn="l"/>
            <a:r>
              <a:rPr lang="en-US" sz="2100" baseline="0" dirty="0">
                <a:latin typeface="Arial" panose="020B0604020202020204" pitchFamily="34" charset="0"/>
              </a:rPr>
              <a:t>November 11-15, 2023   </a:t>
            </a:r>
            <a:r>
              <a:rPr lang="en-US" sz="21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|</a:t>
            </a:r>
            <a:r>
              <a:rPr lang="en-US" sz="2100" baseline="0" dirty="0">
                <a:latin typeface="Arial" panose="020B0604020202020204" pitchFamily="34" charset="0"/>
              </a:rPr>
              <a:t>   </a:t>
            </a:r>
            <a:r>
              <a:rPr lang="en-US" sz="2100" dirty="0">
                <a:latin typeface="Arial" panose="020B0604020202020204" pitchFamily="34" charset="0"/>
              </a:rPr>
              <a:t>Loews Royal Pacific</a:t>
            </a:r>
            <a:r>
              <a:rPr lang="en-US" sz="2100" baseline="0" dirty="0">
                <a:latin typeface="Arial" panose="020B0604020202020204" pitchFamily="34" charset="0"/>
              </a:rPr>
              <a:t>   </a:t>
            </a:r>
            <a:r>
              <a:rPr lang="en-US" sz="2100" dirty="0">
                <a:solidFill>
                  <a:schemeClr val="accent2"/>
                </a:solidFill>
                <a:latin typeface="Arial" panose="020B0604020202020204" pitchFamily="34" charset="0"/>
              </a:rPr>
              <a:t>|</a:t>
            </a:r>
            <a:r>
              <a:rPr lang="en-US" sz="2100" baseline="0" dirty="0">
                <a:latin typeface="Arial" panose="020B0604020202020204" pitchFamily="34" charset="0"/>
              </a:rPr>
              <a:t>   </a:t>
            </a:r>
            <a:r>
              <a:rPr lang="en-US" sz="2100" dirty="0">
                <a:latin typeface="Arial" panose="020B0604020202020204" pitchFamily="34" charset="0"/>
              </a:rPr>
              <a:t>Orlando, FL</a:t>
            </a:r>
            <a:endParaRPr lang="en-US" sz="2100" baseline="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2D824-73AA-4942-9D2F-2E56DAC32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13"/>
          <a:stretch/>
        </p:blipFill>
        <p:spPr>
          <a:xfrm>
            <a:off x="430996" y="498405"/>
            <a:ext cx="4613970" cy="13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61544"/>
              </p:ext>
            </p:extLst>
          </p:nvPr>
        </p:nvGraphicFramePr>
        <p:xfrm>
          <a:off x="381000" y="975360"/>
          <a:ext cx="1143508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750">
                <a:tc>
                  <a:txBody>
                    <a:bodyPr/>
                    <a:lstStyle/>
                    <a:p>
                      <a:r>
                        <a:rPr lang="en-US" sz="1600" dirty="0"/>
                        <a:t>Affected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are the affected? / What information do they need?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10515600" cy="308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Ask the following questions for each of the affected groups identified</a:t>
            </a:r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/>
              <a:t>What is changing for this group? What will be different?</a:t>
            </a:r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/>
              <a:t>What is not changing for this group? What will be the same?</a:t>
            </a:r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/>
              <a:t>What is driving the change, why are we changing? </a:t>
            </a:r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/>
              <a:t>What is the Vision for the Enterprise / BU / Group?</a:t>
            </a:r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/>
              <a:t>What does success look like for this Enterprise / BU / Group?</a:t>
            </a:r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/>
              <a:t>WIIFM? (most likely different for each of the groups)</a:t>
            </a:r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/>
              <a:t>Who is going to lose / gain what? </a:t>
            </a:r>
          </a:p>
          <a:p>
            <a:pPr marL="682625" lvl="1" defTabSz="685800">
              <a:buFont typeface="Wingdings" panose="05000000000000000000" pitchFamily="2" charset="2"/>
              <a:buChar char="§"/>
            </a:pPr>
            <a:r>
              <a:rPr lang="en-US" sz="2000" dirty="0"/>
              <a:t>What happens if we do NOT change?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E332D-1B86-E698-BA98-7865C280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HOW ARE THEY AFFECTED?</a:t>
            </a:r>
          </a:p>
        </p:txBody>
      </p:sp>
    </p:spTree>
    <p:extLst>
      <p:ext uri="{BB962C8B-B14F-4D97-AF65-F5344CB8AC3E}">
        <p14:creationId xmlns:p14="http://schemas.microsoft.com/office/powerpoint/2010/main" val="257449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2. </a:t>
            </a:r>
            <a:r>
              <a:rPr lang="en-US" b="1" dirty="0"/>
              <a:t>HOW</a:t>
            </a:r>
            <a:r>
              <a:rPr lang="en-US" dirty="0"/>
              <a:t> ARE THEY AFFECTED?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09725"/>
              </p:ext>
            </p:extLst>
          </p:nvPr>
        </p:nvGraphicFramePr>
        <p:xfrm>
          <a:off x="466873" y="960121"/>
          <a:ext cx="11349207" cy="481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356">
                <a:tc>
                  <a:txBody>
                    <a:bodyPr/>
                    <a:lstStyle/>
                    <a:p>
                      <a:r>
                        <a:rPr lang="en-US" sz="1600" dirty="0"/>
                        <a:t>Affected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are the affected? / What information do they need?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575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</a:rPr>
                        <a:t>Service Desk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Emails,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calls and chat to the Service </a:t>
                      </a:r>
                      <a:r>
                        <a:rPr lang="en-US" sz="1200" baseline="0" dirty="0">
                          <a:effectLst/>
                        </a:rPr>
                        <a:t>Desk about the new tools/system/processes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Knowledge about the new/updated/deleted </a:t>
                      </a:r>
                      <a:r>
                        <a:rPr lang="en-US" sz="1200" baseline="0" dirty="0">
                          <a:effectLst/>
                        </a:rPr>
                        <a:t>tools/system/processes </a:t>
                      </a:r>
                      <a:r>
                        <a:rPr lang="en-US" sz="1200" kern="1200" dirty="0"/>
                        <a:t>e.g.</a:t>
                      </a:r>
                      <a:r>
                        <a:rPr lang="en-US" sz="1200" kern="1200" baseline="0" dirty="0"/>
                        <a:t> how to access, use, convert etc.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How and where to escalate and route calls to 2</a:t>
                      </a:r>
                      <a:r>
                        <a:rPr lang="en-US" sz="1200" baseline="30000" dirty="0">
                          <a:effectLst/>
                        </a:rPr>
                        <a:t>nd</a:t>
                      </a:r>
                      <a:r>
                        <a:rPr lang="en-US" sz="1200" dirty="0">
                          <a:effectLst/>
                        </a:rPr>
                        <a:t> level support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Need to know when the tool/system/process</a:t>
                      </a:r>
                      <a:r>
                        <a:rPr lang="en-US" sz="1200" kern="1200" baseline="0" dirty="0"/>
                        <a:t> </a:t>
                      </a:r>
                      <a:r>
                        <a:rPr lang="en-US" sz="1200" kern="1200" dirty="0"/>
                        <a:t>has been released – Go Live date (staffing etc.)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Implementation plans e.g.</a:t>
                      </a:r>
                      <a:r>
                        <a:rPr lang="en-US" sz="1200" kern="1200" baseline="0" dirty="0"/>
                        <a:t> will there be a Hyper Care, phased roll-out etc.</a:t>
                      </a:r>
                      <a:endParaRPr lang="en-US" sz="1200" kern="1200" dirty="0"/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Information about Notifications, Approvals, Status Views, Escalations etc. in the new tool (Service Catalog)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/>
                        <a:t>New support scripts to be developed</a:t>
                      </a:r>
                      <a:r>
                        <a:rPr lang="en-US" sz="1200" kern="1200" baseline="0" dirty="0"/>
                        <a:t> / </a:t>
                      </a:r>
                      <a:r>
                        <a:rPr lang="en-US" sz="1200" kern="1200" dirty="0"/>
                        <a:t>New FAQ and knowledge articles / Update existing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200" kern="1200" baseline="30000" dirty="0">
                          <a:solidFill>
                            <a:schemeClr val="dk1"/>
                          </a:solidFill>
                        </a:rPr>
                        <a:t>nd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</a:rPr>
                        <a:t> Level Support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Escalations to the 2</a:t>
                      </a:r>
                      <a:r>
                        <a:rPr lang="en-US" sz="1200" baseline="30000" dirty="0">
                          <a:effectLst/>
                        </a:rPr>
                        <a:t>nd</a:t>
                      </a:r>
                      <a:r>
                        <a:rPr lang="en-US" sz="1200" dirty="0">
                          <a:effectLst/>
                        </a:rPr>
                        <a:t> Level Support </a:t>
                      </a:r>
                      <a:r>
                        <a:rPr lang="en-US" sz="1200" baseline="0" dirty="0">
                          <a:effectLst/>
                        </a:rPr>
                        <a:t>about the new tools/system/processes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How to escalate and route to external vendor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Need to know when the tool/system/process</a:t>
                      </a:r>
                      <a:r>
                        <a:rPr lang="en-US" sz="1200" kern="1200" baseline="0" dirty="0"/>
                        <a:t> </a:t>
                      </a:r>
                      <a:r>
                        <a:rPr lang="en-US" sz="1200" kern="1200" dirty="0"/>
                        <a:t>has been released – Go Live date (staffing etc.)</a:t>
                      </a:r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Implementation plans e.g.</a:t>
                      </a:r>
                      <a:r>
                        <a:rPr lang="en-US" sz="1200" kern="1200" baseline="0" dirty="0"/>
                        <a:t> will there be a Hyper Care, phased roll-out etc.</a:t>
                      </a:r>
                      <a:endParaRPr lang="en-US" sz="1200" kern="1200" dirty="0"/>
                    </a:p>
                    <a:p>
                      <a:pPr marL="168275" marR="0" indent="-1682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Information about Notifications, Approvals, Status Views, Escalations etc. in the new tool (Service Catalog)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/>
                        <a:t>New support scripts to be developed</a:t>
                      </a:r>
                      <a:r>
                        <a:rPr lang="en-US" sz="1200" kern="1200" baseline="0" dirty="0"/>
                        <a:t> / </a:t>
                      </a:r>
                      <a:r>
                        <a:rPr lang="en-US" sz="1200" kern="1200" dirty="0"/>
                        <a:t>New FAQ and knowledge articles / Update existing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55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</a:rPr>
                        <a:t>Managers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/>
                        <a:t>New roles and organizational changes e.g.</a:t>
                      </a:r>
                      <a:r>
                        <a:rPr lang="en-US" sz="1200" kern="1200" baseline="0" dirty="0"/>
                        <a:t> </a:t>
                      </a:r>
                      <a:r>
                        <a:rPr lang="en-US" sz="1200" kern="1200" dirty="0"/>
                        <a:t>new and different skills required for staff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/>
                        <a:t>Operational procedure changes, sourcing model will change (now outsourced)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</a:rPr>
                        <a:t>New / different reports or reporting structures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</a:rPr>
                        <a:t>Policy updates e.g. approvals, escalation etc.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31">
                <a:tc>
                  <a:txBody>
                    <a:bodyPr/>
                    <a:lstStyle/>
                    <a:p>
                      <a:r>
                        <a:rPr lang="en-US" sz="1200" dirty="0"/>
                        <a:t>Process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</a:rPr>
                        <a:t>New tools and procures executing the process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</a:rPr>
                        <a:t>New or different skills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</a:rPr>
                        <a:t> required for the new role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043">
                <a:tc>
                  <a:txBody>
                    <a:bodyPr/>
                    <a:lstStyle/>
                    <a:p>
                      <a:r>
                        <a:rPr lang="en-US" sz="1200" dirty="0"/>
                        <a:t>Reporting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</a:rPr>
                        <a:t>New user interface when extracting data from the tool/system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</a:rPr>
                        <a:t>New data fields and values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</a:rPr>
                        <a:t>Mapping of old data to new data etc.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9980194">
            <a:off x="3206441" y="2543105"/>
            <a:ext cx="4176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</a:schemeClr>
                </a:solidFill>
              </a:rPr>
              <a:t>Example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6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96160"/>
            <a:ext cx="10515600" cy="3274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Separate meeting with each affected group</a:t>
            </a:r>
            <a:r>
              <a:rPr lang="en-US" sz="2400" dirty="0"/>
              <a:t> with key stakeholders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Multiple meeting might be required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One PPT slide for each group</a:t>
            </a:r>
          </a:p>
          <a:p>
            <a:pPr marL="0" indent="0">
              <a:buNone/>
            </a:pPr>
            <a:r>
              <a:rPr lang="en-US" sz="2400" dirty="0"/>
              <a:t>Capture: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activity is needed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person / role responsible to develop the material / training,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timing (a specific date or, for example, “1 week before go live”)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3. </a:t>
            </a:r>
            <a:r>
              <a:rPr lang="en-US" b="1" dirty="0"/>
              <a:t>WHAT </a:t>
            </a:r>
            <a:r>
              <a:rPr lang="en-US" dirty="0"/>
              <a:t>ARE THE NEEDED ACTIONS?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52974"/>
              </p:ext>
            </p:extLst>
          </p:nvPr>
        </p:nvGraphicFramePr>
        <p:xfrm>
          <a:off x="381000" y="965200"/>
          <a:ext cx="11424920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5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2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7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/>
                        <a:t>Actions</a:t>
                      </a:r>
                      <a:r>
                        <a:rPr lang="en-US" sz="1600" kern="1200" baseline="0" dirty="0"/>
                        <a:t> for </a:t>
                      </a:r>
                      <a:r>
                        <a:rPr lang="en-US" sz="1600" kern="1200" dirty="0"/>
                        <a:t>&lt;Group Name&gt;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kern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929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85084"/>
              </p:ext>
            </p:extLst>
          </p:nvPr>
        </p:nvGraphicFramePr>
        <p:xfrm>
          <a:off x="380999" y="939800"/>
          <a:ext cx="11465561" cy="499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4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1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6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/>
                        <a:t>Actions for </a:t>
                      </a:r>
                      <a:r>
                        <a:rPr lang="en-US" sz="1600" kern="1200" dirty="0">
                          <a:solidFill>
                            <a:srgbClr val="FFFF00"/>
                          </a:solidFill>
                        </a:rPr>
                        <a:t>Service Desk</a:t>
                      </a:r>
                      <a:endParaRPr lang="en-US" sz="16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257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/>
                        <a:t>Live Demonstration</a:t>
                      </a:r>
                      <a:r>
                        <a:rPr lang="en-US" sz="1500" kern="1200" dirty="0"/>
                        <a:t> of the End-to-end tool/system/process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 the trainer, live training (NN, NN, NN)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Record demonstration and place on web page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Expert (NN)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/>
                        <a:t>2 weeks before go live,</a:t>
                      </a:r>
                      <a:endParaRPr lang="en-US" sz="1500" kern="1200" baseline="0" dirty="0"/>
                    </a:p>
                    <a:p>
                      <a:r>
                        <a:rPr lang="en-US" sz="1500" kern="1200" dirty="0"/>
                        <a:t>1 week</a:t>
                      </a:r>
                      <a:r>
                        <a:rPr lang="en-US" sz="1500" kern="1200" baseline="0" dirty="0"/>
                        <a:t> </a:t>
                      </a:r>
                      <a:r>
                        <a:rPr lang="en-US" sz="1500" kern="1200" dirty="0"/>
                        <a:t>before training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Information</a:t>
                      </a:r>
                      <a:r>
                        <a:rPr lang="en-US" sz="1500" dirty="0"/>
                        <a:t> - Need to know when the tool/system/process has been released – Go Live date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Email sent with release information (2 different emails)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Manager (NN)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 weeks before</a:t>
                      </a:r>
                      <a:r>
                        <a:rPr lang="en-US" sz="1500" baseline="0" dirty="0"/>
                        <a:t> go live and also j</a:t>
                      </a:r>
                      <a:r>
                        <a:rPr lang="en-US" sz="1500" dirty="0"/>
                        <a:t>ust days before Go 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937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Training</a:t>
                      </a:r>
                      <a:r>
                        <a:rPr lang="en-US" sz="1500" dirty="0"/>
                        <a:t> and some </a:t>
                      </a:r>
                      <a:r>
                        <a:rPr lang="en-US" sz="1500" b="1" dirty="0"/>
                        <a:t>hands-on exercise </a:t>
                      </a:r>
                      <a:r>
                        <a:rPr lang="en-US" sz="1500" dirty="0"/>
                        <a:t>on how to use the tool/system/process and how to escalate any issues the user experiences to 2</a:t>
                      </a:r>
                      <a:r>
                        <a:rPr lang="en-US" sz="1500" baseline="30000" dirty="0"/>
                        <a:t>nd</a:t>
                      </a:r>
                      <a:r>
                        <a:rPr lang="en-US" sz="1500" dirty="0"/>
                        <a:t> level support.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 the trainer, live training (NN, NN, NN must attend)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Record session and place on web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Expert (NN)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2 week before Go Live and just after Go Live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(two sessions)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097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Information session (Live web meeting and Q&amp;A) </a:t>
                      </a:r>
                      <a:r>
                        <a:rPr lang="en-US" sz="1500" dirty="0"/>
                        <a:t>about Notifications, Approvals, Status Views, Escalations etc. in the tool/system/process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 the trainer, live training will deliver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Train the Trainer person (NN)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1 week before Go Live and just after Go Live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(two sessions)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25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Service Desk Activity </a:t>
                      </a:r>
                      <a:r>
                        <a:rPr lang="en-US" sz="1500" dirty="0"/>
                        <a:t>– Develop new support scripts / New FAQ and knowledge articles / Update information that exist / review</a:t>
                      </a:r>
                      <a:r>
                        <a:rPr lang="en-US" sz="1500" baseline="0" dirty="0"/>
                        <a:t> &amp; </a:t>
                      </a:r>
                      <a:r>
                        <a:rPr lang="en-US" sz="1500" dirty="0"/>
                        <a:t>update what information is on the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Desk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Prepare before go live and release at Go 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57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3. </a:t>
            </a:r>
            <a:r>
              <a:rPr lang="en-US" b="1" dirty="0"/>
              <a:t>WHAT </a:t>
            </a:r>
            <a:r>
              <a:rPr lang="en-US" dirty="0"/>
              <a:t>ARE THE NEEDED ACTIONS?</a:t>
            </a:r>
          </a:p>
        </p:txBody>
      </p:sp>
      <p:sp>
        <p:nvSpPr>
          <p:cNvPr id="5" name="TextBox 4"/>
          <p:cNvSpPr txBox="1"/>
          <p:nvPr/>
        </p:nvSpPr>
        <p:spPr>
          <a:xfrm rot="19980194">
            <a:off x="3550727" y="2767280"/>
            <a:ext cx="4176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</a:schemeClr>
                </a:solidFill>
              </a:rPr>
              <a:t>Example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9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0999" y="1219200"/>
            <a:ext cx="1141475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Usually takes 3-5 weeks* to complete</a:t>
            </a:r>
          </a:p>
          <a:p>
            <a:r>
              <a:rPr lang="en-US" sz="2400" dirty="0"/>
              <a:t>Start as soon as possible!</a:t>
            </a:r>
          </a:p>
          <a:p>
            <a:r>
              <a:rPr lang="en-US" sz="2400" dirty="0"/>
              <a:t>The data you collect is a SOLID START to developing an effective C&amp;T plan</a:t>
            </a:r>
          </a:p>
          <a:p>
            <a:r>
              <a:rPr lang="en-US" sz="2400" dirty="0"/>
              <a:t>Remember, the C&amp;T plan is a living document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TIMELINE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9760" y="3281680"/>
            <a:ext cx="11058946" cy="2173484"/>
            <a:chOff x="152400" y="4114800"/>
            <a:chExt cx="8991600" cy="2173484"/>
          </a:xfrm>
        </p:grpSpPr>
        <p:sp>
          <p:nvSpPr>
            <p:cNvPr id="37" name="TextBox 36"/>
            <p:cNvSpPr txBox="1"/>
            <p:nvPr/>
          </p:nvSpPr>
          <p:spPr>
            <a:xfrm>
              <a:off x="315049" y="4114800"/>
              <a:ext cx="38506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As a facilitator you collect and update the information gathered and distribute prior to the second meeting.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68990" y="4114800"/>
              <a:ext cx="40130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Individual meetings scheduled with each of the affected groups to identify the actions (WHAT).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2400" y="4876800"/>
              <a:ext cx="8991600" cy="1411484"/>
              <a:chOff x="152400" y="4876800"/>
              <a:chExt cx="8991600" cy="141148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52400" y="5659279"/>
                <a:ext cx="8839200" cy="360521"/>
                <a:chOff x="152400" y="5659279"/>
                <a:chExt cx="8839200" cy="360521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152400" y="5773579"/>
                  <a:ext cx="8839200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3810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2098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0386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8674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7696200" y="5659279"/>
                  <a:ext cx="0" cy="22860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381000" y="5773579"/>
                  <a:ext cx="61747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Week 1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240395" y="5770119"/>
                  <a:ext cx="61747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Week 2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069195" y="5770119"/>
                  <a:ext cx="61747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Week 3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897995" y="5770119"/>
                  <a:ext cx="61747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Week 4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726795" y="5770119"/>
                  <a:ext cx="61747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Week 5</a:t>
                  </a:r>
                </a:p>
              </p:txBody>
            </p:sp>
          </p:grpSp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32743" y1="49275" x2="32743" y2="49275"/>
                            <a14:foregroundMark x1="30973" y1="34783" x2="30973" y2="34783"/>
                            <a14:foregroundMark x1="23894" y1="85507" x2="23894" y2="85507"/>
                            <a14:foregroundMark x1="27434" y1="85507" x2="27434" y2="85507"/>
                            <a14:foregroundMark x1="25664" y1="72464" x2="25664" y2="72464"/>
                            <a14:foregroundMark x1="37168" y1="76812" x2="37168" y2="7681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54" y="5114330"/>
                <a:ext cx="803762" cy="490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32743" y1="49275" x2="32743" y2="49275"/>
                            <a14:foregroundMark x1="30973" y1="34783" x2="30973" y2="34783"/>
                            <a14:foregroundMark x1="23894" y1="85507" x2="23894" y2="85507"/>
                            <a14:foregroundMark x1="27434" y1="85507" x2="27434" y2="85507"/>
                            <a14:foregroundMark x1="25664" y1="72464" x2="25664" y2="72464"/>
                            <a14:foregroundMark x1="37168" y1="76812" x2="37168" y2="76812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969" y="5114330"/>
                <a:ext cx="803762" cy="490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247"/>
              <a:stretch/>
            </p:blipFill>
            <p:spPr>
              <a:xfrm>
                <a:off x="2379759" y="5067819"/>
                <a:ext cx="533087" cy="597383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7924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247"/>
              <a:stretch/>
            </p:blipFill>
            <p:spPr>
              <a:xfrm>
                <a:off x="3271186" y="5067819"/>
                <a:ext cx="533087" cy="597383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2246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6568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890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5212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9534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6749" b="89901" l="9862" r="869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3859" y="5098805"/>
                <a:ext cx="641941" cy="51373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5800" y="4876800"/>
                <a:ext cx="838200" cy="8382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14401" y="5826619"/>
                <a:ext cx="936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WHO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805326" y="5826619"/>
                <a:ext cx="936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HOW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504931" y="5826619"/>
                <a:ext cx="1067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WHAT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0647787" y="3809512"/>
            <a:ext cx="1056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C&amp;T Plan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3294" y="5864424"/>
            <a:ext cx="6431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*Example timeline; may increase per the complexity and size of the change across the organization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19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POPULATE THE C&amp;T PLAN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79C586-553F-95FE-CE9C-2F558347C395}"/>
              </a:ext>
            </a:extLst>
          </p:cNvPr>
          <p:cNvGrpSpPr/>
          <p:nvPr/>
        </p:nvGrpSpPr>
        <p:grpSpPr>
          <a:xfrm>
            <a:off x="4543948" y="1636763"/>
            <a:ext cx="3145841" cy="1332124"/>
            <a:chOff x="3952960" y="1636763"/>
            <a:chExt cx="3145841" cy="133212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47EF170-8A2E-48FB-3018-FA272F81C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2960" y="1636763"/>
              <a:ext cx="3145841" cy="13321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57176" y="1922063"/>
              <a:ext cx="15632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HOW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598AFB-378D-83CF-AC1C-F267BA140CDB}"/>
              </a:ext>
            </a:extLst>
          </p:cNvPr>
          <p:cNvGrpSpPr/>
          <p:nvPr/>
        </p:nvGrpSpPr>
        <p:grpSpPr>
          <a:xfrm>
            <a:off x="8022228" y="1612989"/>
            <a:ext cx="3145841" cy="1376827"/>
            <a:chOff x="8302599" y="1612989"/>
            <a:chExt cx="3145841" cy="137682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3AB399B-E36C-1299-E667-19EB41E30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2599" y="1612989"/>
              <a:ext cx="3145841" cy="137682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48841" y="1867451"/>
              <a:ext cx="18035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WHAT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84458" y="3659254"/>
            <a:ext cx="4830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Communication &amp; Training Plan</a:t>
            </a:r>
          </a:p>
        </p:txBody>
      </p:sp>
      <p:sp>
        <p:nvSpPr>
          <p:cNvPr id="15" name="Left Brace 14"/>
          <p:cNvSpPr/>
          <p:nvPr/>
        </p:nvSpPr>
        <p:spPr>
          <a:xfrm rot="16200000">
            <a:off x="5903976" y="-1789704"/>
            <a:ext cx="384048" cy="10754360"/>
          </a:xfrm>
          <a:prstGeom prst="leftBrace">
            <a:avLst>
              <a:gd name="adj1" fmla="val 4801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4337" y="4891366"/>
            <a:ext cx="2320714" cy="848907"/>
            <a:chOff x="1942634" y="5195832"/>
            <a:chExt cx="2332538" cy="85323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3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613"/>
            <a:stretch/>
          </p:blipFill>
          <p:spPr>
            <a:xfrm>
              <a:off x="2398680" y="5195832"/>
              <a:ext cx="1395808" cy="5902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942634" y="5786120"/>
              <a:ext cx="2332538" cy="26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https://tmanthey.com/speaker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03647" y="1169909"/>
            <a:ext cx="5154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You have captured a lot of solid data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" y="1096261"/>
            <a:ext cx="10668000" cy="218331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58A2D8-3118-FADE-B1E7-F247F1CB752B}"/>
              </a:ext>
            </a:extLst>
          </p:cNvPr>
          <p:cNvGrpSpPr/>
          <p:nvPr/>
        </p:nvGrpSpPr>
        <p:grpSpPr>
          <a:xfrm>
            <a:off x="954220" y="1625335"/>
            <a:ext cx="3257289" cy="1367944"/>
            <a:chOff x="492632" y="1625335"/>
            <a:chExt cx="3257289" cy="13679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B1B021-1836-E75D-E1D5-5A43F6AE1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632" y="1625335"/>
              <a:ext cx="3257289" cy="136794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8E49A3-A15E-486D-BD22-5D10479C4C07}"/>
                </a:ext>
              </a:extLst>
            </p:cNvPr>
            <p:cNvSpPr txBox="1"/>
            <p:nvPr/>
          </p:nvSpPr>
          <p:spPr>
            <a:xfrm>
              <a:off x="1339652" y="1969923"/>
              <a:ext cx="15632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WHO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2F070D-53D6-B399-40ED-2FE18C7C36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1647" y="4120919"/>
            <a:ext cx="9088353" cy="19825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29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B3267D-4CC2-603E-2F70-D2AB3134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&amp; TRAINING PLAN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08B180D-8DA3-634B-AC26-44CCBC7C79A9}"/>
              </a:ext>
            </a:extLst>
          </p:cNvPr>
          <p:cNvSpPr/>
          <p:nvPr/>
        </p:nvSpPr>
        <p:spPr>
          <a:xfrm>
            <a:off x="4480561" y="1097385"/>
            <a:ext cx="1351280" cy="935666"/>
          </a:xfrm>
          <a:prstGeom prst="wedgeRoundRectCallout">
            <a:avLst>
              <a:gd name="adj1" fmla="val 75834"/>
              <a:gd name="adj2" fmla="val 75767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Target Audience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A059FA5-B8ED-520D-158A-EB2DBF563C67}"/>
              </a:ext>
            </a:extLst>
          </p:cNvPr>
          <p:cNvSpPr/>
          <p:nvPr/>
        </p:nvSpPr>
        <p:spPr>
          <a:xfrm>
            <a:off x="7731760" y="1180260"/>
            <a:ext cx="1737360" cy="935666"/>
          </a:xfrm>
          <a:prstGeom prst="wedgeRoundRectCallout">
            <a:avLst>
              <a:gd name="adj1" fmla="val -73038"/>
              <a:gd name="adj2" fmla="val 68166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Area / Process / Technology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85F900-1402-5849-ACE5-ED2F84647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0" y="2357424"/>
            <a:ext cx="11966089" cy="26102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648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is a very simple approach: </a:t>
            </a:r>
            <a:br>
              <a:rPr lang="en-US" sz="2800" dirty="0"/>
            </a:br>
            <a:r>
              <a:rPr lang="en-US" sz="2800" dirty="0"/>
              <a:t>WHO – HOW – WHAT, </a:t>
            </a:r>
            <a:r>
              <a:rPr lang="en-US" sz="2800" b="1" dirty="0"/>
              <a:t>but very effective!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dirty="0"/>
              <a:t>If you </a:t>
            </a:r>
            <a:r>
              <a:rPr lang="en-US" sz="2800" b="1" dirty="0"/>
              <a:t>stick to the agenda, </a:t>
            </a:r>
            <a:r>
              <a:rPr lang="en-US" sz="2800" dirty="0"/>
              <a:t>you will have solid data to populate the C&amp;T plan.</a:t>
            </a:r>
          </a:p>
          <a:p>
            <a:pPr marL="0" indent="0">
              <a:buNone/>
            </a:pPr>
            <a:endParaRPr lang="en-US" sz="2800" dirty="0"/>
          </a:p>
          <a:p>
            <a:pPr marL="974725" lvl="1" indent="-517525">
              <a:buFont typeface="Wingdings" panose="05000000000000000000" pitchFamily="2" charset="2"/>
              <a:buChar char="Ø"/>
            </a:pPr>
            <a:r>
              <a:rPr lang="en-US" sz="3600" b="1" i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It is very easy to get off track by focusing on the “WHAT” too early – DON’T DO IT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 WITHIN THE STEPS OF THE APPROACH</a:t>
            </a:r>
          </a:p>
        </p:txBody>
      </p:sp>
    </p:spTree>
    <p:extLst>
      <p:ext uri="{BB962C8B-B14F-4D97-AF65-F5344CB8AC3E}">
        <p14:creationId xmlns:p14="http://schemas.microsoft.com/office/powerpoint/2010/main" val="14998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5625474"/>
            <a:ext cx="10515600" cy="422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don’t forget to complete an evaluation form!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TOOLBOX  &amp;  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7BCA8-39FE-A91D-FBF8-A056D5C13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846" y="1115015"/>
            <a:ext cx="1878794" cy="2963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toolbox_kit_fix_1600_clr_6972.png">
            <a:extLst>
              <a:ext uri="{FF2B5EF4-FFF2-40B4-BE49-F238E27FC236}">
                <a16:creationId xmlns:a16="http://schemas.microsoft.com/office/drawing/2014/main" id="{383D50E6-BE3C-2170-762F-A0D28B76A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479"/>
            <a:ext cx="1766565" cy="13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952661-DB73-5F54-A184-9C7FB36F70D7}"/>
              </a:ext>
            </a:extLst>
          </p:cNvPr>
          <p:cNvSpPr/>
          <p:nvPr/>
        </p:nvSpPr>
        <p:spPr>
          <a:xfrm>
            <a:off x="2147565" y="1461929"/>
            <a:ext cx="572173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Add to your tool box: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WHO-HOW-WHAT templates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Communication &amp; Training Plan template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The WHO-HOW-WHAT Approach to Organizational Change Management (OCM)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This presentation</a:t>
            </a:r>
          </a:p>
          <a:p>
            <a:endParaRPr lang="en-US" sz="1800" dirty="0"/>
          </a:p>
          <a:p>
            <a:r>
              <a:rPr lang="en-US" sz="1600" dirty="0"/>
              <a:t>To download templates, go to: </a:t>
            </a:r>
            <a:r>
              <a:rPr lang="en-US" sz="1600" dirty="0">
                <a:hlinkClick r:id="rId4"/>
              </a:rPr>
              <a:t>http://www.tmanthey.com/speaker.html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DAA19-063F-200F-B1D9-33154C2F4649}"/>
              </a:ext>
            </a:extLst>
          </p:cNvPr>
          <p:cNvSpPr txBox="1"/>
          <p:nvPr/>
        </p:nvSpPr>
        <p:spPr>
          <a:xfrm>
            <a:off x="8275320" y="4401939"/>
            <a:ext cx="35356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Thorsten Manthey</a:t>
            </a:r>
          </a:p>
          <a:p>
            <a:pPr marL="0" indent="0">
              <a:buNone/>
            </a:pPr>
            <a:r>
              <a:rPr lang="en-US" sz="1800" dirty="0"/>
              <a:t>Engagement Director, TCS</a:t>
            </a:r>
          </a:p>
          <a:p>
            <a:pPr marL="0" indent="0">
              <a:buNone/>
            </a:pPr>
            <a:r>
              <a:rPr lang="en-US" sz="1800" dirty="0"/>
              <a:t>(617) 513 0000</a:t>
            </a:r>
          </a:p>
          <a:p>
            <a:pPr marL="0" indent="0">
              <a:buNone/>
            </a:pPr>
            <a:r>
              <a:rPr lang="en-US" sz="1800" dirty="0"/>
              <a:t>Thorsten.manthey@tcs.com</a:t>
            </a:r>
          </a:p>
          <a:p>
            <a:pPr marL="0" indent="0">
              <a:buNone/>
            </a:pPr>
            <a:r>
              <a:rPr lang="en-US" sz="1800" dirty="0"/>
              <a:t>thorsten@tmanthey.com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86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73D282-28FE-DC43-B982-332A599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PEOPLE CHANGE MANAGEMENT?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BFDCBA0-31FC-38FC-1ADD-02F1E1F23D9F}"/>
              </a:ext>
            </a:extLst>
          </p:cNvPr>
          <p:cNvSpPr txBox="1">
            <a:spLocks/>
          </p:cNvSpPr>
          <p:nvPr/>
        </p:nvSpPr>
        <p:spPr>
          <a:xfrm>
            <a:off x="255639" y="931300"/>
            <a:ext cx="9143999" cy="9048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Increase Probability of Project Success!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871452-EB1B-58C1-280A-BD9BF2EFE891}"/>
              </a:ext>
            </a:extLst>
          </p:cNvPr>
          <p:cNvGrpSpPr/>
          <p:nvPr/>
        </p:nvGrpSpPr>
        <p:grpSpPr>
          <a:xfrm>
            <a:off x="1144653" y="1686958"/>
            <a:ext cx="802358" cy="802358"/>
            <a:chOff x="-2076450" y="1638300"/>
            <a:chExt cx="914400" cy="914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93649BC-DBA4-CEB1-AC69-D0E8F0096C1F}"/>
                </a:ext>
              </a:extLst>
            </p:cNvPr>
            <p:cNvSpPr/>
            <p:nvPr/>
          </p:nvSpPr>
          <p:spPr>
            <a:xfrm>
              <a:off x="-2076450" y="1638300"/>
              <a:ext cx="914400" cy="9144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7EEE3E4-F7F4-908A-3BE5-EE8B8010D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832" y1="45078" x2="7832" y2="45078"/>
                          <a14:foregroundMark x1="20091" y1="44080" x2="20091" y2="44080"/>
                          <a14:foregroundMark x1="41090" y1="46077" x2="41090" y2="460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6925" y="1784424"/>
              <a:ext cx="805869" cy="64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7935C3-2632-EAE6-E5F0-F7FAE74E247F}"/>
              </a:ext>
            </a:extLst>
          </p:cNvPr>
          <p:cNvGrpSpPr/>
          <p:nvPr/>
        </p:nvGrpSpPr>
        <p:grpSpPr>
          <a:xfrm>
            <a:off x="1153050" y="3793594"/>
            <a:ext cx="785564" cy="785564"/>
            <a:chOff x="-1998583" y="3781425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CA6E5D-1C33-60E8-858C-7DDC9826820B}"/>
                </a:ext>
              </a:extLst>
            </p:cNvPr>
            <p:cNvSpPr/>
            <p:nvPr/>
          </p:nvSpPr>
          <p:spPr>
            <a:xfrm>
              <a:off x="-1998583" y="3781425"/>
              <a:ext cx="914400" cy="9144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734236-F59F-EF05-A234-4932FABBF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0716" y="3895725"/>
              <a:ext cx="758666" cy="6858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CACB39E-AB0F-8E3A-859D-28AB651DEBDF}"/>
              </a:ext>
            </a:extLst>
          </p:cNvPr>
          <p:cNvSpPr/>
          <p:nvPr/>
        </p:nvSpPr>
        <p:spPr>
          <a:xfrm>
            <a:off x="2074913" y="1607574"/>
            <a:ext cx="7124700" cy="3982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Manage employee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Resistance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to change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>
                <a:solidFill>
                  <a:schemeClr val="bg2">
                    <a:lumMod val="25000"/>
                  </a:schemeClr>
                </a:solidFill>
              </a:rPr>
              <a:t>Improve speed of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Adoption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(how quick)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Increase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Utilization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(how many)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Optimize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Proficiency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(how well)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D6C199-59C5-F913-45B5-C1FD6A7AF96E}"/>
              </a:ext>
            </a:extLst>
          </p:cNvPr>
          <p:cNvGrpSpPr/>
          <p:nvPr/>
        </p:nvGrpSpPr>
        <p:grpSpPr>
          <a:xfrm>
            <a:off x="1084630" y="4886330"/>
            <a:ext cx="922405" cy="922405"/>
            <a:chOff x="1025665" y="5479673"/>
            <a:chExt cx="653044" cy="65304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0411F1-912C-D9C3-9E02-EADB0973C3B2}"/>
                </a:ext>
              </a:extLst>
            </p:cNvPr>
            <p:cNvSpPr/>
            <p:nvPr/>
          </p:nvSpPr>
          <p:spPr>
            <a:xfrm>
              <a:off x="1074022" y="5492212"/>
              <a:ext cx="556163" cy="55616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0BFA65-C768-6BCD-5462-CD8CEAAD2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556" l="0" r="100000">
                          <a14:foregroundMark x1="66667" y1="6222" x2="66667" y2="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665" y="5479673"/>
              <a:ext cx="653044" cy="65304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A75E9A-970F-C560-A12C-F57E3A41272D}"/>
              </a:ext>
            </a:extLst>
          </p:cNvPr>
          <p:cNvGrpSpPr/>
          <p:nvPr/>
        </p:nvGrpSpPr>
        <p:grpSpPr>
          <a:xfrm>
            <a:off x="948726" y="2672262"/>
            <a:ext cx="1194213" cy="895659"/>
            <a:chOff x="53369" y="4227623"/>
            <a:chExt cx="845478" cy="63410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3F7715F-F6AF-37D5-3BB5-A697EC3A629B}"/>
                </a:ext>
              </a:extLst>
            </p:cNvPr>
            <p:cNvSpPr/>
            <p:nvPr/>
          </p:nvSpPr>
          <p:spPr>
            <a:xfrm>
              <a:off x="195718" y="4266596"/>
              <a:ext cx="556163" cy="55616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C2EE05-8064-D447-C4E6-2D93C5B1A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138" l="1290" r="98710">
                          <a14:foregroundMark x1="27000" y1="26667" x2="27000" y2="26667"/>
                          <a14:foregroundMark x1="30750" y1="23000" x2="30750" y2="23000"/>
                          <a14:foregroundMark x1="24000" y1="29667" x2="24000" y2="29667"/>
                          <a14:foregroundMark x1="27250" y1="23000" x2="27250" y2="23000"/>
                          <a14:foregroundMark x1="29750" y1="20333" x2="29750" y2="20333"/>
                          <a14:foregroundMark x1="36750" y1="18000" x2="36750" y2="18000"/>
                          <a14:foregroundMark x1="39750" y1="14333" x2="39750" y2="14333"/>
                          <a14:foregroundMark x1="44000" y1="14000" x2="44000" y2="14000"/>
                          <a14:foregroundMark x1="49250" y1="12000" x2="49250" y2="12000"/>
                          <a14:foregroundMark x1="54250" y1="13333" x2="54250" y2="13333"/>
                          <a14:foregroundMark x1="60000" y1="14667" x2="60000" y2="14667"/>
                          <a14:foregroundMark x1="63750" y1="17000" x2="63750" y2="17000"/>
                          <a14:foregroundMark x1="68000" y1="20000" x2="68000" y2="20000"/>
                          <a14:foregroundMark x1="71250" y1="22667" x2="71250" y2="22667"/>
                          <a14:foregroundMark x1="72906" y1="21711" x2="72906" y2="21711"/>
                          <a14:foregroundMark x1="70936" y1="18421" x2="70936" y2="18421"/>
                          <a14:foregroundMark x1="30049" y1="17763" x2="30049" y2="17763"/>
                          <a14:foregroundMark x1="26601" y1="20395" x2="26601" y2="20395"/>
                          <a14:backgroundMark x1="62562" y1="5921" x2="62562" y2="5921"/>
                          <a14:backgroundMark x1="55665" y1="4605" x2="55665" y2="4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9" y="4227623"/>
              <a:ext cx="845478" cy="634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6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24BC1B-6190-2177-38CE-B2CA00BE1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219200"/>
            <a:ext cx="11476703" cy="435133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Pace and frequency of change is increasing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Successful companies manage change well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Lead and manage change - most sought-after skills for both leaders and staff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</a:rPr>
              <a:t>ROI is directly related to the ability to lead and manage change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</a:rPr>
              <a:t>Leading change is a leadership skill with the highest Return on Investment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2C39AF-38C2-07B0-CFDB-B3D2CA91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CHANGE MANAGEMENT</a:t>
            </a:r>
          </a:p>
        </p:txBody>
      </p:sp>
    </p:spTree>
    <p:extLst>
      <p:ext uri="{BB962C8B-B14F-4D97-AF65-F5344CB8AC3E}">
        <p14:creationId xmlns:p14="http://schemas.microsoft.com/office/powerpoint/2010/main" val="26067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092948-7FD5-B84F-8F5C-669DDA446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&amp; TECHNOLOGY IS NOT ENOUGH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D9CC5-317A-D6E6-B9DB-D1B62B13C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3126353"/>
            <a:ext cx="2336926" cy="155171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C0C235-2909-182D-01FA-D554D1BF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5286" y="1174750"/>
            <a:ext cx="7321427" cy="45085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Perfectly Designed </a:t>
            </a:r>
            <a:r>
              <a:rPr lang="en-US" sz="3600" b="1" dirty="0"/>
              <a:t>Process</a:t>
            </a:r>
          </a:p>
          <a:p>
            <a:pPr marL="0" indent="0" algn="ctr">
              <a:buNone/>
            </a:pPr>
            <a:r>
              <a:rPr lang="en-US" sz="3600" dirty="0"/>
              <a:t>+</a:t>
            </a:r>
          </a:p>
          <a:p>
            <a:pPr marL="0" indent="0" algn="ctr">
              <a:buNone/>
            </a:pPr>
            <a:r>
              <a:rPr lang="en-US" sz="3600" dirty="0"/>
              <a:t>Perfectly Designed </a:t>
            </a:r>
            <a:r>
              <a:rPr lang="en-US" sz="3600" b="1" dirty="0"/>
              <a:t>Technology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If </a:t>
            </a:r>
            <a:r>
              <a:rPr lang="en-US" sz="3600" b="1" dirty="0">
                <a:solidFill>
                  <a:srgbClr val="00B050"/>
                </a:solidFill>
              </a:rPr>
              <a:t>PEOPLE</a:t>
            </a:r>
            <a:r>
              <a:rPr lang="en-US" dirty="0"/>
              <a:t> are </a:t>
            </a:r>
            <a:r>
              <a:rPr lang="en-US" u="sng" dirty="0"/>
              <a:t>not following </a:t>
            </a:r>
            <a:r>
              <a:rPr lang="en-US" dirty="0"/>
              <a:t>the new process or </a:t>
            </a:r>
            <a:r>
              <a:rPr lang="en-US" u="sng" dirty="0"/>
              <a:t>not using</a:t>
            </a:r>
            <a:r>
              <a:rPr lang="en-US" dirty="0"/>
              <a:t> the new tool, very little is changing! </a:t>
            </a:r>
          </a:p>
          <a:p>
            <a:pPr marL="0" indent="0" algn="ctr">
              <a:buNone/>
            </a:pPr>
            <a:r>
              <a:rPr lang="en-US" sz="2800" b="1" dirty="0"/>
              <a:t>=&gt;  Project Goal/Benefits/ROI is NOT realized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6D9EA-A3CB-010E-DF90-4B538C92A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712" y="954928"/>
            <a:ext cx="1541023" cy="1027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FDE41C-736A-1A88-17B6-39161146D7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713" y="2202098"/>
            <a:ext cx="1541022" cy="108027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0999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C8815-EB38-B937-51B0-9907C22A7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672084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People Change Management Approaches and Frameworks</a:t>
            </a:r>
          </a:p>
          <a:p>
            <a:r>
              <a:rPr lang="en-US" sz="2400" dirty="0"/>
              <a:t>ADKAR (</a:t>
            </a:r>
            <a:r>
              <a:rPr lang="en-US" sz="2400" dirty="0" err="1"/>
              <a:t>Prosci</a:t>
            </a:r>
            <a:r>
              <a:rPr lang="en-US" sz="2400" dirty="0"/>
              <a:t>)</a:t>
            </a:r>
          </a:p>
          <a:p>
            <a:r>
              <a:rPr lang="en-US" sz="2400" dirty="0"/>
              <a:t>Kotter’s 8 Steps</a:t>
            </a:r>
          </a:p>
          <a:p>
            <a:r>
              <a:rPr lang="en-US" sz="2400" dirty="0"/>
              <a:t>TCS’s Delivery Framework</a:t>
            </a:r>
          </a:p>
          <a:p>
            <a:r>
              <a:rPr lang="en-US" sz="2400" dirty="0"/>
              <a:t>Company-specific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C9EF59-3A16-3E86-44DC-91F88495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STRUCTURED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94D76-9AEA-9D33-01F2-8FB5C9D081BC}"/>
              </a:ext>
            </a:extLst>
          </p:cNvPr>
          <p:cNvSpPr txBox="1"/>
          <p:nvPr/>
        </p:nvSpPr>
        <p:spPr>
          <a:xfrm>
            <a:off x="381000" y="4192409"/>
            <a:ext cx="47244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People Change Management is much more than a communications &amp; training plan! 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E147EB7-3C5B-53A9-D15C-031EB8D0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983" y="838686"/>
            <a:ext cx="4214177" cy="518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EEB903-851E-EA50-587D-E657671F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- HOW - WHAT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AC28B27-6727-B0CB-8089-3ABC407C8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2743" y1="49275" x2="32743" y2="49275"/>
                        <a14:foregroundMark x1="30973" y1="34783" x2="30973" y2="34783"/>
                        <a14:foregroundMark x1="23894" y1="85507" x2="23894" y2="85507"/>
                        <a14:foregroundMark x1="27434" y1="85507" x2="27434" y2="85507"/>
                        <a14:foregroundMark x1="25664" y1="72464" x2="25664" y2="72464"/>
                        <a14:foregroundMark x1="37168" y1="76812" x2="37168" y2="7681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55905" y="1244022"/>
            <a:ext cx="16222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2685E1-AF6C-8F72-812A-F9883074CBE4}"/>
              </a:ext>
            </a:extLst>
          </p:cNvPr>
          <p:cNvSpPr/>
          <p:nvPr/>
        </p:nvSpPr>
        <p:spPr>
          <a:xfrm>
            <a:off x="2895596" y="1244022"/>
            <a:ext cx="8382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WHO is impacted?</a:t>
            </a:r>
            <a:br>
              <a:rPr lang="en-US" b="1" dirty="0"/>
            </a:br>
            <a:r>
              <a:rPr lang="en-US" dirty="0"/>
              <a:t>Identify all groups that are being affected in </a:t>
            </a:r>
            <a:r>
              <a:rPr lang="en-US" u="sng" dirty="0"/>
              <a:t>any aspect </a:t>
            </a:r>
            <a:r>
              <a:rPr lang="en-US" dirty="0"/>
              <a:t>by this change.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C8C9AD-ABA6-501F-A3FD-DF88CBD61D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47"/>
          <a:stretch/>
        </p:blipFill>
        <p:spPr>
          <a:xfrm>
            <a:off x="1470702" y="2762072"/>
            <a:ext cx="992692" cy="11124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C5B64A-B9A8-A6ED-E0EB-F37FEE622C4E}"/>
              </a:ext>
            </a:extLst>
          </p:cNvPr>
          <p:cNvSpPr/>
          <p:nvPr/>
        </p:nvSpPr>
        <p:spPr>
          <a:xfrm>
            <a:off x="2895596" y="2851573"/>
            <a:ext cx="8624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HOW are they impacted?</a:t>
            </a:r>
            <a:br>
              <a:rPr lang="en-US" b="1" dirty="0"/>
            </a:br>
            <a:r>
              <a:rPr lang="en-US" dirty="0"/>
              <a:t>What is changing? </a:t>
            </a:r>
          </a:p>
          <a:p>
            <a:r>
              <a:rPr lang="en-US" dirty="0"/>
              <a:t>What is not changing?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BC3A3C-B50A-688E-05E1-9623C7632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49" b="89901" l="9862" r="86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8" y="4281717"/>
            <a:ext cx="1752600" cy="14025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4E96ED-5238-44D7-DF3B-3B263991B1E3}"/>
              </a:ext>
            </a:extLst>
          </p:cNvPr>
          <p:cNvSpPr/>
          <p:nvPr/>
        </p:nvSpPr>
        <p:spPr>
          <a:xfrm>
            <a:off x="2895596" y="4463522"/>
            <a:ext cx="8624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WHAT is needed?</a:t>
            </a:r>
            <a:br>
              <a:rPr lang="en-US" b="1" dirty="0"/>
            </a:br>
            <a:r>
              <a:rPr lang="en-US" dirty="0"/>
              <a:t>Identify the “actions” and how much people change management is needed for the impacted groups?</a:t>
            </a:r>
          </a:p>
        </p:txBody>
      </p:sp>
    </p:spTree>
    <p:extLst>
      <p:ext uri="{BB962C8B-B14F-4D97-AF65-F5344CB8AC3E}">
        <p14:creationId xmlns:p14="http://schemas.microsoft.com/office/powerpoint/2010/main" val="82408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39D60A-8C2E-08DB-FB38-1D8A3C23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STEPS APPROACH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2EA87E-2351-2F4A-47FF-75217E2DC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223214"/>
              </p:ext>
            </p:extLst>
          </p:nvPr>
        </p:nvGraphicFramePr>
        <p:xfrm>
          <a:off x="716280" y="914400"/>
          <a:ext cx="8991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474D4058-9623-C233-9C93-A7E33428F73C}"/>
              </a:ext>
            </a:extLst>
          </p:cNvPr>
          <p:cNvSpPr/>
          <p:nvPr/>
        </p:nvSpPr>
        <p:spPr>
          <a:xfrm rot="16200000">
            <a:off x="5058156" y="227076"/>
            <a:ext cx="384048" cy="8763000"/>
          </a:xfrm>
          <a:prstGeom prst="leftBrace">
            <a:avLst>
              <a:gd name="adj1" fmla="val 4801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10B96-0CBE-ECA1-649A-C1586030675B}"/>
              </a:ext>
            </a:extLst>
          </p:cNvPr>
          <p:cNvSpPr txBox="1"/>
          <p:nvPr/>
        </p:nvSpPr>
        <p:spPr>
          <a:xfrm>
            <a:off x="1211580" y="3588604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After</a:t>
            </a:r>
            <a:r>
              <a:rPr lang="en-US" dirty="0"/>
              <a:t> these three steps have been completed you can populate the Communication &amp; Training (C&amp;T)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9C056-3615-DD77-D246-AE4C61F257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4876630"/>
            <a:ext cx="1066970" cy="10669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2383D6-7D0A-4D99-C556-528E7C5CFA27}"/>
              </a:ext>
            </a:extLst>
          </p:cNvPr>
          <p:cNvSpPr txBox="1"/>
          <p:nvPr/>
        </p:nvSpPr>
        <p:spPr>
          <a:xfrm>
            <a:off x="4754880" y="5105230"/>
            <a:ext cx="5613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Communication &amp; Training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3DF24-F7A3-86BE-5887-24F5790D0AB9}"/>
              </a:ext>
            </a:extLst>
          </p:cNvPr>
          <p:cNvSpPr txBox="1"/>
          <p:nvPr/>
        </p:nvSpPr>
        <p:spPr>
          <a:xfrm>
            <a:off x="1197546" y="1339122"/>
            <a:ext cx="123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F5A86-3B92-BD6E-C895-5D2E19EE904E}"/>
              </a:ext>
            </a:extLst>
          </p:cNvPr>
          <p:cNvSpPr txBox="1"/>
          <p:nvPr/>
        </p:nvSpPr>
        <p:spPr>
          <a:xfrm>
            <a:off x="4238622" y="1343890"/>
            <a:ext cx="123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FA9A5F-5B57-0823-6D56-67CFBEFC7EEC}"/>
              </a:ext>
            </a:extLst>
          </p:cNvPr>
          <p:cNvSpPr txBox="1"/>
          <p:nvPr/>
        </p:nvSpPr>
        <p:spPr>
          <a:xfrm>
            <a:off x="7279689" y="1343893"/>
            <a:ext cx="123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B6FF92-7AEE-B1C0-9A49-50F5F5359E3B}"/>
              </a:ext>
            </a:extLst>
          </p:cNvPr>
          <p:cNvSpPr/>
          <p:nvPr/>
        </p:nvSpPr>
        <p:spPr>
          <a:xfrm>
            <a:off x="1870143" y="2050596"/>
            <a:ext cx="1741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/>
              <a:t>Initial meeting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validation meeting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C5C79F-98E9-0705-C3A8-13C0057BE9E4}"/>
              </a:ext>
            </a:extLst>
          </p:cNvPr>
          <p:cNvSpPr/>
          <p:nvPr/>
        </p:nvSpPr>
        <p:spPr>
          <a:xfrm>
            <a:off x="4831250" y="2050069"/>
            <a:ext cx="1808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/>
              <a:t>Initial meeting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validation meeting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605AC-8A82-5839-6C05-278711A609B1}"/>
              </a:ext>
            </a:extLst>
          </p:cNvPr>
          <p:cNvSpPr/>
          <p:nvPr/>
        </p:nvSpPr>
        <p:spPr>
          <a:xfrm>
            <a:off x="7912449" y="1866924"/>
            <a:ext cx="152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/>
              <a:t>Separate meetings with each group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8AA74C-31B4-1606-BF91-A25D3CB1A23D}"/>
              </a:ext>
            </a:extLst>
          </p:cNvPr>
          <p:cNvGrpSpPr/>
          <p:nvPr/>
        </p:nvGrpSpPr>
        <p:grpSpPr>
          <a:xfrm>
            <a:off x="10024174" y="913841"/>
            <a:ext cx="1940560" cy="1491692"/>
            <a:chOff x="10010132" y="1135669"/>
            <a:chExt cx="1940560" cy="1491692"/>
          </a:xfrm>
        </p:grpSpPr>
        <p:pic>
          <p:nvPicPr>
            <p:cNvPr id="15" name="Graphic 14" descr="Warning with solid fill">
              <a:extLst>
                <a:ext uri="{FF2B5EF4-FFF2-40B4-BE49-F238E27FC236}">
                  <a16:creationId xmlns:a16="http://schemas.microsoft.com/office/drawing/2014/main" id="{87C2FCCD-4266-A79B-E29D-DE6326815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23212" y="1135669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C4C5B5-709C-E4BD-B60A-A16503C69280}"/>
                </a:ext>
              </a:extLst>
            </p:cNvPr>
            <p:cNvSpPr txBox="1"/>
            <p:nvPr/>
          </p:nvSpPr>
          <p:spPr>
            <a:xfrm>
              <a:off x="10010132" y="1981030"/>
              <a:ext cx="1940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Stick to the topic in each meeting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94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B4D38E-FA24-7D0A-04E3-68ABB5C0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WHO IS AFFECTED?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713FE1-2B72-60E9-31DE-374124151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1652"/>
              </p:ext>
            </p:extLst>
          </p:nvPr>
        </p:nvGraphicFramePr>
        <p:xfrm>
          <a:off x="381000" y="1036320"/>
          <a:ext cx="11412562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5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750">
                <a:tc>
                  <a:txBody>
                    <a:bodyPr/>
                    <a:lstStyle/>
                    <a:p>
                      <a:r>
                        <a:rPr lang="en-US" sz="16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# Members /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A65552-CE68-02F7-8248-9F5097B9B62A}"/>
              </a:ext>
            </a:extLst>
          </p:cNvPr>
          <p:cNvSpPr txBox="1">
            <a:spLocks/>
          </p:cNvSpPr>
          <p:nvPr/>
        </p:nvSpPr>
        <p:spPr>
          <a:xfrm>
            <a:off x="398438" y="2057400"/>
            <a:ext cx="10858842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 dirty="0"/>
              <a:t>Identify all groups that are being affected in any aspect by the change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Users of the new system, tool or processes being implemented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Data consumers (e.g., reporting teams, finance teams, etc.)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Managers 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Service Desk / 2</a:t>
            </a:r>
            <a:r>
              <a:rPr lang="en-US" baseline="30000" dirty="0"/>
              <a:t>nd</a:t>
            </a:r>
            <a:r>
              <a:rPr lang="en-US" dirty="0"/>
              <a:t> level support / Technical support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Developers / Designers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HR / Finance / Procurement</a:t>
            </a:r>
          </a:p>
          <a:p>
            <a:pPr marL="682625" lvl="1" indent="-225425" defTabSz="6858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External Vendors / Partners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BFE1DB-1194-3DFD-C7C0-6D9E973DFFC0}"/>
              </a:ext>
            </a:extLst>
          </p:cNvPr>
          <p:cNvSpPr txBox="1">
            <a:spLocks/>
          </p:cNvSpPr>
          <p:nvPr/>
        </p:nvSpPr>
        <p:spPr bwMode="gray">
          <a:xfrm>
            <a:off x="7549282" y="5389880"/>
            <a:ext cx="424428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Remember to stick to the agenda - WHO Don’t start identifying HOW or WHAT</a:t>
            </a:r>
          </a:p>
        </p:txBody>
      </p:sp>
    </p:spTree>
    <p:extLst>
      <p:ext uri="{BB962C8B-B14F-4D97-AF65-F5344CB8AC3E}">
        <p14:creationId xmlns:p14="http://schemas.microsoft.com/office/powerpoint/2010/main" val="36180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56368"/>
              </p:ext>
            </p:extLst>
          </p:nvPr>
        </p:nvGraphicFramePr>
        <p:xfrm>
          <a:off x="477033" y="981552"/>
          <a:ext cx="11339047" cy="478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9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1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804">
                <a:tc>
                  <a:txBody>
                    <a:bodyPr/>
                    <a:lstStyle/>
                    <a:p>
                      <a:r>
                        <a:rPr lang="en-US" sz="16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# Members /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Service Desk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Handles first level phone calls and tickets from customers. USA and India.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+90</a:t>
                      </a:r>
                      <a:r>
                        <a:rPr lang="en-US" sz="1200" baseline="0" dirty="0"/>
                        <a:t> c</a:t>
                      </a:r>
                      <a:r>
                        <a:rPr lang="en-US" sz="1200" dirty="0"/>
                        <a:t>ustomer service rep, multiple locations, 7x24x365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9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/>
                        <a:t>2</a:t>
                      </a:r>
                      <a:r>
                        <a:rPr lang="en-US" sz="1200" kern="1200" baseline="30000" dirty="0"/>
                        <a:t>nd</a:t>
                      </a:r>
                      <a:r>
                        <a:rPr lang="en-US" sz="1200" kern="1200" dirty="0"/>
                        <a:t> level Support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Handles escalated calls from the Service Desk. Two locations in the US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/>
                        <a:t>15 support staff, two main locations, 7:00-21:00 business days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HR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Supporting with the new roles and organizational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5 HR people supporting the IT organization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Procurement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Internal</a:t>
                      </a:r>
                      <a:r>
                        <a:rPr lang="en-US" sz="1200" baseline="0" dirty="0"/>
                        <a:t> team plus a number of vendors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2 people in procurement team. 3 major vendors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Finance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Provides input</a:t>
                      </a:r>
                      <a:r>
                        <a:rPr lang="en-US" sz="1200" baseline="0" dirty="0"/>
                        <a:t> to the new process via an automated feed from finance system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2</a:t>
                      </a:r>
                      <a:r>
                        <a:rPr lang="en-US" sz="1200" kern="1200" baseline="0" dirty="0"/>
                        <a:t> VPs and their groups, total of 9 people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IT Managers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</a:t>
                      </a:r>
                      <a:r>
                        <a:rPr lang="en-US" sz="1200" baseline="0" dirty="0"/>
                        <a:t> IT </a:t>
                      </a:r>
                      <a:r>
                        <a:rPr lang="en-US" sz="1200" dirty="0"/>
                        <a:t>managers within the Infrastructure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All line managers 45 managers + their</a:t>
                      </a:r>
                      <a:r>
                        <a:rPr lang="en-US" sz="1200" kern="1200" baseline="0" dirty="0"/>
                        <a:t> team, total ~800 people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dirty="0"/>
                        <a:t>Customers ordering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Anyone using the process.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USA:</a:t>
                      </a:r>
                      <a:r>
                        <a:rPr lang="en-US" sz="1200" kern="1200" baseline="0" dirty="0"/>
                        <a:t> 1,500 people</a:t>
                      </a:r>
                    </a:p>
                    <a:p>
                      <a:r>
                        <a:rPr lang="en-US" sz="1200" kern="1200" baseline="0" dirty="0"/>
                        <a:t>India: 200 people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dirty="0"/>
                        <a:t>Reporting</a:t>
                      </a:r>
                      <a:r>
                        <a:rPr lang="en-US" sz="1200" baseline="0" dirty="0"/>
                        <a:t> team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Extracting data from the system</a:t>
                      </a:r>
                      <a:r>
                        <a:rPr lang="en-US" sz="1200" kern="1200" baseline="0" dirty="0"/>
                        <a:t> creating monthly reports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6 individuals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dirty="0"/>
                        <a:t>Interfacing process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Multiple interfacing processes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5 process managers and 5 process owners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945">
                <a:tc>
                  <a:txBody>
                    <a:bodyPr/>
                    <a:lstStyle/>
                    <a:p>
                      <a:r>
                        <a:rPr lang="en-US" sz="1200" dirty="0"/>
                        <a:t>App.</a:t>
                      </a:r>
                      <a:r>
                        <a:rPr lang="en-US" sz="1200" baseline="0" dirty="0"/>
                        <a:t> Development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NN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The team leader for the application</a:t>
                      </a:r>
                      <a:r>
                        <a:rPr lang="en-US" sz="1200" kern="1200" baseline="0" dirty="0"/>
                        <a:t> development team X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/>
                        <a:t>1 team lead and 10 people in the team in total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1. </a:t>
            </a:r>
            <a:r>
              <a:rPr lang="en-US" b="1" dirty="0"/>
              <a:t>WHO</a:t>
            </a:r>
            <a:r>
              <a:rPr lang="en-US" dirty="0"/>
              <a:t> IS AFFECTED?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D65A71-773E-D38A-A01A-5AFD4E1A50D9}"/>
              </a:ext>
            </a:extLst>
          </p:cNvPr>
          <p:cNvSpPr txBox="1"/>
          <p:nvPr/>
        </p:nvSpPr>
        <p:spPr>
          <a:xfrm rot="19980194">
            <a:off x="3206441" y="2543105"/>
            <a:ext cx="4176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75000"/>
                  </a:schemeClr>
                </a:solidFill>
              </a:rPr>
              <a:t>Example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4823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">
  <a:themeElements>
    <a:clrScheme name="SMW23">
      <a:dk1>
        <a:srgbClr val="0F2F41"/>
      </a:dk1>
      <a:lt1>
        <a:srgbClr val="FFFFFF"/>
      </a:lt1>
      <a:dk2>
        <a:srgbClr val="4D4D4F"/>
      </a:dk2>
      <a:lt2>
        <a:srgbClr val="E7E6E6"/>
      </a:lt2>
      <a:accent1>
        <a:srgbClr val="009C8E"/>
      </a:accent1>
      <a:accent2>
        <a:srgbClr val="F6BC18"/>
      </a:accent2>
      <a:accent3>
        <a:srgbClr val="2B398C"/>
      </a:accent3>
      <a:accent4>
        <a:srgbClr val="842B8F"/>
      </a:accent4>
      <a:accent5>
        <a:srgbClr val="400E40"/>
      </a:accent5>
      <a:accent6>
        <a:srgbClr val="23485F"/>
      </a:accent6>
      <a:hlink>
        <a:srgbClr val="00A8AC"/>
      </a:hlink>
      <a:folHlink>
        <a:srgbClr val="00A8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SMW23">
      <a:dk1>
        <a:srgbClr val="0F2F41"/>
      </a:dk1>
      <a:lt1>
        <a:srgbClr val="FFFFFF"/>
      </a:lt1>
      <a:dk2>
        <a:srgbClr val="4D4D4F"/>
      </a:dk2>
      <a:lt2>
        <a:srgbClr val="E7E6E6"/>
      </a:lt2>
      <a:accent1>
        <a:srgbClr val="009C8E"/>
      </a:accent1>
      <a:accent2>
        <a:srgbClr val="F6BC18"/>
      </a:accent2>
      <a:accent3>
        <a:srgbClr val="2B398C"/>
      </a:accent3>
      <a:accent4>
        <a:srgbClr val="842B8F"/>
      </a:accent4>
      <a:accent5>
        <a:srgbClr val="400E40"/>
      </a:accent5>
      <a:accent6>
        <a:srgbClr val="23485F"/>
      </a:accent6>
      <a:hlink>
        <a:srgbClr val="00A8AC"/>
      </a:hlink>
      <a:folHlink>
        <a:srgbClr val="00A8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ba11f4-2931-4fcd-a6e3-8f471cfc29c0" xsi:nil="true"/>
    <lcf76f155ced4ddcb4097134ff3c332f xmlns="e6fa26e8-7807-46c3-9e5c-9f5d6b61bc3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E7756C3890541B25F222B995FAFBC" ma:contentTypeVersion="17" ma:contentTypeDescription="Create a new document." ma:contentTypeScope="" ma:versionID="cbf96eb4ab63158f6e337d87192fc2fa">
  <xsd:schema xmlns:xsd="http://www.w3.org/2001/XMLSchema" xmlns:xs="http://www.w3.org/2001/XMLSchema" xmlns:p="http://schemas.microsoft.com/office/2006/metadata/properties" xmlns:ns2="e6fa26e8-7807-46c3-9e5c-9f5d6b61bc32" xmlns:ns3="94ba11f4-2931-4fcd-a6e3-8f471cfc29c0" targetNamespace="http://schemas.microsoft.com/office/2006/metadata/properties" ma:root="true" ma:fieldsID="5b4ab1aeaef49e61fa71cb1145f47220" ns2:_="" ns3:_="">
    <xsd:import namespace="e6fa26e8-7807-46c3-9e5c-9f5d6b61bc32"/>
    <xsd:import namespace="94ba11f4-2931-4fcd-a6e3-8f471cfc2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a26e8-7807-46c3-9e5c-9f5d6b61b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11f4-2931-4fcd-a6e3-8f471cfc2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e18278-8dd5-4698-b7b8-573452de3c69}" ma:internalName="TaxCatchAll" ma:showField="CatchAllData" ma:web="94ba11f4-2931-4fcd-a6e3-8f471cfc2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7B1C2-2B8A-4046-8BD6-DFA1A0A245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4F88F0-9FD8-4870-AA8B-3F686120879E}">
  <ds:schemaRefs>
    <ds:schemaRef ds:uri="94ba11f4-2931-4fcd-a6e3-8f471cfc29c0"/>
    <ds:schemaRef ds:uri="e6fa26e8-7807-46c3-9e5c-9f5d6b61bc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EEE097-19BD-4835-9920-65F8B6BEC96C}">
  <ds:schemaRefs>
    <ds:schemaRef ds:uri="94ba11f4-2931-4fcd-a6e3-8f471cfc29c0"/>
    <ds:schemaRef ds:uri="e6fa26e8-7807-46c3-9e5c-9f5d6b61bc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5815</TotalTime>
  <Words>1738</Words>
  <Application>Microsoft Office PowerPoint</Application>
  <PresentationFormat>Widescreen</PresentationFormat>
  <Paragraphs>251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Arial Bold</vt:lpstr>
      <vt:lpstr>Calibri</vt:lpstr>
      <vt:lpstr>Wingdings</vt:lpstr>
      <vt:lpstr>Content</vt:lpstr>
      <vt:lpstr>Cover</vt:lpstr>
      <vt:lpstr>PowerPoint Presentation</vt:lpstr>
      <vt:lpstr>WHY PEOPLE CHANGE MANAGEMENT?</vt:lpstr>
      <vt:lpstr>IMPORTANCE OF CHANGE MANAGEMENT</vt:lpstr>
      <vt:lpstr>PROCESS &amp; TECHNOLOGY IS NOT ENOUGH</vt:lpstr>
      <vt:lpstr>USE A STRUCTURED APPROACH</vt:lpstr>
      <vt:lpstr>WHO - HOW - WHAT</vt:lpstr>
      <vt:lpstr>THE THREE STEPS APPROACH</vt:lpstr>
      <vt:lpstr>1. WHO IS AFFECTED?</vt:lpstr>
      <vt:lpstr>1. WHO IS AFFECTED?</vt:lpstr>
      <vt:lpstr>2. HOW ARE THEY AFFECTED?</vt:lpstr>
      <vt:lpstr>2. HOW ARE THEY AFFECTED?</vt:lpstr>
      <vt:lpstr>3. WHAT ARE THE NEEDED ACTIONS?</vt:lpstr>
      <vt:lpstr>3. WHAT ARE THE NEEDED ACTIONS?</vt:lpstr>
      <vt:lpstr>OVERALL TIMELINE</vt:lpstr>
      <vt:lpstr>POPULATE THE C&amp;T PLAN</vt:lpstr>
      <vt:lpstr>COMMUNICATION &amp; TRAINING PLAN</vt:lpstr>
      <vt:lpstr>STAY WITHIN THE STEPS OF THE APPROACH</vt:lpstr>
      <vt:lpstr>TOOLBOX  &amp;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Chang</dc:creator>
  <cp:lastModifiedBy>Thorsten Manthey</cp:lastModifiedBy>
  <cp:revision>12</cp:revision>
  <cp:lastPrinted>2020-06-30T20:05:49Z</cp:lastPrinted>
  <dcterms:created xsi:type="dcterms:W3CDTF">2017-05-24T21:00:00Z</dcterms:created>
  <dcterms:modified xsi:type="dcterms:W3CDTF">2023-11-05T15:58:39Z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Hilary.Jansen@informa.com</vt:lpwstr>
  </property>
  <property fmtid="{D5CDD505-2E9C-101B-9397-08002B2CF9AE}" pid="5" name="MSIP_Label_181c070e-054b-4d1c-ba4c-fc70b099192e_SetDate">
    <vt:lpwstr>2019-10-22T16:57:23.1649757Z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21e0a5bf-9d57-4c79-b573-94b99b170d2f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Hilary.Jansen@informa.com</vt:lpwstr>
  </property>
  <property fmtid="{D5CDD505-2E9C-101B-9397-08002B2CF9AE}" pid="13" name="MSIP_Label_2bbab825-a111-45e4-86a1-18cee0005896_SetDate">
    <vt:lpwstr>2019-10-22T16:57:23.1649757Z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21e0a5bf-9d57-4c79-b573-94b99b170d2f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Sensitivity">
    <vt:lpwstr>General Un-restricted</vt:lpwstr>
  </property>
  <property fmtid="{D5CDD505-2E9C-101B-9397-08002B2CF9AE}" pid="20" name="ContentTypeId">
    <vt:lpwstr>0x0101002E2E7756C3890541B25F222B995FAFBC</vt:lpwstr>
  </property>
  <property fmtid="{D5CDD505-2E9C-101B-9397-08002B2CF9AE}" pid="21" name="MediaServiceImageTags">
    <vt:lpwstr/>
  </property>
</Properties>
</file>