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90" r:id="rId4"/>
    <p:sldId id="271" r:id="rId5"/>
    <p:sldId id="293" r:id="rId6"/>
    <p:sldId id="291" r:id="rId7"/>
    <p:sldId id="274" r:id="rId8"/>
    <p:sldId id="294" r:id="rId9"/>
    <p:sldId id="292" r:id="rId10"/>
    <p:sldId id="281" r:id="rId11"/>
    <p:sldId id="276" r:id="rId12"/>
    <p:sldId id="284" r:id="rId13"/>
    <p:sldId id="295" r:id="rId14"/>
  </p:sldIdLst>
  <p:sldSz cx="9144000" cy="6858000" type="screen4x3"/>
  <p:notesSz cx="7077075" cy="9363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63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4986"/>
    <a:srgbClr val="188CCC"/>
    <a:srgbClr val="E35205"/>
    <a:srgbClr val="F68621"/>
    <a:srgbClr val="00A9E0"/>
    <a:srgbClr val="F1B434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74" autoAdjust="0"/>
    <p:restoredTop sz="94660"/>
  </p:normalViewPr>
  <p:slideViewPr>
    <p:cSldViewPr snapToGrid="0" snapToObjects="1" showGuides="1">
      <p:cViewPr varScale="1">
        <p:scale>
          <a:sx n="64" d="100"/>
          <a:sy n="64" d="100"/>
        </p:scale>
        <p:origin x="1452" y="72"/>
      </p:cViewPr>
      <p:guideLst>
        <p:guide orient="horz" pos="2563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F5CEE5A-B437-5C42-8E20-B7834F8A8CB4}" type="datetime1">
              <a:rPr lang="en-US"/>
              <a:pPr>
                <a:defRPr/>
              </a:pPr>
              <a:t>1/13/2023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50674F21-24BE-4841-80EA-9D5B10572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583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71720485-1797-724C-B185-D5E78795EA0C}" type="datetime1">
              <a:rPr lang="en-US"/>
              <a:pPr>
                <a:defRPr/>
              </a:pPr>
              <a:t>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936" tIns="46968" rIns="93936" bIns="4696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BEEE945-5CF3-A74F-A285-4CCE76C7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35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3878262" y="519113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2870199" y="-1881187"/>
            <a:ext cx="3395663" cy="9170988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10242" name="Title Placeholder 1"/>
          <p:cNvSpPr>
            <a:spLocks noGrp="1"/>
          </p:cNvSpPr>
          <p:nvPr>
            <p:ph type="ctrTitle"/>
          </p:nvPr>
        </p:nvSpPr>
        <p:spPr>
          <a:xfrm>
            <a:off x="457200" y="2192374"/>
            <a:ext cx="7696200" cy="1773237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4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302D8-C44D-7B4C-B232-BDDD1A02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Lucida Grande"/>
              <a:buChar char="&gt;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055C-3337-264F-9383-01A862116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2432447" y="-2437209"/>
            <a:ext cx="4269580" cy="9144001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3878262" y="386558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269583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ctrTitle"/>
          </p:nvPr>
        </p:nvSpPr>
        <p:spPr>
          <a:xfrm>
            <a:off x="452439" y="2979738"/>
            <a:ext cx="8716962" cy="957264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3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F21D-B73A-BB47-AB0E-DCC6BFE49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CC050-B39B-B445-97E5-9D30855B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>
            <a:lvl1pPr>
              <a:defRPr>
                <a:solidFill>
                  <a:srgbClr val="E3520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09A78-9D68-084C-954B-4EAED4941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2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16 pt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629400"/>
            <a:ext cx="2133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99999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fld id="{A6A0D299-0956-C249-9299-43C885366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itle Placeholder 26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863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</a:t>
            </a:r>
            <a:r>
              <a:rPr lang="en-US" dirty="0" err="1"/>
              <a:t>stylE</a:t>
            </a:r>
            <a:r>
              <a:rPr lang="en-US" dirty="0"/>
              <a:t> 18 PT</a:t>
            </a:r>
            <a:br>
              <a:rPr lang="en-US" dirty="0"/>
            </a:b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3" r:id="rId2"/>
    <p:sldLayoutId id="2147484274" r:id="rId3"/>
    <p:sldLayoutId id="2147484278" r:id="rId4"/>
    <p:sldLayoutId id="2147484275" r:id="rId5"/>
    <p:sldLayoutId id="2147484276" r:id="rId6"/>
  </p:sldLayoutIdLst>
  <p:hf hdr="0" dt="0"/>
  <p:txStyles>
    <p:titleStyle>
      <a:lvl1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 kern="1200" cap="all">
          <a:solidFill>
            <a:srgbClr val="E35205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2pPr>
      <a:lvl3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3pPr>
      <a:lvl4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4pPr>
      <a:lvl5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9pPr>
    </p:titleStyle>
    <p:bodyStyle>
      <a:lvl1pPr marL="230188" indent="-230188" algn="l" defTabSz="457200" rtl="0" eaLnBrk="0" fontAlgn="base" hangingPunct="0">
        <a:spcBef>
          <a:spcPct val="20000"/>
        </a:spcBef>
        <a:spcAft>
          <a:spcPct val="0"/>
        </a:spcAft>
        <a:buClr>
          <a:srgbClr val="E35205"/>
        </a:buClr>
        <a:buFont typeface="Lucida Grande" pitchFamily="-1" charset="0"/>
        <a:buChar char="&gt;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454025" indent="-22383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684213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915988" indent="-231775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146175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WHO - HOW - WHAT</a:t>
            </a:r>
            <a:br>
              <a:rPr lang="en-US" dirty="0"/>
            </a:br>
            <a:r>
              <a:rPr lang="en-US" sz="3200" dirty="0"/>
              <a:t>Communication &amp; Training PLAN</a:t>
            </a: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6011863" cy="1404937"/>
          </a:xfrm>
        </p:spPr>
        <p:txBody>
          <a:bodyPr/>
          <a:lstStyle/>
          <a:p>
            <a:r>
              <a:rPr lang="en-US" dirty="0"/>
              <a:t>How to capture the data to develop a Communication and Training Plan</a:t>
            </a:r>
            <a:endParaRPr lang="en-US" dirty="0"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10245" name="Text Placeholder 2"/>
          <p:cNvSpPr txBox="1">
            <a:spLocks/>
          </p:cNvSpPr>
          <p:nvPr/>
        </p:nvSpPr>
        <p:spPr bwMode="auto">
          <a:xfrm>
            <a:off x="7035800" y="4402138"/>
            <a:ext cx="21082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lnSpc>
                <a:spcPts val="1500"/>
              </a:lnSpc>
              <a:spcBef>
                <a:spcPct val="20000"/>
              </a:spcBef>
              <a:buFont typeface="Arial" pitchFamily="-1" charset="0"/>
              <a:buNone/>
            </a:pP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January 2023</a:t>
            </a:r>
            <a:b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Thorsten Manthey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230"/>
            <a:ext cx="8458200" cy="438210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6600"/>
                </a:solidFill>
              </a:rPr>
              <a:t>Identify tasks and actions for each identified targeted group of people or functional area.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Tasks and Actions are identified to:</a:t>
            </a:r>
          </a:p>
          <a:p>
            <a:r>
              <a:rPr lang="en-US" dirty="0"/>
              <a:t>Mitigate anticipated resistance</a:t>
            </a:r>
          </a:p>
          <a:p>
            <a:r>
              <a:rPr lang="en-US" dirty="0"/>
              <a:t>Address unique attributes of each group</a:t>
            </a:r>
          </a:p>
          <a:p>
            <a:r>
              <a:rPr lang="en-US" dirty="0"/>
              <a:t>Address historical or cultural barriers</a:t>
            </a:r>
          </a:p>
          <a:p>
            <a:r>
              <a:rPr lang="en-US" dirty="0"/>
              <a:t>Leverage key influences</a:t>
            </a:r>
          </a:p>
          <a:p>
            <a:r>
              <a:rPr lang="en-US" dirty="0"/>
              <a:t>Build awareness and desire to engage</a:t>
            </a:r>
          </a:p>
          <a:p>
            <a:r>
              <a:rPr lang="en-US" dirty="0"/>
              <a:t>Provide needed knowledge and skills (training)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Identify WHY this activity is important and WHEN it is needed</a:t>
            </a:r>
          </a:p>
          <a:p>
            <a:r>
              <a:rPr lang="en-US" dirty="0"/>
              <a:t>Awareness, Desire, Knowledge, Ability, Reinforcement</a:t>
            </a:r>
          </a:p>
          <a:p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656695"/>
          </a:xfrm>
        </p:spPr>
        <p:txBody>
          <a:bodyPr/>
          <a:lstStyle/>
          <a:p>
            <a:r>
              <a:rPr lang="en-US" dirty="0"/>
              <a:t>Instructions – Communication &amp; Training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848350" y="1943100"/>
            <a:ext cx="978408" cy="28956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11988" y="4004570"/>
            <a:ext cx="21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Communication &amp; Training Plan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809" y="2402312"/>
            <a:ext cx="1588579" cy="158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292988"/>
              </p:ext>
            </p:extLst>
          </p:nvPr>
        </p:nvGraphicFramePr>
        <p:xfrm>
          <a:off x="163286" y="1084779"/>
          <a:ext cx="8554466" cy="476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Service Desk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/>
                        <a:t>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Live Demonstration of the End-to-end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Train the trainer, live training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Record demonstration and store recording on web page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Process Expert (NN)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kern="1200" dirty="0"/>
                        <a:t>2 weeks before go live,</a:t>
                      </a:r>
                      <a:endParaRPr lang="en-US" sz="1400" kern="1200" baseline="0" dirty="0"/>
                    </a:p>
                    <a:p>
                      <a:r>
                        <a:rPr lang="en-US" sz="1400" kern="1200" dirty="0"/>
                        <a:t>1 week</a:t>
                      </a:r>
                      <a:r>
                        <a:rPr lang="en-US" sz="1400" kern="1200" baseline="0" dirty="0"/>
                        <a:t> </a:t>
                      </a:r>
                      <a:r>
                        <a:rPr lang="en-US" sz="1400" kern="1200" dirty="0"/>
                        <a:t>before training session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/>
                        <a:t>2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Information - Need to know when the tool/system/process has been released – Go Live date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Email sent with release information (2 different emails)</a:t>
                      </a:r>
                      <a:endParaRPr lang="en-US" sz="1400" dirty="0">
                        <a:solidFill>
                          <a:schemeClr val="dk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effectLst/>
                        </a:rPr>
                        <a:t>Project</a:t>
                      </a:r>
                      <a:r>
                        <a:rPr lang="en-US" sz="1400" kern="1200" baseline="0" dirty="0">
                          <a:effectLst/>
                        </a:rPr>
                        <a:t> Manager (NN)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 weeks before</a:t>
                      </a:r>
                      <a:r>
                        <a:rPr lang="en-US" sz="1400" baseline="0" dirty="0"/>
                        <a:t> go live and also j</a:t>
                      </a:r>
                      <a:r>
                        <a:rPr lang="en-US" sz="1400" dirty="0"/>
                        <a:t>ust days before Go Live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/>
                        <a:t>3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Training and some hands-on exercise on how to use the new tool/ system/ process and how to escalate any issues the user experiences to 2</a:t>
                      </a:r>
                      <a:r>
                        <a:rPr lang="en-US" sz="1400" baseline="30000" dirty="0"/>
                        <a:t>nd</a:t>
                      </a:r>
                      <a:r>
                        <a:rPr lang="en-US" sz="1400" dirty="0"/>
                        <a:t> level support.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Train the trainer, live training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Record session and store recording on web page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effectLst/>
                        </a:rPr>
                        <a:t>Process Expert (NN)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 week before Go Live and just after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(two sessions)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/>
                        <a:t>4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Information session (Live web meeting and Q&amp;A) about Notifications, Approvals, Status Views, Escalations etc. in the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Train the trainer, live training will deliver session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Train the Trainer person (NN)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 week before Go Live and just after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(two sessions)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Service Desk Activity – Develop new support scripts / New FAQ and knowledge articles / Update information that exist / review</a:t>
                      </a:r>
                      <a:r>
                        <a:rPr lang="en-US" sz="1400" baseline="0" dirty="0"/>
                        <a:t> &amp; </a:t>
                      </a:r>
                      <a:r>
                        <a:rPr lang="en-US" sz="1400" dirty="0"/>
                        <a:t>update what information is on the web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kern="1200" dirty="0"/>
                        <a:t>Service</a:t>
                      </a:r>
                      <a:r>
                        <a:rPr lang="en-US" sz="1400" kern="1200" baseline="0" dirty="0"/>
                        <a:t> </a:t>
                      </a:r>
                      <a:r>
                        <a:rPr lang="en-US" sz="1400" kern="1200" dirty="0"/>
                        <a:t>Desk Manager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Prepare before go live and release at Go Live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1586067" y="2499746"/>
            <a:ext cx="49824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(One slide for each identified target group)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765814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883553"/>
              </p:ext>
            </p:extLst>
          </p:nvPr>
        </p:nvGraphicFramePr>
        <p:xfrm>
          <a:off x="163286" y="1076312"/>
          <a:ext cx="8554466" cy="4037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&lt;Group Name&gt;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</a:t>
                      </a:r>
                      <a:r>
                        <a:rPr lang="en-US" sz="1200" dirty="0"/>
                        <a:t>: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How will this be different from today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To understand the data changes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Etc.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Before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Live Demonstration</a:t>
                      </a:r>
                      <a:r>
                        <a:rPr lang="en-US" sz="1200" dirty="0"/>
                        <a:t> -</a:t>
                      </a:r>
                      <a:r>
                        <a:rPr lang="en-US" sz="1200" baseline="0" dirty="0"/>
                        <a:t>  End to end demonstration…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Once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– 2 weeks before go live,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1 week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before training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Training</a:t>
                      </a:r>
                      <a:r>
                        <a:rPr lang="en-US" sz="1200" dirty="0"/>
                        <a:t> - hands on exercise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- Just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Job Aids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Develop job aids and FAQs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Develop</a:t>
                      </a:r>
                      <a:r>
                        <a:rPr lang="en-US" sz="1200" baseline="0" dirty="0"/>
                        <a:t> before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Update after go Live with additional information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54333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6"/>
            <a:ext cx="8229600" cy="5254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2937933" y="2692399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847163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74519"/>
              </p:ext>
            </p:extLst>
          </p:nvPr>
        </p:nvGraphicFramePr>
        <p:xfrm>
          <a:off x="163286" y="1084779"/>
          <a:ext cx="8554466" cy="5125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3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&lt;Group Name&gt;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NN 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54521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65229"/>
            <a:ext cx="8425543" cy="585651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/>
              <a:t>WHO is impacted?</a:t>
            </a:r>
            <a:br>
              <a:rPr lang="en-US" b="1" dirty="0"/>
            </a:br>
            <a:r>
              <a:rPr lang="en-US" sz="1400" dirty="0"/>
              <a:t>Identify all targeted groups that are being impacted in any aspect by this change.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Users of the new system, process, tools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Data consumers e.g., reporting teams or finance teams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Integrated systems, tool and processes (current and future)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Managers – approvals, financials or managing the users that are impacted 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Service Desk / Technical support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Developers / designers of technical solutions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External or third-party vendors</a:t>
            </a:r>
          </a:p>
          <a:p>
            <a:pPr marL="230187" lvl="1" indent="0">
              <a:buNone/>
            </a:pPr>
            <a:endParaRPr lang="en-US" sz="1200" dirty="0"/>
          </a:p>
          <a:p>
            <a:pPr marL="342900" lvl="0" indent="-342900">
              <a:buFont typeface="+mj-lt"/>
              <a:buAutoNum type="arabicPeriod"/>
            </a:pPr>
            <a:r>
              <a:rPr lang="en-US" b="1" dirty="0"/>
              <a:t>HOW will each impacted group be impacted?</a:t>
            </a:r>
            <a:br>
              <a:rPr lang="en-US" sz="1400" b="1" dirty="0"/>
            </a:br>
            <a:r>
              <a:rPr lang="en-US" sz="1400" dirty="0"/>
              <a:t>For each impacted group above, answer the following questions.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changing for this group? What will be different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not changing for this group? What will be the same?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driving the change, why are we changing? What does success look like?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Who is going to lose/gain what? 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happens if we (you) do NOT change?</a:t>
            </a:r>
          </a:p>
          <a:p>
            <a:pPr marL="230187" lvl="1" indent="0">
              <a:buNone/>
            </a:pPr>
            <a:endParaRPr lang="en-US" sz="1400" dirty="0"/>
          </a:p>
          <a:p>
            <a:pPr marL="342900" lvl="0" indent="-342900">
              <a:buFont typeface="+mj-lt"/>
              <a:buAutoNum type="arabicPeriod" startAt="3"/>
            </a:pPr>
            <a:r>
              <a:rPr lang="en-US" b="1" dirty="0"/>
              <a:t>WHAT communication and training is needed?</a:t>
            </a:r>
            <a:br>
              <a:rPr lang="en-US" b="1" dirty="0"/>
            </a:br>
            <a:r>
              <a:rPr lang="en-US" sz="1400" dirty="0"/>
              <a:t>Identify the “actions” and how much people change management is needed for the impacted group?</a:t>
            </a:r>
          </a:p>
          <a:p>
            <a:pPr marL="685800" lvl="1" indent="-228600" defTabSz="685800">
              <a:buFont typeface="Wingdings" panose="05000000000000000000" pitchFamily="2" charset="2"/>
              <a:buChar char="§"/>
            </a:pPr>
            <a:r>
              <a:rPr lang="en-US" sz="1200" dirty="0"/>
              <a:t>Email communications, newsletters, web information, FAQs, training, lunch &amp; learn, group meeting, virtual meeting, one-on-one coaching, detailed examples, role play etc.</a:t>
            </a:r>
          </a:p>
          <a:p>
            <a:pPr lvl="1"/>
            <a:endParaRPr lang="en-US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6474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Identify all targeted groups that are being impacted in any aspect by this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457450" y="1531799"/>
            <a:ext cx="66865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Users of the new system, process, tools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Data consumers e.g., reporting teams or finance teams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Integrated systems, tool and processes (current and future)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Managers – approvals, financials or managing the users that are impacted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Service Desk / Helpdesk / Technical support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Developers / designers of technical solutions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External or third-party vendors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9049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843153"/>
              </p:ext>
            </p:extLst>
          </p:nvPr>
        </p:nvGraphicFramePr>
        <p:xfrm>
          <a:off x="162074" y="893612"/>
          <a:ext cx="8763000" cy="5173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Service Desk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Handles first level phone calls and tickets from customers. Located in USA and India.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+90</a:t>
                      </a:r>
                      <a:r>
                        <a:rPr lang="en-US" sz="1100" baseline="0" dirty="0"/>
                        <a:t> c</a:t>
                      </a:r>
                      <a:r>
                        <a:rPr lang="en-US" sz="1100" dirty="0"/>
                        <a:t>ustomer service rep, multiple locations, 7x24x365 support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/>
                        <a:t>2</a:t>
                      </a:r>
                      <a:r>
                        <a:rPr lang="en-US" sz="1100" kern="1200" baseline="30000" dirty="0"/>
                        <a:t>nd</a:t>
                      </a:r>
                      <a:r>
                        <a:rPr lang="en-US" sz="1100" kern="1200" dirty="0"/>
                        <a:t> level Support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effectLst/>
                        </a:rPr>
                        <a:t>Handles escalated calls from the Service Desk. Two locations in the US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baseline="0" dirty="0"/>
                        <a:t>15 support staff, two main locations, 7:00-21:00 business days</a:t>
                      </a:r>
                      <a:endParaRPr lang="en-US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HR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Supporting with the new roles and organizational changes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5 HR people supporting the IT organization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Procurement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Internal</a:t>
                      </a:r>
                      <a:r>
                        <a:rPr lang="en-US" sz="1100" baseline="0" dirty="0"/>
                        <a:t> team plus a number of vendors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2 people in procurement team. 3 major vendors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Finance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Provides input</a:t>
                      </a:r>
                      <a:r>
                        <a:rPr lang="en-US" sz="1100" baseline="0" dirty="0"/>
                        <a:t> to the new process via an automated feed from finance system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2</a:t>
                      </a:r>
                      <a:r>
                        <a:rPr lang="en-US" sz="1100" kern="1200" baseline="0" dirty="0"/>
                        <a:t> VPs and their groups, total of 9 people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IT Managers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All</a:t>
                      </a:r>
                      <a:r>
                        <a:rPr lang="en-US" sz="1100" baseline="0" dirty="0"/>
                        <a:t> IT </a:t>
                      </a:r>
                      <a:r>
                        <a:rPr lang="en-US" sz="1100" dirty="0"/>
                        <a:t>managers within the IT organization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All line managers 45 managers + their</a:t>
                      </a:r>
                      <a:r>
                        <a:rPr lang="en-US" sz="1100" kern="1200" baseline="0" dirty="0"/>
                        <a:t> team, total ~800 people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dirty="0"/>
                        <a:t>Customers ordering services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Anyone using the process.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USA:</a:t>
                      </a:r>
                      <a:r>
                        <a:rPr lang="en-US" sz="1100" kern="1200" baseline="0" dirty="0"/>
                        <a:t> 12,500 people</a:t>
                      </a:r>
                    </a:p>
                    <a:p>
                      <a:r>
                        <a:rPr lang="en-US" sz="1100" kern="1200" baseline="0" dirty="0"/>
                        <a:t>India: 2,000 people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dirty="0"/>
                        <a:t>Reporting</a:t>
                      </a:r>
                      <a:r>
                        <a:rPr lang="en-US" sz="1100" baseline="0" dirty="0"/>
                        <a:t> team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Extracting data from the system</a:t>
                      </a:r>
                      <a:r>
                        <a:rPr lang="en-US" sz="1100" kern="1200" baseline="0" dirty="0"/>
                        <a:t> creating monthly reports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6 individuals, 2 USA 4 India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88945688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dirty="0"/>
                        <a:t>Interfacing process teams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Multiple interfacing processes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5 process managers and 5 process owners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47044368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100" dirty="0"/>
                        <a:t>App.</a:t>
                      </a:r>
                      <a:r>
                        <a:rPr lang="en-US" sz="1100" baseline="0" dirty="0"/>
                        <a:t> Development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NN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The team leader for the application</a:t>
                      </a:r>
                      <a:r>
                        <a:rPr lang="en-US" sz="1100" kern="1200" baseline="0" dirty="0"/>
                        <a:t> development team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3 team leads and 50 people in the team in total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30064284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2889809" y="2244138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418011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491988"/>
              </p:ext>
            </p:extLst>
          </p:nvPr>
        </p:nvGraphicFramePr>
        <p:xfrm>
          <a:off x="162074" y="893612"/>
          <a:ext cx="8763000" cy="5653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949888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For each impacted groups, a number of questions should be answered to identify HOW they are impacted.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HOW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1531799"/>
            <a:ext cx="66865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changing for this group? What will be different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not changing for this group? What will be the same?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driving the change, why are we changing? What does success look like?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Who is going to lose/gain what?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happens if we (you) do NOT change?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4697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999816"/>
              </p:ext>
            </p:extLst>
          </p:nvPr>
        </p:nvGraphicFramePr>
        <p:xfrm>
          <a:off x="162404" y="876237"/>
          <a:ext cx="8805335" cy="5097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400" kern="1200" dirty="0"/>
                        <a:t>Service Desk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Emails,</a:t>
                      </a:r>
                      <a:r>
                        <a:rPr lang="en-US" sz="1200" baseline="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calls and chat to the Service </a:t>
                      </a:r>
                      <a:r>
                        <a:rPr lang="en-US" sz="1200" baseline="0" dirty="0">
                          <a:effectLst/>
                        </a:rPr>
                        <a:t>Desk 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Knowledge needed about the new/updated/deleted </a:t>
                      </a:r>
                      <a:r>
                        <a:rPr lang="en-US" sz="1200" baseline="0" dirty="0">
                          <a:effectLst/>
                        </a:rPr>
                        <a:t>tools/system/processes </a:t>
                      </a:r>
                      <a:r>
                        <a:rPr lang="en-US" sz="1200" kern="1200" dirty="0"/>
                        <a:t>e.g.,</a:t>
                      </a:r>
                      <a:r>
                        <a:rPr lang="en-US" sz="1200" kern="1200" baseline="0" dirty="0"/>
                        <a:t> how to access, use, convert etc.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How and where to escalate and route calls to 2</a:t>
                      </a:r>
                      <a:r>
                        <a:rPr lang="en-US" sz="1200" baseline="30000" dirty="0">
                          <a:effectLst/>
                        </a:rPr>
                        <a:t>nd</a:t>
                      </a:r>
                      <a:r>
                        <a:rPr lang="en-US" sz="1200" dirty="0">
                          <a:effectLst/>
                        </a:rPr>
                        <a:t> level support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Need to know when the tool/system/process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has been released – Go Live date (staffing etc.)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Implementation plans e.g.,</a:t>
                      </a:r>
                      <a:r>
                        <a:rPr lang="en-US" sz="1200" kern="1200" baseline="0" dirty="0"/>
                        <a:t> will there be a Hyper Care, phased roll-out etc.</a:t>
                      </a: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Information about Notifications, Approvals, Status Views, Escalations etc. in the new tool (Service Catalog)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/>
                        <a:t>2</a:t>
                      </a:r>
                      <a:r>
                        <a:rPr lang="en-US" sz="1400" kern="1200" baseline="30000" dirty="0"/>
                        <a:t>nd</a:t>
                      </a:r>
                      <a:r>
                        <a:rPr lang="en-US" sz="1400" kern="1200" dirty="0"/>
                        <a:t> Level Support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Escalations to the 2</a:t>
                      </a:r>
                      <a:r>
                        <a:rPr lang="en-US" sz="1200" baseline="30000" dirty="0">
                          <a:effectLst/>
                        </a:rPr>
                        <a:t>nd</a:t>
                      </a:r>
                      <a:r>
                        <a:rPr lang="en-US" sz="1200" dirty="0">
                          <a:effectLst/>
                        </a:rPr>
                        <a:t> Level Support </a:t>
                      </a:r>
                      <a:r>
                        <a:rPr lang="en-US" sz="1200" baseline="0" dirty="0">
                          <a:effectLst/>
                        </a:rPr>
                        <a:t>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How to escalate and route to external vendor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Need to know when the tool/system/process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has been released – Go Live date (staffing etc.)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Implementation plans e.g.,</a:t>
                      </a:r>
                      <a:r>
                        <a:rPr lang="en-US" sz="1200" kern="1200" baseline="0" dirty="0"/>
                        <a:t> will there be a Hyper Care, phased roll-out etc.</a:t>
                      </a: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/>
                        <a:t>Information about Notifications, Approvals, Status Views, Escalations etc. in the new tool (Service Catalog)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support scripts to be developed</a:t>
                      </a:r>
                      <a:r>
                        <a:rPr lang="en-US" sz="1200" kern="1200" baseline="0" dirty="0"/>
                        <a:t> / </a:t>
                      </a:r>
                      <a:r>
                        <a:rPr lang="en-US" sz="1200" kern="1200" dirty="0"/>
                        <a:t>New FAQ and knowledge articles / Update existing information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400" kern="1200" dirty="0"/>
                        <a:t>Managers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roles and organizational changes e.g.,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new and different skills required for staff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baseline="0" dirty="0"/>
                        <a:t>Operational procedure changes, sourcing model will change (now outsourced)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baseline="0" dirty="0"/>
                        <a:t>New / different reports or reporting structures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baseline="0" dirty="0"/>
                        <a:t>Policy updates e.g., approvals, escalation etc.</a:t>
                      </a:r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400" dirty="0"/>
                        <a:t>Process Users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tools and procures executing the process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or different skills</a:t>
                      </a:r>
                      <a:r>
                        <a:rPr lang="en-US" sz="1200" kern="1200" baseline="0" dirty="0"/>
                        <a:t> required for the new role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400" dirty="0"/>
                        <a:t>Reporting team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user interface when extracting data from the tool/system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New data fields and values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/>
                        <a:t>Mapping of old data to new data etc.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3242232" y="2475441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559173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04519"/>
              </p:ext>
            </p:extLst>
          </p:nvPr>
        </p:nvGraphicFramePr>
        <p:xfrm>
          <a:off x="162404" y="876237"/>
          <a:ext cx="8805335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766197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Identify the “actions” and how much people change management is needed for the impacted group?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WHAT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780665"/>
            <a:ext cx="66865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Email communications, newsletters, web information, FAQs, training, lunch &amp; learn, group meeting, virtual meeting, one-on-one coaching, videos, detailed examples, role play etc.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Tasks and Actions are identified to: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Mitigate anticipated resistance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unique attributes of each group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historical or cultural barriers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Leverage key influences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Build awareness and desire to engage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Provide needed knowledge and skills (training)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Reinforcement of the change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4884619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1778</Words>
  <Application>Microsoft Office PowerPoint</Application>
  <PresentationFormat>On-screen Show (4:3)</PresentationFormat>
  <Paragraphs>266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Lucida Grande</vt:lpstr>
      <vt:lpstr>Wingdings</vt:lpstr>
      <vt:lpstr>Master Slide</vt:lpstr>
      <vt:lpstr>WHO - HOW - WHAT Communication &amp; Training PLAN</vt:lpstr>
      <vt:lpstr>Approach</vt:lpstr>
      <vt:lpstr>WHO</vt:lpstr>
      <vt:lpstr>PowerPoint Presentation</vt:lpstr>
      <vt:lpstr>PowerPoint Presentation</vt:lpstr>
      <vt:lpstr>HOW</vt:lpstr>
      <vt:lpstr>PowerPoint Presentation</vt:lpstr>
      <vt:lpstr>PowerPoint Presentation</vt:lpstr>
      <vt:lpstr>WHAT</vt:lpstr>
      <vt:lpstr>Instructions – Communication &amp; Training needs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2015-01-06T03:40:15Z</dcterms:created>
  <dcterms:modified xsi:type="dcterms:W3CDTF">2023-01-13T16:25:15Z</dcterms:modified>
</cp:coreProperties>
</file>