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90" r:id="rId4"/>
    <p:sldId id="271" r:id="rId5"/>
    <p:sldId id="293" r:id="rId6"/>
    <p:sldId id="291" r:id="rId7"/>
    <p:sldId id="274" r:id="rId8"/>
    <p:sldId id="294" r:id="rId9"/>
    <p:sldId id="292" r:id="rId10"/>
    <p:sldId id="281" r:id="rId11"/>
    <p:sldId id="276" r:id="rId12"/>
    <p:sldId id="284" r:id="rId13"/>
    <p:sldId id="295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Arial" pitchFamily="-1" charset="0"/>
        <a:cs typeface="Arial" pitchFamily="-1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Arial" pitchFamily="-1" charset="0"/>
        <a:cs typeface="Arial" pitchFamily="-1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Arial" pitchFamily="-1" charset="0"/>
        <a:cs typeface="Arial" pitchFamily="-1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Arial" pitchFamily="-1" charset="0"/>
        <a:cs typeface="Arial" pitchFamily="-1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Arial" pitchFamily="-1" charset="0"/>
        <a:cs typeface="Arial" pitchFamily="-1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Arial" pitchFamily="-1" charset="0"/>
        <a:cs typeface="Arial" pitchFamily="-1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Arial" pitchFamily="-1" charset="0"/>
        <a:cs typeface="Arial" pitchFamily="-1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Arial" pitchFamily="-1" charset="0"/>
        <a:cs typeface="Arial" pitchFamily="-1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Arial" pitchFamily="-1" charset="0"/>
        <a:cs typeface="Arial" pitchFamily="-1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63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004986"/>
    <a:srgbClr val="188CCC"/>
    <a:srgbClr val="E35205"/>
    <a:srgbClr val="F68621"/>
    <a:srgbClr val="00A9E0"/>
    <a:srgbClr val="F1B434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74" autoAdjust="0"/>
    <p:restoredTop sz="94660"/>
  </p:normalViewPr>
  <p:slideViewPr>
    <p:cSldViewPr snapToGrid="0" snapToObjects="1" showGuides="1">
      <p:cViewPr varScale="1">
        <p:scale>
          <a:sx n="71" d="100"/>
          <a:sy n="71" d="100"/>
        </p:scale>
        <p:origin x="1242" y="54"/>
      </p:cViewPr>
      <p:guideLst>
        <p:guide orient="horz" pos="2563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8F5CEE5A-B437-5C42-8E20-B7834F8A8CB4}" type="datetime1">
              <a:rPr lang="en-US"/>
              <a:pPr>
                <a:defRPr/>
              </a:pPr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50674F21-24BE-4841-80EA-9D5B10572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583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71720485-1797-724C-B185-D5E78795EA0C}" type="datetime1">
              <a:rPr lang="en-US"/>
              <a:pPr>
                <a:defRPr/>
              </a:pPr>
              <a:t>11/10/2019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8BEEE945-5CF3-A74F-A285-4CCE76C7B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353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 rot="5400000">
            <a:off x="3878262" y="519113"/>
            <a:ext cx="1404937" cy="9170988"/>
          </a:xfrm>
          <a:prstGeom prst="rect">
            <a:avLst/>
          </a:prstGeom>
          <a:solidFill>
            <a:srgbClr val="F6862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00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 rot="5400000">
            <a:off x="2870199" y="-1881187"/>
            <a:ext cx="3395663" cy="9170988"/>
          </a:xfrm>
          <a:prstGeom prst="rect">
            <a:avLst/>
          </a:prstGeom>
          <a:solidFill>
            <a:srgbClr val="E35205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00"/>
              </a:solidFill>
              <a:ea typeface="ＭＳ Ｐゴシック" pitchFamily="34" charset="-128"/>
            </a:endParaRPr>
          </a:p>
        </p:txBody>
      </p:sp>
      <p:sp>
        <p:nvSpPr>
          <p:cNvPr id="10242" name="Title Placeholder 1"/>
          <p:cNvSpPr>
            <a:spLocks noGrp="1"/>
          </p:cNvSpPr>
          <p:nvPr>
            <p:ph type="ctrTitle"/>
          </p:nvPr>
        </p:nvSpPr>
        <p:spPr>
          <a:xfrm>
            <a:off x="457200" y="2192374"/>
            <a:ext cx="7696200" cy="1773237"/>
          </a:xfrm>
          <a:prstGeom prst="rect">
            <a:avLst/>
          </a:prstGeom>
        </p:spPr>
        <p:txBody>
          <a:bodyPr anchor="b"/>
          <a:lstStyle>
            <a:lvl1pPr>
              <a:lnSpc>
                <a:spcPts val="4800"/>
              </a:lnSpc>
              <a:defRPr sz="4800" b="1" cap="all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43" name="Text Placeholder 2"/>
          <p:cNvSpPr>
            <a:spLocks noGrp="1"/>
          </p:cNvSpPr>
          <p:nvPr>
            <p:ph type="subTitle" idx="1"/>
          </p:nvPr>
        </p:nvSpPr>
        <p:spPr>
          <a:xfrm>
            <a:off x="457200" y="4402138"/>
            <a:ext cx="7696200" cy="1404938"/>
          </a:xfrm>
        </p:spPr>
        <p:txBody>
          <a:bodyPr anchor="ctr"/>
          <a:lstStyle>
            <a:lvl1pPr marL="0" indent="0">
              <a:lnSpc>
                <a:spcPts val="1900"/>
              </a:lnSpc>
              <a:buFont typeface="Arial" charset="0"/>
              <a:buNone/>
              <a:defRPr sz="2000" b="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302D8-C44D-7B4C-B232-BDDD1A023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Lucida Grande"/>
              <a:buChar char="&gt;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8788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7055C-3337-264F-9383-01A862116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 rot="5400000">
            <a:off x="2432447" y="-2437209"/>
            <a:ext cx="4269580" cy="9144001"/>
          </a:xfrm>
          <a:prstGeom prst="rect">
            <a:avLst/>
          </a:prstGeom>
          <a:solidFill>
            <a:srgbClr val="E35205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00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 rot="5400000">
            <a:off x="3878262" y="386558"/>
            <a:ext cx="1404937" cy="9170988"/>
          </a:xfrm>
          <a:prstGeom prst="rect">
            <a:avLst/>
          </a:prstGeom>
          <a:solidFill>
            <a:srgbClr val="F6862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00"/>
              </a:solidFill>
              <a:ea typeface="ＭＳ Ｐゴシック" pitchFamily="34" charset="-128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subTitle" idx="1"/>
          </p:nvPr>
        </p:nvSpPr>
        <p:spPr>
          <a:xfrm>
            <a:off x="457200" y="4269583"/>
            <a:ext cx="7696200" cy="1404938"/>
          </a:xfrm>
        </p:spPr>
        <p:txBody>
          <a:bodyPr anchor="ctr"/>
          <a:lstStyle>
            <a:lvl1pPr marL="0" indent="0">
              <a:lnSpc>
                <a:spcPts val="1900"/>
              </a:lnSpc>
              <a:buFont typeface="Arial" charset="0"/>
              <a:buNone/>
              <a:defRPr sz="2000" b="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ctrTitle"/>
          </p:nvPr>
        </p:nvSpPr>
        <p:spPr>
          <a:xfrm>
            <a:off x="452439" y="2979738"/>
            <a:ext cx="8716962" cy="957264"/>
          </a:xfrm>
          <a:prstGeom prst="rect">
            <a:avLst/>
          </a:prstGeom>
        </p:spPr>
        <p:txBody>
          <a:bodyPr anchor="b"/>
          <a:lstStyle>
            <a:lvl1pPr>
              <a:lnSpc>
                <a:spcPts val="4800"/>
              </a:lnSpc>
              <a:defRPr sz="3800" b="1" cap="all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9F21D-B73A-BB47-AB0E-DCC6BFE49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8788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CC050-B39B-B445-97E5-9D30855B8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74638"/>
            <a:ext cx="8229600" cy="1143000"/>
          </a:xfrm>
        </p:spPr>
        <p:txBody>
          <a:bodyPr/>
          <a:lstStyle>
            <a:lvl1pPr>
              <a:defRPr>
                <a:solidFill>
                  <a:srgbClr val="E3520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09A78-9D68-084C-954B-4EAED4941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2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 16 pt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010400" y="6629400"/>
            <a:ext cx="2133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99999"/>
                </a:solidFill>
                <a:latin typeface="Arial" pitchFamily="-1" charset="0"/>
                <a:ea typeface="Arial" pitchFamily="-1" charset="0"/>
                <a:cs typeface="Arial" pitchFamily="-1" charset="0"/>
              </a:defRPr>
            </a:lvl1pPr>
          </a:lstStyle>
          <a:p>
            <a:pPr>
              <a:defRPr/>
            </a:pPr>
            <a:fld id="{A6A0D299-0956-C249-9299-43C885366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Title Placeholder 26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8636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</a:t>
            </a:r>
            <a:r>
              <a:rPr lang="en-US" dirty="0" err="1" smtClean="0"/>
              <a:t>stylE</a:t>
            </a:r>
            <a:r>
              <a:rPr lang="en-US" dirty="0" smtClean="0"/>
              <a:t> 18 PT</a:t>
            </a:r>
            <a:br>
              <a:rPr lang="en-US" dirty="0" smtClean="0"/>
            </a:b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7" r:id="rId1"/>
    <p:sldLayoutId id="2147484273" r:id="rId2"/>
    <p:sldLayoutId id="2147484274" r:id="rId3"/>
    <p:sldLayoutId id="2147484278" r:id="rId4"/>
    <p:sldLayoutId id="2147484275" r:id="rId5"/>
    <p:sldLayoutId id="2147484276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0" fontAlgn="base" hangingPunct="0">
        <a:lnSpc>
          <a:spcPts val="2000"/>
        </a:lnSpc>
        <a:spcBef>
          <a:spcPct val="0"/>
        </a:spcBef>
        <a:spcAft>
          <a:spcPct val="0"/>
        </a:spcAft>
        <a:defRPr b="1" kern="1200" cap="all">
          <a:solidFill>
            <a:srgbClr val="E35205"/>
          </a:solidFill>
          <a:latin typeface="Arial"/>
          <a:ea typeface="ＭＳ Ｐゴシック" charset="-128"/>
          <a:cs typeface="Arial"/>
        </a:defRPr>
      </a:lvl1pPr>
      <a:lvl2pPr algn="l" defTabSz="457200" rtl="0" eaLnBrk="0" fontAlgn="base" hangingPunct="0">
        <a:lnSpc>
          <a:spcPts val="2000"/>
        </a:lnSpc>
        <a:spcBef>
          <a:spcPct val="0"/>
        </a:spcBef>
        <a:spcAft>
          <a:spcPct val="0"/>
        </a:spcAft>
        <a:defRPr b="1">
          <a:solidFill>
            <a:srgbClr val="E35205"/>
          </a:solidFill>
          <a:latin typeface="Arial" charset="0"/>
          <a:ea typeface="ＭＳ Ｐゴシック" charset="-128"/>
          <a:cs typeface="Arial" pitchFamily="34" charset="0"/>
        </a:defRPr>
      </a:lvl2pPr>
      <a:lvl3pPr algn="l" defTabSz="457200" rtl="0" eaLnBrk="0" fontAlgn="base" hangingPunct="0">
        <a:lnSpc>
          <a:spcPts val="2000"/>
        </a:lnSpc>
        <a:spcBef>
          <a:spcPct val="0"/>
        </a:spcBef>
        <a:spcAft>
          <a:spcPct val="0"/>
        </a:spcAft>
        <a:defRPr b="1">
          <a:solidFill>
            <a:srgbClr val="E35205"/>
          </a:solidFill>
          <a:latin typeface="Arial" charset="0"/>
          <a:ea typeface="ＭＳ Ｐゴシック" charset="-128"/>
          <a:cs typeface="Arial" pitchFamily="34" charset="0"/>
        </a:defRPr>
      </a:lvl3pPr>
      <a:lvl4pPr algn="l" defTabSz="457200" rtl="0" eaLnBrk="0" fontAlgn="base" hangingPunct="0">
        <a:lnSpc>
          <a:spcPts val="2000"/>
        </a:lnSpc>
        <a:spcBef>
          <a:spcPct val="0"/>
        </a:spcBef>
        <a:spcAft>
          <a:spcPct val="0"/>
        </a:spcAft>
        <a:defRPr b="1">
          <a:solidFill>
            <a:srgbClr val="E35205"/>
          </a:solidFill>
          <a:latin typeface="Arial" charset="0"/>
          <a:ea typeface="ＭＳ Ｐゴシック" charset="-128"/>
          <a:cs typeface="Arial" pitchFamily="34" charset="0"/>
        </a:defRPr>
      </a:lvl4pPr>
      <a:lvl5pPr algn="l" defTabSz="457200" rtl="0" eaLnBrk="0" fontAlgn="base" hangingPunct="0">
        <a:lnSpc>
          <a:spcPts val="2000"/>
        </a:lnSpc>
        <a:spcBef>
          <a:spcPct val="0"/>
        </a:spcBef>
        <a:spcAft>
          <a:spcPct val="0"/>
        </a:spcAft>
        <a:defRPr b="1">
          <a:solidFill>
            <a:srgbClr val="E35205"/>
          </a:solidFill>
          <a:latin typeface="Arial" charset="0"/>
          <a:ea typeface="ＭＳ Ｐゴシック" charset="-128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4F56AB"/>
          </a:solidFill>
          <a:latin typeface="Arial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4F56AB"/>
          </a:solidFill>
          <a:latin typeface="Arial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4F56AB"/>
          </a:solidFill>
          <a:latin typeface="Arial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4F56AB"/>
          </a:solidFill>
          <a:latin typeface="Arial" charset="0"/>
          <a:ea typeface="ＭＳ Ｐゴシック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E35205"/>
        </a:buClr>
        <a:buFont typeface="Lucida Grande" pitchFamily="-1" charset="0"/>
        <a:buChar char="&gt;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454025" indent="-223838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-1" charset="0"/>
        <a:buChar char="–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684213" indent="-230188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-1" charset="0"/>
        <a:buChar char="–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915988" indent="-231775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-1" charset="0"/>
        <a:buChar char="–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1146175" indent="-230188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-1" charset="0"/>
        <a:buChar char="–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WHO - HOW - WHAT</a:t>
            </a:r>
            <a:br>
              <a:rPr lang="en-US" dirty="0" smtClean="0"/>
            </a:br>
            <a:r>
              <a:rPr lang="en-US" sz="3200" dirty="0" smtClean="0"/>
              <a:t>Communication &amp; Training Needs</a:t>
            </a:r>
            <a:endParaRPr lang="en-US" sz="3200" dirty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457200" y="4402138"/>
            <a:ext cx="6011863" cy="1404937"/>
          </a:xfrm>
        </p:spPr>
        <p:txBody>
          <a:bodyPr/>
          <a:lstStyle/>
          <a:p>
            <a:r>
              <a:rPr lang="en-US" dirty="0"/>
              <a:t>How to capture the data to develop a Communication and Training </a:t>
            </a:r>
            <a:r>
              <a:rPr lang="en-US" dirty="0" smtClean="0"/>
              <a:t>Plan</a:t>
            </a:r>
            <a:endParaRPr lang="en-US" dirty="0" smtClean="0">
              <a:latin typeface="Arial" pitchFamily="-1" charset="0"/>
              <a:ea typeface="ＭＳ Ｐゴシック" pitchFamily="-1" charset="-128"/>
            </a:endParaRPr>
          </a:p>
        </p:txBody>
      </p:sp>
      <p:sp>
        <p:nvSpPr>
          <p:cNvPr id="10245" name="Text Placeholder 2"/>
          <p:cNvSpPr txBox="1">
            <a:spLocks/>
          </p:cNvSpPr>
          <p:nvPr/>
        </p:nvSpPr>
        <p:spPr bwMode="auto">
          <a:xfrm>
            <a:off x="7035800" y="4402138"/>
            <a:ext cx="2108200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>
              <a:lnSpc>
                <a:spcPts val="1500"/>
              </a:lnSpc>
              <a:spcBef>
                <a:spcPct val="20000"/>
              </a:spcBef>
              <a:buFont typeface="Arial" pitchFamily="-1" charset="0"/>
              <a:buNone/>
            </a:pPr>
            <a:r>
              <a:rPr lang="en-US" sz="1200" dirty="0" smtClean="0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rPr>
              <a:t>01/01/2019</a:t>
            </a:r>
            <a:r>
              <a:rPr lang="en-US" sz="1200" dirty="0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rPr>
              <a:t/>
            </a:r>
            <a:br>
              <a:rPr lang="en-US" sz="1200" dirty="0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1200" dirty="0" smtClean="0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rPr>
              <a:t>Thorsten Manthey</a:t>
            </a:r>
            <a:endParaRPr lang="en-US" sz="1200" dirty="0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1230"/>
            <a:ext cx="8458200" cy="438210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6600"/>
                </a:solidFill>
              </a:rPr>
              <a:t>Identify tasks and actions for each identified targeted group of people or functional area.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Tasks and Actions are identified to:</a:t>
            </a:r>
          </a:p>
          <a:p>
            <a:r>
              <a:rPr lang="en-US" dirty="0" smtClean="0"/>
              <a:t>Mitigate anticipated resistance</a:t>
            </a:r>
          </a:p>
          <a:p>
            <a:r>
              <a:rPr lang="en-US" dirty="0" smtClean="0"/>
              <a:t>Address unique attributes of each group</a:t>
            </a:r>
          </a:p>
          <a:p>
            <a:r>
              <a:rPr lang="en-US" dirty="0" smtClean="0"/>
              <a:t>Address historical or cultural barriers</a:t>
            </a:r>
          </a:p>
          <a:p>
            <a:r>
              <a:rPr lang="en-US" dirty="0" smtClean="0"/>
              <a:t>Leverage key influences</a:t>
            </a:r>
          </a:p>
          <a:p>
            <a:r>
              <a:rPr lang="en-US" dirty="0" smtClean="0"/>
              <a:t>Build awareness and desire to engage</a:t>
            </a:r>
          </a:p>
          <a:p>
            <a:r>
              <a:rPr lang="en-US" dirty="0" smtClean="0"/>
              <a:t>Provide needed knowledge and skills (training)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Identify WHY this activity is important and WHEN it is needed</a:t>
            </a:r>
          </a:p>
          <a:p>
            <a:r>
              <a:rPr lang="en-US" dirty="0" smtClean="0"/>
              <a:t>Awareness, Desire, Knowledge, Ability, Reinforcement</a:t>
            </a:r>
          </a:p>
          <a:p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74638"/>
            <a:ext cx="8229600" cy="656695"/>
          </a:xfrm>
        </p:spPr>
        <p:txBody>
          <a:bodyPr/>
          <a:lstStyle/>
          <a:p>
            <a:r>
              <a:rPr lang="en-US" dirty="0" smtClean="0"/>
              <a:t>Instructions – Communication &amp; Training needs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B98CC-56EA-4F8E-985D-0EDE944A436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848350" y="1943100"/>
            <a:ext cx="978408" cy="28956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071" y="2388783"/>
            <a:ext cx="1943100" cy="1943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11988" y="4180790"/>
            <a:ext cx="2132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Communication &amp; Training Plan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969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B98CC-56EA-4F8E-985D-0EDE944A436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10552"/>
              </p:ext>
            </p:extLst>
          </p:nvPr>
        </p:nvGraphicFramePr>
        <p:xfrm>
          <a:off x="163286" y="1084779"/>
          <a:ext cx="8554466" cy="4307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4917902"/>
                <a:gridCol w="1714142"/>
                <a:gridCol w="1714142"/>
              </a:tblGrid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Help Desk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Why perform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Timing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75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/>
                        <a:t>Live Demonstration</a:t>
                      </a:r>
                      <a:r>
                        <a:rPr lang="en-US" sz="1200" kern="1200" dirty="0" smtClean="0"/>
                        <a:t> of the End-to-end tool/system/process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 the trainer, live training (NN, NN, NN)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Record demonstration and place on web page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/>
                        <a:t>Awareness of what is coming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/>
                        <a:t>Once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– 2 weeks before go live,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1 week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before training session</a:t>
                      </a:r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Information</a:t>
                      </a:r>
                      <a:r>
                        <a:rPr lang="en-US" sz="1200" dirty="0" smtClean="0"/>
                        <a:t> - Need to know when the tool/system/process has been released – Go Live date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dk1"/>
                          </a:solidFill>
                        </a:rPr>
                        <a:t>Email sent with release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Awareness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Just before Go Live</a:t>
                      </a:r>
                      <a:endParaRPr lang="en-US" sz="1200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Training</a:t>
                      </a:r>
                      <a:r>
                        <a:rPr lang="en-US" sz="1200" dirty="0" smtClean="0"/>
                        <a:t> and some hands on exercise on how to use the tool/system/process and how to escalate any issues the user experiences to 2</a:t>
                      </a:r>
                      <a:r>
                        <a:rPr lang="en-US" sz="1200" baseline="30000" dirty="0" smtClean="0"/>
                        <a:t>nd</a:t>
                      </a:r>
                      <a:r>
                        <a:rPr lang="en-US" sz="1200" dirty="0" smtClean="0"/>
                        <a:t> level support.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 the trainer, live training (NN, NN, NN)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Record session and place on web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Knowledge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Twice – 1 week before Go Live and just after Go Live</a:t>
                      </a:r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Information session (Live web meeting and Q$A) </a:t>
                      </a:r>
                      <a:r>
                        <a:rPr lang="en-US" sz="1200" dirty="0" smtClean="0"/>
                        <a:t>about Notifications, Approvals, Status Views, Escalations etc. in the tool/system/process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 the trainer, live training (Kevin Friel)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Knowledge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Twice – 1 week before Go Live and just after Go Live</a:t>
                      </a:r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Help Desk Activity </a:t>
                      </a:r>
                      <a:r>
                        <a:rPr lang="en-US" sz="1200" dirty="0" smtClean="0"/>
                        <a:t>– Develop new support scripts / New FAQ and knowledge articles / Update information that exist / review</a:t>
                      </a:r>
                      <a:r>
                        <a:rPr lang="en-US" sz="1200" baseline="0" dirty="0" smtClean="0"/>
                        <a:t> &amp; </a:t>
                      </a:r>
                      <a:r>
                        <a:rPr lang="en-US" sz="1200" dirty="0" smtClean="0"/>
                        <a:t>update what information is on the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Knowledge</a:t>
                      </a:r>
                    </a:p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Prepare before go live and release at Go Live</a:t>
                      </a:r>
                      <a:endParaRPr lang="en-US" sz="1200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197" y="662800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Contact: </a:t>
            </a:r>
            <a:r>
              <a:rPr lang="en-US" altLang="en-US" sz="1600" dirty="0" smtClean="0"/>
              <a:t>NN</a:t>
            </a:r>
            <a:endParaRPr lang="en-US" sz="1600" dirty="0"/>
          </a:p>
        </p:txBody>
      </p:sp>
      <p:sp>
        <p:nvSpPr>
          <p:cNvPr id="10" name="Title 2"/>
          <p:cNvSpPr txBox="1">
            <a:spLocks/>
          </p:cNvSpPr>
          <p:nvPr/>
        </p:nvSpPr>
        <p:spPr bwMode="auto">
          <a:xfrm>
            <a:off x="458788" y="194205"/>
            <a:ext cx="8229600" cy="46859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 kern="1200" cap="all">
                <a:solidFill>
                  <a:srgbClr val="E35205"/>
                </a:solidFill>
                <a:latin typeface="Arial"/>
                <a:ea typeface="ＭＳ Ｐゴシック" charset="-128"/>
                <a:cs typeface="Arial"/>
              </a:defRPr>
            </a:lvl1pPr>
            <a:lvl2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2pPr>
            <a:lvl3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3pPr>
            <a:lvl4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4pPr>
            <a:lvl5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smtClean="0"/>
              <a:t>3 - Identify Communication &amp; Training Needs - WHAT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 rot="19272066">
            <a:off x="1586067" y="2499746"/>
            <a:ext cx="49824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Example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(One slide for each identified target group)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1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B98CC-56EA-4F8E-985D-0EDE944A436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570803"/>
              </p:ext>
            </p:extLst>
          </p:nvPr>
        </p:nvGraphicFramePr>
        <p:xfrm>
          <a:off x="163286" y="1076312"/>
          <a:ext cx="8554466" cy="4037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4917902"/>
                <a:gridCol w="1714142"/>
                <a:gridCol w="1714142"/>
              </a:tblGrid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??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Why perform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Timing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75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Information</a:t>
                      </a:r>
                      <a:r>
                        <a:rPr lang="en-US" sz="1200" dirty="0" smtClean="0"/>
                        <a:t>: 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How will this be different from today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To understand the data changes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Etc.</a:t>
                      </a:r>
                      <a:endParaRPr lang="en-US" sz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Awareness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Before Go Live</a:t>
                      </a:r>
                      <a:endParaRPr lang="en-US" sz="1200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Live Demonstration</a:t>
                      </a:r>
                      <a:r>
                        <a:rPr lang="en-US" sz="1200" dirty="0" smtClean="0"/>
                        <a:t> -</a:t>
                      </a:r>
                      <a:r>
                        <a:rPr lang="en-US" sz="1200" baseline="0" dirty="0" smtClean="0"/>
                        <a:t>  End to end demonstration…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Awareness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/>
                        <a:t>Once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– 2 weeks before go live,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1 week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before training session</a:t>
                      </a:r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Training</a:t>
                      </a:r>
                      <a:r>
                        <a:rPr lang="en-US" sz="1200" dirty="0" smtClean="0"/>
                        <a:t> - hands on exercise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Knowledge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Twice - Just before Go Live and just after Go Live</a:t>
                      </a:r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 Aids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Develop job aids and FAQs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Knowledge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Develop</a:t>
                      </a:r>
                      <a:r>
                        <a:rPr lang="en-US" sz="1200" baseline="0" dirty="0" smtClean="0"/>
                        <a:t> before go live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Update after go Live with additional information</a:t>
                      </a:r>
                      <a:endParaRPr lang="en-US" sz="1200" dirty="0" smtClean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197" y="654333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Contact: </a:t>
            </a:r>
            <a:r>
              <a:rPr lang="en-US" altLang="en-US" sz="1600" dirty="0" smtClean="0"/>
              <a:t>NN</a:t>
            </a:r>
            <a:endParaRPr lang="en-US" sz="1600" dirty="0"/>
          </a:p>
        </p:txBody>
      </p:sp>
      <p:sp>
        <p:nvSpPr>
          <p:cNvPr id="10" name="Title 2"/>
          <p:cNvSpPr txBox="1">
            <a:spLocks/>
          </p:cNvSpPr>
          <p:nvPr/>
        </p:nvSpPr>
        <p:spPr bwMode="auto">
          <a:xfrm>
            <a:off x="458788" y="194206"/>
            <a:ext cx="8229600" cy="52546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 kern="1200" cap="all">
                <a:solidFill>
                  <a:srgbClr val="E35205"/>
                </a:solidFill>
                <a:latin typeface="Arial"/>
                <a:ea typeface="ＭＳ Ｐゴシック" charset="-128"/>
                <a:cs typeface="Arial"/>
              </a:defRPr>
            </a:lvl1pPr>
            <a:lvl2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2pPr>
            <a:lvl3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3pPr>
            <a:lvl4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4pPr>
            <a:lvl5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smtClean="0"/>
              <a:t>3 - Identify Communication &amp; Training Needs - WHAT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 rot="19272066">
            <a:off x="2937933" y="2692399"/>
            <a:ext cx="31790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6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B98CC-56EA-4F8E-985D-0EDE944A436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466018"/>
              </p:ext>
            </p:extLst>
          </p:nvPr>
        </p:nvGraphicFramePr>
        <p:xfrm>
          <a:off x="163286" y="1084779"/>
          <a:ext cx="8554466" cy="5233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24"/>
                <a:gridCol w="4743558"/>
                <a:gridCol w="1714142"/>
                <a:gridCol w="1714142"/>
              </a:tblGrid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Why perform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Timing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75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 smtClean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197" y="662800"/>
            <a:ext cx="1007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Contact: </a:t>
            </a:r>
            <a:endParaRPr lang="en-US" sz="1600" dirty="0"/>
          </a:p>
        </p:txBody>
      </p:sp>
      <p:sp>
        <p:nvSpPr>
          <p:cNvPr id="10" name="Title 2"/>
          <p:cNvSpPr txBox="1">
            <a:spLocks/>
          </p:cNvSpPr>
          <p:nvPr/>
        </p:nvSpPr>
        <p:spPr bwMode="auto">
          <a:xfrm>
            <a:off x="458788" y="194205"/>
            <a:ext cx="8229600" cy="46859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 kern="1200" cap="all">
                <a:solidFill>
                  <a:srgbClr val="E35205"/>
                </a:solidFill>
                <a:latin typeface="Arial"/>
                <a:ea typeface="ＭＳ Ｐゴシック" charset="-128"/>
                <a:cs typeface="Arial"/>
              </a:defRPr>
            </a:lvl1pPr>
            <a:lvl2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2pPr>
            <a:lvl3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3pPr>
            <a:lvl4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4pPr>
            <a:lvl5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smtClean="0"/>
              <a:t>3 - Identify Communication &amp; Training Needs - WHAT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2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65229"/>
            <a:ext cx="8425543" cy="5856517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b="1" dirty="0" smtClean="0"/>
              <a:t>WHO is impacted?</a:t>
            </a:r>
            <a:br>
              <a:rPr lang="en-US" b="1" dirty="0" smtClean="0"/>
            </a:br>
            <a:r>
              <a:rPr lang="en-US" sz="1400" dirty="0" smtClean="0"/>
              <a:t>Identify all targeted groups that are being impacted in any aspect by this change.</a:t>
            </a:r>
            <a:endParaRPr lang="en-US" sz="1400" dirty="0"/>
          </a:p>
          <a:p>
            <a:pPr marL="682625" lvl="1" indent="-225425" defTabSz="685800">
              <a:buFont typeface="Wingdings" panose="05000000000000000000" pitchFamily="2" charset="2"/>
              <a:buChar char="§"/>
            </a:pPr>
            <a:r>
              <a:rPr lang="en-US" sz="1200" dirty="0" smtClean="0"/>
              <a:t>Users of the new system, process, tools</a:t>
            </a:r>
          </a:p>
          <a:p>
            <a:pPr marL="682625" lvl="1" indent="-225425" defTabSz="685800">
              <a:buFont typeface="Wingdings" panose="05000000000000000000" pitchFamily="2" charset="2"/>
              <a:buChar char="§"/>
            </a:pPr>
            <a:r>
              <a:rPr lang="en-US" sz="1200" dirty="0"/>
              <a:t>Data consumers e.g. reporting teams or finance teams</a:t>
            </a:r>
          </a:p>
          <a:p>
            <a:pPr marL="682625" lvl="1" indent="-225425" defTabSz="685800">
              <a:buFont typeface="Wingdings" panose="05000000000000000000" pitchFamily="2" charset="2"/>
              <a:buChar char="§"/>
            </a:pPr>
            <a:r>
              <a:rPr lang="en-US" sz="1200" dirty="0" smtClean="0"/>
              <a:t>Integrated systems, tool and processes (current and future)</a:t>
            </a:r>
          </a:p>
          <a:p>
            <a:pPr marL="682625" lvl="1" indent="-225425" defTabSz="685800">
              <a:buFont typeface="Wingdings" panose="05000000000000000000" pitchFamily="2" charset="2"/>
              <a:buChar char="§"/>
            </a:pPr>
            <a:r>
              <a:rPr lang="en-US" sz="1200" dirty="0" smtClean="0"/>
              <a:t>Managers – approvals, financials or managing the users that are impacted </a:t>
            </a:r>
          </a:p>
          <a:p>
            <a:pPr marL="682625" lvl="1" indent="-225425" defTabSz="685800">
              <a:buFont typeface="Wingdings" panose="05000000000000000000" pitchFamily="2" charset="2"/>
              <a:buChar char="§"/>
            </a:pPr>
            <a:r>
              <a:rPr lang="en-US" sz="1200" dirty="0" smtClean="0"/>
              <a:t>Service Desk / Helpdesk / Technical support</a:t>
            </a:r>
          </a:p>
          <a:p>
            <a:pPr marL="682625" lvl="1" indent="-225425" defTabSz="685800">
              <a:buFont typeface="Wingdings" panose="05000000000000000000" pitchFamily="2" charset="2"/>
              <a:buChar char="§"/>
            </a:pPr>
            <a:r>
              <a:rPr lang="en-US" sz="1200" dirty="0" smtClean="0"/>
              <a:t>Developers / designers of technical solutions</a:t>
            </a:r>
          </a:p>
          <a:p>
            <a:pPr marL="682625" lvl="1" indent="-225425" defTabSz="685800">
              <a:buFont typeface="Wingdings" panose="05000000000000000000" pitchFamily="2" charset="2"/>
              <a:buChar char="§"/>
            </a:pPr>
            <a:r>
              <a:rPr lang="en-US" sz="1200" dirty="0" smtClean="0"/>
              <a:t>External or third party vendors</a:t>
            </a:r>
          </a:p>
          <a:p>
            <a:pPr marL="230187" lvl="1" indent="0">
              <a:buNone/>
            </a:pPr>
            <a:endParaRPr lang="en-US" sz="1200" dirty="0"/>
          </a:p>
          <a:p>
            <a:pPr marL="342900" lvl="0" indent="-342900">
              <a:buFont typeface="+mj-lt"/>
              <a:buAutoNum type="arabicPeriod"/>
            </a:pPr>
            <a:r>
              <a:rPr lang="en-US" b="1" dirty="0" smtClean="0"/>
              <a:t>HOW will each impacted group be impacted?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dirty="0"/>
              <a:t>For each </a:t>
            </a:r>
            <a:r>
              <a:rPr lang="en-US" sz="1400" dirty="0" smtClean="0"/>
              <a:t>impacted group above, answer </a:t>
            </a:r>
            <a:r>
              <a:rPr lang="en-US" sz="1400" dirty="0"/>
              <a:t>the following </a:t>
            </a:r>
            <a:r>
              <a:rPr lang="en-US" sz="1400" dirty="0" smtClean="0"/>
              <a:t>questions.</a:t>
            </a:r>
            <a:endParaRPr lang="en-US" sz="1400" dirty="0"/>
          </a:p>
          <a:p>
            <a:pPr marL="682625" lvl="1" defTabSz="685800">
              <a:buFont typeface="Wingdings" panose="05000000000000000000" pitchFamily="2" charset="2"/>
              <a:buChar char="§"/>
            </a:pPr>
            <a:r>
              <a:rPr lang="en-US" sz="1200" dirty="0"/>
              <a:t>What is changing for this group</a:t>
            </a:r>
            <a:r>
              <a:rPr lang="en-US" sz="1200" dirty="0" smtClean="0"/>
              <a:t>? What will be different</a:t>
            </a:r>
            <a:endParaRPr lang="en-US" sz="1200" dirty="0"/>
          </a:p>
          <a:p>
            <a:pPr marL="682625" lvl="1" defTabSz="685800">
              <a:buFont typeface="Wingdings" panose="05000000000000000000" pitchFamily="2" charset="2"/>
              <a:buChar char="§"/>
            </a:pPr>
            <a:r>
              <a:rPr lang="en-US" sz="1200" dirty="0"/>
              <a:t>What is not changing for this group</a:t>
            </a:r>
            <a:r>
              <a:rPr lang="en-US" sz="1200" dirty="0" smtClean="0"/>
              <a:t>? What will be the same?</a:t>
            </a:r>
            <a:endParaRPr lang="en-US" sz="1200" dirty="0"/>
          </a:p>
          <a:p>
            <a:pPr marL="682625" lvl="1" defTabSz="685800">
              <a:buFont typeface="Wingdings" panose="05000000000000000000" pitchFamily="2" charset="2"/>
              <a:buChar char="§"/>
            </a:pPr>
            <a:r>
              <a:rPr lang="en-US" sz="1200" dirty="0"/>
              <a:t>What is driving the change, why are we </a:t>
            </a:r>
            <a:r>
              <a:rPr lang="en-US" sz="1200" dirty="0" smtClean="0"/>
              <a:t>changing? What </a:t>
            </a:r>
            <a:r>
              <a:rPr lang="en-US" sz="1200" dirty="0"/>
              <a:t>does success look like?</a:t>
            </a:r>
          </a:p>
          <a:p>
            <a:pPr marL="682625" lvl="1" defTabSz="685800">
              <a:buFont typeface="Wingdings" panose="05000000000000000000" pitchFamily="2" charset="2"/>
              <a:buChar char="§"/>
            </a:pPr>
            <a:r>
              <a:rPr lang="en-US" sz="1200" dirty="0"/>
              <a:t>Who is going to lose/gain what</a:t>
            </a:r>
            <a:r>
              <a:rPr lang="en-US" sz="1200" dirty="0" smtClean="0"/>
              <a:t>? </a:t>
            </a:r>
            <a:endParaRPr lang="en-US" sz="1200" dirty="0"/>
          </a:p>
          <a:p>
            <a:pPr marL="682625" lvl="1" defTabSz="685800">
              <a:buFont typeface="Wingdings" panose="05000000000000000000" pitchFamily="2" charset="2"/>
              <a:buChar char="§"/>
            </a:pPr>
            <a:r>
              <a:rPr lang="en-US" sz="1200" dirty="0"/>
              <a:t>What happens if we (you) do NOT change?</a:t>
            </a:r>
          </a:p>
          <a:p>
            <a:pPr marL="230187" lvl="1" indent="0">
              <a:buNone/>
            </a:pPr>
            <a:endParaRPr lang="en-US" sz="1400" dirty="0"/>
          </a:p>
          <a:p>
            <a:pPr marL="342900" lvl="0" indent="-342900">
              <a:buFont typeface="+mj-lt"/>
              <a:buAutoNum type="arabicPeriod" startAt="3"/>
            </a:pPr>
            <a:r>
              <a:rPr lang="en-US" b="1" dirty="0" smtClean="0"/>
              <a:t>WHAT </a:t>
            </a:r>
            <a:r>
              <a:rPr lang="en-US" b="1" dirty="0"/>
              <a:t>communication and training is </a:t>
            </a:r>
            <a:r>
              <a:rPr lang="en-US" b="1" dirty="0" smtClean="0"/>
              <a:t>needed?</a:t>
            </a:r>
            <a:br>
              <a:rPr lang="en-US" b="1" dirty="0" smtClean="0"/>
            </a:br>
            <a:r>
              <a:rPr lang="en-US" sz="1400" dirty="0"/>
              <a:t>Identify the “actions” </a:t>
            </a:r>
            <a:r>
              <a:rPr lang="en-US" sz="1400" dirty="0" smtClean="0"/>
              <a:t>and </a:t>
            </a:r>
            <a:r>
              <a:rPr lang="en-US" sz="1400" dirty="0"/>
              <a:t>how much people change management is needed for </a:t>
            </a:r>
            <a:r>
              <a:rPr lang="en-US" sz="1400" dirty="0" smtClean="0"/>
              <a:t>the impacted group</a:t>
            </a:r>
            <a:r>
              <a:rPr lang="en-US" sz="1400" dirty="0"/>
              <a:t>?</a:t>
            </a:r>
          </a:p>
          <a:p>
            <a:pPr marL="685800" lvl="1" indent="-228600" defTabSz="685800">
              <a:buFont typeface="Wingdings" panose="05000000000000000000" pitchFamily="2" charset="2"/>
              <a:buChar char="§"/>
            </a:pPr>
            <a:r>
              <a:rPr lang="en-US" sz="1200" dirty="0" smtClean="0"/>
              <a:t>Email communications</a:t>
            </a:r>
            <a:r>
              <a:rPr lang="en-US" sz="1200" dirty="0"/>
              <a:t>, newsletters, web information, FAQs, training, lunch &amp; learn, group meeting, virtual meeting, </a:t>
            </a:r>
            <a:r>
              <a:rPr lang="en-US" sz="1200" dirty="0" smtClean="0"/>
              <a:t>one-on-one coaching, detailed examples</a:t>
            </a:r>
            <a:r>
              <a:rPr lang="en-US" sz="1200" dirty="0"/>
              <a:t>, role </a:t>
            </a:r>
            <a:r>
              <a:rPr lang="en-US" sz="1200" dirty="0" smtClean="0"/>
              <a:t>play </a:t>
            </a:r>
            <a:r>
              <a:rPr lang="en-US" sz="1200" dirty="0"/>
              <a:t>etc</a:t>
            </a:r>
            <a:r>
              <a:rPr lang="en-US" sz="1200" dirty="0" smtClean="0"/>
              <a:t>.</a:t>
            </a:r>
            <a:endParaRPr lang="en-US" sz="1200" dirty="0"/>
          </a:p>
          <a:p>
            <a:pPr lvl="1"/>
            <a:endParaRPr lang="en-US" dirty="0"/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B98CC-56EA-4F8E-985D-0EDE944A436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7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all targeted groups that are being impacted in any aspect by this change.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7450" y="1531799"/>
            <a:ext cx="66865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/>
              <a:t>Users of the new system, process, tools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/>
              <a:t>Data consumers e.g. reporting teams or finance teams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/>
              <a:t>Integrated systems, tool and processes (current and future)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/>
              <a:t>Managers – approvals, financials or managing the users that are impacted 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/>
              <a:t>Service Desk / Helpdesk / Technical support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/>
              <a:t>Developers / designers of technical solutions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/>
              <a:t>External or third party vendors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49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B98CC-56EA-4F8E-985D-0EDE944A436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598511"/>
              </p:ext>
            </p:extLst>
          </p:nvPr>
        </p:nvGraphicFramePr>
        <p:xfrm>
          <a:off x="162074" y="893612"/>
          <a:ext cx="8763000" cy="3730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829"/>
                <a:gridCol w="1273629"/>
                <a:gridCol w="2921001"/>
                <a:gridCol w="2837541"/>
              </a:tblGrid>
              <a:tr h="34405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Members / Information</a:t>
                      </a:r>
                      <a:endParaRPr lang="en-US" dirty="0"/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Help Desk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Handles first level phone calls and tickets from customers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+90</a:t>
                      </a:r>
                      <a:r>
                        <a:rPr lang="en-US" sz="1100" baseline="0" dirty="0" smtClean="0"/>
                        <a:t> c</a:t>
                      </a:r>
                      <a:r>
                        <a:rPr lang="en-US" sz="1100" dirty="0" smtClean="0"/>
                        <a:t>ustomer service rep, multiple locations, 7x24x365</a:t>
                      </a: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level Support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Handles escalated calls from the Help Desk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baseline="0" dirty="0" smtClean="0"/>
                        <a:t>15 support staff, one location, 7:00-21:00 business days</a:t>
                      </a:r>
                      <a:endParaRPr lang="en-US" sz="11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Managers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Any manager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line managers +800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Process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Users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Anyone using the process.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~6,000,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international 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Reporting</a:t>
                      </a:r>
                      <a:r>
                        <a:rPr lang="en-US" sz="1200" baseline="0" dirty="0" smtClean="0"/>
                        <a:t> team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Extracting data from the system</a:t>
                      </a:r>
                      <a:r>
                        <a:rPr lang="en-US" sz="1100" kern="1200" baseline="0" dirty="0" smtClean="0"/>
                        <a:t> creating monthly reports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individuals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Interfacing processes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Multiple interfacing processes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process managers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Etc.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2"/>
          <p:cNvSpPr txBox="1">
            <a:spLocks/>
          </p:cNvSpPr>
          <p:nvPr/>
        </p:nvSpPr>
        <p:spPr bwMode="auto">
          <a:xfrm>
            <a:off x="458788" y="194205"/>
            <a:ext cx="8229600" cy="69940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 kern="1200" cap="all">
                <a:solidFill>
                  <a:srgbClr val="E35205"/>
                </a:solidFill>
                <a:latin typeface="Arial"/>
                <a:ea typeface="ＭＳ Ｐゴシック" charset="-128"/>
                <a:cs typeface="Arial"/>
              </a:defRPr>
            </a:lvl1pPr>
            <a:lvl2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2pPr>
            <a:lvl3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3pPr>
            <a:lvl4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4pPr>
            <a:lvl5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smtClean="0"/>
              <a:t>1 - IDENTIFY IMPACTED GROUPS - WHO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 rot="19272066">
            <a:off x="2889809" y="2244138"/>
            <a:ext cx="31790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1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B98CC-56EA-4F8E-985D-0EDE944A436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558848"/>
              </p:ext>
            </p:extLst>
          </p:nvPr>
        </p:nvGraphicFramePr>
        <p:xfrm>
          <a:off x="162074" y="893612"/>
          <a:ext cx="8763000" cy="5653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829"/>
                <a:gridCol w="1273629"/>
                <a:gridCol w="2921001"/>
                <a:gridCol w="2837541"/>
              </a:tblGrid>
              <a:tr h="34405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Members / Information</a:t>
                      </a:r>
                      <a:endParaRPr lang="en-US" dirty="0"/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7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2"/>
          <p:cNvSpPr txBox="1">
            <a:spLocks/>
          </p:cNvSpPr>
          <p:nvPr/>
        </p:nvSpPr>
        <p:spPr bwMode="auto">
          <a:xfrm>
            <a:off x="458788" y="194205"/>
            <a:ext cx="8229600" cy="69940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 kern="1200" cap="all">
                <a:solidFill>
                  <a:srgbClr val="E35205"/>
                </a:solidFill>
                <a:latin typeface="Arial"/>
                <a:ea typeface="ＭＳ Ｐゴシック" charset="-128"/>
                <a:cs typeface="Arial"/>
              </a:defRPr>
            </a:lvl1pPr>
            <a:lvl2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2pPr>
            <a:lvl3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3pPr>
            <a:lvl4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4pPr>
            <a:lvl5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smtClean="0"/>
              <a:t>1 - IDENTIFY IMPACTED GROUPS - WHO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8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For each impacted </a:t>
            </a:r>
            <a:r>
              <a:rPr lang="en-US" dirty="0" smtClean="0"/>
              <a:t>groups, a number of questions should be answered to identify HOW they are impacted.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HOW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A9F21D-B73A-BB47-AB0E-DCC6BFE49A0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57450" y="1531799"/>
            <a:ext cx="66865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 smtClean="0"/>
              <a:t>What </a:t>
            </a:r>
            <a:r>
              <a:rPr lang="en-US" sz="1800" dirty="0"/>
              <a:t>is changing for this group? What will be </a:t>
            </a:r>
            <a:r>
              <a:rPr lang="en-US" sz="1800" dirty="0" smtClean="0"/>
              <a:t>different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 smtClean="0"/>
              <a:t>What </a:t>
            </a:r>
            <a:r>
              <a:rPr lang="en-US" sz="1800" dirty="0"/>
              <a:t>is not changing for this group? What will be the </a:t>
            </a:r>
            <a:r>
              <a:rPr lang="en-US" sz="1800" dirty="0" smtClean="0"/>
              <a:t>same?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 smtClean="0"/>
              <a:t>What </a:t>
            </a:r>
            <a:r>
              <a:rPr lang="en-US" sz="1800" dirty="0"/>
              <a:t>is driving the change, why are we changing? What does success look </a:t>
            </a:r>
            <a:r>
              <a:rPr lang="en-US" sz="1800" dirty="0" smtClean="0"/>
              <a:t>like?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 smtClean="0"/>
              <a:t>Who </a:t>
            </a:r>
            <a:r>
              <a:rPr lang="en-US" sz="1800" dirty="0"/>
              <a:t>is going to lose/gain what? </a:t>
            </a:r>
            <a:endParaRPr lang="en-US" sz="1800" dirty="0" smtClean="0"/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 smtClean="0"/>
              <a:t>What </a:t>
            </a:r>
            <a:r>
              <a:rPr lang="en-US" sz="1800" dirty="0"/>
              <a:t>happens if we (you) do NOT change?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7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B98CC-56EA-4F8E-985D-0EDE944A436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334014"/>
              </p:ext>
            </p:extLst>
          </p:nvPr>
        </p:nvGraphicFramePr>
        <p:xfrm>
          <a:off x="162404" y="876237"/>
          <a:ext cx="8805335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935"/>
                <a:gridCol w="6756400"/>
              </a:tblGrid>
              <a:tr h="290064">
                <a:tc>
                  <a:txBody>
                    <a:bodyPr/>
                    <a:lstStyle/>
                    <a:p>
                      <a:r>
                        <a:rPr lang="en-US" dirty="0" smtClean="0"/>
                        <a:t>Impacted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are they Impacted? / Information needed?</a:t>
                      </a:r>
                      <a:endParaRPr lang="en-US" dirty="0"/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Help Desk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Emails and calls to the Help</a:t>
                      </a:r>
                      <a:r>
                        <a:rPr lang="en-US" sz="1100" baseline="0" dirty="0" smtClean="0">
                          <a:effectLst/>
                        </a:rPr>
                        <a:t> Desk about the new tools/system/processes</a:t>
                      </a:r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How to escalate and route calls to 2</a:t>
                      </a:r>
                      <a:r>
                        <a:rPr lang="en-US" sz="1100" baseline="30000" dirty="0" smtClean="0">
                          <a:effectLst/>
                        </a:rPr>
                        <a:t>nd</a:t>
                      </a:r>
                      <a:r>
                        <a:rPr lang="en-US" sz="1100" dirty="0" smtClean="0">
                          <a:effectLst/>
                        </a:rPr>
                        <a:t> level support</a:t>
                      </a:r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/>
                        <a:t>Need to know when the tool/system/process</a:t>
                      </a:r>
                      <a:r>
                        <a:rPr lang="en-US" sz="1100" kern="1200" baseline="0" dirty="0" smtClean="0"/>
                        <a:t> </a:t>
                      </a:r>
                      <a:r>
                        <a:rPr lang="en-US" sz="1100" kern="1200" dirty="0" smtClean="0"/>
                        <a:t>has been released – Go Live date</a:t>
                      </a:r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/>
                        <a:t>Demonstration of the new tool/system/process</a:t>
                      </a:r>
                      <a:endParaRPr lang="en-US" sz="1100" kern="1200" baseline="0" dirty="0" smtClean="0"/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/>
                        <a:t>Information about Notifications, Approvals, Status Views, Escalations etc. in the new tool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/>
                        <a:t>New support scripts to be developed</a:t>
                      </a:r>
                      <a:r>
                        <a:rPr lang="en-US" sz="1100" kern="1200" baseline="0" dirty="0" smtClean="0"/>
                        <a:t> / </a:t>
                      </a:r>
                      <a:r>
                        <a:rPr lang="en-US" sz="1100" kern="1200" dirty="0" smtClean="0"/>
                        <a:t>New FAQ and knowledge articles / Update existing information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/>
                        <a:t>Etc.</a:t>
                      </a: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Level Support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Escalations to the 2</a:t>
                      </a:r>
                      <a:r>
                        <a:rPr lang="en-US" sz="1100" baseline="30000" dirty="0" smtClean="0">
                          <a:effectLst/>
                        </a:rPr>
                        <a:t>nd</a:t>
                      </a:r>
                      <a:r>
                        <a:rPr lang="en-US" sz="1100" dirty="0" smtClean="0">
                          <a:effectLst/>
                        </a:rPr>
                        <a:t> Level Support </a:t>
                      </a:r>
                      <a:r>
                        <a:rPr lang="en-US" sz="1100" baseline="0" dirty="0" smtClean="0">
                          <a:effectLst/>
                        </a:rPr>
                        <a:t>about the new tools/system/processes</a:t>
                      </a:r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How to escalate and route to external vendor</a:t>
                      </a:r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/>
                        <a:t>Need to know when the tool/system/process</a:t>
                      </a:r>
                      <a:r>
                        <a:rPr lang="en-US" sz="1100" kern="1200" baseline="0" dirty="0" smtClean="0"/>
                        <a:t> </a:t>
                      </a:r>
                      <a:r>
                        <a:rPr lang="en-US" sz="1100" kern="1200" dirty="0" smtClean="0"/>
                        <a:t>has been released – Go Live date</a:t>
                      </a:r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/>
                        <a:t>Training of the new tool/system/process</a:t>
                      </a:r>
                      <a:endParaRPr lang="en-US" sz="1100" kern="1200" baseline="0" dirty="0" smtClean="0"/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/>
                        <a:t>Information about Notifications, Approvals, Status Views, Escalations etc. in the new tool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/>
                        <a:t>New support scripts to be developed</a:t>
                      </a:r>
                      <a:r>
                        <a:rPr lang="en-US" sz="1100" kern="1200" baseline="0" dirty="0" smtClean="0"/>
                        <a:t> / </a:t>
                      </a:r>
                      <a:r>
                        <a:rPr lang="en-US" sz="1100" kern="1200" dirty="0" smtClean="0"/>
                        <a:t>New FAQ and knowledge articles / Update existing information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/>
                        <a:t>Etc.</a:t>
                      </a: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Managers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9863" indent="-169863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/>
                        <a:t>Information/Training: How to approve/reject</a:t>
                      </a:r>
                    </a:p>
                    <a:p>
                      <a:pPr marL="169863" indent="-169863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/>
                        <a:t>Escalation, delegation, Approval</a:t>
                      </a:r>
                      <a:r>
                        <a:rPr lang="en-US" sz="1100" kern="1200" baseline="0" dirty="0" smtClean="0"/>
                        <a:t> notifications to managers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kern="1200" baseline="0" dirty="0" smtClean="0"/>
                        <a:t>(Manager page – onboarding information)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Process 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tools and procures executing the process</a:t>
                      </a: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Reporting team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user interface when extracting data from the tool/system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data fields and values</a:t>
                      </a: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Interfacing processes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delivery mechanisms for input/output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2"/>
          <p:cNvSpPr txBox="1">
            <a:spLocks/>
          </p:cNvSpPr>
          <p:nvPr/>
        </p:nvSpPr>
        <p:spPr bwMode="auto">
          <a:xfrm>
            <a:off x="458788" y="194205"/>
            <a:ext cx="8229600" cy="69940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 kern="1200" cap="all">
                <a:solidFill>
                  <a:srgbClr val="E35205"/>
                </a:solidFill>
                <a:latin typeface="Arial"/>
                <a:ea typeface="ＭＳ Ｐゴシック" charset="-128"/>
                <a:cs typeface="Arial"/>
              </a:defRPr>
            </a:lvl1pPr>
            <a:lvl2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2pPr>
            <a:lvl3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3pPr>
            <a:lvl4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4pPr>
            <a:lvl5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smtClean="0"/>
              <a:t>2 – Impact to each Group - HOW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 rot="19272066">
            <a:off x="3242232" y="2475441"/>
            <a:ext cx="31790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1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B98CC-56EA-4F8E-985D-0EDE944A436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439776"/>
              </p:ext>
            </p:extLst>
          </p:nvPr>
        </p:nvGraphicFramePr>
        <p:xfrm>
          <a:off x="162404" y="876237"/>
          <a:ext cx="8805335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935"/>
                <a:gridCol w="6756400"/>
              </a:tblGrid>
              <a:tr h="290064">
                <a:tc>
                  <a:txBody>
                    <a:bodyPr/>
                    <a:lstStyle/>
                    <a:p>
                      <a:r>
                        <a:rPr lang="en-US" dirty="0" smtClean="0"/>
                        <a:t>Impacted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are they Impacted? / Information needed?</a:t>
                      </a:r>
                      <a:endParaRPr lang="en-US" dirty="0"/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kern="1200" dirty="0" smtClean="0"/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kern="1200" dirty="0" smtClean="0"/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kern="1200" dirty="0" smtClean="0"/>
                    </a:p>
                    <a:p>
                      <a:pPr marL="168275" marR="0" indent="-1682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kern="1200" dirty="0" smtClean="0"/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9863" indent="-169863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9863" indent="-169863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46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2"/>
          <p:cNvSpPr txBox="1">
            <a:spLocks/>
          </p:cNvSpPr>
          <p:nvPr/>
        </p:nvSpPr>
        <p:spPr bwMode="auto">
          <a:xfrm>
            <a:off x="458788" y="194205"/>
            <a:ext cx="8229600" cy="69940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 kern="1200" cap="all">
                <a:solidFill>
                  <a:srgbClr val="E35205"/>
                </a:solidFill>
                <a:latin typeface="Arial"/>
                <a:ea typeface="ＭＳ Ｐゴシック" charset="-128"/>
                <a:cs typeface="Arial"/>
              </a:defRPr>
            </a:lvl1pPr>
            <a:lvl2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2pPr>
            <a:lvl3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3pPr>
            <a:lvl4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4pPr>
            <a:lvl5pPr algn="l" defTabSz="457200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E35205"/>
                </a:solidFill>
                <a:latin typeface="Arial" charset="0"/>
                <a:ea typeface="ＭＳ Ｐゴシック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4F56AB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smtClean="0"/>
              <a:t>2 – Impact to each Group - HOW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19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Identify the “actions” and how much people change management is needed for the impacted group?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WHAT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A9F21D-B73A-BB47-AB0E-DCC6BFE49A0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57450" y="780665"/>
            <a:ext cx="66865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 defTabSz="114300">
              <a:buFont typeface="Wingdings" panose="05000000000000000000" pitchFamily="2" charset="2"/>
              <a:buChar char="§"/>
            </a:pPr>
            <a:r>
              <a:rPr lang="en-US" sz="1800" dirty="0" smtClean="0"/>
              <a:t>Email </a:t>
            </a:r>
            <a:r>
              <a:rPr lang="en-US" sz="1800" dirty="0"/>
              <a:t>communications, newsletters, web information, FAQs, training, lunch &amp; learn, group meeting, virtual meeting, one-on-one coaching, detailed examples, role play etc.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Tasks </a:t>
            </a:r>
            <a:r>
              <a:rPr lang="en-US" sz="1800" dirty="0"/>
              <a:t>and Actions are identified to: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Mitigate anticipated resistance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Address unique attributes of each group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Address historical or cultural barriers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Leverage key influences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Build awareness and desire to engage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Provide needed knowledge and skills (training) </a:t>
            </a:r>
          </a:p>
          <a:p>
            <a:pPr marL="228600" lvl="1" indent="-228600" defTabSz="114300"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86196"/>
            <a:ext cx="4366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Thorsten Manthey  - thorsten@tmanthey.com  -  www.tmathey.com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84619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1174</Words>
  <Application>Microsoft Office PowerPoint</Application>
  <PresentationFormat>On-screen Show (4:3)</PresentationFormat>
  <Paragraphs>239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Lucida Grande</vt:lpstr>
      <vt:lpstr>Wingdings</vt:lpstr>
      <vt:lpstr>ヒラギノ角ゴ Pro W3</vt:lpstr>
      <vt:lpstr>Master Slide</vt:lpstr>
      <vt:lpstr>WHO - HOW - WHAT Communication &amp; Training Needs</vt:lpstr>
      <vt:lpstr>Approach</vt:lpstr>
      <vt:lpstr>WHO</vt:lpstr>
      <vt:lpstr>PowerPoint Presentation</vt:lpstr>
      <vt:lpstr>PowerPoint Presentation</vt:lpstr>
      <vt:lpstr>HOW</vt:lpstr>
      <vt:lpstr>PowerPoint Presentation</vt:lpstr>
      <vt:lpstr>PowerPoint Presentation</vt:lpstr>
      <vt:lpstr>WHAT</vt:lpstr>
      <vt:lpstr>Instructions – Communication &amp; Training needs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2015-01-06T03:40:15Z</dcterms:created>
  <dcterms:modified xsi:type="dcterms:W3CDTF">2019-11-10T23:16:23Z</dcterms:modified>
</cp:coreProperties>
</file>