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handoutMasterIdLst>
    <p:handoutMasterId r:id="rId25"/>
  </p:handoutMasterIdLst>
  <p:sldIdLst>
    <p:sldId id="256" r:id="rId2"/>
    <p:sldId id="258" r:id="rId3"/>
    <p:sldId id="265" r:id="rId4"/>
    <p:sldId id="283" r:id="rId5"/>
    <p:sldId id="284" r:id="rId6"/>
    <p:sldId id="269" r:id="rId7"/>
    <p:sldId id="285" r:id="rId8"/>
    <p:sldId id="271" r:id="rId9"/>
    <p:sldId id="290" r:id="rId10"/>
    <p:sldId id="293" r:id="rId11"/>
    <p:sldId id="274" r:id="rId12"/>
    <p:sldId id="291" r:id="rId13"/>
    <p:sldId id="292" r:id="rId14"/>
    <p:sldId id="286" r:id="rId15"/>
    <p:sldId id="287" r:id="rId16"/>
    <p:sldId id="288" r:id="rId17"/>
    <p:sldId id="289" r:id="rId18"/>
    <p:sldId id="281" r:id="rId19"/>
    <p:sldId id="294" r:id="rId20"/>
    <p:sldId id="268" r:id="rId21"/>
    <p:sldId id="295" r:id="rId22"/>
    <p:sldId id="296" r:id="rId23"/>
  </p:sldIdLst>
  <p:sldSz cx="9144000" cy="6858000" type="screen4x3"/>
  <p:notesSz cx="6858000" cy="9144000"/>
  <p:defaultTex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9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40" autoAdjust="0"/>
    <p:restoredTop sz="88007" autoAdjust="0"/>
  </p:normalViewPr>
  <p:slideViewPr>
    <p:cSldViewPr snapToGrid="0" snapToObjects="1">
      <p:cViewPr varScale="1">
        <p:scale>
          <a:sx n="62" d="100"/>
          <a:sy n="62" d="100"/>
        </p:scale>
        <p:origin x="1482" y="48"/>
      </p:cViewPr>
      <p:guideLst>
        <p:guide orient="horz" pos="2160"/>
        <p:guide pos="2892"/>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8D02631-C9E8-6045-BCF2-0CA2370C7E73}" type="datetimeFigureOut">
              <a:rPr lang="nb-NO" smtClean="0"/>
              <a:t>01.03.2017</a:t>
            </a:fld>
            <a:endParaRPr lang="nb-NO"/>
          </a:p>
        </p:txBody>
      </p:sp>
      <p:sp>
        <p:nvSpPr>
          <p:cNvPr id="4" name="Plassholder for bunn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b-NO"/>
          </a:p>
        </p:txBody>
      </p:sp>
      <p:sp>
        <p:nvSpPr>
          <p:cNvPr id="5" name="Plassholder for lysbilde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2CAAF48-D760-7947-BF72-16D7F74BD2B8}" type="slidenum">
              <a:rPr lang="nb-NO" smtClean="0"/>
              <a:t>‹#›</a:t>
            </a:fld>
            <a:endParaRPr lang="nb-NO"/>
          </a:p>
        </p:txBody>
      </p:sp>
    </p:spTree>
    <p:extLst>
      <p:ext uri="{BB962C8B-B14F-4D97-AF65-F5344CB8AC3E}">
        <p14:creationId xmlns:p14="http://schemas.microsoft.com/office/powerpoint/2010/main" val="19795673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925964-4226-BC41-B641-949304895CDA}" type="datetimeFigureOut">
              <a:t>3/1/2017</a:t>
            </a:fld>
            <a:endParaRPr lang="nb-NO"/>
          </a:p>
        </p:txBody>
      </p:sp>
      <p:sp>
        <p:nvSpPr>
          <p:cNvPr id="4" name="Plassholder for lysbil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6969D9-F90B-3949-9B36-D3C2AAE3687A}" type="slidenum">
              <a:t>‹#›</a:t>
            </a:fld>
            <a:endParaRPr lang="nb-NO"/>
          </a:p>
        </p:txBody>
      </p:sp>
    </p:spTree>
    <p:extLst>
      <p:ext uri="{BB962C8B-B14F-4D97-AF65-F5344CB8AC3E}">
        <p14:creationId xmlns:p14="http://schemas.microsoft.com/office/powerpoint/2010/main" val="339422162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8D6A2A-7864-4D25-8791-DBC578CA6BB0}" type="slidenum">
              <a:rPr lang="en-US" smtClean="0"/>
              <a:pPr/>
              <a:t>3</a:t>
            </a:fld>
            <a:endParaRPr lang="en-US"/>
          </a:p>
        </p:txBody>
      </p:sp>
    </p:spTree>
    <p:extLst>
      <p:ext uri="{BB962C8B-B14F-4D97-AF65-F5344CB8AC3E}">
        <p14:creationId xmlns:p14="http://schemas.microsoft.com/office/powerpoint/2010/main" val="23651600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8D6A2A-7864-4D25-8791-DBC578CA6BB0}" type="slidenum">
              <a:rPr lang="en-US" smtClean="0"/>
              <a:pPr/>
              <a:t>18</a:t>
            </a:fld>
            <a:endParaRPr lang="en-US"/>
          </a:p>
        </p:txBody>
      </p:sp>
    </p:spTree>
    <p:extLst>
      <p:ext uri="{BB962C8B-B14F-4D97-AF65-F5344CB8AC3E}">
        <p14:creationId xmlns:p14="http://schemas.microsoft.com/office/powerpoint/2010/main" val="19586819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8D6A2A-7864-4D25-8791-DBC578CA6BB0}" type="slidenum">
              <a:rPr lang="en-US" smtClean="0"/>
              <a:pPr/>
              <a:t>20</a:t>
            </a:fld>
            <a:endParaRPr lang="en-US"/>
          </a:p>
        </p:txBody>
      </p:sp>
    </p:spTree>
    <p:extLst>
      <p:ext uri="{BB962C8B-B14F-4D97-AF65-F5344CB8AC3E}">
        <p14:creationId xmlns:p14="http://schemas.microsoft.com/office/powerpoint/2010/main" val="19015268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8D6A2A-7864-4D25-8791-DBC578CA6BB0}" type="slidenum">
              <a:rPr lang="en-US" smtClean="0"/>
              <a:pPr/>
              <a:t>21</a:t>
            </a:fld>
            <a:endParaRPr lang="en-US"/>
          </a:p>
        </p:txBody>
      </p:sp>
    </p:spTree>
    <p:extLst>
      <p:ext uri="{BB962C8B-B14F-4D97-AF65-F5344CB8AC3E}">
        <p14:creationId xmlns:p14="http://schemas.microsoft.com/office/powerpoint/2010/main" val="40483824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8D6A2A-7864-4D25-8791-DBC578CA6BB0}" type="slidenum">
              <a:rPr lang="en-US" smtClean="0"/>
              <a:pPr/>
              <a:t>22</a:t>
            </a:fld>
            <a:endParaRPr lang="en-US"/>
          </a:p>
        </p:txBody>
      </p:sp>
    </p:spTree>
    <p:extLst>
      <p:ext uri="{BB962C8B-B14F-4D97-AF65-F5344CB8AC3E}">
        <p14:creationId xmlns:p14="http://schemas.microsoft.com/office/powerpoint/2010/main" val="924691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8D6A2A-7864-4D25-8791-DBC578CA6BB0}" type="slidenum">
              <a:rPr lang="en-US" smtClean="0"/>
              <a:pPr/>
              <a:t>4</a:t>
            </a:fld>
            <a:endParaRPr lang="en-US"/>
          </a:p>
        </p:txBody>
      </p:sp>
    </p:spTree>
    <p:extLst>
      <p:ext uri="{BB962C8B-B14F-4D97-AF65-F5344CB8AC3E}">
        <p14:creationId xmlns:p14="http://schemas.microsoft.com/office/powerpoint/2010/main" val="2079595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8D6A2A-7864-4D25-8791-DBC578CA6BB0}" type="slidenum">
              <a:rPr lang="en-US" smtClean="0"/>
              <a:pPr/>
              <a:t>5</a:t>
            </a:fld>
            <a:endParaRPr lang="en-US"/>
          </a:p>
        </p:txBody>
      </p:sp>
    </p:spTree>
    <p:extLst>
      <p:ext uri="{BB962C8B-B14F-4D97-AF65-F5344CB8AC3E}">
        <p14:creationId xmlns:p14="http://schemas.microsoft.com/office/powerpoint/2010/main" val="31347711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8D6A2A-7864-4D25-8791-DBC578CA6BB0}" type="slidenum">
              <a:rPr lang="en-US" smtClean="0"/>
              <a:pPr/>
              <a:t>6</a:t>
            </a:fld>
            <a:endParaRPr lang="en-US"/>
          </a:p>
        </p:txBody>
      </p:sp>
    </p:spTree>
    <p:extLst>
      <p:ext uri="{BB962C8B-B14F-4D97-AF65-F5344CB8AC3E}">
        <p14:creationId xmlns:p14="http://schemas.microsoft.com/office/powerpoint/2010/main" val="22563152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8D6A2A-7864-4D25-8791-DBC578CA6BB0}" type="slidenum">
              <a:rPr lang="en-US" smtClean="0"/>
              <a:pPr/>
              <a:t>8</a:t>
            </a:fld>
            <a:endParaRPr lang="en-US"/>
          </a:p>
        </p:txBody>
      </p:sp>
    </p:spTree>
    <p:extLst>
      <p:ext uri="{BB962C8B-B14F-4D97-AF65-F5344CB8AC3E}">
        <p14:creationId xmlns:p14="http://schemas.microsoft.com/office/powerpoint/2010/main" val="3946609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8D6A2A-7864-4D25-8791-DBC578CA6BB0}" type="slidenum">
              <a:rPr lang="en-US" smtClean="0"/>
              <a:pPr/>
              <a:t>10</a:t>
            </a:fld>
            <a:endParaRPr lang="en-US"/>
          </a:p>
        </p:txBody>
      </p:sp>
    </p:spTree>
    <p:extLst>
      <p:ext uri="{BB962C8B-B14F-4D97-AF65-F5344CB8AC3E}">
        <p14:creationId xmlns:p14="http://schemas.microsoft.com/office/powerpoint/2010/main" val="3784634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8D6A2A-7864-4D25-8791-DBC578CA6BB0}" type="slidenum">
              <a:rPr lang="en-US" smtClean="0"/>
              <a:pPr/>
              <a:t>11</a:t>
            </a:fld>
            <a:endParaRPr lang="en-US"/>
          </a:p>
        </p:txBody>
      </p:sp>
    </p:spTree>
    <p:extLst>
      <p:ext uri="{BB962C8B-B14F-4D97-AF65-F5344CB8AC3E}">
        <p14:creationId xmlns:p14="http://schemas.microsoft.com/office/powerpoint/2010/main" val="628908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8D6A2A-7864-4D25-8791-DBC578CA6BB0}" type="slidenum">
              <a:rPr lang="en-US" smtClean="0"/>
              <a:pPr/>
              <a:t>12</a:t>
            </a:fld>
            <a:endParaRPr lang="en-US"/>
          </a:p>
        </p:txBody>
      </p:sp>
    </p:spTree>
    <p:extLst>
      <p:ext uri="{BB962C8B-B14F-4D97-AF65-F5344CB8AC3E}">
        <p14:creationId xmlns:p14="http://schemas.microsoft.com/office/powerpoint/2010/main" val="15678726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8D6A2A-7864-4D25-8791-DBC578CA6BB0}" type="slidenum">
              <a:rPr lang="en-US" smtClean="0"/>
              <a:pPr/>
              <a:t>13</a:t>
            </a:fld>
            <a:endParaRPr lang="en-US"/>
          </a:p>
        </p:txBody>
      </p:sp>
    </p:spTree>
    <p:extLst>
      <p:ext uri="{BB962C8B-B14F-4D97-AF65-F5344CB8AC3E}">
        <p14:creationId xmlns:p14="http://schemas.microsoft.com/office/powerpoint/2010/main" val="11687378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pic>
        <p:nvPicPr>
          <p:cNvPr id="3" name="Bild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00" y="-48110"/>
            <a:ext cx="9235440" cy="6926580"/>
          </a:xfrm>
          <a:prstGeom prst="rect">
            <a:avLst/>
          </a:prstGeom>
        </p:spPr>
      </p:pic>
    </p:spTree>
    <p:extLst>
      <p:ext uri="{BB962C8B-B14F-4D97-AF65-F5344CB8AC3E}">
        <p14:creationId xmlns:p14="http://schemas.microsoft.com/office/powerpoint/2010/main" val="1867853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Tree>
    <p:extLst>
      <p:ext uri="{BB962C8B-B14F-4D97-AF65-F5344CB8AC3E}">
        <p14:creationId xmlns:p14="http://schemas.microsoft.com/office/powerpoint/2010/main" val="3265947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38"/>
            <a:ext cx="2057400" cy="5254099"/>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457200" y="274638"/>
            <a:ext cx="6019800" cy="5254099"/>
          </a:xfrm>
        </p:spPr>
        <p:txBody>
          <a:bodyPr vert="eaVert"/>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Tree>
    <p:extLst>
      <p:ext uri="{BB962C8B-B14F-4D97-AF65-F5344CB8AC3E}">
        <p14:creationId xmlns:p14="http://schemas.microsoft.com/office/powerpoint/2010/main" val="15371890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bwMode="gray"/>
        <p:txBody>
          <a:bodyPr/>
          <a:lstStyle/>
          <a:p>
            <a:r>
              <a:rPr lang="en-US"/>
              <a:t>Click to edit Master title style</a:t>
            </a:r>
            <a:endParaRPr lang="en-GB" dirty="0"/>
          </a:p>
        </p:txBody>
      </p:sp>
      <p:sp>
        <p:nvSpPr>
          <p:cNvPr id="4" name="Footer Placeholder 3"/>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42239931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6" name="Title 5"/>
          <p:cNvSpPr>
            <a:spLocks noGrp="1"/>
          </p:cNvSpPr>
          <p:nvPr>
            <p:ph type="title"/>
          </p:nvPr>
        </p:nvSpPr>
        <p:spPr bwMode="gray"/>
        <p:txBody>
          <a:bodyPr/>
          <a:lstStyle/>
          <a:p>
            <a:r>
              <a:rPr lang="en-US" dirty="0"/>
              <a:t>Click to edit Master title style</a:t>
            </a:r>
            <a:endParaRPr lang="en-GB" dirty="0"/>
          </a:p>
        </p:txBody>
      </p:sp>
      <p:sp>
        <p:nvSpPr>
          <p:cNvPr id="7" name="Text Placeholder 6"/>
          <p:cNvSpPr>
            <a:spLocks noGrp="1"/>
          </p:cNvSpPr>
          <p:nvPr>
            <p:ph type="body" sz="quarter" idx="10"/>
          </p:nvPr>
        </p:nvSpPr>
        <p:spPr bwMode="gray"/>
        <p:txBody>
          <a:bodyPr/>
          <a:lstStyle>
            <a:lvl5pPr>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534520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Background Only">
    <p:spTree>
      <p:nvGrpSpPr>
        <p:cNvPr id="1" name=""/>
        <p:cNvGrpSpPr/>
        <p:nvPr/>
      </p:nvGrpSpPr>
      <p:grpSpPr>
        <a:xfrm>
          <a:off x="0" y="0"/>
          <a:ext cx="0" cy="0"/>
          <a:chOff x="0" y="0"/>
          <a:chExt cx="0" cy="0"/>
        </a:xfrm>
      </p:grpSpPr>
      <p:sp>
        <p:nvSpPr>
          <p:cNvPr id="3" name="Date Placeholder 3"/>
          <p:cNvSpPr>
            <a:spLocks noGrp="1"/>
          </p:cNvSpPr>
          <p:nvPr>
            <p:ph type="dt" sz="half" idx="10"/>
          </p:nvPr>
        </p:nvSpPr>
        <p:spPr>
          <a:xfrm>
            <a:off x="762000" y="6356350"/>
            <a:ext cx="2133600" cy="365125"/>
          </a:xfrm>
        </p:spPr>
        <p:txBody>
          <a:bodyPr/>
          <a:lstStyle/>
          <a:p>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extLst>
      <p:ext uri="{BB962C8B-B14F-4D97-AF65-F5344CB8AC3E}">
        <p14:creationId xmlns:p14="http://schemas.microsoft.com/office/powerpoint/2010/main" val="471379616"/>
      </p:ext>
    </p:extLst>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685800" y="2130425"/>
            <a:ext cx="7772400" cy="1470025"/>
          </a:xfrm>
        </p:spPr>
        <p:txBody>
          <a:bodyPr/>
          <a:lstStyle/>
          <a:p>
            <a:r>
              <a:rPr lang="nb-NO"/>
              <a:t>Klikk for å redigere tittelstil</a:t>
            </a:r>
          </a:p>
        </p:txBody>
      </p:sp>
      <p:sp>
        <p:nvSpPr>
          <p:cNvPr id="3" name="Undertit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a:t>Klikk for å redigere undertittelstil i malen</a:t>
            </a:r>
          </a:p>
        </p:txBody>
      </p:sp>
    </p:spTree>
    <p:extLst>
      <p:ext uri="{BB962C8B-B14F-4D97-AF65-F5344CB8AC3E}">
        <p14:creationId xmlns:p14="http://schemas.microsoft.com/office/powerpoint/2010/main" val="966112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Tree>
    <p:extLst>
      <p:ext uri="{BB962C8B-B14F-4D97-AF65-F5344CB8AC3E}">
        <p14:creationId xmlns:p14="http://schemas.microsoft.com/office/powerpoint/2010/main" val="3969579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ndelings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0"/>
            <a:ext cx="7772400" cy="1362075"/>
          </a:xfrm>
        </p:spPr>
        <p:txBody>
          <a:bodyPr anchor="t"/>
          <a:lstStyle>
            <a:lvl1pPr algn="l">
              <a:defRPr sz="4000" b="1" cap="all"/>
            </a:lvl1pPr>
          </a:lstStyle>
          <a:p>
            <a:r>
              <a:rPr lang="nb-NO"/>
              <a:t>Klikk for å redigere tittelstil</a:t>
            </a:r>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b-NO"/>
              <a:t>Klikk for å redigere tekststiler i malen</a:t>
            </a:r>
          </a:p>
        </p:txBody>
      </p:sp>
    </p:spTree>
    <p:extLst>
      <p:ext uri="{BB962C8B-B14F-4D97-AF65-F5344CB8AC3E}">
        <p14:creationId xmlns:p14="http://schemas.microsoft.com/office/powerpoint/2010/main" val="438477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a:xfrm>
            <a:off x="933854" y="826286"/>
            <a:ext cx="7321427" cy="597166"/>
          </a:xfrm>
        </p:spPr>
        <p:txBody>
          <a:bodyPr/>
          <a:lstStyle/>
          <a:p>
            <a:r>
              <a:rPr lang="nb-NO"/>
              <a:t>Klikk for å redigere tittelstil</a:t>
            </a:r>
          </a:p>
        </p:txBody>
      </p:sp>
      <p:sp>
        <p:nvSpPr>
          <p:cNvPr id="3" name="Plassholder for innhold 2"/>
          <p:cNvSpPr>
            <a:spLocks noGrp="1"/>
          </p:cNvSpPr>
          <p:nvPr>
            <p:ph sz="half" idx="1"/>
          </p:nvPr>
        </p:nvSpPr>
        <p:spPr>
          <a:xfrm>
            <a:off x="457200" y="1600200"/>
            <a:ext cx="4038600" cy="387872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4648200" y="1600200"/>
            <a:ext cx="4038600" cy="387872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Tree>
    <p:extLst>
      <p:ext uri="{BB962C8B-B14F-4D97-AF65-F5344CB8AC3E}">
        <p14:creationId xmlns:p14="http://schemas.microsoft.com/office/powerpoint/2010/main" val="2736061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a:xfrm>
            <a:off x="933854" y="472788"/>
            <a:ext cx="7321427" cy="965142"/>
          </a:xfrm>
        </p:spPr>
        <p:txBody>
          <a:bodyPr/>
          <a:lstStyle>
            <a:lvl1pPr>
              <a:defRPr/>
            </a:lvl1pPr>
          </a:lstStyle>
          <a:p>
            <a:r>
              <a:rPr lang="nb-NO"/>
              <a:t>Klikk for å redigere tittelstil</a:t>
            </a:r>
          </a:p>
        </p:txBody>
      </p:sp>
      <p:sp>
        <p:nvSpPr>
          <p:cNvPr id="3" name="Plassholder for tekst 2"/>
          <p:cNvSpPr>
            <a:spLocks noGrp="1"/>
          </p:cNvSpPr>
          <p:nvPr>
            <p:ph type="body" idx="1"/>
          </p:nvPr>
        </p:nvSpPr>
        <p:spPr>
          <a:xfrm>
            <a:off x="457200" y="1535113"/>
            <a:ext cx="4040188"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457200" y="2174875"/>
            <a:ext cx="4040188" cy="371019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4645025" y="1535113"/>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4645025" y="2174875"/>
            <a:ext cx="4041775" cy="371019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Tree>
    <p:extLst>
      <p:ext uri="{BB962C8B-B14F-4D97-AF65-F5344CB8AC3E}">
        <p14:creationId xmlns:p14="http://schemas.microsoft.com/office/powerpoint/2010/main" val="922543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Tree>
    <p:extLst>
      <p:ext uri="{BB962C8B-B14F-4D97-AF65-F5344CB8AC3E}">
        <p14:creationId xmlns:p14="http://schemas.microsoft.com/office/powerpoint/2010/main" val="243338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0" y="784482"/>
            <a:ext cx="3008313" cy="650617"/>
          </a:xfrm>
        </p:spPr>
        <p:txBody>
          <a:bodyPr anchor="b"/>
          <a:lstStyle>
            <a:lvl1pPr algn="l">
              <a:defRPr sz="2000" b="1"/>
            </a:lvl1pPr>
          </a:lstStyle>
          <a:p>
            <a:r>
              <a:rPr lang="nb-NO"/>
              <a:t>Klikk for å redigere tittelstil</a:t>
            </a:r>
          </a:p>
        </p:txBody>
      </p:sp>
      <p:sp>
        <p:nvSpPr>
          <p:cNvPr id="3" name="Plassholder for innhold 2"/>
          <p:cNvSpPr>
            <a:spLocks noGrp="1"/>
          </p:cNvSpPr>
          <p:nvPr>
            <p:ph idx="1"/>
          </p:nvPr>
        </p:nvSpPr>
        <p:spPr>
          <a:xfrm>
            <a:off x="3575050" y="784483"/>
            <a:ext cx="5111750" cy="488122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4" name="Plassholder for tekst 3"/>
          <p:cNvSpPr>
            <a:spLocks noGrp="1"/>
          </p:cNvSpPr>
          <p:nvPr>
            <p:ph type="body" sz="half" idx="2"/>
          </p:nvPr>
        </p:nvSpPr>
        <p:spPr>
          <a:xfrm>
            <a:off x="457200" y="1435101"/>
            <a:ext cx="3008313" cy="39691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Tree>
    <p:extLst>
      <p:ext uri="{BB962C8B-B14F-4D97-AF65-F5344CB8AC3E}">
        <p14:creationId xmlns:p14="http://schemas.microsoft.com/office/powerpoint/2010/main" val="31844125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233862"/>
            <a:ext cx="5486400" cy="566738"/>
          </a:xfrm>
        </p:spPr>
        <p:txBody>
          <a:bodyPr anchor="b"/>
          <a:lstStyle>
            <a:lvl1pPr algn="l">
              <a:defRPr sz="2000" b="1"/>
            </a:lvl1pPr>
          </a:lstStyle>
          <a:p>
            <a:r>
              <a:rPr lang="nb-NO"/>
              <a:t>Klikk for å redigere tittelstil</a:t>
            </a:r>
          </a:p>
        </p:txBody>
      </p:sp>
      <p:sp>
        <p:nvSpPr>
          <p:cNvPr id="3" name="Plassholder for bilde 2"/>
          <p:cNvSpPr>
            <a:spLocks noGrp="1"/>
          </p:cNvSpPr>
          <p:nvPr>
            <p:ph type="pic" idx="1"/>
          </p:nvPr>
        </p:nvSpPr>
        <p:spPr>
          <a:xfrm>
            <a:off x="1792288" y="612775"/>
            <a:ext cx="5486400" cy="353377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p:cNvSpPr>
            <a:spLocks noGrp="1"/>
          </p:cNvSpPr>
          <p:nvPr>
            <p:ph type="body" sz="half" idx="2"/>
          </p:nvPr>
        </p:nvSpPr>
        <p:spPr>
          <a:xfrm>
            <a:off x="1792288" y="4964907"/>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Tree>
    <p:extLst>
      <p:ext uri="{BB962C8B-B14F-4D97-AF65-F5344CB8AC3E}">
        <p14:creationId xmlns:p14="http://schemas.microsoft.com/office/powerpoint/2010/main" val="3784726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Bilde 5"/>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0" y="5791254"/>
            <a:ext cx="9235440" cy="1089782"/>
          </a:xfrm>
          <a:prstGeom prst="rect">
            <a:avLst/>
          </a:prstGeom>
        </p:spPr>
      </p:pic>
      <p:sp>
        <p:nvSpPr>
          <p:cNvPr id="2" name="Plassholder for tittel 1"/>
          <p:cNvSpPr>
            <a:spLocks noGrp="1"/>
          </p:cNvSpPr>
          <p:nvPr>
            <p:ph type="title"/>
          </p:nvPr>
        </p:nvSpPr>
        <p:spPr>
          <a:xfrm>
            <a:off x="933854" y="1003034"/>
            <a:ext cx="7321427" cy="965142"/>
          </a:xfrm>
          <a:prstGeom prst="rect">
            <a:avLst/>
          </a:prstGeom>
        </p:spPr>
        <p:txBody>
          <a:bodyPr vert="horz" lIns="91440" tIns="45720" rIns="91440" bIns="45720" rtlCol="0" anchor="ctr">
            <a:normAutofit/>
          </a:bodyPr>
          <a:lstStyle/>
          <a:p>
            <a:r>
              <a:rPr lang="nb-NO" dirty="0"/>
              <a:t>Klikk for å redigere tittelstil</a:t>
            </a:r>
          </a:p>
        </p:txBody>
      </p:sp>
      <p:sp>
        <p:nvSpPr>
          <p:cNvPr id="3" name="Plassholder for tekst 2"/>
          <p:cNvSpPr>
            <a:spLocks noGrp="1"/>
          </p:cNvSpPr>
          <p:nvPr>
            <p:ph type="body" idx="1"/>
          </p:nvPr>
        </p:nvSpPr>
        <p:spPr>
          <a:xfrm>
            <a:off x="933854" y="2173532"/>
            <a:ext cx="7321427" cy="3599755"/>
          </a:xfrm>
          <a:prstGeom prst="rect">
            <a:avLst/>
          </a:prstGeom>
        </p:spPr>
        <p:txBody>
          <a:bodyPr vert="horz" lIns="91440" tIns="45720" rIns="91440" bIns="45720" rtlCol="0">
            <a:normAutofit/>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Tree>
    <p:extLst>
      <p:ext uri="{BB962C8B-B14F-4D97-AF65-F5344CB8AC3E}">
        <p14:creationId xmlns:p14="http://schemas.microsoft.com/office/powerpoint/2010/main" val="1410723668"/>
      </p:ext>
    </p:extLst>
  </p:cSld>
  <p:clrMap bg1="lt1" tx1="dk1" bg2="lt2" tx2="dk2" accent1="accent1" accent2="accent2" accent3="accent3" accent4="accent4" accent5="accent5" accent6="accent6" hlink="hlink" folHlink="folHlink"/>
  <p:sldLayoutIdLst>
    <p:sldLayoutId id="2147483655" r:id="rId1"/>
    <p:sldLayoutId id="2147483649" r:id="rId2"/>
    <p:sldLayoutId id="2147483650" r:id="rId3"/>
    <p:sldLayoutId id="2147483651" r:id="rId4"/>
    <p:sldLayoutId id="2147483652" r:id="rId5"/>
    <p:sldLayoutId id="2147483653" r:id="rId6"/>
    <p:sldLayoutId id="2147483654" r:id="rId7"/>
    <p:sldLayoutId id="2147483656" r:id="rId8"/>
    <p:sldLayoutId id="2147483657" r:id="rId9"/>
    <p:sldLayoutId id="2147483658" r:id="rId10"/>
    <p:sldLayoutId id="2147483659" r:id="rId11"/>
    <p:sldLayoutId id="2147483661" r:id="rId12"/>
    <p:sldLayoutId id="2147483662" r:id="rId13"/>
    <p:sldLayoutId id="2147483665" r:id="rId14"/>
  </p:sldLayoutIdLst>
  <p:hf hdr="0" ftr="0" dt="0"/>
  <p:txStyles>
    <p:titleStyle>
      <a:lvl1pPr algn="ctr" defTabSz="457200" rtl="0" eaLnBrk="1" latinLnBrk="0" hangingPunct="1">
        <a:spcBef>
          <a:spcPct val="0"/>
        </a:spcBef>
        <a:buNone/>
        <a:defRPr sz="3600" kern="1200">
          <a:solidFill>
            <a:schemeClr val="tx2">
              <a:lumMod val="50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bg2">
              <a:lumMod val="10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bg2">
              <a:lumMod val="10000"/>
            </a:schemeClr>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bg2">
              <a:lumMod val="10000"/>
            </a:schemeClr>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bg2">
              <a:lumMod val="10000"/>
            </a:schemeClr>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bg2">
              <a:lumMod val="10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jp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16.png"/><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25.png"/><Relationship Id="rId5" Type="http://schemas.openxmlformats.org/officeDocument/2006/relationships/image" Target="../media/image26.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g"/><Relationship Id="rId1" Type="http://schemas.openxmlformats.org/officeDocument/2006/relationships/slideLayout" Target="../slideLayouts/slideLayout7.xml"/><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11.jpeg"/><Relationship Id="rId7" Type="http://schemas.microsoft.com/office/2007/relationships/hdphoto" Target="../media/hdphoto1.wdp"/><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image" Target="../media/image8.jpeg"/><Relationship Id="rId4" Type="http://schemas.openxmlformats.org/officeDocument/2006/relationships/image" Target="../media/image12.jpeg"/><Relationship Id="rId9" Type="http://schemas.openxmlformats.org/officeDocument/2006/relationships/image" Target="../media/image3.jpg"/></Relationships>
</file>

<file path=ppt/slides/_rels/slide22.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11.jpeg"/><Relationship Id="rId7" Type="http://schemas.microsoft.com/office/2007/relationships/hdphoto" Target="../media/hdphoto1.wdp"/><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image" Target="../media/image8.jpeg"/><Relationship Id="rId4" Type="http://schemas.openxmlformats.org/officeDocument/2006/relationships/image" Target="../media/image12.jpeg"/><Relationship Id="rId9"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11.jpeg"/><Relationship Id="rId7" Type="http://schemas.microsoft.com/office/2007/relationships/hdphoto" Target="../media/hdphoto1.wdp"/><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image" Target="../media/image8.jpeg"/><Relationship Id="rId4" Type="http://schemas.openxmlformats.org/officeDocument/2006/relationships/image" Target="../media/image12.jpeg"/><Relationship Id="rId9"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95953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613041" y="996737"/>
            <a:ext cx="8226159" cy="3963190"/>
          </a:xfrm>
        </p:spPr>
        <p:txBody>
          <a:bodyPr>
            <a:normAutofit/>
          </a:bodyPr>
          <a:lstStyle/>
          <a:p>
            <a:pPr marL="0" indent="0">
              <a:buNone/>
            </a:pPr>
            <a:r>
              <a:rPr lang="en-US" sz="2000" dirty="0"/>
              <a:t>The Excel workbook consist of questions a Process Owner should ask themselves for each process they own.</a:t>
            </a:r>
          </a:p>
          <a:p>
            <a:pPr marL="0" indent="0">
              <a:buNone/>
            </a:pPr>
            <a:r>
              <a:rPr lang="en-US" sz="2000" dirty="0"/>
              <a:t>This is only a starting point but provides great guidance.</a:t>
            </a:r>
          </a:p>
          <a:p>
            <a:endParaRPr lang="en-US" sz="2000" dirty="0"/>
          </a:p>
          <a:p>
            <a:pPr marL="0" indent="0">
              <a:buNone/>
            </a:pPr>
            <a:r>
              <a:rPr lang="en-US" sz="2000" b="1" dirty="0">
                <a:solidFill>
                  <a:schemeClr val="tx1"/>
                </a:solidFill>
              </a:rPr>
              <a:t>Workbook with questions</a:t>
            </a:r>
          </a:p>
          <a:p>
            <a:pPr marL="285750" lvl="1" indent="-285750">
              <a:buFont typeface="Arial" panose="020B0604020202020204" pitchFamily="34" charset="0"/>
              <a:buChar char="•"/>
            </a:pPr>
            <a:r>
              <a:rPr lang="en-US" sz="2000" dirty="0"/>
              <a:t>Workbook contains detailed instructions</a:t>
            </a:r>
          </a:p>
          <a:p>
            <a:pPr marL="285750" lvl="1" indent="-285750">
              <a:buFont typeface="Arial" panose="020B0604020202020204" pitchFamily="34" charset="0"/>
              <a:buChar char="•"/>
            </a:pPr>
            <a:r>
              <a:rPr lang="en-US" sz="2000" dirty="0"/>
              <a:t>Questions in five domains: People, Process, Technology, Governance  and Partners</a:t>
            </a:r>
          </a:p>
          <a:p>
            <a:pPr marL="285750" lvl="1" indent="-285750">
              <a:buFont typeface="Arial" panose="020B0604020202020204" pitchFamily="34" charset="0"/>
              <a:buChar char="•"/>
            </a:pPr>
            <a:r>
              <a:rPr lang="en-US" sz="2000" dirty="0"/>
              <a:t>The Process Owner must identify </a:t>
            </a:r>
            <a:br>
              <a:rPr lang="en-US" sz="2000" dirty="0"/>
            </a:br>
            <a:r>
              <a:rPr lang="en-US" sz="2000" dirty="0"/>
              <a:t>process specific questions for their </a:t>
            </a:r>
            <a:br>
              <a:rPr lang="en-US" sz="2000" dirty="0"/>
            </a:br>
            <a:r>
              <a:rPr lang="en-US" sz="2000" dirty="0"/>
              <a:t>process</a:t>
            </a:r>
          </a:p>
          <a:p>
            <a:endParaRPr lang="en-US" sz="2000" dirty="0"/>
          </a:p>
        </p:txBody>
      </p:sp>
      <p:pic>
        <p:nvPicPr>
          <p:cNvPr id="4" name="Picture 3"/>
          <p:cNvPicPr>
            <a:picLocks noChangeAspect="1"/>
          </p:cNvPicPr>
          <p:nvPr/>
        </p:nvPicPr>
        <p:blipFill>
          <a:blip r:embed="rId3"/>
          <a:stretch>
            <a:fillRect/>
          </a:stretch>
        </p:blipFill>
        <p:spPr>
          <a:xfrm>
            <a:off x="4689375" y="3616036"/>
            <a:ext cx="4301325" cy="2327564"/>
          </a:xfrm>
          <a:prstGeom prst="rect">
            <a:avLst/>
          </a:prstGeom>
          <a:ln>
            <a:solidFill>
              <a:schemeClr val="bg1">
                <a:lumMod val="85000"/>
              </a:schemeClr>
            </a:solidFill>
          </a:ln>
          <a:effectLst>
            <a:outerShdw blurRad="50800" dist="38100" dir="2700000" algn="tl" rotWithShape="0">
              <a:prstClr val="black">
                <a:alpha val="40000"/>
              </a:prstClr>
            </a:outerShdw>
          </a:effectLst>
        </p:spPr>
      </p:pic>
      <p:sp>
        <p:nvSpPr>
          <p:cNvPr id="5" name="Oval 4"/>
          <p:cNvSpPr/>
          <p:nvPr/>
        </p:nvSpPr>
        <p:spPr>
          <a:xfrm>
            <a:off x="214740" y="271933"/>
            <a:ext cx="488743" cy="488743"/>
          </a:xfrm>
          <a:prstGeom prst="ellipse">
            <a:avLst/>
          </a:prstGeom>
          <a:solidFill>
            <a:srgbClr val="747678"/>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chemeClr val="bg1"/>
                </a:solidFill>
              </a:rPr>
              <a:t>2</a:t>
            </a:r>
          </a:p>
        </p:txBody>
      </p:sp>
      <p:sp>
        <p:nvSpPr>
          <p:cNvPr id="7" name="Title 1"/>
          <p:cNvSpPr txBox="1">
            <a:spLocks/>
          </p:cNvSpPr>
          <p:nvPr/>
        </p:nvSpPr>
        <p:spPr bwMode="gray">
          <a:xfrm>
            <a:off x="703484" y="5518"/>
            <a:ext cx="8440516" cy="965142"/>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3600" kern="1200">
                <a:solidFill>
                  <a:schemeClr val="tx2">
                    <a:lumMod val="50000"/>
                  </a:schemeClr>
                </a:solidFill>
                <a:latin typeface="+mj-lt"/>
                <a:ea typeface="+mj-ea"/>
                <a:cs typeface="+mj-cs"/>
              </a:defRPr>
            </a:lvl1pPr>
          </a:lstStyle>
          <a:p>
            <a:r>
              <a:rPr lang="en-US" sz="3000" b="1" dirty="0"/>
              <a:t>Answer Strategic Process Roadmap Questionnaire</a:t>
            </a:r>
          </a:p>
        </p:txBody>
      </p:sp>
      <p:pic>
        <p:nvPicPr>
          <p:cNvPr id="2" name="Picture 1"/>
          <p:cNvPicPr>
            <a:picLocks noChangeAspect="1"/>
          </p:cNvPicPr>
          <p:nvPr/>
        </p:nvPicPr>
        <p:blipFill>
          <a:blip r:embed="rId4"/>
          <a:stretch>
            <a:fillRect/>
          </a:stretch>
        </p:blipFill>
        <p:spPr>
          <a:xfrm>
            <a:off x="7094286" y="3922295"/>
            <a:ext cx="1436104" cy="1436104"/>
          </a:xfrm>
          <a:prstGeom prst="rect">
            <a:avLst/>
          </a:prstGeom>
        </p:spPr>
      </p:pic>
      <p:sp>
        <p:nvSpPr>
          <p:cNvPr id="8" name="Slide Number Placeholder 4"/>
          <p:cNvSpPr txBox="1">
            <a:spLocks/>
          </p:cNvSpPr>
          <p:nvPr/>
        </p:nvSpPr>
        <p:spPr bwMode="auto">
          <a:xfrm>
            <a:off x="8866905" y="6578030"/>
            <a:ext cx="401782" cy="365125"/>
          </a:xfrm>
          <a:prstGeom prst="rect">
            <a:avLst/>
          </a:prstGeom>
          <a:noFill/>
          <a:ln>
            <a:miter lim="800000"/>
            <a:headEnd/>
            <a:tailEnd/>
          </a:ln>
        </p:spPr>
        <p:txBody>
          <a:bodyPr/>
          <a:ls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64770AC-CBF5-4E8E-B167-0C19C569F6A6}" type="slidenum">
              <a:rPr lang="en-US" sz="1200" smtClean="0">
                <a:solidFill>
                  <a:schemeClr val="bg1"/>
                </a:solidFill>
              </a:rPr>
              <a:pPr/>
              <a:t>10</a:t>
            </a:fld>
            <a:endParaRPr lang="en-US" sz="1200" dirty="0">
              <a:solidFill>
                <a:schemeClr val="bg1"/>
              </a:solidFill>
            </a:endParaRPr>
          </a:p>
        </p:txBody>
      </p:sp>
    </p:spTree>
    <p:extLst>
      <p:ext uri="{BB962C8B-B14F-4D97-AF65-F5344CB8AC3E}">
        <p14:creationId xmlns:p14="http://schemas.microsoft.com/office/powerpoint/2010/main" val="18364820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23528" y="1254672"/>
            <a:ext cx="8496944" cy="754237"/>
          </a:xfrm>
        </p:spPr>
        <p:txBody>
          <a:bodyPr>
            <a:noAutofit/>
          </a:bodyPr>
          <a:lstStyle/>
          <a:p>
            <a:pPr marL="285750" lvl="1">
              <a:buFont typeface="Wingdings" panose="05000000000000000000" pitchFamily="2" charset="2"/>
              <a:buChar char="Ø"/>
            </a:pPr>
            <a:r>
              <a:rPr lang="en-US" sz="2400" dirty="0"/>
              <a:t>There is usually a lot of existing information and data a Process Owner can use as input to the Strategic Process Roadmap.</a:t>
            </a:r>
          </a:p>
          <a:p>
            <a:pPr>
              <a:buFont typeface="Wingdings" panose="05000000000000000000" pitchFamily="2" charset="2"/>
              <a:buChar char="Ø"/>
            </a:pPr>
            <a:endParaRPr lang="en-US" sz="2400" dirty="0"/>
          </a:p>
        </p:txBody>
      </p:sp>
      <p:grpSp>
        <p:nvGrpSpPr>
          <p:cNvPr id="25" name="Group 24"/>
          <p:cNvGrpSpPr/>
          <p:nvPr/>
        </p:nvGrpSpPr>
        <p:grpSpPr>
          <a:xfrm>
            <a:off x="3829941" y="4165157"/>
            <a:ext cx="2222660" cy="1635269"/>
            <a:chOff x="3598441" y="4497669"/>
            <a:chExt cx="2222660" cy="1635269"/>
          </a:xfrm>
        </p:grpSpPr>
        <p:pic>
          <p:nvPicPr>
            <p:cNvPr id="4" name="Picture 3"/>
            <p:cNvPicPr>
              <a:picLocks noChangeAspect="1"/>
            </p:cNvPicPr>
            <p:nvPr/>
          </p:nvPicPr>
          <p:blipFill>
            <a:blip r:embed="rId3"/>
            <a:stretch>
              <a:fillRect/>
            </a:stretch>
          </p:blipFill>
          <p:spPr>
            <a:xfrm>
              <a:off x="3598442" y="4832013"/>
              <a:ext cx="2036922" cy="1300925"/>
            </a:xfrm>
            <a:prstGeom prst="rect">
              <a:avLst/>
            </a:prstGeom>
          </p:spPr>
        </p:pic>
        <p:sp>
          <p:nvSpPr>
            <p:cNvPr id="11" name="TextBox 10"/>
            <p:cNvSpPr txBox="1"/>
            <p:nvPr/>
          </p:nvSpPr>
          <p:spPr>
            <a:xfrm>
              <a:off x="3598441" y="4497669"/>
              <a:ext cx="2222660" cy="307777"/>
            </a:xfrm>
            <a:prstGeom prst="rect">
              <a:avLst/>
            </a:prstGeom>
            <a:noFill/>
          </p:spPr>
          <p:txBody>
            <a:bodyPr wrap="none" lIns="0" tIns="0" rIns="0" bIns="0" rtlCol="0">
              <a:spAutoFit/>
            </a:bodyPr>
            <a:lstStyle/>
            <a:p>
              <a:r>
                <a:rPr lang="en-US" sz="2000" b="1" dirty="0"/>
                <a:t>Process Assessments</a:t>
              </a:r>
            </a:p>
          </p:txBody>
        </p:sp>
      </p:grpSp>
      <p:grpSp>
        <p:nvGrpSpPr>
          <p:cNvPr id="21" name="Group 20"/>
          <p:cNvGrpSpPr/>
          <p:nvPr/>
        </p:nvGrpSpPr>
        <p:grpSpPr>
          <a:xfrm>
            <a:off x="432308" y="2463277"/>
            <a:ext cx="2090764" cy="1580379"/>
            <a:chOff x="432308" y="2975904"/>
            <a:chExt cx="2090764" cy="1580379"/>
          </a:xfrm>
        </p:grpSpPr>
        <p:grpSp>
          <p:nvGrpSpPr>
            <p:cNvPr id="9" name="Group 8"/>
            <p:cNvGrpSpPr/>
            <p:nvPr/>
          </p:nvGrpSpPr>
          <p:grpSpPr>
            <a:xfrm>
              <a:off x="559822" y="3322197"/>
              <a:ext cx="1856991" cy="1234086"/>
              <a:chOff x="3321934" y="3946278"/>
              <a:chExt cx="2685327" cy="1784567"/>
            </a:xfrm>
          </p:grpSpPr>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13009" r="13275"/>
              <a:stretch/>
            </p:blipFill>
            <p:spPr>
              <a:xfrm>
                <a:off x="3321934" y="4445143"/>
                <a:ext cx="2685327" cy="1285702"/>
              </a:xfrm>
              <a:prstGeom prst="rect">
                <a:avLst/>
              </a:prstGeom>
            </p:spPr>
          </p:pic>
          <p:sp>
            <p:nvSpPr>
              <p:cNvPr id="6" name="Oval Callout 5"/>
              <p:cNvSpPr/>
              <p:nvPr/>
            </p:nvSpPr>
            <p:spPr>
              <a:xfrm>
                <a:off x="5092861" y="3993264"/>
                <a:ext cx="914400" cy="498865"/>
              </a:xfrm>
              <a:prstGeom prst="wedgeEllipseCallout">
                <a:avLst>
                  <a:gd name="adj1" fmla="val -30960"/>
                  <a:gd name="adj2" fmla="val 83282"/>
                </a:avLst>
              </a:prstGeom>
              <a:solidFill>
                <a:srgbClr val="BFDE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Callout 6"/>
              <p:cNvSpPr/>
              <p:nvPr/>
            </p:nvSpPr>
            <p:spPr>
              <a:xfrm>
                <a:off x="3321934" y="3946278"/>
                <a:ext cx="914400" cy="498865"/>
              </a:xfrm>
              <a:prstGeom prst="wedgeEllipseCallout">
                <a:avLst>
                  <a:gd name="adj1" fmla="val 36129"/>
                  <a:gd name="adj2" fmla="val 76321"/>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Callout 7"/>
              <p:cNvSpPr/>
              <p:nvPr/>
            </p:nvSpPr>
            <p:spPr>
              <a:xfrm>
                <a:off x="4308675" y="3946278"/>
                <a:ext cx="711844" cy="498865"/>
              </a:xfrm>
              <a:prstGeom prst="wedgeEllipseCallout">
                <a:avLst>
                  <a:gd name="adj1" fmla="val 357"/>
                  <a:gd name="adj2" fmla="val 87922"/>
                </a:avLst>
              </a:prstGeom>
              <a:solidFill>
                <a:srgbClr val="BDDC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extBox 11"/>
            <p:cNvSpPr txBox="1"/>
            <p:nvPr/>
          </p:nvSpPr>
          <p:spPr>
            <a:xfrm>
              <a:off x="432308" y="2975904"/>
              <a:ext cx="2090764" cy="307777"/>
            </a:xfrm>
            <a:prstGeom prst="rect">
              <a:avLst/>
            </a:prstGeom>
            <a:noFill/>
          </p:spPr>
          <p:txBody>
            <a:bodyPr wrap="none" lIns="0" tIns="0" rIns="0" bIns="0" rtlCol="0">
              <a:spAutoFit/>
            </a:bodyPr>
            <a:lstStyle/>
            <a:p>
              <a:pPr algn="ctr"/>
              <a:r>
                <a:rPr lang="en-US" sz="2000" b="1" dirty="0"/>
                <a:t>Customer Feedback</a:t>
              </a:r>
            </a:p>
          </p:txBody>
        </p:sp>
      </p:grpSp>
      <p:grpSp>
        <p:nvGrpSpPr>
          <p:cNvPr id="23" name="Group 22"/>
          <p:cNvGrpSpPr/>
          <p:nvPr/>
        </p:nvGrpSpPr>
        <p:grpSpPr>
          <a:xfrm>
            <a:off x="6806934" y="2463275"/>
            <a:ext cx="1756938" cy="1637931"/>
            <a:chOff x="6806934" y="2975902"/>
            <a:chExt cx="1756938" cy="1637931"/>
          </a:xfrm>
        </p:grpSpPr>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06934" y="3331496"/>
              <a:ext cx="1756938" cy="1282337"/>
            </a:xfrm>
            <a:prstGeom prst="rect">
              <a:avLst/>
            </a:prstGeom>
          </p:spPr>
        </p:pic>
        <p:sp>
          <p:nvSpPr>
            <p:cNvPr id="13" name="TextBox 12"/>
            <p:cNvSpPr txBox="1"/>
            <p:nvPr/>
          </p:nvSpPr>
          <p:spPr>
            <a:xfrm>
              <a:off x="7062732" y="2975902"/>
              <a:ext cx="1245341" cy="307777"/>
            </a:xfrm>
            <a:prstGeom prst="rect">
              <a:avLst/>
            </a:prstGeom>
            <a:noFill/>
          </p:spPr>
          <p:txBody>
            <a:bodyPr wrap="none" lIns="0" tIns="0" rIns="0" bIns="0" rtlCol="0">
              <a:spAutoFit/>
            </a:bodyPr>
            <a:lstStyle/>
            <a:p>
              <a:pPr algn="ctr"/>
              <a:r>
                <a:rPr lang="en-US" sz="2000" b="1" dirty="0"/>
                <a:t>CSI Register</a:t>
              </a:r>
            </a:p>
          </p:txBody>
        </p:sp>
      </p:grpSp>
      <p:grpSp>
        <p:nvGrpSpPr>
          <p:cNvPr id="22" name="Group 21"/>
          <p:cNvGrpSpPr/>
          <p:nvPr/>
        </p:nvGrpSpPr>
        <p:grpSpPr>
          <a:xfrm>
            <a:off x="3579718" y="2463276"/>
            <a:ext cx="1994905" cy="1401367"/>
            <a:chOff x="3579718" y="2975903"/>
            <a:chExt cx="1994905" cy="1401367"/>
          </a:xfrm>
        </p:grpSpPr>
        <p:sp>
          <p:nvSpPr>
            <p:cNvPr id="16" name="TextBox 15"/>
            <p:cNvSpPr txBox="1"/>
            <p:nvPr/>
          </p:nvSpPr>
          <p:spPr>
            <a:xfrm>
              <a:off x="3579718" y="2975903"/>
              <a:ext cx="1994905" cy="307777"/>
            </a:xfrm>
            <a:prstGeom prst="rect">
              <a:avLst/>
            </a:prstGeom>
            <a:noFill/>
          </p:spPr>
          <p:txBody>
            <a:bodyPr wrap="none" lIns="0" tIns="0" rIns="0" bIns="0" rtlCol="0">
              <a:spAutoFit/>
            </a:bodyPr>
            <a:lstStyle/>
            <a:p>
              <a:r>
                <a:rPr lang="en-US" sz="2000" b="1" dirty="0"/>
                <a:t>Ongoing Initiatives</a:t>
              </a:r>
            </a:p>
          </p:txBody>
        </p:sp>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4070239" y="3204065"/>
              <a:ext cx="1097398" cy="1249012"/>
            </a:xfrm>
            <a:prstGeom prst="rect">
              <a:avLst/>
            </a:prstGeom>
          </p:spPr>
        </p:pic>
      </p:grpSp>
      <p:grpSp>
        <p:nvGrpSpPr>
          <p:cNvPr id="24" name="Group 23"/>
          <p:cNvGrpSpPr/>
          <p:nvPr/>
        </p:nvGrpSpPr>
        <p:grpSpPr>
          <a:xfrm>
            <a:off x="412658" y="4509324"/>
            <a:ext cx="3119280" cy="1243107"/>
            <a:chOff x="412658" y="4841836"/>
            <a:chExt cx="3119280" cy="1243107"/>
          </a:xfrm>
        </p:grpSpPr>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82885" y="5148660"/>
              <a:ext cx="843707" cy="847029"/>
            </a:xfrm>
            <a:prstGeom prst="rect">
              <a:avLst/>
            </a:prstGeom>
          </p:spPr>
        </p:pic>
        <p:sp>
          <p:nvSpPr>
            <p:cNvPr id="15" name="TextBox 14"/>
            <p:cNvSpPr txBox="1"/>
            <p:nvPr/>
          </p:nvSpPr>
          <p:spPr>
            <a:xfrm>
              <a:off x="1329412" y="5253946"/>
              <a:ext cx="2202526" cy="830997"/>
            </a:xfrm>
            <a:prstGeom prst="rect">
              <a:avLst/>
            </a:prstGeom>
            <a:noFill/>
          </p:spPr>
          <p:txBody>
            <a:bodyPr wrap="none" lIns="0" tIns="0" rIns="0" bIns="0" rtlCol="0">
              <a:spAutoFit/>
            </a:bodyPr>
            <a:lstStyle/>
            <a:p>
              <a:pPr marL="169863" indent="-169863">
                <a:buFont typeface="Arial" panose="020B0604020202020204" pitchFamily="34" charset="0"/>
                <a:buChar char="•"/>
              </a:pPr>
              <a:r>
                <a:rPr lang="en-US" dirty="0"/>
                <a:t>IT Strategy &amp; Vision</a:t>
              </a:r>
            </a:p>
            <a:p>
              <a:pPr marL="169863" indent="-169863">
                <a:buFont typeface="Arial" panose="020B0604020202020204" pitchFamily="34" charset="0"/>
                <a:buChar char="•"/>
              </a:pPr>
              <a:r>
                <a:rPr lang="en-US" dirty="0"/>
                <a:t>Business Strategy</a:t>
              </a:r>
            </a:p>
            <a:p>
              <a:pPr marL="169863" indent="-169863">
                <a:buFont typeface="Arial" panose="020B0604020202020204" pitchFamily="34" charset="0"/>
                <a:buChar char="•"/>
              </a:pPr>
              <a:r>
                <a:rPr lang="en-US" dirty="0"/>
                <a:t>BRM feedback</a:t>
              </a:r>
            </a:p>
          </p:txBody>
        </p:sp>
        <p:sp>
          <p:nvSpPr>
            <p:cNvPr id="18" name="TextBox 17"/>
            <p:cNvSpPr txBox="1"/>
            <p:nvPr/>
          </p:nvSpPr>
          <p:spPr>
            <a:xfrm>
              <a:off x="412658" y="4841836"/>
              <a:ext cx="1830694" cy="307777"/>
            </a:xfrm>
            <a:prstGeom prst="rect">
              <a:avLst/>
            </a:prstGeom>
            <a:noFill/>
          </p:spPr>
          <p:txBody>
            <a:bodyPr wrap="none" lIns="0" tIns="0" rIns="0" bIns="0" rtlCol="0">
              <a:spAutoFit/>
            </a:bodyPr>
            <a:lstStyle/>
            <a:p>
              <a:pPr algn="ctr"/>
              <a:r>
                <a:rPr lang="en-US" sz="2000" b="1" dirty="0"/>
                <a:t>Strategy &amp; Vision</a:t>
              </a:r>
            </a:p>
          </p:txBody>
        </p:sp>
      </p:grpSp>
      <p:grpSp>
        <p:nvGrpSpPr>
          <p:cNvPr id="26" name="Group 25"/>
          <p:cNvGrpSpPr/>
          <p:nvPr/>
        </p:nvGrpSpPr>
        <p:grpSpPr>
          <a:xfrm>
            <a:off x="6818905" y="4472934"/>
            <a:ext cx="1665456" cy="1376599"/>
            <a:chOff x="6818905" y="4805446"/>
            <a:chExt cx="1665456" cy="1376599"/>
          </a:xfrm>
        </p:grpSpPr>
        <p:sp>
          <p:nvSpPr>
            <p:cNvPr id="19" name="TextBox 18"/>
            <p:cNvSpPr txBox="1"/>
            <p:nvPr/>
          </p:nvSpPr>
          <p:spPr>
            <a:xfrm>
              <a:off x="6818905" y="4805446"/>
              <a:ext cx="1665456" cy="307777"/>
            </a:xfrm>
            <a:prstGeom prst="rect">
              <a:avLst/>
            </a:prstGeom>
            <a:noFill/>
          </p:spPr>
          <p:txBody>
            <a:bodyPr wrap="none" lIns="0" tIns="0" rIns="0" bIns="0" rtlCol="0">
              <a:spAutoFit/>
            </a:bodyPr>
            <a:lstStyle/>
            <a:p>
              <a:pPr algn="ctr"/>
              <a:r>
                <a:rPr lang="en-US" sz="2000" b="1" dirty="0"/>
                <a:t>Additional Data</a:t>
              </a:r>
            </a:p>
          </p:txBody>
        </p:sp>
        <p:pic>
          <p:nvPicPr>
            <p:cNvPr id="20" name="Picture 1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255766" y="5156842"/>
              <a:ext cx="1025203" cy="1025203"/>
            </a:xfrm>
            <a:prstGeom prst="rect">
              <a:avLst/>
            </a:prstGeom>
          </p:spPr>
        </p:pic>
      </p:grpSp>
      <p:sp>
        <p:nvSpPr>
          <p:cNvPr id="27" name="Oval 26"/>
          <p:cNvSpPr/>
          <p:nvPr/>
        </p:nvSpPr>
        <p:spPr>
          <a:xfrm>
            <a:off x="214740" y="271933"/>
            <a:ext cx="488743" cy="488743"/>
          </a:xfrm>
          <a:prstGeom prst="ellipse">
            <a:avLst/>
          </a:prstGeom>
          <a:solidFill>
            <a:srgbClr val="747678"/>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chemeClr val="bg1"/>
                </a:solidFill>
              </a:rPr>
              <a:t>3</a:t>
            </a:r>
          </a:p>
        </p:txBody>
      </p:sp>
      <p:sp>
        <p:nvSpPr>
          <p:cNvPr id="28" name="Title 1"/>
          <p:cNvSpPr txBox="1">
            <a:spLocks/>
          </p:cNvSpPr>
          <p:nvPr/>
        </p:nvSpPr>
        <p:spPr bwMode="gray">
          <a:xfrm>
            <a:off x="703484" y="5518"/>
            <a:ext cx="8440516" cy="965142"/>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3600" kern="1200">
                <a:solidFill>
                  <a:schemeClr val="tx2">
                    <a:lumMod val="50000"/>
                  </a:schemeClr>
                </a:solidFill>
                <a:latin typeface="+mj-lt"/>
                <a:ea typeface="+mj-ea"/>
                <a:cs typeface="+mj-cs"/>
              </a:defRPr>
            </a:lvl1pPr>
          </a:lstStyle>
          <a:p>
            <a:pPr algn="l"/>
            <a:r>
              <a:rPr lang="en-US" sz="3000" b="1" dirty="0"/>
              <a:t>Review Process Assessment findings, CSI register, Customer feedback etc.</a:t>
            </a:r>
          </a:p>
        </p:txBody>
      </p:sp>
      <p:sp>
        <p:nvSpPr>
          <p:cNvPr id="29" name="Slide Number Placeholder 4"/>
          <p:cNvSpPr txBox="1">
            <a:spLocks/>
          </p:cNvSpPr>
          <p:nvPr/>
        </p:nvSpPr>
        <p:spPr bwMode="auto">
          <a:xfrm>
            <a:off x="8866905" y="6578030"/>
            <a:ext cx="401782" cy="365125"/>
          </a:xfrm>
          <a:prstGeom prst="rect">
            <a:avLst/>
          </a:prstGeom>
          <a:noFill/>
          <a:ln>
            <a:miter lim="800000"/>
            <a:headEnd/>
            <a:tailEnd/>
          </a:ln>
        </p:spPr>
        <p:txBody>
          <a:bodyPr/>
          <a:ls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64770AC-CBF5-4E8E-B167-0C19C569F6A6}" type="slidenum">
              <a:rPr lang="en-US" sz="1200" smtClean="0">
                <a:solidFill>
                  <a:schemeClr val="bg1"/>
                </a:solidFill>
              </a:rPr>
              <a:pPr/>
              <a:t>11</a:t>
            </a:fld>
            <a:endParaRPr lang="en-US" sz="1200" dirty="0">
              <a:solidFill>
                <a:schemeClr val="bg1"/>
              </a:solidFill>
            </a:endParaRPr>
          </a:p>
        </p:txBody>
      </p:sp>
    </p:spTree>
    <p:extLst>
      <p:ext uri="{BB962C8B-B14F-4D97-AF65-F5344CB8AC3E}">
        <p14:creationId xmlns:p14="http://schemas.microsoft.com/office/powerpoint/2010/main" val="2240424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3500"/>
                            </p:stCondLst>
                            <p:childTnLst>
                              <p:par>
                                <p:cTn id="25" presetID="10" presetClass="entr" presetSubtype="0"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214740" y="1074969"/>
            <a:ext cx="4423680" cy="2393773"/>
            <a:chOff x="214740" y="1443935"/>
            <a:chExt cx="4423680" cy="2393773"/>
          </a:xfrm>
        </p:grpSpPr>
        <p:pic>
          <p:nvPicPr>
            <p:cNvPr id="30" name="Picture 29"/>
            <p:cNvPicPr>
              <a:picLocks noChangeAspect="1"/>
            </p:cNvPicPr>
            <p:nvPr/>
          </p:nvPicPr>
          <p:blipFill>
            <a:blip r:embed="rId3"/>
            <a:stretch>
              <a:fillRect/>
            </a:stretch>
          </p:blipFill>
          <p:spPr>
            <a:xfrm>
              <a:off x="214740" y="1443935"/>
              <a:ext cx="4423680" cy="2393773"/>
            </a:xfrm>
            <a:prstGeom prst="rect">
              <a:avLst/>
            </a:prstGeom>
            <a:ln>
              <a:solidFill>
                <a:schemeClr val="bg1">
                  <a:lumMod val="50000"/>
                </a:schemeClr>
              </a:solidFill>
            </a:ln>
            <a:effectLst>
              <a:outerShdw blurRad="50800" dist="38100" dir="2700000" algn="tl" rotWithShape="0">
                <a:prstClr val="black">
                  <a:alpha val="40000"/>
                </a:prstClr>
              </a:outerShdw>
            </a:effectLst>
          </p:spPr>
        </p:pic>
        <p:sp>
          <p:nvSpPr>
            <p:cNvPr id="33" name="Rectangle 32"/>
            <p:cNvSpPr/>
            <p:nvPr/>
          </p:nvSpPr>
          <p:spPr>
            <a:xfrm>
              <a:off x="311245" y="1637207"/>
              <a:ext cx="4163769" cy="369332"/>
            </a:xfrm>
            <a:prstGeom prst="rect">
              <a:avLst/>
            </a:prstGeom>
            <a:solidFill>
              <a:schemeClr val="bg1">
                <a:lumMod val="95000"/>
              </a:schemeClr>
            </a:solidFill>
          </p:spPr>
          <p:txBody>
            <a:bodyPr wrap="none">
              <a:spAutoFit/>
            </a:bodyPr>
            <a:lstStyle/>
            <a:p>
              <a:r>
                <a:rPr lang="en-US" b="1" dirty="0"/>
                <a:t>Strategic Process Roadmap Questionnaire</a:t>
              </a:r>
              <a:endParaRPr lang="en-US" dirty="0"/>
            </a:p>
          </p:txBody>
        </p:sp>
      </p:grpSp>
      <p:sp>
        <p:nvSpPr>
          <p:cNvPr id="27" name="Oval 26"/>
          <p:cNvSpPr/>
          <p:nvPr/>
        </p:nvSpPr>
        <p:spPr>
          <a:xfrm>
            <a:off x="214740" y="271933"/>
            <a:ext cx="488743" cy="488743"/>
          </a:xfrm>
          <a:prstGeom prst="ellipse">
            <a:avLst/>
          </a:prstGeom>
          <a:solidFill>
            <a:srgbClr val="747678"/>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chemeClr val="bg1"/>
                </a:solidFill>
              </a:rPr>
              <a:t>4</a:t>
            </a:r>
          </a:p>
        </p:txBody>
      </p:sp>
      <p:sp>
        <p:nvSpPr>
          <p:cNvPr id="28" name="Title 1"/>
          <p:cNvSpPr txBox="1">
            <a:spLocks/>
          </p:cNvSpPr>
          <p:nvPr/>
        </p:nvSpPr>
        <p:spPr bwMode="gray">
          <a:xfrm>
            <a:off x="703484" y="5518"/>
            <a:ext cx="8440516" cy="965142"/>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3600" kern="1200">
                <a:solidFill>
                  <a:schemeClr val="tx2">
                    <a:lumMod val="50000"/>
                  </a:schemeClr>
                </a:solidFill>
                <a:latin typeface="+mj-lt"/>
                <a:ea typeface="+mj-ea"/>
                <a:cs typeface="+mj-cs"/>
              </a:defRPr>
            </a:lvl1pPr>
          </a:lstStyle>
          <a:p>
            <a:pPr algn="l"/>
            <a:r>
              <a:rPr lang="en-US" sz="3000" b="1" dirty="0"/>
              <a:t>Populate Strategic Process Roadmap TEMPLATES </a:t>
            </a:r>
          </a:p>
        </p:txBody>
      </p:sp>
      <p:pic>
        <p:nvPicPr>
          <p:cNvPr id="29" name="Picture 28"/>
          <p:cNvPicPr>
            <a:picLocks noChangeAspect="1"/>
          </p:cNvPicPr>
          <p:nvPr/>
        </p:nvPicPr>
        <p:blipFill>
          <a:blip r:embed="rId4"/>
          <a:stretch>
            <a:fillRect/>
          </a:stretch>
        </p:blipFill>
        <p:spPr>
          <a:xfrm>
            <a:off x="703483" y="2244437"/>
            <a:ext cx="4020999" cy="2909454"/>
          </a:xfrm>
          <a:prstGeom prst="rect">
            <a:avLst/>
          </a:prstGeom>
          <a:ln w="38100">
            <a:solidFill>
              <a:srgbClr val="FF0000"/>
            </a:solidFill>
          </a:ln>
        </p:spPr>
      </p:pic>
      <p:sp>
        <p:nvSpPr>
          <p:cNvPr id="35" name="Rectangle 34"/>
          <p:cNvSpPr/>
          <p:nvPr/>
        </p:nvSpPr>
        <p:spPr>
          <a:xfrm>
            <a:off x="0" y="5346260"/>
            <a:ext cx="3476786" cy="646331"/>
          </a:xfrm>
          <a:prstGeom prst="rect">
            <a:avLst/>
          </a:prstGeom>
        </p:spPr>
        <p:txBody>
          <a:bodyPr wrap="none">
            <a:spAutoFit/>
          </a:bodyPr>
          <a:lstStyle/>
          <a:p>
            <a:r>
              <a:rPr lang="en-US" dirty="0"/>
              <a:t>Download TEMPLATES at:</a:t>
            </a:r>
          </a:p>
          <a:p>
            <a:r>
              <a:rPr lang="en-US" dirty="0"/>
              <a:t>www.tmanthey.com/speaker.html</a:t>
            </a:r>
          </a:p>
        </p:txBody>
      </p:sp>
      <p:sp>
        <p:nvSpPr>
          <p:cNvPr id="36" name="TextBox 35"/>
          <p:cNvSpPr txBox="1"/>
          <p:nvPr/>
        </p:nvSpPr>
        <p:spPr>
          <a:xfrm>
            <a:off x="4977006" y="970660"/>
            <a:ext cx="4139285" cy="1077218"/>
          </a:xfrm>
          <a:prstGeom prst="rect">
            <a:avLst/>
          </a:prstGeom>
          <a:noFill/>
        </p:spPr>
        <p:txBody>
          <a:bodyPr wrap="square" rtlCol="0">
            <a:spAutoFit/>
          </a:bodyPr>
          <a:lstStyle/>
          <a:p>
            <a:pPr marL="342900" indent="-342900">
              <a:buFont typeface="+mj-lt"/>
              <a:buAutoNum type="arabicPeriod"/>
            </a:pPr>
            <a:r>
              <a:rPr lang="en-US" sz="1600" b="1" dirty="0">
                <a:solidFill>
                  <a:srgbClr val="00B050"/>
                </a:solidFill>
              </a:rPr>
              <a:t>Accountabilities of Process Owners</a:t>
            </a:r>
          </a:p>
          <a:p>
            <a:pPr marL="342900" indent="-342900">
              <a:buFont typeface="+mj-lt"/>
              <a:buAutoNum type="arabicPeriod"/>
            </a:pPr>
            <a:r>
              <a:rPr lang="en-US" sz="1600" b="1" dirty="0">
                <a:solidFill>
                  <a:srgbClr val="00B050"/>
                </a:solidFill>
              </a:rPr>
              <a:t>Strategic Process Roadmap Questionnaire</a:t>
            </a:r>
          </a:p>
          <a:p>
            <a:pPr marL="342900" indent="-342900">
              <a:buFont typeface="+mj-lt"/>
              <a:buAutoNum type="arabicPeriod"/>
            </a:pPr>
            <a:r>
              <a:rPr lang="en-US" sz="1600" b="1" dirty="0">
                <a:solidFill>
                  <a:srgbClr val="00B050"/>
                </a:solidFill>
              </a:rPr>
              <a:t>Capture process information &amp; feedback</a:t>
            </a:r>
          </a:p>
          <a:p>
            <a:pPr marL="342900" indent="-342900">
              <a:buFont typeface="+mj-lt"/>
              <a:buAutoNum type="arabicPeriod"/>
            </a:pPr>
            <a:r>
              <a:rPr lang="en-US" sz="1600" b="1" dirty="0">
                <a:solidFill>
                  <a:srgbClr val="00B050"/>
                </a:solidFill>
              </a:rPr>
              <a:t>Populate TEMPLATES</a:t>
            </a:r>
          </a:p>
        </p:txBody>
      </p:sp>
      <p:pic>
        <p:nvPicPr>
          <p:cNvPr id="39" name="Picture 38"/>
          <p:cNvPicPr>
            <a:picLocks noChangeAspect="1"/>
          </p:cNvPicPr>
          <p:nvPr/>
        </p:nvPicPr>
        <p:blipFill>
          <a:blip r:embed="rId5"/>
          <a:stretch>
            <a:fillRect/>
          </a:stretch>
        </p:blipFill>
        <p:spPr>
          <a:xfrm>
            <a:off x="2320841" y="2680491"/>
            <a:ext cx="3885044" cy="2795587"/>
          </a:xfrm>
          <a:prstGeom prst="rect">
            <a:avLst/>
          </a:prstGeom>
          <a:ln w="38100">
            <a:solidFill>
              <a:srgbClr val="FF0000"/>
            </a:solidFill>
          </a:ln>
        </p:spPr>
      </p:pic>
      <p:pic>
        <p:nvPicPr>
          <p:cNvPr id="31" name="Picture 30"/>
          <p:cNvPicPr>
            <a:picLocks noChangeAspect="1"/>
          </p:cNvPicPr>
          <p:nvPr/>
        </p:nvPicPr>
        <p:blipFill>
          <a:blip r:embed="rId6"/>
          <a:stretch>
            <a:fillRect/>
          </a:stretch>
        </p:blipFill>
        <p:spPr>
          <a:xfrm>
            <a:off x="4977006" y="3041772"/>
            <a:ext cx="3884395" cy="2795587"/>
          </a:xfrm>
          <a:prstGeom prst="rect">
            <a:avLst/>
          </a:prstGeom>
          <a:ln w="38100">
            <a:solidFill>
              <a:srgbClr val="FF0000"/>
            </a:solidFill>
          </a:ln>
        </p:spPr>
      </p:pic>
      <p:sp>
        <p:nvSpPr>
          <p:cNvPr id="38" name="TextBox 37"/>
          <p:cNvSpPr txBox="1"/>
          <p:nvPr/>
        </p:nvSpPr>
        <p:spPr>
          <a:xfrm>
            <a:off x="1684421" y="3977901"/>
            <a:ext cx="5614737" cy="461665"/>
          </a:xfrm>
          <a:prstGeom prst="rect">
            <a:avLst/>
          </a:prstGeom>
          <a:solidFill>
            <a:schemeClr val="accent3">
              <a:lumMod val="40000"/>
              <a:lumOff val="60000"/>
            </a:schemeClr>
          </a:solidFill>
        </p:spPr>
        <p:txBody>
          <a:bodyPr wrap="square" rtlCol="0">
            <a:spAutoFit/>
          </a:bodyPr>
          <a:lstStyle/>
          <a:p>
            <a:pPr algn="ctr"/>
            <a:r>
              <a:rPr lang="en-US" sz="2400" b="1" dirty="0"/>
              <a:t>Strategic Process Roadmap</a:t>
            </a:r>
          </a:p>
        </p:txBody>
      </p:sp>
      <p:sp>
        <p:nvSpPr>
          <p:cNvPr id="13" name="Slide Number Placeholder 4"/>
          <p:cNvSpPr txBox="1">
            <a:spLocks/>
          </p:cNvSpPr>
          <p:nvPr/>
        </p:nvSpPr>
        <p:spPr bwMode="auto">
          <a:xfrm>
            <a:off x="8866905" y="6578030"/>
            <a:ext cx="401782" cy="365125"/>
          </a:xfrm>
          <a:prstGeom prst="rect">
            <a:avLst/>
          </a:prstGeom>
          <a:noFill/>
          <a:ln>
            <a:miter lim="800000"/>
            <a:headEnd/>
            <a:tailEnd/>
          </a:ln>
        </p:spPr>
        <p:txBody>
          <a:bodyPr/>
          <a:ls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64770AC-CBF5-4E8E-B167-0C19C569F6A6}" type="slidenum">
              <a:rPr lang="en-US" sz="1200" smtClean="0">
                <a:solidFill>
                  <a:schemeClr val="bg1"/>
                </a:solidFill>
              </a:rPr>
              <a:pPr/>
              <a:t>12</a:t>
            </a:fld>
            <a:endParaRPr lang="en-US" sz="1200" dirty="0">
              <a:solidFill>
                <a:schemeClr val="bg1"/>
              </a:solidFill>
            </a:endParaRPr>
          </a:p>
        </p:txBody>
      </p:sp>
    </p:spTree>
    <p:extLst>
      <p:ext uri="{BB962C8B-B14F-4D97-AF65-F5344CB8AC3E}">
        <p14:creationId xmlns:p14="http://schemas.microsoft.com/office/powerpoint/2010/main" val="1500070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613041" y="756103"/>
            <a:ext cx="8226159" cy="3963190"/>
          </a:xfrm>
        </p:spPr>
        <p:txBody>
          <a:bodyPr>
            <a:normAutofit/>
          </a:bodyPr>
          <a:lstStyle/>
          <a:p>
            <a:pPr marL="0" indent="0">
              <a:buNone/>
            </a:pPr>
            <a:r>
              <a:rPr lang="en-US" sz="2000" dirty="0"/>
              <a:t>The Excel workbook consist of questions a Process Owner should ask themselves for each process they own.</a:t>
            </a:r>
          </a:p>
          <a:p>
            <a:pPr marL="0" indent="0">
              <a:buNone/>
            </a:pPr>
            <a:r>
              <a:rPr lang="en-US" sz="2000" dirty="0"/>
              <a:t>This is only a starting point but provides great guidance.</a:t>
            </a:r>
          </a:p>
          <a:p>
            <a:endParaRPr lang="en-US" sz="2000" dirty="0"/>
          </a:p>
          <a:p>
            <a:pPr marL="0" indent="0">
              <a:buNone/>
            </a:pPr>
            <a:r>
              <a:rPr lang="en-US" sz="2000" b="1" dirty="0">
                <a:solidFill>
                  <a:schemeClr val="tx1"/>
                </a:solidFill>
              </a:rPr>
              <a:t>Workbook with questions</a:t>
            </a:r>
          </a:p>
          <a:p>
            <a:pPr marL="285750" lvl="1" indent="-285750">
              <a:buFont typeface="Arial" panose="020B0604020202020204" pitchFamily="34" charset="0"/>
              <a:buChar char="•"/>
            </a:pPr>
            <a:r>
              <a:rPr lang="en-US" sz="2000" dirty="0"/>
              <a:t>Workbook contains detailed instructions</a:t>
            </a:r>
          </a:p>
          <a:p>
            <a:pPr marL="285750" lvl="1" indent="-285750">
              <a:buFont typeface="Arial" panose="020B0604020202020204" pitchFamily="34" charset="0"/>
              <a:buChar char="•"/>
            </a:pPr>
            <a:r>
              <a:rPr lang="en-US" sz="2000" dirty="0"/>
              <a:t>Questions in five domains: People, Process, Technology, Governance  and Partners</a:t>
            </a:r>
          </a:p>
          <a:p>
            <a:pPr marL="285750" lvl="1" indent="-285750">
              <a:buFont typeface="Arial" panose="020B0604020202020204" pitchFamily="34" charset="0"/>
              <a:buChar char="•"/>
            </a:pPr>
            <a:r>
              <a:rPr lang="en-US" sz="2000" dirty="0"/>
              <a:t>The Process Owner must identify process specific questions for their process</a:t>
            </a:r>
          </a:p>
          <a:p>
            <a:endParaRPr lang="en-US" sz="2000" dirty="0"/>
          </a:p>
        </p:txBody>
      </p:sp>
      <p:sp>
        <p:nvSpPr>
          <p:cNvPr id="6" name="Title 1"/>
          <p:cNvSpPr txBox="1">
            <a:spLocks/>
          </p:cNvSpPr>
          <p:nvPr/>
        </p:nvSpPr>
        <p:spPr bwMode="gray">
          <a:xfrm>
            <a:off x="0" y="-54642"/>
            <a:ext cx="9144000" cy="965142"/>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3600" kern="1200">
                <a:solidFill>
                  <a:schemeClr val="tx2">
                    <a:lumMod val="50000"/>
                  </a:schemeClr>
                </a:solidFill>
                <a:latin typeface="+mj-lt"/>
                <a:ea typeface="+mj-ea"/>
                <a:cs typeface="+mj-cs"/>
              </a:defRPr>
            </a:lvl1pPr>
          </a:lstStyle>
          <a:p>
            <a:r>
              <a:rPr lang="en-US" sz="3000" b="1" dirty="0"/>
              <a:t>Strategic Process Roadmap Questionnaire</a:t>
            </a:r>
          </a:p>
        </p:txBody>
      </p:sp>
      <p:pic>
        <p:nvPicPr>
          <p:cNvPr id="2" name="Picture 1"/>
          <p:cNvPicPr>
            <a:picLocks noChangeAspect="1"/>
          </p:cNvPicPr>
          <p:nvPr/>
        </p:nvPicPr>
        <p:blipFill>
          <a:blip r:embed="rId3"/>
          <a:stretch>
            <a:fillRect/>
          </a:stretch>
        </p:blipFill>
        <p:spPr>
          <a:xfrm>
            <a:off x="697831" y="4260584"/>
            <a:ext cx="7976942" cy="1683016"/>
          </a:xfrm>
          <a:prstGeom prst="rect">
            <a:avLst/>
          </a:prstGeom>
        </p:spPr>
      </p:pic>
      <p:sp>
        <p:nvSpPr>
          <p:cNvPr id="5" name="Slide Number Placeholder 4"/>
          <p:cNvSpPr txBox="1">
            <a:spLocks/>
          </p:cNvSpPr>
          <p:nvPr/>
        </p:nvSpPr>
        <p:spPr bwMode="auto">
          <a:xfrm>
            <a:off x="8866905" y="6578030"/>
            <a:ext cx="401782" cy="365125"/>
          </a:xfrm>
          <a:prstGeom prst="rect">
            <a:avLst/>
          </a:prstGeom>
          <a:noFill/>
          <a:ln>
            <a:miter lim="800000"/>
            <a:headEnd/>
            <a:tailEnd/>
          </a:ln>
        </p:spPr>
        <p:txBody>
          <a:bodyPr/>
          <a:ls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64770AC-CBF5-4E8E-B167-0C19C569F6A6}" type="slidenum">
              <a:rPr lang="en-US" sz="1200" smtClean="0">
                <a:solidFill>
                  <a:schemeClr val="bg1"/>
                </a:solidFill>
              </a:rPr>
              <a:pPr/>
              <a:t>13</a:t>
            </a:fld>
            <a:endParaRPr lang="en-US" sz="1200" dirty="0">
              <a:solidFill>
                <a:schemeClr val="bg1"/>
              </a:solidFill>
            </a:endParaRPr>
          </a:p>
        </p:txBody>
      </p:sp>
    </p:spTree>
    <p:extLst>
      <p:ext uri="{BB962C8B-B14F-4D97-AF65-F5344CB8AC3E}">
        <p14:creationId xmlns:p14="http://schemas.microsoft.com/office/powerpoint/2010/main" val="41273971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6172200" y="91440"/>
          <a:ext cx="2890165" cy="975360"/>
        </p:xfrm>
        <a:graphic>
          <a:graphicData uri="http://schemas.openxmlformats.org/drawingml/2006/table">
            <a:tbl>
              <a:tblPr firstRow="1" bandRow="1">
                <a:tableStyleId>{5940675A-B579-460E-94D1-54222C63F5DA}</a:tableStyleId>
              </a:tblPr>
              <a:tblGrid>
                <a:gridCol w="1305236">
                  <a:extLst>
                    <a:ext uri="{9D8B030D-6E8A-4147-A177-3AD203B41FA5}">
                      <a16:colId xmlns="" xmlns:a16="http://schemas.microsoft.com/office/drawing/2014/main" val="20000"/>
                    </a:ext>
                  </a:extLst>
                </a:gridCol>
                <a:gridCol w="1584929">
                  <a:extLst>
                    <a:ext uri="{9D8B030D-6E8A-4147-A177-3AD203B41FA5}">
                      <a16:colId xmlns="" xmlns:a16="http://schemas.microsoft.com/office/drawing/2014/main" val="20001"/>
                    </a:ext>
                  </a:extLst>
                </a:gridCol>
              </a:tblGrid>
              <a:tr h="164028">
                <a:tc>
                  <a:txBody>
                    <a:bodyPr/>
                    <a:lstStyle/>
                    <a:p>
                      <a:r>
                        <a:rPr lang="en-US" sz="1000" b="1" dirty="0">
                          <a:solidFill>
                            <a:schemeClr val="tx1"/>
                          </a:solidFill>
                        </a:rPr>
                        <a:t>As Of:</a:t>
                      </a:r>
                    </a:p>
                  </a:txBody>
                  <a:tcPr>
                    <a:solidFill>
                      <a:schemeClr val="tx2">
                        <a:lumMod val="20000"/>
                        <a:lumOff val="80000"/>
                      </a:schemeClr>
                    </a:solidFill>
                  </a:tcPr>
                </a:tc>
                <a:tc>
                  <a:txBody>
                    <a:bodyPr/>
                    <a:lstStyle/>
                    <a:p>
                      <a:pPr algn="ctr"/>
                      <a:r>
                        <a:rPr lang="en-US" sz="1000" b="1" dirty="0">
                          <a:solidFill>
                            <a:schemeClr val="tx1"/>
                          </a:solidFill>
                        </a:rPr>
                        <a:t>1/1/2017</a:t>
                      </a:r>
                    </a:p>
                  </a:txBody>
                  <a:tcPr>
                    <a:solidFill>
                      <a:schemeClr val="tx2">
                        <a:lumMod val="20000"/>
                        <a:lumOff val="80000"/>
                      </a:schemeClr>
                    </a:solidFill>
                  </a:tcPr>
                </a:tc>
                <a:extLst>
                  <a:ext uri="{0D108BD9-81ED-4DB2-BD59-A6C34878D82A}">
                    <a16:rowId xmlns="" xmlns:a16="http://schemas.microsoft.com/office/drawing/2014/main" val="10000"/>
                  </a:ext>
                </a:extLst>
              </a:tr>
              <a:tr h="164028">
                <a:tc>
                  <a:txBody>
                    <a:bodyPr/>
                    <a:lstStyle/>
                    <a:p>
                      <a:r>
                        <a:rPr lang="en-US" sz="1000" b="1" dirty="0">
                          <a:solidFill>
                            <a:schemeClr val="tx1"/>
                          </a:solidFill>
                        </a:rPr>
                        <a:t>Maturity</a:t>
                      </a:r>
                    </a:p>
                  </a:txBody>
                  <a:tcPr>
                    <a:solidFill>
                      <a:schemeClr val="tx2">
                        <a:lumMod val="20000"/>
                        <a:lumOff val="80000"/>
                      </a:schemeClr>
                    </a:solidFill>
                  </a:tcPr>
                </a:tc>
                <a:tc>
                  <a:txBody>
                    <a:bodyPr/>
                    <a:lstStyle/>
                    <a:p>
                      <a:pPr algn="ctr"/>
                      <a:r>
                        <a:rPr lang="en-US" sz="1000" dirty="0"/>
                        <a:t>2.5 (1/10/2017)</a:t>
                      </a:r>
                    </a:p>
                  </a:txBody>
                  <a:tcPr>
                    <a:solidFill>
                      <a:schemeClr val="bg1"/>
                    </a:solidFill>
                  </a:tcPr>
                </a:tc>
                <a:extLst>
                  <a:ext uri="{0D108BD9-81ED-4DB2-BD59-A6C34878D82A}">
                    <a16:rowId xmlns="" xmlns:a16="http://schemas.microsoft.com/office/drawing/2014/main" val="10001"/>
                  </a:ext>
                </a:extLst>
              </a:tr>
              <a:tr h="164028">
                <a:tc>
                  <a:txBody>
                    <a:bodyPr/>
                    <a:lstStyle/>
                    <a:p>
                      <a:r>
                        <a:rPr lang="en-US" sz="1000" b="1" dirty="0">
                          <a:solidFill>
                            <a:schemeClr val="tx1"/>
                          </a:solidFill>
                        </a:rPr>
                        <a:t>Process Owner</a:t>
                      </a:r>
                    </a:p>
                  </a:txBody>
                  <a:tcPr>
                    <a:solidFill>
                      <a:schemeClr val="tx2">
                        <a:lumMod val="20000"/>
                        <a:lumOff val="80000"/>
                      </a:schemeClr>
                    </a:solidFill>
                  </a:tcPr>
                </a:tc>
                <a:tc>
                  <a:txBody>
                    <a:bodyPr/>
                    <a:lstStyle/>
                    <a:p>
                      <a:pPr algn="ctr"/>
                      <a:r>
                        <a:rPr lang="en-US" sz="1000" dirty="0"/>
                        <a:t>John Doe</a:t>
                      </a:r>
                    </a:p>
                  </a:txBody>
                  <a:tcPr>
                    <a:solidFill>
                      <a:schemeClr val="bg1"/>
                    </a:solidFill>
                  </a:tcPr>
                </a:tc>
                <a:extLst>
                  <a:ext uri="{0D108BD9-81ED-4DB2-BD59-A6C34878D82A}">
                    <a16:rowId xmlns="" xmlns:a16="http://schemas.microsoft.com/office/drawing/2014/main" val="10002"/>
                  </a:ext>
                </a:extLst>
              </a:tr>
              <a:tr h="164028">
                <a:tc>
                  <a:txBody>
                    <a:bodyPr/>
                    <a:lstStyle/>
                    <a:p>
                      <a:r>
                        <a:rPr lang="en-US" sz="1000" b="1" dirty="0">
                          <a:solidFill>
                            <a:schemeClr val="tx1"/>
                          </a:solidFill>
                        </a:rPr>
                        <a:t>Process Manager</a:t>
                      </a:r>
                    </a:p>
                  </a:txBody>
                  <a:tcPr>
                    <a:solidFill>
                      <a:schemeClr val="tx2">
                        <a:lumMod val="20000"/>
                        <a:lumOff val="80000"/>
                      </a:schemeClr>
                    </a:solidFill>
                  </a:tcPr>
                </a:tc>
                <a:tc>
                  <a:txBody>
                    <a:bodyPr/>
                    <a:lstStyle/>
                    <a:p>
                      <a:pPr algn="ctr"/>
                      <a:r>
                        <a:rPr lang="en-US" sz="1000" dirty="0"/>
                        <a:t>Jane Smith</a:t>
                      </a:r>
                    </a:p>
                  </a:txBody>
                  <a:tcPr>
                    <a:solidFill>
                      <a:schemeClr val="bg1"/>
                    </a:solidFill>
                  </a:tcPr>
                </a:tc>
                <a:extLst>
                  <a:ext uri="{0D108BD9-81ED-4DB2-BD59-A6C34878D82A}">
                    <a16:rowId xmlns="" xmlns:a16="http://schemas.microsoft.com/office/drawing/2014/main" val="10003"/>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607533374"/>
              </p:ext>
            </p:extLst>
          </p:nvPr>
        </p:nvGraphicFramePr>
        <p:xfrm>
          <a:off x="228600" y="1127586"/>
          <a:ext cx="8839200" cy="1168756"/>
        </p:xfrm>
        <a:graphic>
          <a:graphicData uri="http://schemas.openxmlformats.org/drawingml/2006/table">
            <a:tbl>
              <a:tblPr firstRow="1" bandRow="1">
                <a:tableStyleId>{5940675A-B579-460E-94D1-54222C63F5DA}</a:tableStyleId>
              </a:tblPr>
              <a:tblGrid>
                <a:gridCol w="8839200">
                  <a:extLst>
                    <a:ext uri="{9D8B030D-6E8A-4147-A177-3AD203B41FA5}">
                      <a16:colId xmlns="" xmlns:a16="http://schemas.microsoft.com/office/drawing/2014/main" val="20000"/>
                    </a:ext>
                  </a:extLst>
                </a:gridCol>
              </a:tblGrid>
              <a:tr h="0">
                <a:tc>
                  <a:txBody>
                    <a:bodyPr/>
                    <a:lstStyle/>
                    <a:p>
                      <a:r>
                        <a:rPr lang="en-US" sz="1200" b="1" dirty="0">
                          <a:solidFill>
                            <a:schemeClr val="bg1"/>
                          </a:solidFill>
                        </a:rPr>
                        <a:t>Improvement Focus and Future Vision of the Process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894436">
                <a:tc>
                  <a:txBody>
                    <a:bodyPr/>
                    <a:lstStyle/>
                    <a:p>
                      <a:r>
                        <a:rPr lang="en-US" sz="900" dirty="0"/>
                        <a:t>Xx</a:t>
                      </a:r>
                    </a:p>
                    <a:p>
                      <a:r>
                        <a:rPr lang="en-US" sz="900" dirty="0"/>
                        <a:t>X</a:t>
                      </a:r>
                    </a:p>
                    <a:p>
                      <a:r>
                        <a:rPr lang="en-US" sz="900" dirty="0"/>
                        <a:t>x</a:t>
                      </a:r>
                    </a:p>
                  </a:txBody>
                  <a:tcPr>
                    <a:solidFill>
                      <a:schemeClr val="bg1"/>
                    </a:solidFill>
                  </a:tcPr>
                </a:tc>
                <a:extLst>
                  <a:ext uri="{0D108BD9-81ED-4DB2-BD59-A6C34878D82A}">
                    <a16:rowId xmlns="" xmlns:a16="http://schemas.microsoft.com/office/drawing/2014/main" val="10001"/>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094861067"/>
              </p:ext>
            </p:extLst>
          </p:nvPr>
        </p:nvGraphicFramePr>
        <p:xfrm>
          <a:off x="228600" y="2338023"/>
          <a:ext cx="4393862" cy="1862689"/>
        </p:xfrm>
        <a:graphic>
          <a:graphicData uri="http://schemas.openxmlformats.org/drawingml/2006/table">
            <a:tbl>
              <a:tblPr firstRow="1" bandRow="1">
                <a:tableStyleId>{5940675A-B579-460E-94D1-54222C63F5DA}</a:tableStyleId>
              </a:tblPr>
              <a:tblGrid>
                <a:gridCol w="4393862">
                  <a:extLst>
                    <a:ext uri="{9D8B030D-6E8A-4147-A177-3AD203B41FA5}">
                      <a16:colId xmlns="" xmlns:a16="http://schemas.microsoft.com/office/drawing/2014/main" val="20000"/>
                    </a:ext>
                  </a:extLst>
                </a:gridCol>
              </a:tblGrid>
              <a:tr h="0">
                <a:tc>
                  <a:txBody>
                    <a:bodyPr/>
                    <a:lstStyle/>
                    <a:p>
                      <a:r>
                        <a:rPr lang="en-US" sz="1200" b="1" dirty="0">
                          <a:solidFill>
                            <a:schemeClr val="bg1"/>
                          </a:solidFill>
                        </a:rPr>
                        <a:t>Current State / Gaps / Limitations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1588369">
                <a:tc>
                  <a:txBody>
                    <a:bodyPr/>
                    <a:lstStyle/>
                    <a:p>
                      <a:pPr marL="228600" indent="-228600">
                        <a:buFont typeface="+mj-lt"/>
                        <a:buAutoNum type="alphaLcParenR"/>
                      </a:pPr>
                      <a:r>
                        <a:rPr lang="en-US" sz="900" dirty="0"/>
                        <a:t>xx</a:t>
                      </a:r>
                    </a:p>
                  </a:txBody>
                  <a:tcPr>
                    <a:solidFill>
                      <a:schemeClr val="bg1"/>
                    </a:solidFill>
                  </a:tcPr>
                </a:tc>
                <a:extLst>
                  <a:ext uri="{0D108BD9-81ED-4DB2-BD59-A6C34878D82A}">
                    <a16:rowId xmlns="" xmlns:a16="http://schemas.microsoft.com/office/drawing/2014/main" val="10001"/>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769166848"/>
              </p:ext>
            </p:extLst>
          </p:nvPr>
        </p:nvGraphicFramePr>
        <p:xfrm>
          <a:off x="4724400" y="2338021"/>
          <a:ext cx="4343400" cy="1866528"/>
        </p:xfrm>
        <a:graphic>
          <a:graphicData uri="http://schemas.openxmlformats.org/drawingml/2006/table">
            <a:tbl>
              <a:tblPr firstRow="1" bandRow="1">
                <a:tableStyleId>{5940675A-B579-460E-94D1-54222C63F5DA}</a:tableStyleId>
              </a:tblPr>
              <a:tblGrid>
                <a:gridCol w="4343400">
                  <a:extLst>
                    <a:ext uri="{9D8B030D-6E8A-4147-A177-3AD203B41FA5}">
                      <a16:colId xmlns="" xmlns:a16="http://schemas.microsoft.com/office/drawing/2014/main" val="20000"/>
                    </a:ext>
                  </a:extLst>
                </a:gridCol>
              </a:tblGrid>
              <a:tr h="0">
                <a:tc>
                  <a:txBody>
                    <a:bodyPr/>
                    <a:lstStyle/>
                    <a:p>
                      <a:r>
                        <a:rPr lang="en-US" sz="1200" b="1" dirty="0">
                          <a:solidFill>
                            <a:schemeClr val="bg1"/>
                          </a:solidFill>
                        </a:rPr>
                        <a:t>Key Activities / Milestones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1592208">
                <a:tc>
                  <a:txBody>
                    <a:bodyPr/>
                    <a:lstStyle/>
                    <a:p>
                      <a:pPr marL="228600" indent="-228600">
                        <a:buFont typeface="+mj-lt"/>
                        <a:buAutoNum type="arabicPeriod"/>
                      </a:pPr>
                      <a:r>
                        <a:rPr lang="en-US" sz="900" dirty="0"/>
                        <a:t>xx</a:t>
                      </a:r>
                    </a:p>
                  </a:txBody>
                  <a:tcPr>
                    <a:solidFill>
                      <a:schemeClr val="bg1"/>
                    </a:solidFill>
                  </a:tcPr>
                </a:tc>
                <a:extLst>
                  <a:ext uri="{0D108BD9-81ED-4DB2-BD59-A6C34878D82A}">
                    <a16:rowId xmlns="" xmlns:a16="http://schemas.microsoft.com/office/drawing/2014/main" val="1000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60277432"/>
              </p:ext>
            </p:extLst>
          </p:nvPr>
        </p:nvGraphicFramePr>
        <p:xfrm>
          <a:off x="228600" y="4238856"/>
          <a:ext cx="4393862" cy="973055"/>
        </p:xfrm>
        <a:graphic>
          <a:graphicData uri="http://schemas.openxmlformats.org/drawingml/2006/table">
            <a:tbl>
              <a:tblPr firstRow="1" bandRow="1">
                <a:tableStyleId>{5940675A-B579-460E-94D1-54222C63F5DA}</a:tableStyleId>
              </a:tblPr>
              <a:tblGrid>
                <a:gridCol w="4393862">
                  <a:extLst>
                    <a:ext uri="{9D8B030D-6E8A-4147-A177-3AD203B41FA5}">
                      <a16:colId xmlns="" xmlns:a16="http://schemas.microsoft.com/office/drawing/2014/main" val="20000"/>
                    </a:ext>
                  </a:extLst>
                </a:gridCol>
              </a:tblGrid>
              <a:tr h="244009">
                <a:tc>
                  <a:txBody>
                    <a:bodyPr/>
                    <a:lstStyle/>
                    <a:p>
                      <a:r>
                        <a:rPr lang="en-US" sz="1200" b="1" dirty="0">
                          <a:solidFill>
                            <a:schemeClr val="bg1"/>
                          </a:solidFill>
                        </a:rPr>
                        <a:t>Benefits &amp; Value Proposition</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698735">
                <a:tc>
                  <a:txBody>
                    <a:bodyPr/>
                    <a:lstStyle/>
                    <a:p>
                      <a:pPr marL="169863" indent="-169863">
                        <a:buFont typeface="Arial" panose="020B0604020202020204" pitchFamily="34" charset="0"/>
                        <a:buChar char="•"/>
                      </a:pPr>
                      <a:r>
                        <a:rPr lang="en-US" sz="900" dirty="0"/>
                        <a:t>xx</a:t>
                      </a:r>
                    </a:p>
                  </a:txBody>
                  <a:tcPr>
                    <a:solidFill>
                      <a:schemeClr val="bg1"/>
                    </a:solidFill>
                  </a:tcPr>
                </a:tc>
                <a:extLst>
                  <a:ext uri="{0D108BD9-81ED-4DB2-BD59-A6C34878D82A}">
                    <a16:rowId xmlns="" xmlns:a16="http://schemas.microsoft.com/office/drawing/2014/main" val="10001"/>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381051959"/>
              </p:ext>
            </p:extLst>
          </p:nvPr>
        </p:nvGraphicFramePr>
        <p:xfrm>
          <a:off x="4724400" y="4237800"/>
          <a:ext cx="4343400" cy="977592"/>
        </p:xfrm>
        <a:graphic>
          <a:graphicData uri="http://schemas.openxmlformats.org/drawingml/2006/table">
            <a:tbl>
              <a:tblPr firstRow="1" bandRow="1">
                <a:tableStyleId>{5940675A-B579-460E-94D1-54222C63F5DA}</a:tableStyleId>
              </a:tblPr>
              <a:tblGrid>
                <a:gridCol w="868680">
                  <a:extLst>
                    <a:ext uri="{9D8B030D-6E8A-4147-A177-3AD203B41FA5}">
                      <a16:colId xmlns="" xmlns:a16="http://schemas.microsoft.com/office/drawing/2014/main" val="20000"/>
                    </a:ext>
                  </a:extLst>
                </a:gridCol>
                <a:gridCol w="868680">
                  <a:extLst>
                    <a:ext uri="{9D8B030D-6E8A-4147-A177-3AD203B41FA5}">
                      <a16:colId xmlns="" xmlns:a16="http://schemas.microsoft.com/office/drawing/2014/main" val="20001"/>
                    </a:ext>
                  </a:extLst>
                </a:gridCol>
                <a:gridCol w="868680">
                  <a:extLst>
                    <a:ext uri="{9D8B030D-6E8A-4147-A177-3AD203B41FA5}">
                      <a16:colId xmlns="" xmlns:a16="http://schemas.microsoft.com/office/drawing/2014/main" val="20002"/>
                    </a:ext>
                  </a:extLst>
                </a:gridCol>
                <a:gridCol w="868680">
                  <a:extLst>
                    <a:ext uri="{9D8B030D-6E8A-4147-A177-3AD203B41FA5}">
                      <a16:colId xmlns="" xmlns:a16="http://schemas.microsoft.com/office/drawing/2014/main" val="20003"/>
                    </a:ext>
                  </a:extLst>
                </a:gridCol>
                <a:gridCol w="868680">
                  <a:extLst>
                    <a:ext uri="{9D8B030D-6E8A-4147-A177-3AD203B41FA5}">
                      <a16:colId xmlns="" xmlns:a16="http://schemas.microsoft.com/office/drawing/2014/main" val="20004"/>
                    </a:ext>
                  </a:extLst>
                </a:gridCol>
              </a:tblGrid>
              <a:tr h="250052">
                <a:tc gridSpan="5">
                  <a:txBody>
                    <a:bodyPr/>
                    <a:lstStyle/>
                    <a:p>
                      <a:r>
                        <a:rPr lang="en-US" sz="1200" b="1" dirty="0">
                          <a:solidFill>
                            <a:schemeClr val="bg1"/>
                          </a:solidFill>
                        </a:rPr>
                        <a:t>Financial Forecast over 3 years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extLst>
                  <a:ext uri="{0D108BD9-81ED-4DB2-BD59-A6C34878D82A}">
                    <a16:rowId xmlns="" xmlns:a16="http://schemas.microsoft.com/office/drawing/2014/main" val="10000"/>
                  </a:ext>
                </a:extLst>
              </a:tr>
              <a:tr h="234424">
                <a:tc>
                  <a:txBody>
                    <a:bodyPr/>
                    <a:lstStyle/>
                    <a:p>
                      <a:pPr marL="0" indent="0">
                        <a:buFont typeface="+mj-lt"/>
                        <a:buNone/>
                      </a:pPr>
                      <a:endParaRPr lang="en-US" sz="900" dirty="0"/>
                    </a:p>
                  </a:txBody>
                  <a:tcPr>
                    <a:solidFill>
                      <a:srgbClr val="E5EAF3"/>
                    </a:solidFill>
                  </a:tcPr>
                </a:tc>
                <a:tc>
                  <a:txBody>
                    <a:bodyPr/>
                    <a:lstStyle/>
                    <a:p>
                      <a:pPr marL="0" indent="0" algn="ctr">
                        <a:buFont typeface="+mj-lt"/>
                        <a:buNone/>
                      </a:pPr>
                      <a:r>
                        <a:rPr lang="en-US" sz="900" b="1" dirty="0"/>
                        <a:t>2017</a:t>
                      </a:r>
                    </a:p>
                  </a:txBody>
                  <a:tcPr>
                    <a:solidFill>
                      <a:srgbClr val="E5EAF3"/>
                    </a:solidFill>
                  </a:tcPr>
                </a:tc>
                <a:tc>
                  <a:txBody>
                    <a:bodyPr/>
                    <a:lstStyle/>
                    <a:p>
                      <a:pPr marL="0" indent="0" algn="ctr">
                        <a:buFont typeface="+mj-lt"/>
                        <a:buNone/>
                      </a:pPr>
                      <a:r>
                        <a:rPr lang="en-US" sz="900" b="1" dirty="0"/>
                        <a:t>2018</a:t>
                      </a:r>
                    </a:p>
                  </a:txBody>
                  <a:tcPr>
                    <a:solidFill>
                      <a:srgbClr val="E5EAF3"/>
                    </a:solidFill>
                  </a:tcPr>
                </a:tc>
                <a:tc>
                  <a:txBody>
                    <a:bodyPr/>
                    <a:lstStyle/>
                    <a:p>
                      <a:pPr marL="0" indent="0" algn="ctr">
                        <a:buFont typeface="+mj-lt"/>
                        <a:buNone/>
                      </a:pPr>
                      <a:r>
                        <a:rPr lang="en-US" sz="900" b="1" dirty="0"/>
                        <a:t>2019</a:t>
                      </a:r>
                    </a:p>
                  </a:txBody>
                  <a:tcPr>
                    <a:solidFill>
                      <a:srgbClr val="E5EAF3"/>
                    </a:solidFill>
                  </a:tcPr>
                </a:tc>
                <a:tc>
                  <a:txBody>
                    <a:bodyPr/>
                    <a:lstStyle/>
                    <a:p>
                      <a:pPr marL="0" indent="0" algn="ctr">
                        <a:buFont typeface="+mj-lt"/>
                        <a:buNone/>
                      </a:pPr>
                      <a:r>
                        <a:rPr lang="en-US" sz="900" b="1" dirty="0"/>
                        <a:t>Total</a:t>
                      </a:r>
                    </a:p>
                  </a:txBody>
                  <a:tcPr>
                    <a:solidFill>
                      <a:srgbClr val="E5EAF3"/>
                    </a:solidFill>
                  </a:tcPr>
                </a:tc>
                <a:extLst>
                  <a:ext uri="{0D108BD9-81ED-4DB2-BD59-A6C34878D82A}">
                    <a16:rowId xmlns="" xmlns:a16="http://schemas.microsoft.com/office/drawing/2014/main" val="10001"/>
                  </a:ext>
                </a:extLst>
              </a:tr>
              <a:tr h="234424">
                <a:tc>
                  <a:txBody>
                    <a:bodyPr/>
                    <a:lstStyle/>
                    <a:p>
                      <a:pPr marL="0" indent="0">
                        <a:buFont typeface="+mj-lt"/>
                        <a:buNone/>
                      </a:pPr>
                      <a:r>
                        <a:rPr lang="en-US" sz="900" b="0" dirty="0"/>
                        <a:t>Committed</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a:t>
                      </a:r>
                    </a:p>
                  </a:txBody>
                  <a:tcPr>
                    <a:solidFill>
                      <a:srgbClr val="E5EAF3"/>
                    </a:solidFill>
                  </a:tcPr>
                </a:tc>
                <a:extLst>
                  <a:ext uri="{0D108BD9-81ED-4DB2-BD59-A6C34878D82A}">
                    <a16:rowId xmlns="" xmlns:a16="http://schemas.microsoft.com/office/drawing/2014/main" val="10002"/>
                  </a:ext>
                </a:extLst>
              </a:tr>
              <a:tr h="234424">
                <a:tc>
                  <a:txBody>
                    <a:bodyPr/>
                    <a:lstStyle/>
                    <a:p>
                      <a:pPr marL="0" indent="0">
                        <a:buFont typeface="+mj-lt"/>
                        <a:buNone/>
                      </a:pPr>
                      <a:r>
                        <a:rPr lang="en-US" sz="900" b="0" dirty="0"/>
                        <a:t>Requested</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a:t>
                      </a:r>
                    </a:p>
                  </a:txBody>
                  <a:tcPr>
                    <a:solidFill>
                      <a:srgbClr val="E5EAF3"/>
                    </a:solidFill>
                  </a:tcPr>
                </a:tc>
                <a:extLst>
                  <a:ext uri="{0D108BD9-81ED-4DB2-BD59-A6C34878D82A}">
                    <a16:rowId xmlns="" xmlns:a16="http://schemas.microsoft.com/office/drawing/2014/main" val="10003"/>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454426203"/>
              </p:ext>
            </p:extLst>
          </p:nvPr>
        </p:nvGraphicFramePr>
        <p:xfrm>
          <a:off x="228600" y="5253366"/>
          <a:ext cx="8839200" cy="1364942"/>
        </p:xfrm>
        <a:graphic>
          <a:graphicData uri="http://schemas.openxmlformats.org/drawingml/2006/table">
            <a:tbl>
              <a:tblPr firstRow="1" bandRow="1">
                <a:tableStyleId>{7E9639D4-E3E2-4D34-9284-5A2195B3D0D7}</a:tableStyleId>
              </a:tblPr>
              <a:tblGrid>
                <a:gridCol w="2946400">
                  <a:extLst>
                    <a:ext uri="{9D8B030D-6E8A-4147-A177-3AD203B41FA5}">
                      <a16:colId xmlns="" xmlns:a16="http://schemas.microsoft.com/office/drawing/2014/main" val="20000"/>
                    </a:ext>
                  </a:extLst>
                </a:gridCol>
                <a:gridCol w="2946400">
                  <a:extLst>
                    <a:ext uri="{9D8B030D-6E8A-4147-A177-3AD203B41FA5}">
                      <a16:colId xmlns="" xmlns:a16="http://schemas.microsoft.com/office/drawing/2014/main" val="20001"/>
                    </a:ext>
                  </a:extLst>
                </a:gridCol>
                <a:gridCol w="2946400">
                  <a:extLst>
                    <a:ext uri="{9D8B030D-6E8A-4147-A177-3AD203B41FA5}">
                      <a16:colId xmlns="" xmlns:a16="http://schemas.microsoft.com/office/drawing/2014/main" val="20002"/>
                    </a:ext>
                  </a:extLst>
                </a:gridCol>
              </a:tblGrid>
              <a:tr h="0">
                <a:tc>
                  <a:txBody>
                    <a:bodyPr/>
                    <a:lstStyle/>
                    <a:p>
                      <a:pPr algn="ctr"/>
                      <a:r>
                        <a:rPr lang="en-US" sz="1400" dirty="0"/>
                        <a:t>2017</a:t>
                      </a:r>
                      <a:endParaRPr lang="en-US" sz="1400" b="1" dirty="0">
                        <a:solidFill>
                          <a:schemeClr val="bg1"/>
                        </a:solidFill>
                      </a:endParaRPr>
                    </a:p>
                  </a:txBody>
                  <a:tcPr>
                    <a:solidFill>
                      <a:schemeClr val="tx2">
                        <a:lumMod val="60000"/>
                        <a:lumOff val="40000"/>
                      </a:schemeClr>
                    </a:solidFill>
                  </a:tcPr>
                </a:tc>
                <a:tc>
                  <a:txBody>
                    <a:bodyPr/>
                    <a:lstStyle/>
                    <a:p>
                      <a:pPr algn="ctr"/>
                      <a:r>
                        <a:rPr lang="en-US" sz="1400" dirty="0"/>
                        <a:t>2018</a:t>
                      </a:r>
                      <a:endParaRPr lang="en-US" sz="1400" b="1" dirty="0">
                        <a:solidFill>
                          <a:schemeClr val="bg1"/>
                        </a:solidFill>
                      </a:endParaRPr>
                    </a:p>
                  </a:txBody>
                  <a:tcPr>
                    <a:solidFill>
                      <a:schemeClr val="tx2">
                        <a:lumMod val="60000"/>
                        <a:lumOff val="40000"/>
                      </a:schemeClr>
                    </a:solidFill>
                  </a:tcPr>
                </a:tc>
                <a:tc>
                  <a:txBody>
                    <a:bodyPr/>
                    <a:lstStyle/>
                    <a:p>
                      <a:pPr algn="ctr"/>
                      <a:r>
                        <a:rPr lang="en-US" sz="1400" dirty="0"/>
                        <a:t>2019</a:t>
                      </a:r>
                      <a:endParaRPr lang="en-US" sz="1400" b="1" dirty="0">
                        <a:solidFill>
                          <a:schemeClr val="bg1"/>
                        </a:solidFill>
                      </a:endParaRPr>
                    </a:p>
                  </a:txBody>
                  <a:tcPr>
                    <a:solidFill>
                      <a:schemeClr val="tx2">
                        <a:lumMod val="60000"/>
                        <a:lumOff val="40000"/>
                      </a:schemeClr>
                    </a:solidFill>
                  </a:tcPr>
                </a:tc>
                <a:extLst>
                  <a:ext uri="{0D108BD9-81ED-4DB2-BD59-A6C34878D82A}">
                    <a16:rowId xmlns="" xmlns:a16="http://schemas.microsoft.com/office/drawing/2014/main" val="10000"/>
                  </a:ext>
                </a:extLst>
              </a:tr>
              <a:tr h="1060142">
                <a:tc>
                  <a:txBody>
                    <a:bodyPr/>
                    <a:lstStyle/>
                    <a:p>
                      <a:pPr marL="0" indent="0">
                        <a:buFont typeface="+mj-lt"/>
                        <a:buNone/>
                      </a:pPr>
                      <a:endParaRPr lang="en-US" sz="900" dirty="0"/>
                    </a:p>
                  </a:txBody>
                  <a:tcPr>
                    <a:lnR w="3175" cap="flat" cmpd="sng" algn="ctr">
                      <a:solidFill>
                        <a:schemeClr val="bg1">
                          <a:lumMod val="85000"/>
                        </a:schemeClr>
                      </a:solidFill>
                      <a:prstDash val="solid"/>
                      <a:round/>
                      <a:headEnd type="none" w="med" len="med"/>
                      <a:tailEnd type="none" w="med" len="med"/>
                    </a:lnR>
                    <a:solidFill>
                      <a:srgbClr val="CCCCFF">
                        <a:alpha val="40000"/>
                      </a:srgbClr>
                    </a:solidFill>
                  </a:tcPr>
                </a:tc>
                <a:tc>
                  <a:txBody>
                    <a:bodyPr/>
                    <a:lstStyle/>
                    <a:p>
                      <a:pPr marL="0" indent="0">
                        <a:buFont typeface="+mj-lt"/>
                        <a:buNone/>
                      </a:pPr>
                      <a:endParaRPr lang="en-US" sz="900" dirty="0"/>
                    </a:p>
                  </a:txBody>
                  <a:tcP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solidFill>
                      <a:srgbClr val="CCCCFF">
                        <a:alpha val="40000"/>
                      </a:srgbClr>
                    </a:solidFill>
                  </a:tcPr>
                </a:tc>
                <a:tc>
                  <a:txBody>
                    <a:bodyPr/>
                    <a:lstStyle/>
                    <a:p>
                      <a:pPr marL="0" indent="0">
                        <a:buFont typeface="+mj-lt"/>
                        <a:buNone/>
                      </a:pPr>
                      <a:endParaRPr lang="en-US" sz="900" dirty="0"/>
                    </a:p>
                  </a:txBody>
                  <a:tcPr>
                    <a:lnL w="3175" cap="flat" cmpd="sng" algn="ctr">
                      <a:solidFill>
                        <a:schemeClr val="bg1">
                          <a:lumMod val="85000"/>
                        </a:schemeClr>
                      </a:solidFill>
                      <a:prstDash val="solid"/>
                      <a:round/>
                      <a:headEnd type="none" w="med" len="med"/>
                      <a:tailEnd type="none" w="med" len="med"/>
                    </a:lnL>
                    <a:solidFill>
                      <a:srgbClr val="CCCCFF">
                        <a:alpha val="40000"/>
                      </a:srgbClr>
                    </a:solidFill>
                  </a:tcPr>
                </a:tc>
                <a:extLst>
                  <a:ext uri="{0D108BD9-81ED-4DB2-BD59-A6C34878D82A}">
                    <a16:rowId xmlns="" xmlns:a16="http://schemas.microsoft.com/office/drawing/2014/main" val="10001"/>
                  </a:ext>
                </a:extLst>
              </a:tr>
            </a:tbl>
          </a:graphicData>
        </a:graphic>
      </p:graphicFrame>
      <p:cxnSp>
        <p:nvCxnSpPr>
          <p:cNvPr id="10" name="Straight Arrow Connector 9"/>
          <p:cNvCxnSpPr/>
          <p:nvPr/>
        </p:nvCxnSpPr>
        <p:spPr>
          <a:xfrm>
            <a:off x="287869" y="6066165"/>
            <a:ext cx="8763000" cy="0"/>
          </a:xfrm>
          <a:prstGeom prst="straightConnector1">
            <a:avLst/>
          </a:prstGeom>
          <a:ln w="28575" cmpd="sng">
            <a:solidFill>
              <a:srgbClr val="8099C6"/>
            </a:solidFill>
            <a:tailEnd type="triangle"/>
          </a:ln>
          <a:effectLst/>
        </p:spPr>
        <p:style>
          <a:lnRef idx="2">
            <a:schemeClr val="accent1"/>
          </a:lnRef>
          <a:fillRef idx="0">
            <a:schemeClr val="accent1"/>
          </a:fillRef>
          <a:effectRef idx="1">
            <a:schemeClr val="accent1"/>
          </a:effectRef>
          <a:fontRef idx="minor">
            <a:schemeClr val="tx1"/>
          </a:fontRef>
        </p:style>
      </p:cxnSp>
      <p:sp>
        <p:nvSpPr>
          <p:cNvPr id="12" name="Rectangular Callout 11"/>
          <p:cNvSpPr/>
          <p:nvPr/>
        </p:nvSpPr>
        <p:spPr>
          <a:xfrm>
            <a:off x="1066800" y="6119024"/>
            <a:ext cx="914400" cy="353542"/>
          </a:xfrm>
          <a:prstGeom prst="wedgeRectCallout">
            <a:avLst>
              <a:gd name="adj1" fmla="val -63426"/>
              <a:gd name="adj2" fmla="val -46218"/>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Key activity / Milestone</a:t>
            </a:r>
          </a:p>
        </p:txBody>
      </p:sp>
      <p:sp>
        <p:nvSpPr>
          <p:cNvPr id="14" name="Rectangular Callout 13"/>
          <p:cNvSpPr/>
          <p:nvPr/>
        </p:nvSpPr>
        <p:spPr>
          <a:xfrm>
            <a:off x="3200400" y="6118586"/>
            <a:ext cx="914400" cy="353542"/>
          </a:xfrm>
          <a:prstGeom prst="wedgeRectCallout">
            <a:avLst>
              <a:gd name="adj1" fmla="val -63426"/>
              <a:gd name="adj2" fmla="val -46218"/>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Key activity / Milestone</a:t>
            </a:r>
          </a:p>
        </p:txBody>
      </p:sp>
      <p:sp>
        <p:nvSpPr>
          <p:cNvPr id="16" name="Rectangular Callout 15"/>
          <p:cNvSpPr/>
          <p:nvPr/>
        </p:nvSpPr>
        <p:spPr>
          <a:xfrm>
            <a:off x="5715000" y="6118586"/>
            <a:ext cx="914400" cy="353542"/>
          </a:xfrm>
          <a:prstGeom prst="wedgeRectCallout">
            <a:avLst>
              <a:gd name="adj1" fmla="val -63426"/>
              <a:gd name="adj2" fmla="val -46218"/>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Key activity / Milestone</a:t>
            </a:r>
          </a:p>
        </p:txBody>
      </p:sp>
      <p:sp>
        <p:nvSpPr>
          <p:cNvPr id="17" name="Title 1"/>
          <p:cNvSpPr txBox="1">
            <a:spLocks/>
          </p:cNvSpPr>
          <p:nvPr/>
        </p:nvSpPr>
        <p:spPr>
          <a:xfrm>
            <a:off x="179512" y="76200"/>
            <a:ext cx="5992688" cy="685800"/>
          </a:xfrm>
          <a:prstGeom prst="rect">
            <a:avLst/>
          </a:prstGeom>
        </p:spPr>
        <p:txBody>
          <a:bodyPr/>
          <a:lstStyle>
            <a:lvl1pPr algn="l" defTabSz="914400" rtl="0" eaLnBrk="1" latinLnBrk="0" hangingPunct="1">
              <a:spcBef>
                <a:spcPct val="0"/>
              </a:spcBef>
              <a:buNone/>
              <a:defRPr lang="en-GB" sz="2000" b="1" kern="1200" noProof="0" dirty="0" smtClean="0">
                <a:solidFill>
                  <a:schemeClr val="bg1"/>
                </a:solidFill>
                <a:latin typeface="Arial"/>
                <a:ea typeface="+mj-ea"/>
                <a:cs typeface="Arial" pitchFamily="34" charset="0"/>
              </a:defRPr>
            </a:lvl1pPr>
            <a:lvl2pPr eaLnBrk="1" hangingPunct="1">
              <a:defRPr lang="en-GB" sz="1800" b="1" kern="1200" noProof="0" dirty="0">
                <a:solidFill>
                  <a:schemeClr val="bg1"/>
                </a:solidFill>
                <a:latin typeface="Arial" pitchFamily="34" charset="0"/>
                <a:ea typeface="+mj-ea"/>
                <a:cs typeface="Arial" pitchFamily="34" charset="0"/>
              </a:defRPr>
            </a:lvl2pPr>
            <a:lvl3pPr eaLnBrk="1" hangingPunct="1">
              <a:defRPr lang="en-GB" sz="1800" b="1" kern="1200" noProof="0" dirty="0">
                <a:solidFill>
                  <a:schemeClr val="bg1"/>
                </a:solidFill>
                <a:latin typeface="Arial" pitchFamily="34" charset="0"/>
                <a:ea typeface="+mj-ea"/>
                <a:cs typeface="Arial" pitchFamily="34" charset="0"/>
              </a:defRPr>
            </a:lvl3pPr>
            <a:lvl4pPr eaLnBrk="1" hangingPunct="1">
              <a:defRPr lang="en-GB" sz="1800" b="1" kern="1200" noProof="0" dirty="0">
                <a:solidFill>
                  <a:schemeClr val="bg1"/>
                </a:solidFill>
                <a:latin typeface="Arial" pitchFamily="34" charset="0"/>
                <a:ea typeface="+mj-ea"/>
                <a:cs typeface="Arial" pitchFamily="34" charset="0"/>
              </a:defRPr>
            </a:lvl4pPr>
            <a:lvl5pPr eaLnBrk="1" hangingPunct="1">
              <a:defRPr lang="en-GB" sz="1800" b="1" kern="1200" noProof="0" dirty="0">
                <a:solidFill>
                  <a:schemeClr val="bg1"/>
                </a:solidFill>
                <a:latin typeface="Arial" pitchFamily="34" charset="0"/>
                <a:ea typeface="+mj-ea"/>
                <a:cs typeface="Arial" pitchFamily="34" charset="0"/>
              </a:defRPr>
            </a:lvl5pPr>
            <a:lvl6pPr eaLnBrk="1" hangingPunct="1">
              <a:defRPr lang="en-GB" sz="1800" b="1" kern="1200" noProof="0" dirty="0">
                <a:solidFill>
                  <a:schemeClr val="bg1"/>
                </a:solidFill>
                <a:latin typeface="Arial" pitchFamily="34" charset="0"/>
                <a:ea typeface="+mj-ea"/>
                <a:cs typeface="Arial" pitchFamily="34" charset="0"/>
              </a:defRPr>
            </a:lvl6pPr>
            <a:lvl7pPr eaLnBrk="1" hangingPunct="1">
              <a:defRPr lang="en-GB" sz="1800" b="1" kern="1200" noProof="0" dirty="0">
                <a:solidFill>
                  <a:schemeClr val="bg1"/>
                </a:solidFill>
                <a:latin typeface="Arial" pitchFamily="34" charset="0"/>
                <a:ea typeface="+mj-ea"/>
                <a:cs typeface="Arial" pitchFamily="34" charset="0"/>
              </a:defRPr>
            </a:lvl7pPr>
            <a:lvl8pPr eaLnBrk="1" hangingPunct="1">
              <a:defRPr lang="en-GB" sz="1800" b="1" kern="1200" noProof="0" dirty="0">
                <a:solidFill>
                  <a:schemeClr val="bg1"/>
                </a:solidFill>
                <a:latin typeface="Arial" pitchFamily="34" charset="0"/>
                <a:ea typeface="+mj-ea"/>
                <a:cs typeface="Arial" pitchFamily="34" charset="0"/>
              </a:defRPr>
            </a:lvl8pPr>
            <a:lvl9pPr eaLnBrk="1" hangingPunct="1">
              <a:defRPr lang="en-GB" sz="1800" b="1" kern="1200" noProof="0" dirty="0">
                <a:solidFill>
                  <a:schemeClr val="bg1"/>
                </a:solidFill>
                <a:latin typeface="Arial" pitchFamily="34" charset="0"/>
                <a:ea typeface="+mj-ea"/>
                <a:cs typeface="Arial" pitchFamily="34" charset="0"/>
              </a:defRPr>
            </a:lvl9pPr>
          </a:lstStyle>
          <a:p>
            <a:r>
              <a:rPr lang="en-US" dirty="0">
                <a:solidFill>
                  <a:schemeClr val="tx2"/>
                </a:solidFill>
              </a:rPr>
              <a:t>&lt;Process Name&gt;</a:t>
            </a:r>
          </a:p>
          <a:p>
            <a:r>
              <a:rPr lang="en-US" dirty="0">
                <a:solidFill>
                  <a:schemeClr val="tx2"/>
                </a:solidFill>
              </a:rPr>
              <a:t>Strategic Process Roadmap Summary</a:t>
            </a:r>
          </a:p>
        </p:txBody>
      </p:sp>
      <p:sp>
        <p:nvSpPr>
          <p:cNvPr id="2" name="Flowchart: Connector 1"/>
          <p:cNvSpPr/>
          <p:nvPr/>
        </p:nvSpPr>
        <p:spPr>
          <a:xfrm>
            <a:off x="762000" y="5993431"/>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lowchart: Connector 18"/>
          <p:cNvSpPr/>
          <p:nvPr/>
        </p:nvSpPr>
        <p:spPr>
          <a:xfrm>
            <a:off x="2895600" y="6000358"/>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lowchart: Connector 19"/>
          <p:cNvSpPr/>
          <p:nvPr/>
        </p:nvSpPr>
        <p:spPr>
          <a:xfrm>
            <a:off x="5410200" y="5991144"/>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Slide Number Placeholder 4"/>
          <p:cNvSpPr txBox="1">
            <a:spLocks/>
          </p:cNvSpPr>
          <p:nvPr/>
        </p:nvSpPr>
        <p:spPr bwMode="auto">
          <a:xfrm>
            <a:off x="8866905" y="6619595"/>
            <a:ext cx="401782" cy="365125"/>
          </a:xfrm>
          <a:prstGeom prst="rect">
            <a:avLst/>
          </a:prstGeom>
          <a:noFill/>
          <a:ln>
            <a:miter lim="800000"/>
            <a:headEnd/>
            <a:tailEnd/>
          </a:ln>
        </p:spPr>
        <p:txBody>
          <a:bodyPr/>
          <a:ls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64770AC-CBF5-4E8E-B167-0C19C569F6A6}" type="slidenum">
              <a:rPr lang="en-US" sz="1200" smtClean="0"/>
              <a:pPr/>
              <a:t>14</a:t>
            </a:fld>
            <a:endParaRPr lang="en-US" sz="1200" dirty="0"/>
          </a:p>
        </p:txBody>
      </p:sp>
    </p:spTree>
    <p:extLst>
      <p:ext uri="{BB962C8B-B14F-4D97-AF65-F5344CB8AC3E}">
        <p14:creationId xmlns:p14="http://schemas.microsoft.com/office/powerpoint/2010/main" val="3058563946"/>
      </p:ext>
    </p:extLst>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6172200" y="91440"/>
          <a:ext cx="2890165" cy="975360"/>
        </p:xfrm>
        <a:graphic>
          <a:graphicData uri="http://schemas.openxmlformats.org/drawingml/2006/table">
            <a:tbl>
              <a:tblPr firstRow="1" bandRow="1">
                <a:tableStyleId>{5940675A-B579-460E-94D1-54222C63F5DA}</a:tableStyleId>
              </a:tblPr>
              <a:tblGrid>
                <a:gridCol w="1305236">
                  <a:extLst>
                    <a:ext uri="{9D8B030D-6E8A-4147-A177-3AD203B41FA5}">
                      <a16:colId xmlns="" xmlns:a16="http://schemas.microsoft.com/office/drawing/2014/main" val="20000"/>
                    </a:ext>
                  </a:extLst>
                </a:gridCol>
                <a:gridCol w="1584929">
                  <a:extLst>
                    <a:ext uri="{9D8B030D-6E8A-4147-A177-3AD203B41FA5}">
                      <a16:colId xmlns="" xmlns:a16="http://schemas.microsoft.com/office/drawing/2014/main" val="20001"/>
                    </a:ext>
                  </a:extLst>
                </a:gridCol>
              </a:tblGrid>
              <a:tr h="164028">
                <a:tc>
                  <a:txBody>
                    <a:bodyPr/>
                    <a:lstStyle/>
                    <a:p>
                      <a:r>
                        <a:rPr lang="en-US" sz="1000" b="1" dirty="0">
                          <a:solidFill>
                            <a:schemeClr val="tx1"/>
                          </a:solidFill>
                        </a:rPr>
                        <a:t>As Of:</a:t>
                      </a:r>
                    </a:p>
                  </a:txBody>
                  <a:tcPr>
                    <a:solidFill>
                      <a:schemeClr val="tx2">
                        <a:lumMod val="20000"/>
                        <a:lumOff val="80000"/>
                      </a:schemeClr>
                    </a:solidFill>
                  </a:tcPr>
                </a:tc>
                <a:tc>
                  <a:txBody>
                    <a:bodyPr/>
                    <a:lstStyle/>
                    <a:p>
                      <a:pPr algn="ctr"/>
                      <a:r>
                        <a:rPr lang="en-US" sz="1000" b="1" dirty="0">
                          <a:solidFill>
                            <a:schemeClr val="tx1"/>
                          </a:solidFill>
                        </a:rPr>
                        <a:t>1/1/2017</a:t>
                      </a:r>
                    </a:p>
                  </a:txBody>
                  <a:tcPr>
                    <a:solidFill>
                      <a:schemeClr val="tx2">
                        <a:lumMod val="20000"/>
                        <a:lumOff val="80000"/>
                      </a:schemeClr>
                    </a:solidFill>
                  </a:tcPr>
                </a:tc>
                <a:extLst>
                  <a:ext uri="{0D108BD9-81ED-4DB2-BD59-A6C34878D82A}">
                    <a16:rowId xmlns="" xmlns:a16="http://schemas.microsoft.com/office/drawing/2014/main" val="10000"/>
                  </a:ext>
                </a:extLst>
              </a:tr>
              <a:tr h="164028">
                <a:tc>
                  <a:txBody>
                    <a:bodyPr/>
                    <a:lstStyle/>
                    <a:p>
                      <a:r>
                        <a:rPr lang="en-US" sz="1000" b="1" dirty="0">
                          <a:solidFill>
                            <a:schemeClr val="tx1"/>
                          </a:solidFill>
                        </a:rPr>
                        <a:t>Maturity</a:t>
                      </a:r>
                    </a:p>
                  </a:txBody>
                  <a:tcPr>
                    <a:solidFill>
                      <a:schemeClr val="tx2">
                        <a:lumMod val="20000"/>
                        <a:lumOff val="80000"/>
                      </a:schemeClr>
                    </a:solidFill>
                  </a:tcPr>
                </a:tc>
                <a:tc>
                  <a:txBody>
                    <a:bodyPr/>
                    <a:lstStyle/>
                    <a:p>
                      <a:pPr algn="ctr"/>
                      <a:r>
                        <a:rPr lang="en-US" sz="1000" dirty="0"/>
                        <a:t>2.5 (1/10/2017)</a:t>
                      </a:r>
                    </a:p>
                  </a:txBody>
                  <a:tcPr>
                    <a:solidFill>
                      <a:schemeClr val="bg1"/>
                    </a:solidFill>
                  </a:tcPr>
                </a:tc>
                <a:extLst>
                  <a:ext uri="{0D108BD9-81ED-4DB2-BD59-A6C34878D82A}">
                    <a16:rowId xmlns="" xmlns:a16="http://schemas.microsoft.com/office/drawing/2014/main" val="10001"/>
                  </a:ext>
                </a:extLst>
              </a:tr>
              <a:tr h="164028">
                <a:tc>
                  <a:txBody>
                    <a:bodyPr/>
                    <a:lstStyle/>
                    <a:p>
                      <a:r>
                        <a:rPr lang="en-US" sz="1000" b="1" dirty="0">
                          <a:solidFill>
                            <a:schemeClr val="tx1"/>
                          </a:solidFill>
                        </a:rPr>
                        <a:t>Process Owner</a:t>
                      </a:r>
                    </a:p>
                  </a:txBody>
                  <a:tcPr>
                    <a:solidFill>
                      <a:schemeClr val="tx2">
                        <a:lumMod val="20000"/>
                        <a:lumOff val="80000"/>
                      </a:schemeClr>
                    </a:solidFill>
                  </a:tcPr>
                </a:tc>
                <a:tc>
                  <a:txBody>
                    <a:bodyPr/>
                    <a:lstStyle/>
                    <a:p>
                      <a:pPr algn="ctr"/>
                      <a:r>
                        <a:rPr lang="en-US" sz="1000" dirty="0"/>
                        <a:t>John Doe</a:t>
                      </a:r>
                    </a:p>
                  </a:txBody>
                  <a:tcPr>
                    <a:solidFill>
                      <a:schemeClr val="bg1"/>
                    </a:solidFill>
                  </a:tcPr>
                </a:tc>
                <a:extLst>
                  <a:ext uri="{0D108BD9-81ED-4DB2-BD59-A6C34878D82A}">
                    <a16:rowId xmlns="" xmlns:a16="http://schemas.microsoft.com/office/drawing/2014/main" val="10002"/>
                  </a:ext>
                </a:extLst>
              </a:tr>
              <a:tr h="164028">
                <a:tc>
                  <a:txBody>
                    <a:bodyPr/>
                    <a:lstStyle/>
                    <a:p>
                      <a:r>
                        <a:rPr lang="en-US" sz="1000" b="1" dirty="0">
                          <a:solidFill>
                            <a:schemeClr val="tx1"/>
                          </a:solidFill>
                        </a:rPr>
                        <a:t>Process Manager</a:t>
                      </a:r>
                    </a:p>
                  </a:txBody>
                  <a:tcPr>
                    <a:solidFill>
                      <a:schemeClr val="tx2">
                        <a:lumMod val="20000"/>
                        <a:lumOff val="80000"/>
                      </a:schemeClr>
                    </a:solidFill>
                  </a:tcPr>
                </a:tc>
                <a:tc>
                  <a:txBody>
                    <a:bodyPr/>
                    <a:lstStyle/>
                    <a:p>
                      <a:pPr algn="ctr"/>
                      <a:r>
                        <a:rPr lang="en-US" sz="1000" dirty="0"/>
                        <a:t>Jane Smith</a:t>
                      </a:r>
                    </a:p>
                  </a:txBody>
                  <a:tcPr>
                    <a:solidFill>
                      <a:schemeClr val="bg1"/>
                    </a:solidFill>
                  </a:tcPr>
                </a:tc>
                <a:extLst>
                  <a:ext uri="{0D108BD9-81ED-4DB2-BD59-A6C34878D82A}">
                    <a16:rowId xmlns="" xmlns:a16="http://schemas.microsoft.com/office/drawing/2014/main" val="10003"/>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356464223"/>
              </p:ext>
            </p:extLst>
          </p:nvPr>
        </p:nvGraphicFramePr>
        <p:xfrm>
          <a:off x="228600" y="1127586"/>
          <a:ext cx="8839200" cy="1168756"/>
        </p:xfrm>
        <a:graphic>
          <a:graphicData uri="http://schemas.openxmlformats.org/drawingml/2006/table">
            <a:tbl>
              <a:tblPr firstRow="1" bandRow="1">
                <a:tableStyleId>{5940675A-B579-460E-94D1-54222C63F5DA}</a:tableStyleId>
              </a:tblPr>
              <a:tblGrid>
                <a:gridCol w="8839200">
                  <a:extLst>
                    <a:ext uri="{9D8B030D-6E8A-4147-A177-3AD203B41FA5}">
                      <a16:colId xmlns="" xmlns:a16="http://schemas.microsoft.com/office/drawing/2014/main" val="20000"/>
                    </a:ext>
                  </a:extLst>
                </a:gridCol>
              </a:tblGrid>
              <a:tr h="0">
                <a:tc>
                  <a:txBody>
                    <a:bodyPr/>
                    <a:lstStyle/>
                    <a:p>
                      <a:r>
                        <a:rPr lang="en-US" sz="1200" b="1" dirty="0">
                          <a:solidFill>
                            <a:schemeClr val="bg1"/>
                          </a:solidFill>
                        </a:rPr>
                        <a:t>Improvement Focus and Future Vision of the Process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894436">
                <a:tc>
                  <a:txBody>
                    <a:bodyPr/>
                    <a:lstStyle/>
                    <a:p>
                      <a:r>
                        <a:rPr lang="en-US" sz="1100" dirty="0"/>
                        <a:t>Focus on process documentation, simplification and standardized execution across the enterprise. Establish a “follow-the-sun” 24/7/365 Service Desk globally utilizing one integrated platform (ServiceNow) and standardized process. Improve integration with key processes to improve first call resolution and time to resolution (i.e. Knowledge Management, Problem Management, Availability Management, Change Management, Configuration Management and Event Management).</a:t>
                      </a:r>
                    </a:p>
                  </a:txBody>
                  <a:tcPr>
                    <a:solidFill>
                      <a:schemeClr val="bg1"/>
                    </a:solidFill>
                  </a:tcPr>
                </a:tc>
                <a:extLst>
                  <a:ext uri="{0D108BD9-81ED-4DB2-BD59-A6C34878D82A}">
                    <a16:rowId xmlns="" xmlns:a16="http://schemas.microsoft.com/office/drawing/2014/main" val="10001"/>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871252698"/>
              </p:ext>
            </p:extLst>
          </p:nvPr>
        </p:nvGraphicFramePr>
        <p:xfrm>
          <a:off x="228600" y="2338023"/>
          <a:ext cx="4393862" cy="1862689"/>
        </p:xfrm>
        <a:graphic>
          <a:graphicData uri="http://schemas.openxmlformats.org/drawingml/2006/table">
            <a:tbl>
              <a:tblPr firstRow="1" bandRow="1">
                <a:tableStyleId>{5940675A-B579-460E-94D1-54222C63F5DA}</a:tableStyleId>
              </a:tblPr>
              <a:tblGrid>
                <a:gridCol w="4393862">
                  <a:extLst>
                    <a:ext uri="{9D8B030D-6E8A-4147-A177-3AD203B41FA5}">
                      <a16:colId xmlns="" xmlns:a16="http://schemas.microsoft.com/office/drawing/2014/main" val="20000"/>
                    </a:ext>
                  </a:extLst>
                </a:gridCol>
              </a:tblGrid>
              <a:tr h="0">
                <a:tc>
                  <a:txBody>
                    <a:bodyPr/>
                    <a:lstStyle/>
                    <a:p>
                      <a:r>
                        <a:rPr lang="en-US" sz="1200" b="1" dirty="0">
                          <a:solidFill>
                            <a:schemeClr val="bg1"/>
                          </a:solidFill>
                        </a:rPr>
                        <a:t>Current State / Gaps / Limitations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1588369">
                <a:tc>
                  <a:txBody>
                    <a:bodyPr/>
                    <a:lstStyle/>
                    <a:p>
                      <a:pPr marL="228600" indent="-228600">
                        <a:buFont typeface="+mj-lt"/>
                        <a:buAutoNum type="alphaLcParenR"/>
                      </a:pPr>
                      <a:r>
                        <a:rPr lang="en-US" sz="1000" dirty="0"/>
                        <a:t>Process documentation is not in line with ITIL best practices and documented in a consistent way using defined standards.</a:t>
                      </a:r>
                    </a:p>
                    <a:p>
                      <a:pPr marL="228600" indent="-228600">
                        <a:buFont typeface="+mj-lt"/>
                        <a:buAutoNum type="alphaLcParenR"/>
                      </a:pPr>
                      <a:r>
                        <a:rPr lang="en-US" sz="1000" dirty="0"/>
                        <a:t>Different priority classifications in different regions, no global standard or SLAs exist for incidents.</a:t>
                      </a:r>
                    </a:p>
                    <a:p>
                      <a:pPr marL="228600" indent="-228600">
                        <a:buFont typeface="+mj-lt"/>
                        <a:buAutoNum type="alphaLcParenR"/>
                      </a:pPr>
                      <a:r>
                        <a:rPr lang="en-US" sz="1000" dirty="0"/>
                        <a:t>No clear implementation strategy globally (People, Process &amp; Technology)</a:t>
                      </a:r>
                    </a:p>
                    <a:p>
                      <a:pPr marL="228600" indent="-228600">
                        <a:buFont typeface="+mj-lt"/>
                        <a:buAutoNum type="alphaLcParenR"/>
                      </a:pPr>
                      <a:r>
                        <a:rPr lang="en-US" sz="1000" dirty="0"/>
                        <a:t>Limited integration with Knowledge Management and usage and creating of Knowledge Articles</a:t>
                      </a:r>
                    </a:p>
                    <a:p>
                      <a:pPr marL="228600" indent="-228600">
                        <a:buFont typeface="+mj-lt"/>
                        <a:buAutoNum type="alphaLcParenR"/>
                      </a:pPr>
                      <a:r>
                        <a:rPr lang="en-US" sz="1000" dirty="0"/>
                        <a:t>Lack of funding for global implementation (Business case to be developed)</a:t>
                      </a:r>
                    </a:p>
                    <a:p>
                      <a:pPr marL="228600" indent="-228600">
                        <a:buFont typeface="+mj-lt"/>
                        <a:buAutoNum type="alphaLcParenR"/>
                      </a:pPr>
                      <a:r>
                        <a:rPr lang="en-US" sz="1000" dirty="0"/>
                        <a:t>Roles and responsibilities not formalized and communicated</a:t>
                      </a:r>
                    </a:p>
                  </a:txBody>
                  <a:tcPr>
                    <a:solidFill>
                      <a:schemeClr val="bg1"/>
                    </a:solidFill>
                  </a:tcPr>
                </a:tc>
                <a:extLst>
                  <a:ext uri="{0D108BD9-81ED-4DB2-BD59-A6C34878D82A}">
                    <a16:rowId xmlns="" xmlns:a16="http://schemas.microsoft.com/office/drawing/2014/main" val="10001"/>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609862020"/>
              </p:ext>
            </p:extLst>
          </p:nvPr>
        </p:nvGraphicFramePr>
        <p:xfrm>
          <a:off x="4724400" y="2338021"/>
          <a:ext cx="4343400" cy="1874520"/>
        </p:xfrm>
        <a:graphic>
          <a:graphicData uri="http://schemas.openxmlformats.org/drawingml/2006/table">
            <a:tbl>
              <a:tblPr firstRow="1" bandRow="1">
                <a:tableStyleId>{5940675A-B579-460E-94D1-54222C63F5DA}</a:tableStyleId>
              </a:tblPr>
              <a:tblGrid>
                <a:gridCol w="4343400">
                  <a:extLst>
                    <a:ext uri="{9D8B030D-6E8A-4147-A177-3AD203B41FA5}">
                      <a16:colId xmlns="" xmlns:a16="http://schemas.microsoft.com/office/drawing/2014/main" val="20000"/>
                    </a:ext>
                  </a:extLst>
                </a:gridCol>
              </a:tblGrid>
              <a:tr h="0">
                <a:tc>
                  <a:txBody>
                    <a:bodyPr/>
                    <a:lstStyle/>
                    <a:p>
                      <a:r>
                        <a:rPr lang="en-US" sz="1200" b="1" dirty="0">
                          <a:solidFill>
                            <a:schemeClr val="bg1"/>
                          </a:solidFill>
                        </a:rPr>
                        <a:t>Key Activities / Milestones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1592208">
                <a:tc>
                  <a:txBody>
                    <a:bodyPr/>
                    <a:lstStyle/>
                    <a:p>
                      <a:pPr marL="228600" indent="-228600">
                        <a:buFont typeface="+mj-lt"/>
                        <a:buAutoNum type="arabicPeriod"/>
                      </a:pPr>
                      <a:r>
                        <a:rPr lang="en-US" sz="900" dirty="0"/>
                        <a:t>Conduct a</a:t>
                      </a:r>
                      <a:r>
                        <a:rPr lang="en-US" sz="900" baseline="0" dirty="0"/>
                        <a:t> current state Process Maturity Assessment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900" dirty="0"/>
                        <a:t>Business case development for global implementation (funding, resources etc.)</a:t>
                      </a:r>
                    </a:p>
                    <a:p>
                      <a:pPr marL="228600" indent="-228600">
                        <a:buFont typeface="+mj-lt"/>
                        <a:buAutoNum type="arabicPeriod"/>
                      </a:pPr>
                      <a:r>
                        <a:rPr lang="en-US" sz="900" dirty="0"/>
                        <a:t>Defined and approved global incident prioritization schema (Impact &amp; Urgency = Priority) implemented in ServiceNow</a:t>
                      </a:r>
                    </a:p>
                    <a:p>
                      <a:pPr marL="228600" indent="-228600">
                        <a:buFont typeface="+mj-lt"/>
                        <a:buAutoNum type="arabicPeriod"/>
                      </a:pPr>
                      <a:r>
                        <a:rPr lang="en-US" sz="900" dirty="0"/>
                        <a:t>Process documented consistently according to standards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900" dirty="0"/>
                        <a:t>Formal process roles documented and communicated</a:t>
                      </a:r>
                    </a:p>
                    <a:p>
                      <a:pPr marL="228600" indent="-228600">
                        <a:buFont typeface="+mj-lt"/>
                        <a:buAutoNum type="arabicPeriod"/>
                      </a:pPr>
                      <a:r>
                        <a:rPr lang="en-US" sz="900" dirty="0"/>
                        <a:t>Integration with Knowledge Management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900" dirty="0"/>
                        <a:t>Integrated processes globally in multiple regions (platform roll-out and training completed)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900" dirty="0"/>
                        <a:t>Conduct 2</a:t>
                      </a:r>
                      <a:r>
                        <a:rPr lang="en-US" sz="900" baseline="30000" dirty="0"/>
                        <a:t>nd</a:t>
                      </a:r>
                      <a:r>
                        <a:rPr lang="en-US" sz="900" dirty="0"/>
                        <a:t> Process Maturity Assessment</a:t>
                      </a:r>
                    </a:p>
                    <a:p>
                      <a:pPr marL="228600" indent="-228600">
                        <a:buFont typeface="+mj-lt"/>
                        <a:buAutoNum type="arabicPeriod"/>
                      </a:pPr>
                      <a:endParaRPr lang="en-US" sz="900" dirty="0"/>
                    </a:p>
                  </a:txBody>
                  <a:tcPr>
                    <a:solidFill>
                      <a:schemeClr val="bg1"/>
                    </a:solidFill>
                  </a:tcPr>
                </a:tc>
                <a:extLst>
                  <a:ext uri="{0D108BD9-81ED-4DB2-BD59-A6C34878D82A}">
                    <a16:rowId xmlns="" xmlns:a16="http://schemas.microsoft.com/office/drawing/2014/main" val="1000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119010197"/>
              </p:ext>
            </p:extLst>
          </p:nvPr>
        </p:nvGraphicFramePr>
        <p:xfrm>
          <a:off x="228600" y="4238856"/>
          <a:ext cx="4393862" cy="973055"/>
        </p:xfrm>
        <a:graphic>
          <a:graphicData uri="http://schemas.openxmlformats.org/drawingml/2006/table">
            <a:tbl>
              <a:tblPr firstRow="1" bandRow="1">
                <a:tableStyleId>{5940675A-B579-460E-94D1-54222C63F5DA}</a:tableStyleId>
              </a:tblPr>
              <a:tblGrid>
                <a:gridCol w="4393862">
                  <a:extLst>
                    <a:ext uri="{9D8B030D-6E8A-4147-A177-3AD203B41FA5}">
                      <a16:colId xmlns="" xmlns:a16="http://schemas.microsoft.com/office/drawing/2014/main" val="20000"/>
                    </a:ext>
                  </a:extLst>
                </a:gridCol>
              </a:tblGrid>
              <a:tr h="244009">
                <a:tc>
                  <a:txBody>
                    <a:bodyPr/>
                    <a:lstStyle/>
                    <a:p>
                      <a:r>
                        <a:rPr lang="en-US" sz="1200" b="1" dirty="0">
                          <a:solidFill>
                            <a:schemeClr val="bg1"/>
                          </a:solidFill>
                        </a:rPr>
                        <a:t>Benefits &amp; Value Proposition</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698735">
                <a:tc>
                  <a:txBody>
                    <a:bodyPr/>
                    <a:lstStyle/>
                    <a:p>
                      <a:pPr marL="169863" indent="-169863">
                        <a:buFont typeface="Arial" panose="020B0604020202020204" pitchFamily="34" charset="0"/>
                        <a:buChar char="•"/>
                      </a:pPr>
                      <a:r>
                        <a:rPr lang="en-US" sz="900" dirty="0"/>
                        <a:t>Improved speed in resolving incidents with globally hand-over capabilities</a:t>
                      </a:r>
                    </a:p>
                    <a:p>
                      <a:pPr marL="169863" indent="-169863">
                        <a:buFont typeface="Arial" panose="020B0604020202020204" pitchFamily="34" charset="0"/>
                        <a:buChar char="•"/>
                      </a:pPr>
                      <a:r>
                        <a:rPr lang="en-US" sz="900" dirty="0"/>
                        <a:t>Consistent process globally will improve customer experience, internal training, rotation of resources and comparable process metric</a:t>
                      </a:r>
                    </a:p>
                    <a:p>
                      <a:pPr marL="169863" indent="-169863">
                        <a:buFont typeface="Arial" panose="020B0604020202020204" pitchFamily="34" charset="0"/>
                        <a:buChar char="•"/>
                      </a:pPr>
                      <a:r>
                        <a:rPr lang="en-US" sz="900" dirty="0"/>
                        <a:t>Optimized partner integration utilizing one consistent process</a:t>
                      </a:r>
                    </a:p>
                  </a:txBody>
                  <a:tcPr>
                    <a:solidFill>
                      <a:schemeClr val="bg1"/>
                    </a:solidFill>
                  </a:tcPr>
                </a:tc>
                <a:extLst>
                  <a:ext uri="{0D108BD9-81ED-4DB2-BD59-A6C34878D82A}">
                    <a16:rowId xmlns="" xmlns:a16="http://schemas.microsoft.com/office/drawing/2014/main" val="10001"/>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595757435"/>
              </p:ext>
            </p:extLst>
          </p:nvPr>
        </p:nvGraphicFramePr>
        <p:xfrm>
          <a:off x="4724400" y="4243023"/>
          <a:ext cx="4343400" cy="977592"/>
        </p:xfrm>
        <a:graphic>
          <a:graphicData uri="http://schemas.openxmlformats.org/drawingml/2006/table">
            <a:tbl>
              <a:tblPr firstRow="1" bandRow="1">
                <a:tableStyleId>{5940675A-B579-460E-94D1-54222C63F5DA}</a:tableStyleId>
              </a:tblPr>
              <a:tblGrid>
                <a:gridCol w="868680">
                  <a:extLst>
                    <a:ext uri="{9D8B030D-6E8A-4147-A177-3AD203B41FA5}">
                      <a16:colId xmlns="" xmlns:a16="http://schemas.microsoft.com/office/drawing/2014/main" val="20000"/>
                    </a:ext>
                  </a:extLst>
                </a:gridCol>
                <a:gridCol w="868680">
                  <a:extLst>
                    <a:ext uri="{9D8B030D-6E8A-4147-A177-3AD203B41FA5}">
                      <a16:colId xmlns="" xmlns:a16="http://schemas.microsoft.com/office/drawing/2014/main" val="20001"/>
                    </a:ext>
                  </a:extLst>
                </a:gridCol>
                <a:gridCol w="868680">
                  <a:extLst>
                    <a:ext uri="{9D8B030D-6E8A-4147-A177-3AD203B41FA5}">
                      <a16:colId xmlns="" xmlns:a16="http://schemas.microsoft.com/office/drawing/2014/main" val="20002"/>
                    </a:ext>
                  </a:extLst>
                </a:gridCol>
                <a:gridCol w="868680">
                  <a:extLst>
                    <a:ext uri="{9D8B030D-6E8A-4147-A177-3AD203B41FA5}">
                      <a16:colId xmlns="" xmlns:a16="http://schemas.microsoft.com/office/drawing/2014/main" val="20003"/>
                    </a:ext>
                  </a:extLst>
                </a:gridCol>
                <a:gridCol w="868680">
                  <a:extLst>
                    <a:ext uri="{9D8B030D-6E8A-4147-A177-3AD203B41FA5}">
                      <a16:colId xmlns="" xmlns:a16="http://schemas.microsoft.com/office/drawing/2014/main" val="20004"/>
                    </a:ext>
                  </a:extLst>
                </a:gridCol>
              </a:tblGrid>
              <a:tr h="250052">
                <a:tc gridSpan="5">
                  <a:txBody>
                    <a:bodyPr/>
                    <a:lstStyle/>
                    <a:p>
                      <a:r>
                        <a:rPr lang="en-US" sz="1200" b="1" dirty="0">
                          <a:solidFill>
                            <a:schemeClr val="bg1"/>
                          </a:solidFill>
                        </a:rPr>
                        <a:t>Financial Forecast over 3 years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extLst>
                  <a:ext uri="{0D108BD9-81ED-4DB2-BD59-A6C34878D82A}">
                    <a16:rowId xmlns="" xmlns:a16="http://schemas.microsoft.com/office/drawing/2014/main" val="10000"/>
                  </a:ext>
                </a:extLst>
              </a:tr>
              <a:tr h="234424">
                <a:tc>
                  <a:txBody>
                    <a:bodyPr/>
                    <a:lstStyle/>
                    <a:p>
                      <a:pPr marL="0" indent="0">
                        <a:buFont typeface="+mj-lt"/>
                        <a:buNone/>
                      </a:pPr>
                      <a:endParaRPr lang="en-US" sz="900" dirty="0"/>
                    </a:p>
                  </a:txBody>
                  <a:tcPr>
                    <a:solidFill>
                      <a:srgbClr val="E5EAF3"/>
                    </a:solidFill>
                  </a:tcPr>
                </a:tc>
                <a:tc>
                  <a:txBody>
                    <a:bodyPr/>
                    <a:lstStyle/>
                    <a:p>
                      <a:pPr marL="0" indent="0" algn="ctr">
                        <a:buFont typeface="+mj-lt"/>
                        <a:buNone/>
                      </a:pPr>
                      <a:r>
                        <a:rPr lang="en-US" sz="900" b="1" dirty="0"/>
                        <a:t>2017</a:t>
                      </a:r>
                    </a:p>
                  </a:txBody>
                  <a:tcPr>
                    <a:solidFill>
                      <a:srgbClr val="E5EAF3"/>
                    </a:solidFill>
                  </a:tcPr>
                </a:tc>
                <a:tc>
                  <a:txBody>
                    <a:bodyPr/>
                    <a:lstStyle/>
                    <a:p>
                      <a:pPr marL="0" indent="0" algn="ctr">
                        <a:buFont typeface="+mj-lt"/>
                        <a:buNone/>
                      </a:pPr>
                      <a:r>
                        <a:rPr lang="en-US" sz="900" b="1" dirty="0"/>
                        <a:t>2018</a:t>
                      </a:r>
                    </a:p>
                  </a:txBody>
                  <a:tcPr>
                    <a:solidFill>
                      <a:srgbClr val="E5EAF3"/>
                    </a:solidFill>
                  </a:tcPr>
                </a:tc>
                <a:tc>
                  <a:txBody>
                    <a:bodyPr/>
                    <a:lstStyle/>
                    <a:p>
                      <a:pPr marL="0" indent="0" algn="ctr">
                        <a:buFont typeface="+mj-lt"/>
                        <a:buNone/>
                      </a:pPr>
                      <a:r>
                        <a:rPr lang="en-US" sz="900" b="1" dirty="0"/>
                        <a:t>2019</a:t>
                      </a:r>
                    </a:p>
                  </a:txBody>
                  <a:tcPr>
                    <a:solidFill>
                      <a:srgbClr val="E5EAF3"/>
                    </a:solidFill>
                  </a:tcPr>
                </a:tc>
                <a:tc>
                  <a:txBody>
                    <a:bodyPr/>
                    <a:lstStyle/>
                    <a:p>
                      <a:pPr marL="0" indent="0" algn="ctr">
                        <a:buFont typeface="+mj-lt"/>
                        <a:buNone/>
                      </a:pPr>
                      <a:r>
                        <a:rPr lang="en-US" sz="900" b="1" dirty="0"/>
                        <a:t>Total</a:t>
                      </a:r>
                    </a:p>
                  </a:txBody>
                  <a:tcPr>
                    <a:solidFill>
                      <a:srgbClr val="E5EAF3"/>
                    </a:solidFill>
                  </a:tcPr>
                </a:tc>
                <a:extLst>
                  <a:ext uri="{0D108BD9-81ED-4DB2-BD59-A6C34878D82A}">
                    <a16:rowId xmlns="" xmlns:a16="http://schemas.microsoft.com/office/drawing/2014/main" val="10001"/>
                  </a:ext>
                </a:extLst>
              </a:tr>
              <a:tr h="234424">
                <a:tc>
                  <a:txBody>
                    <a:bodyPr/>
                    <a:lstStyle/>
                    <a:p>
                      <a:pPr marL="0" indent="0">
                        <a:buFont typeface="+mj-lt"/>
                        <a:buNone/>
                      </a:pPr>
                      <a:r>
                        <a:rPr lang="en-US" sz="900" b="0" dirty="0"/>
                        <a:t>Committed</a:t>
                      </a:r>
                    </a:p>
                  </a:txBody>
                  <a:tcPr>
                    <a:solidFill>
                      <a:schemeClr val="bg1"/>
                    </a:solidFill>
                  </a:tcPr>
                </a:tc>
                <a:tc>
                  <a:txBody>
                    <a:bodyPr/>
                    <a:lstStyle/>
                    <a:p>
                      <a:pPr marL="0" indent="0" algn="ctr">
                        <a:buFont typeface="+mj-lt"/>
                        <a:buNone/>
                      </a:pPr>
                      <a:r>
                        <a:rPr lang="en-US" sz="800" dirty="0"/>
                        <a:t>$150,000</a:t>
                      </a:r>
                    </a:p>
                  </a:txBody>
                  <a:tcPr>
                    <a:solidFill>
                      <a:schemeClr val="bg1"/>
                    </a:solidFill>
                  </a:tcPr>
                </a:tc>
                <a:tc>
                  <a:txBody>
                    <a:bodyPr/>
                    <a:lstStyle/>
                    <a:p>
                      <a:pPr marL="0" indent="0" algn="ctr">
                        <a:buFont typeface="+mj-lt"/>
                        <a:buNone/>
                      </a:pPr>
                      <a:r>
                        <a:rPr lang="en-US" sz="800" dirty="0"/>
                        <a:t>TBD</a:t>
                      </a:r>
                    </a:p>
                  </a:txBody>
                  <a:tcPr>
                    <a:solidFill>
                      <a:schemeClr val="bg1"/>
                    </a:solidFill>
                  </a:tcPr>
                </a:tc>
                <a:tc>
                  <a:txBody>
                    <a:bodyPr/>
                    <a:lstStyle/>
                    <a:p>
                      <a:pPr marL="0" indent="0" algn="ctr">
                        <a:buFont typeface="+mj-lt"/>
                        <a:buNone/>
                      </a:pPr>
                      <a:r>
                        <a:rPr lang="en-US" sz="800" dirty="0"/>
                        <a:t>TBD</a:t>
                      </a:r>
                    </a:p>
                  </a:txBody>
                  <a:tcPr>
                    <a:solidFill>
                      <a:schemeClr val="bg1"/>
                    </a:solidFill>
                  </a:tcPr>
                </a:tc>
                <a:tc>
                  <a:txBody>
                    <a:bodyPr/>
                    <a:lstStyle/>
                    <a:p>
                      <a:pPr marL="0" indent="0" algn="ctr">
                        <a:buFont typeface="+mj-lt"/>
                        <a:buNone/>
                      </a:pPr>
                      <a:r>
                        <a:rPr lang="en-US" sz="800" dirty="0"/>
                        <a:t>$150,000</a:t>
                      </a:r>
                    </a:p>
                  </a:txBody>
                  <a:tcPr>
                    <a:solidFill>
                      <a:srgbClr val="E5EAF3"/>
                    </a:solidFill>
                  </a:tcPr>
                </a:tc>
                <a:extLst>
                  <a:ext uri="{0D108BD9-81ED-4DB2-BD59-A6C34878D82A}">
                    <a16:rowId xmlns="" xmlns:a16="http://schemas.microsoft.com/office/drawing/2014/main" val="10002"/>
                  </a:ext>
                </a:extLst>
              </a:tr>
              <a:tr h="234424">
                <a:tc>
                  <a:txBody>
                    <a:bodyPr/>
                    <a:lstStyle/>
                    <a:p>
                      <a:pPr marL="0" indent="0">
                        <a:buFont typeface="+mj-lt"/>
                        <a:buNone/>
                      </a:pPr>
                      <a:r>
                        <a:rPr lang="en-US" sz="900" b="0" dirty="0"/>
                        <a:t>Requested</a:t>
                      </a:r>
                    </a:p>
                  </a:txBody>
                  <a:tcPr>
                    <a:solidFill>
                      <a:schemeClr val="bg1"/>
                    </a:solidFill>
                  </a:tcPr>
                </a:tc>
                <a:tc>
                  <a:txBody>
                    <a:bodyPr/>
                    <a:lstStyle/>
                    <a:p>
                      <a:pPr marL="0" indent="0" algn="ctr">
                        <a:buFont typeface="+mj-lt"/>
                        <a:buNone/>
                      </a:pPr>
                      <a:r>
                        <a:rPr lang="en-US" sz="800" dirty="0"/>
                        <a:t>-</a:t>
                      </a:r>
                    </a:p>
                  </a:txBody>
                  <a:tcPr>
                    <a:solidFill>
                      <a:schemeClr val="bg1"/>
                    </a:solidFill>
                  </a:tcPr>
                </a:tc>
                <a:tc>
                  <a:txBody>
                    <a:bodyPr/>
                    <a:lstStyle/>
                    <a:p>
                      <a:pPr marL="0" indent="0" algn="ctr">
                        <a:buFont typeface="+mj-lt"/>
                        <a:buNone/>
                      </a:pPr>
                      <a:r>
                        <a:rPr lang="en-US" sz="800" dirty="0"/>
                        <a:t>$500,000</a:t>
                      </a:r>
                    </a:p>
                  </a:txBody>
                  <a:tcPr>
                    <a:solidFill>
                      <a:schemeClr val="bg1"/>
                    </a:solidFill>
                  </a:tcPr>
                </a:tc>
                <a:tc>
                  <a:txBody>
                    <a:bodyPr/>
                    <a:lstStyle/>
                    <a:p>
                      <a:pPr marL="0" indent="0" algn="ctr">
                        <a:buFont typeface="+mj-lt"/>
                        <a:buNone/>
                      </a:pPr>
                      <a:r>
                        <a:rPr lang="en-US" sz="800" dirty="0"/>
                        <a:t>$200,000</a:t>
                      </a:r>
                    </a:p>
                  </a:txBody>
                  <a:tcPr>
                    <a:solidFill>
                      <a:schemeClr val="bg1"/>
                    </a:solidFill>
                  </a:tcPr>
                </a:tc>
                <a:tc>
                  <a:txBody>
                    <a:bodyPr/>
                    <a:lstStyle/>
                    <a:p>
                      <a:pPr marL="0" indent="0" algn="ctr">
                        <a:buFont typeface="+mj-lt"/>
                        <a:buNone/>
                      </a:pPr>
                      <a:r>
                        <a:rPr lang="en-US" sz="800" dirty="0"/>
                        <a:t>$700,000</a:t>
                      </a:r>
                    </a:p>
                  </a:txBody>
                  <a:tcPr>
                    <a:solidFill>
                      <a:srgbClr val="E5EAF3"/>
                    </a:solidFill>
                  </a:tcPr>
                </a:tc>
                <a:extLst>
                  <a:ext uri="{0D108BD9-81ED-4DB2-BD59-A6C34878D82A}">
                    <a16:rowId xmlns="" xmlns:a16="http://schemas.microsoft.com/office/drawing/2014/main" val="10003"/>
                  </a:ext>
                </a:extLst>
              </a:tr>
            </a:tbl>
          </a:graphicData>
        </a:graphic>
      </p:graphicFrame>
      <p:graphicFrame>
        <p:nvGraphicFramePr>
          <p:cNvPr id="9" name="Table 8"/>
          <p:cNvGraphicFramePr>
            <a:graphicFrameLocks noGrp="1"/>
          </p:cNvGraphicFramePr>
          <p:nvPr>
            <p:extLst/>
          </p:nvPr>
        </p:nvGraphicFramePr>
        <p:xfrm>
          <a:off x="228600" y="5234316"/>
          <a:ext cx="8839200" cy="1364942"/>
        </p:xfrm>
        <a:graphic>
          <a:graphicData uri="http://schemas.openxmlformats.org/drawingml/2006/table">
            <a:tbl>
              <a:tblPr firstRow="1" bandRow="1">
                <a:tableStyleId>{073A0DAA-6AF3-43AB-8588-CEC1D06C72B9}</a:tableStyleId>
              </a:tblPr>
              <a:tblGrid>
                <a:gridCol w="2946400">
                  <a:extLst>
                    <a:ext uri="{9D8B030D-6E8A-4147-A177-3AD203B41FA5}">
                      <a16:colId xmlns="" xmlns:a16="http://schemas.microsoft.com/office/drawing/2014/main" val="20000"/>
                    </a:ext>
                  </a:extLst>
                </a:gridCol>
                <a:gridCol w="2946400">
                  <a:extLst>
                    <a:ext uri="{9D8B030D-6E8A-4147-A177-3AD203B41FA5}">
                      <a16:colId xmlns="" xmlns:a16="http://schemas.microsoft.com/office/drawing/2014/main" val="20001"/>
                    </a:ext>
                  </a:extLst>
                </a:gridCol>
                <a:gridCol w="2946400">
                  <a:extLst>
                    <a:ext uri="{9D8B030D-6E8A-4147-A177-3AD203B41FA5}">
                      <a16:colId xmlns="" xmlns:a16="http://schemas.microsoft.com/office/drawing/2014/main" val="20002"/>
                    </a:ext>
                  </a:extLst>
                </a:gridCol>
              </a:tblGrid>
              <a:tr h="0">
                <a:tc>
                  <a:txBody>
                    <a:bodyPr/>
                    <a:lstStyle/>
                    <a:p>
                      <a:pPr algn="ctr"/>
                      <a:r>
                        <a:rPr lang="en-US" sz="1400" dirty="0"/>
                        <a:t>2017</a:t>
                      </a:r>
                      <a:endParaRPr lang="en-US" sz="1400" b="1" dirty="0">
                        <a:solidFill>
                          <a:schemeClr val="bg1"/>
                        </a:solidFill>
                      </a:endParaRPr>
                    </a:p>
                  </a:txBody>
                  <a:tcPr>
                    <a:solidFill>
                      <a:schemeClr val="tx2">
                        <a:lumMod val="60000"/>
                        <a:lumOff val="40000"/>
                      </a:schemeClr>
                    </a:solidFill>
                  </a:tcPr>
                </a:tc>
                <a:tc>
                  <a:txBody>
                    <a:bodyPr/>
                    <a:lstStyle/>
                    <a:p>
                      <a:pPr algn="ctr"/>
                      <a:r>
                        <a:rPr lang="en-US" sz="1400" dirty="0"/>
                        <a:t>2018</a:t>
                      </a:r>
                      <a:endParaRPr lang="en-US" sz="1400" b="1" dirty="0">
                        <a:solidFill>
                          <a:schemeClr val="bg1"/>
                        </a:solidFill>
                      </a:endParaRPr>
                    </a:p>
                  </a:txBody>
                  <a:tcPr>
                    <a:solidFill>
                      <a:schemeClr val="tx2">
                        <a:lumMod val="60000"/>
                        <a:lumOff val="40000"/>
                      </a:schemeClr>
                    </a:solidFill>
                  </a:tcPr>
                </a:tc>
                <a:tc>
                  <a:txBody>
                    <a:bodyPr/>
                    <a:lstStyle/>
                    <a:p>
                      <a:pPr algn="ctr"/>
                      <a:r>
                        <a:rPr lang="en-US" sz="1400" dirty="0"/>
                        <a:t>2019</a:t>
                      </a:r>
                      <a:endParaRPr lang="en-US" sz="1400" b="1" dirty="0">
                        <a:solidFill>
                          <a:schemeClr val="bg1"/>
                        </a:solidFill>
                      </a:endParaRPr>
                    </a:p>
                  </a:txBody>
                  <a:tcPr>
                    <a:solidFill>
                      <a:schemeClr val="tx2">
                        <a:lumMod val="60000"/>
                        <a:lumOff val="40000"/>
                      </a:schemeClr>
                    </a:solidFill>
                  </a:tcPr>
                </a:tc>
                <a:extLst>
                  <a:ext uri="{0D108BD9-81ED-4DB2-BD59-A6C34878D82A}">
                    <a16:rowId xmlns="" xmlns:a16="http://schemas.microsoft.com/office/drawing/2014/main" val="10000"/>
                  </a:ext>
                </a:extLst>
              </a:tr>
              <a:tr h="1060142">
                <a:tc>
                  <a:txBody>
                    <a:bodyPr/>
                    <a:lstStyle/>
                    <a:p>
                      <a:pPr marL="0" indent="0">
                        <a:buFont typeface="+mj-lt"/>
                        <a:buNone/>
                      </a:pPr>
                      <a:endParaRPr lang="en-US" sz="900" dirty="0"/>
                    </a:p>
                  </a:txBody>
                  <a:tcPr>
                    <a:solidFill>
                      <a:schemeClr val="bg1">
                        <a:lumMod val="95000"/>
                      </a:schemeClr>
                    </a:solidFill>
                  </a:tcPr>
                </a:tc>
                <a:tc>
                  <a:txBody>
                    <a:bodyPr/>
                    <a:lstStyle/>
                    <a:p>
                      <a:pPr marL="0" indent="0">
                        <a:buFont typeface="+mj-lt"/>
                        <a:buNone/>
                      </a:pPr>
                      <a:endParaRPr lang="en-US" sz="900" dirty="0"/>
                    </a:p>
                  </a:txBody>
                  <a:tcPr>
                    <a:solidFill>
                      <a:schemeClr val="bg1">
                        <a:lumMod val="95000"/>
                      </a:schemeClr>
                    </a:solidFill>
                  </a:tcPr>
                </a:tc>
                <a:tc>
                  <a:txBody>
                    <a:bodyPr/>
                    <a:lstStyle/>
                    <a:p>
                      <a:pPr marL="0" indent="0">
                        <a:buFont typeface="+mj-lt"/>
                        <a:buNone/>
                      </a:pPr>
                      <a:endParaRPr lang="en-US" sz="900" dirty="0"/>
                    </a:p>
                  </a:txBody>
                  <a:tcPr>
                    <a:solidFill>
                      <a:schemeClr val="bg1">
                        <a:lumMod val="95000"/>
                      </a:schemeClr>
                    </a:solidFill>
                  </a:tcPr>
                </a:tc>
                <a:extLst>
                  <a:ext uri="{0D108BD9-81ED-4DB2-BD59-A6C34878D82A}">
                    <a16:rowId xmlns="" xmlns:a16="http://schemas.microsoft.com/office/drawing/2014/main" val="10001"/>
                  </a:ext>
                </a:extLst>
              </a:tr>
            </a:tbl>
          </a:graphicData>
        </a:graphic>
      </p:graphicFrame>
      <p:cxnSp>
        <p:nvCxnSpPr>
          <p:cNvPr id="10" name="Straight Arrow Connector 9"/>
          <p:cNvCxnSpPr/>
          <p:nvPr/>
        </p:nvCxnSpPr>
        <p:spPr>
          <a:xfrm>
            <a:off x="287869" y="6047115"/>
            <a:ext cx="8763000" cy="0"/>
          </a:xfrm>
          <a:prstGeom prst="straightConnector1">
            <a:avLst/>
          </a:prstGeom>
          <a:ln w="28575" cmpd="sng">
            <a:solidFill>
              <a:srgbClr val="8099C6"/>
            </a:solidFill>
            <a:tailEnd type="triangle"/>
          </a:ln>
          <a:effectLst/>
        </p:spPr>
        <p:style>
          <a:lnRef idx="2">
            <a:schemeClr val="accent1"/>
          </a:lnRef>
          <a:fillRef idx="0">
            <a:schemeClr val="accent1"/>
          </a:fillRef>
          <a:effectRef idx="1">
            <a:schemeClr val="accent1"/>
          </a:effectRef>
          <a:fontRef idx="minor">
            <a:schemeClr val="tx1"/>
          </a:fontRef>
        </p:style>
      </p:cxnSp>
      <p:sp>
        <p:nvSpPr>
          <p:cNvPr id="17" name="Title 1"/>
          <p:cNvSpPr txBox="1">
            <a:spLocks/>
          </p:cNvSpPr>
          <p:nvPr/>
        </p:nvSpPr>
        <p:spPr>
          <a:xfrm>
            <a:off x="179512" y="76200"/>
            <a:ext cx="5992688" cy="685800"/>
          </a:xfrm>
          <a:prstGeom prst="rect">
            <a:avLst/>
          </a:prstGeom>
        </p:spPr>
        <p:txBody>
          <a:bodyPr/>
          <a:lstStyle>
            <a:lvl1pPr algn="l" defTabSz="914400" rtl="0" eaLnBrk="1" latinLnBrk="0" hangingPunct="1">
              <a:spcBef>
                <a:spcPct val="0"/>
              </a:spcBef>
              <a:buNone/>
              <a:defRPr lang="en-GB" sz="2000" b="1" kern="1200" noProof="0" dirty="0" smtClean="0">
                <a:solidFill>
                  <a:schemeClr val="bg1"/>
                </a:solidFill>
                <a:latin typeface="Arial"/>
                <a:ea typeface="+mj-ea"/>
                <a:cs typeface="Arial" pitchFamily="34" charset="0"/>
              </a:defRPr>
            </a:lvl1pPr>
            <a:lvl2pPr eaLnBrk="1" hangingPunct="1">
              <a:defRPr lang="en-GB" sz="1800" b="1" kern="1200" noProof="0" dirty="0">
                <a:solidFill>
                  <a:schemeClr val="bg1"/>
                </a:solidFill>
                <a:latin typeface="Arial" pitchFamily="34" charset="0"/>
                <a:ea typeface="+mj-ea"/>
                <a:cs typeface="Arial" pitchFamily="34" charset="0"/>
              </a:defRPr>
            </a:lvl2pPr>
            <a:lvl3pPr eaLnBrk="1" hangingPunct="1">
              <a:defRPr lang="en-GB" sz="1800" b="1" kern="1200" noProof="0" dirty="0">
                <a:solidFill>
                  <a:schemeClr val="bg1"/>
                </a:solidFill>
                <a:latin typeface="Arial" pitchFamily="34" charset="0"/>
                <a:ea typeface="+mj-ea"/>
                <a:cs typeface="Arial" pitchFamily="34" charset="0"/>
              </a:defRPr>
            </a:lvl3pPr>
            <a:lvl4pPr eaLnBrk="1" hangingPunct="1">
              <a:defRPr lang="en-GB" sz="1800" b="1" kern="1200" noProof="0" dirty="0">
                <a:solidFill>
                  <a:schemeClr val="bg1"/>
                </a:solidFill>
                <a:latin typeface="Arial" pitchFamily="34" charset="0"/>
                <a:ea typeface="+mj-ea"/>
                <a:cs typeface="Arial" pitchFamily="34" charset="0"/>
              </a:defRPr>
            </a:lvl4pPr>
            <a:lvl5pPr eaLnBrk="1" hangingPunct="1">
              <a:defRPr lang="en-GB" sz="1800" b="1" kern="1200" noProof="0" dirty="0">
                <a:solidFill>
                  <a:schemeClr val="bg1"/>
                </a:solidFill>
                <a:latin typeface="Arial" pitchFamily="34" charset="0"/>
                <a:ea typeface="+mj-ea"/>
                <a:cs typeface="Arial" pitchFamily="34" charset="0"/>
              </a:defRPr>
            </a:lvl5pPr>
            <a:lvl6pPr eaLnBrk="1" hangingPunct="1">
              <a:defRPr lang="en-GB" sz="1800" b="1" kern="1200" noProof="0" dirty="0">
                <a:solidFill>
                  <a:schemeClr val="bg1"/>
                </a:solidFill>
                <a:latin typeface="Arial" pitchFamily="34" charset="0"/>
                <a:ea typeface="+mj-ea"/>
                <a:cs typeface="Arial" pitchFamily="34" charset="0"/>
              </a:defRPr>
            </a:lvl6pPr>
            <a:lvl7pPr eaLnBrk="1" hangingPunct="1">
              <a:defRPr lang="en-GB" sz="1800" b="1" kern="1200" noProof="0" dirty="0">
                <a:solidFill>
                  <a:schemeClr val="bg1"/>
                </a:solidFill>
                <a:latin typeface="Arial" pitchFamily="34" charset="0"/>
                <a:ea typeface="+mj-ea"/>
                <a:cs typeface="Arial" pitchFamily="34" charset="0"/>
              </a:defRPr>
            </a:lvl7pPr>
            <a:lvl8pPr eaLnBrk="1" hangingPunct="1">
              <a:defRPr lang="en-GB" sz="1800" b="1" kern="1200" noProof="0" dirty="0">
                <a:solidFill>
                  <a:schemeClr val="bg1"/>
                </a:solidFill>
                <a:latin typeface="Arial" pitchFamily="34" charset="0"/>
                <a:ea typeface="+mj-ea"/>
                <a:cs typeface="Arial" pitchFamily="34" charset="0"/>
              </a:defRPr>
            </a:lvl8pPr>
            <a:lvl9pPr eaLnBrk="1" hangingPunct="1">
              <a:defRPr lang="en-GB" sz="1800" b="1" kern="1200" noProof="0" dirty="0">
                <a:solidFill>
                  <a:schemeClr val="bg1"/>
                </a:solidFill>
                <a:latin typeface="Arial" pitchFamily="34" charset="0"/>
                <a:ea typeface="+mj-ea"/>
                <a:cs typeface="Arial" pitchFamily="34" charset="0"/>
              </a:defRPr>
            </a:lvl9pPr>
          </a:lstStyle>
          <a:p>
            <a:r>
              <a:rPr lang="en-US" dirty="0">
                <a:solidFill>
                  <a:schemeClr val="tx2"/>
                </a:solidFill>
              </a:rPr>
              <a:t>Incident Management</a:t>
            </a:r>
          </a:p>
          <a:p>
            <a:r>
              <a:rPr lang="en-US" dirty="0">
                <a:solidFill>
                  <a:schemeClr val="tx2"/>
                </a:solidFill>
              </a:rPr>
              <a:t>Strategic Process Roadmap Summary</a:t>
            </a:r>
          </a:p>
        </p:txBody>
      </p:sp>
      <p:sp>
        <p:nvSpPr>
          <p:cNvPr id="2" name="Flowchart: Connector 1"/>
          <p:cNvSpPr/>
          <p:nvPr/>
        </p:nvSpPr>
        <p:spPr>
          <a:xfrm>
            <a:off x="762000" y="5974381"/>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lowchart: Connector 18"/>
          <p:cNvSpPr/>
          <p:nvPr/>
        </p:nvSpPr>
        <p:spPr>
          <a:xfrm>
            <a:off x="2514600" y="5981308"/>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lowchart: Connector 19"/>
          <p:cNvSpPr/>
          <p:nvPr/>
        </p:nvSpPr>
        <p:spPr>
          <a:xfrm>
            <a:off x="4572000" y="5972094"/>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rot="19598879">
            <a:off x="5018760" y="325381"/>
            <a:ext cx="998671" cy="307777"/>
          </a:xfrm>
          <a:prstGeom prst="rect">
            <a:avLst/>
          </a:prstGeom>
          <a:solidFill>
            <a:schemeClr val="bg1">
              <a:lumMod val="95000"/>
            </a:schemeClr>
          </a:solidFill>
        </p:spPr>
        <p:txBody>
          <a:bodyPr wrap="none" lIns="0" tIns="0" rIns="0" bIns="0" rtlCol="0">
            <a:spAutoFit/>
          </a:bodyPr>
          <a:lstStyle/>
          <a:p>
            <a:r>
              <a:rPr lang="en-US" sz="2000" dirty="0">
                <a:solidFill>
                  <a:srgbClr val="FF0000"/>
                </a:solidFill>
              </a:rPr>
              <a:t>Example</a:t>
            </a:r>
            <a:endParaRPr lang="en-US" sz="200" dirty="0">
              <a:solidFill>
                <a:srgbClr val="FF0000"/>
              </a:solidFill>
            </a:endParaRPr>
          </a:p>
        </p:txBody>
      </p:sp>
      <p:sp>
        <p:nvSpPr>
          <p:cNvPr id="22" name="Rectangular Callout 21"/>
          <p:cNvSpPr/>
          <p:nvPr/>
        </p:nvSpPr>
        <p:spPr>
          <a:xfrm>
            <a:off x="1447800" y="6096000"/>
            <a:ext cx="914400" cy="353542"/>
          </a:xfrm>
          <a:prstGeom prst="wedgeRectCallout">
            <a:avLst>
              <a:gd name="adj1" fmla="val -63426"/>
              <a:gd name="adj2" fmla="val -46218"/>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Business Case for funding</a:t>
            </a:r>
          </a:p>
        </p:txBody>
      </p:sp>
      <p:sp>
        <p:nvSpPr>
          <p:cNvPr id="23" name="Rectangular Callout 22"/>
          <p:cNvSpPr/>
          <p:nvPr/>
        </p:nvSpPr>
        <p:spPr>
          <a:xfrm>
            <a:off x="2895600" y="6142704"/>
            <a:ext cx="914400" cy="353542"/>
          </a:xfrm>
          <a:prstGeom prst="wedgeRectCallout">
            <a:avLst>
              <a:gd name="adj1" fmla="val -75523"/>
              <a:gd name="adj2" fmla="val -54561"/>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Incident Prioritization schema</a:t>
            </a:r>
          </a:p>
        </p:txBody>
      </p:sp>
      <p:sp>
        <p:nvSpPr>
          <p:cNvPr id="24" name="Rectangular Callout 23"/>
          <p:cNvSpPr/>
          <p:nvPr/>
        </p:nvSpPr>
        <p:spPr>
          <a:xfrm>
            <a:off x="5257800" y="6172200"/>
            <a:ext cx="914400" cy="353542"/>
          </a:xfrm>
          <a:prstGeom prst="wedgeRectCallout">
            <a:avLst>
              <a:gd name="adj1" fmla="val 24477"/>
              <a:gd name="adj2" fmla="val -81677"/>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Global Process Implementation Region 2</a:t>
            </a:r>
          </a:p>
        </p:txBody>
      </p:sp>
      <p:sp>
        <p:nvSpPr>
          <p:cNvPr id="27" name="Rectangular Callout 26"/>
          <p:cNvSpPr/>
          <p:nvPr/>
        </p:nvSpPr>
        <p:spPr>
          <a:xfrm>
            <a:off x="4724400" y="5562600"/>
            <a:ext cx="914400" cy="353542"/>
          </a:xfrm>
          <a:prstGeom prst="wedgeRectCallout">
            <a:avLst>
              <a:gd name="adj1" fmla="val -54675"/>
              <a:gd name="adj2" fmla="val 73059"/>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Knowledge Management Integration</a:t>
            </a:r>
          </a:p>
        </p:txBody>
      </p:sp>
      <p:sp>
        <p:nvSpPr>
          <p:cNvPr id="28" name="Rectangular Callout 27"/>
          <p:cNvSpPr/>
          <p:nvPr/>
        </p:nvSpPr>
        <p:spPr>
          <a:xfrm>
            <a:off x="8077200" y="5562600"/>
            <a:ext cx="914400" cy="353542"/>
          </a:xfrm>
          <a:prstGeom prst="wedgeRectCallout">
            <a:avLst>
              <a:gd name="adj1" fmla="val -69190"/>
              <a:gd name="adj2" fmla="val 64716"/>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2</a:t>
            </a:r>
            <a:r>
              <a:rPr lang="en-US" sz="800" baseline="30000" dirty="0">
                <a:solidFill>
                  <a:schemeClr val="tx1"/>
                </a:solidFill>
              </a:rPr>
              <a:t>nd</a:t>
            </a:r>
            <a:r>
              <a:rPr lang="en-US" sz="800" dirty="0">
                <a:solidFill>
                  <a:schemeClr val="tx1"/>
                </a:solidFill>
              </a:rPr>
              <a:t> Process Maturity Assessment</a:t>
            </a:r>
          </a:p>
        </p:txBody>
      </p:sp>
      <p:sp>
        <p:nvSpPr>
          <p:cNvPr id="29" name="Rectangular Callout 28"/>
          <p:cNvSpPr/>
          <p:nvPr/>
        </p:nvSpPr>
        <p:spPr>
          <a:xfrm>
            <a:off x="1066800" y="5577348"/>
            <a:ext cx="914400" cy="353542"/>
          </a:xfrm>
          <a:prstGeom prst="wedgeRectCallout">
            <a:avLst>
              <a:gd name="adj1" fmla="val -69997"/>
              <a:gd name="adj2" fmla="val 64716"/>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Process Maturity Assessment</a:t>
            </a:r>
          </a:p>
        </p:txBody>
      </p:sp>
      <p:sp>
        <p:nvSpPr>
          <p:cNvPr id="30" name="Rectangular Callout 29"/>
          <p:cNvSpPr/>
          <p:nvPr/>
        </p:nvSpPr>
        <p:spPr>
          <a:xfrm>
            <a:off x="2971800" y="5577348"/>
            <a:ext cx="914400" cy="353542"/>
          </a:xfrm>
          <a:prstGeom prst="wedgeRectCallout">
            <a:avLst>
              <a:gd name="adj1" fmla="val -17399"/>
              <a:gd name="adj2" fmla="val 72364"/>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Standardized Process Documentation</a:t>
            </a:r>
          </a:p>
        </p:txBody>
      </p:sp>
      <p:sp>
        <p:nvSpPr>
          <p:cNvPr id="31" name="Flowchart: Connector 30"/>
          <p:cNvSpPr/>
          <p:nvPr/>
        </p:nvSpPr>
        <p:spPr>
          <a:xfrm>
            <a:off x="1219200" y="5982930"/>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ular Callout 31"/>
          <p:cNvSpPr/>
          <p:nvPr/>
        </p:nvSpPr>
        <p:spPr>
          <a:xfrm>
            <a:off x="3962400" y="6199658"/>
            <a:ext cx="914400" cy="353542"/>
          </a:xfrm>
          <a:prstGeom prst="wedgeRectCallout">
            <a:avLst>
              <a:gd name="adj1" fmla="val -36753"/>
              <a:gd name="adj2" fmla="val -84071"/>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Process Roles Communicated</a:t>
            </a:r>
          </a:p>
        </p:txBody>
      </p:sp>
      <p:sp>
        <p:nvSpPr>
          <p:cNvPr id="33" name="Flowchart: Connector 32"/>
          <p:cNvSpPr/>
          <p:nvPr/>
        </p:nvSpPr>
        <p:spPr>
          <a:xfrm>
            <a:off x="3200400" y="5980470"/>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lowchart: Connector 33"/>
          <p:cNvSpPr/>
          <p:nvPr/>
        </p:nvSpPr>
        <p:spPr>
          <a:xfrm>
            <a:off x="3962400" y="5986951"/>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lowchart: Connector 34"/>
          <p:cNvSpPr/>
          <p:nvPr/>
        </p:nvSpPr>
        <p:spPr>
          <a:xfrm>
            <a:off x="5867400" y="5980470"/>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lowchart: Connector 35"/>
          <p:cNvSpPr/>
          <p:nvPr/>
        </p:nvSpPr>
        <p:spPr>
          <a:xfrm>
            <a:off x="7772400" y="5975556"/>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ular Callout 36"/>
          <p:cNvSpPr/>
          <p:nvPr/>
        </p:nvSpPr>
        <p:spPr>
          <a:xfrm>
            <a:off x="6400800" y="6170162"/>
            <a:ext cx="914400" cy="353542"/>
          </a:xfrm>
          <a:prstGeom prst="wedgeRectCallout">
            <a:avLst>
              <a:gd name="adj1" fmla="val 24477"/>
              <a:gd name="adj2" fmla="val -81677"/>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Global Process Implementation Region 3</a:t>
            </a:r>
          </a:p>
        </p:txBody>
      </p:sp>
      <p:sp>
        <p:nvSpPr>
          <p:cNvPr id="38" name="Flowchart: Connector 37"/>
          <p:cNvSpPr/>
          <p:nvPr/>
        </p:nvSpPr>
        <p:spPr>
          <a:xfrm>
            <a:off x="7010400" y="5978432"/>
            <a:ext cx="152400" cy="138545"/>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Slide Number Placeholder 4"/>
          <p:cNvSpPr txBox="1">
            <a:spLocks/>
          </p:cNvSpPr>
          <p:nvPr/>
        </p:nvSpPr>
        <p:spPr bwMode="auto">
          <a:xfrm>
            <a:off x="8866905" y="6619595"/>
            <a:ext cx="401782" cy="365125"/>
          </a:xfrm>
          <a:prstGeom prst="rect">
            <a:avLst/>
          </a:prstGeom>
          <a:noFill/>
          <a:ln>
            <a:miter lim="800000"/>
            <a:headEnd/>
            <a:tailEnd/>
          </a:ln>
        </p:spPr>
        <p:txBody>
          <a:bodyPr/>
          <a:ls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64770AC-CBF5-4E8E-B167-0C19C569F6A6}" type="slidenum">
              <a:rPr lang="en-US" sz="1200" smtClean="0"/>
              <a:pPr/>
              <a:t>15</a:t>
            </a:fld>
            <a:endParaRPr lang="en-US" sz="1200" dirty="0"/>
          </a:p>
        </p:txBody>
      </p:sp>
    </p:spTree>
    <p:extLst>
      <p:ext uri="{BB962C8B-B14F-4D97-AF65-F5344CB8AC3E}">
        <p14:creationId xmlns:p14="http://schemas.microsoft.com/office/powerpoint/2010/main" val="3321574298"/>
      </p:ext>
    </p:extLst>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6172200" y="91440"/>
          <a:ext cx="2890165" cy="975360"/>
        </p:xfrm>
        <a:graphic>
          <a:graphicData uri="http://schemas.openxmlformats.org/drawingml/2006/table">
            <a:tbl>
              <a:tblPr firstRow="1" bandRow="1">
                <a:tableStyleId>{5940675A-B579-460E-94D1-54222C63F5DA}</a:tableStyleId>
              </a:tblPr>
              <a:tblGrid>
                <a:gridCol w="1305236">
                  <a:extLst>
                    <a:ext uri="{9D8B030D-6E8A-4147-A177-3AD203B41FA5}">
                      <a16:colId xmlns="" xmlns:a16="http://schemas.microsoft.com/office/drawing/2014/main" val="20000"/>
                    </a:ext>
                  </a:extLst>
                </a:gridCol>
                <a:gridCol w="1584929">
                  <a:extLst>
                    <a:ext uri="{9D8B030D-6E8A-4147-A177-3AD203B41FA5}">
                      <a16:colId xmlns="" xmlns:a16="http://schemas.microsoft.com/office/drawing/2014/main" val="20001"/>
                    </a:ext>
                  </a:extLst>
                </a:gridCol>
              </a:tblGrid>
              <a:tr h="164028">
                <a:tc>
                  <a:txBody>
                    <a:bodyPr/>
                    <a:lstStyle/>
                    <a:p>
                      <a:r>
                        <a:rPr lang="en-US" sz="1000" b="1" dirty="0">
                          <a:solidFill>
                            <a:schemeClr val="tx1"/>
                          </a:solidFill>
                        </a:rPr>
                        <a:t>As Of:</a:t>
                      </a:r>
                    </a:p>
                  </a:txBody>
                  <a:tcPr>
                    <a:solidFill>
                      <a:schemeClr val="tx2">
                        <a:lumMod val="20000"/>
                        <a:lumOff val="80000"/>
                      </a:schemeClr>
                    </a:solidFill>
                  </a:tcPr>
                </a:tc>
                <a:tc>
                  <a:txBody>
                    <a:bodyPr/>
                    <a:lstStyle/>
                    <a:p>
                      <a:pPr algn="ctr"/>
                      <a:r>
                        <a:rPr lang="en-US" sz="1000" b="1" dirty="0">
                          <a:solidFill>
                            <a:schemeClr val="tx1"/>
                          </a:solidFill>
                        </a:rPr>
                        <a:t>1/1/2017</a:t>
                      </a:r>
                    </a:p>
                  </a:txBody>
                  <a:tcPr>
                    <a:solidFill>
                      <a:schemeClr val="tx2">
                        <a:lumMod val="20000"/>
                        <a:lumOff val="80000"/>
                      </a:schemeClr>
                    </a:solidFill>
                  </a:tcPr>
                </a:tc>
                <a:extLst>
                  <a:ext uri="{0D108BD9-81ED-4DB2-BD59-A6C34878D82A}">
                    <a16:rowId xmlns="" xmlns:a16="http://schemas.microsoft.com/office/drawing/2014/main" val="10000"/>
                  </a:ext>
                </a:extLst>
              </a:tr>
              <a:tr h="164028">
                <a:tc>
                  <a:txBody>
                    <a:bodyPr/>
                    <a:lstStyle/>
                    <a:p>
                      <a:r>
                        <a:rPr lang="en-US" sz="1000" b="1" dirty="0">
                          <a:solidFill>
                            <a:schemeClr val="tx1"/>
                          </a:solidFill>
                        </a:rPr>
                        <a:t>Maturity</a:t>
                      </a:r>
                    </a:p>
                  </a:txBody>
                  <a:tcPr>
                    <a:solidFill>
                      <a:schemeClr val="tx2">
                        <a:lumMod val="20000"/>
                        <a:lumOff val="80000"/>
                      </a:schemeClr>
                    </a:solidFill>
                  </a:tcPr>
                </a:tc>
                <a:tc>
                  <a:txBody>
                    <a:bodyPr/>
                    <a:lstStyle/>
                    <a:p>
                      <a:pPr algn="ctr"/>
                      <a:r>
                        <a:rPr lang="en-US" sz="1000" dirty="0"/>
                        <a:t>2.5 (1/10/2017)</a:t>
                      </a:r>
                    </a:p>
                  </a:txBody>
                  <a:tcPr>
                    <a:solidFill>
                      <a:schemeClr val="bg1"/>
                    </a:solidFill>
                  </a:tcPr>
                </a:tc>
                <a:extLst>
                  <a:ext uri="{0D108BD9-81ED-4DB2-BD59-A6C34878D82A}">
                    <a16:rowId xmlns="" xmlns:a16="http://schemas.microsoft.com/office/drawing/2014/main" val="10001"/>
                  </a:ext>
                </a:extLst>
              </a:tr>
              <a:tr h="164028">
                <a:tc>
                  <a:txBody>
                    <a:bodyPr/>
                    <a:lstStyle/>
                    <a:p>
                      <a:r>
                        <a:rPr lang="en-US" sz="1000" b="1" dirty="0">
                          <a:solidFill>
                            <a:schemeClr val="tx1"/>
                          </a:solidFill>
                        </a:rPr>
                        <a:t>Process Owner</a:t>
                      </a:r>
                    </a:p>
                  </a:txBody>
                  <a:tcPr>
                    <a:solidFill>
                      <a:schemeClr val="tx2">
                        <a:lumMod val="20000"/>
                        <a:lumOff val="80000"/>
                      </a:schemeClr>
                    </a:solidFill>
                  </a:tcPr>
                </a:tc>
                <a:tc>
                  <a:txBody>
                    <a:bodyPr/>
                    <a:lstStyle/>
                    <a:p>
                      <a:pPr algn="ctr"/>
                      <a:r>
                        <a:rPr lang="en-US" sz="1000" dirty="0"/>
                        <a:t>John Doe</a:t>
                      </a:r>
                    </a:p>
                  </a:txBody>
                  <a:tcPr>
                    <a:solidFill>
                      <a:schemeClr val="bg1"/>
                    </a:solidFill>
                  </a:tcPr>
                </a:tc>
                <a:extLst>
                  <a:ext uri="{0D108BD9-81ED-4DB2-BD59-A6C34878D82A}">
                    <a16:rowId xmlns="" xmlns:a16="http://schemas.microsoft.com/office/drawing/2014/main" val="10002"/>
                  </a:ext>
                </a:extLst>
              </a:tr>
              <a:tr h="164028">
                <a:tc>
                  <a:txBody>
                    <a:bodyPr/>
                    <a:lstStyle/>
                    <a:p>
                      <a:r>
                        <a:rPr lang="en-US" sz="1000" b="1" dirty="0">
                          <a:solidFill>
                            <a:schemeClr val="tx1"/>
                          </a:solidFill>
                        </a:rPr>
                        <a:t>Process Manager</a:t>
                      </a:r>
                    </a:p>
                  </a:txBody>
                  <a:tcPr>
                    <a:solidFill>
                      <a:schemeClr val="tx2">
                        <a:lumMod val="20000"/>
                        <a:lumOff val="80000"/>
                      </a:schemeClr>
                    </a:solidFill>
                  </a:tcPr>
                </a:tc>
                <a:tc>
                  <a:txBody>
                    <a:bodyPr/>
                    <a:lstStyle/>
                    <a:p>
                      <a:pPr algn="ctr"/>
                      <a:r>
                        <a:rPr lang="en-US" sz="1000" dirty="0"/>
                        <a:t>Jane Smith</a:t>
                      </a:r>
                    </a:p>
                  </a:txBody>
                  <a:tcPr>
                    <a:solidFill>
                      <a:schemeClr val="bg1"/>
                    </a:solidFill>
                  </a:tcPr>
                </a:tc>
                <a:extLst>
                  <a:ext uri="{0D108BD9-81ED-4DB2-BD59-A6C34878D82A}">
                    <a16:rowId xmlns="" xmlns:a16="http://schemas.microsoft.com/office/drawing/2014/main" val="10003"/>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886498018"/>
              </p:ext>
            </p:extLst>
          </p:nvPr>
        </p:nvGraphicFramePr>
        <p:xfrm>
          <a:off x="228600" y="1127586"/>
          <a:ext cx="8839200" cy="1168756"/>
        </p:xfrm>
        <a:graphic>
          <a:graphicData uri="http://schemas.openxmlformats.org/drawingml/2006/table">
            <a:tbl>
              <a:tblPr firstRow="1" bandRow="1">
                <a:tableStyleId>{5940675A-B579-460E-94D1-54222C63F5DA}</a:tableStyleId>
              </a:tblPr>
              <a:tblGrid>
                <a:gridCol w="8839200">
                  <a:extLst>
                    <a:ext uri="{9D8B030D-6E8A-4147-A177-3AD203B41FA5}">
                      <a16:colId xmlns="" xmlns:a16="http://schemas.microsoft.com/office/drawing/2014/main" val="20000"/>
                    </a:ext>
                  </a:extLst>
                </a:gridCol>
              </a:tblGrid>
              <a:tr h="0">
                <a:tc>
                  <a:txBody>
                    <a:bodyPr/>
                    <a:lstStyle/>
                    <a:p>
                      <a:r>
                        <a:rPr lang="en-US" sz="1200" b="1" dirty="0">
                          <a:solidFill>
                            <a:schemeClr val="bg1"/>
                          </a:solidFill>
                        </a:rPr>
                        <a:t>Detailed</a:t>
                      </a:r>
                      <a:r>
                        <a:rPr lang="en-US" sz="1200" b="1" baseline="0" dirty="0">
                          <a:solidFill>
                            <a:schemeClr val="bg1"/>
                          </a:solidFill>
                        </a:rPr>
                        <a:t> Description of the Milestone / Key Activities (What/Objectives/Scope)</a:t>
                      </a:r>
                      <a:endParaRPr lang="en-US" sz="12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894436">
                <a:tc>
                  <a:txBody>
                    <a:bodyPr/>
                    <a:lstStyle/>
                    <a:p>
                      <a:r>
                        <a:rPr lang="en-US" sz="900" dirty="0" err="1"/>
                        <a:t>abc</a:t>
                      </a:r>
                      <a:endParaRPr lang="en-US" sz="900" dirty="0"/>
                    </a:p>
                  </a:txBody>
                  <a:tcPr>
                    <a:solidFill>
                      <a:schemeClr val="bg1"/>
                    </a:solidFill>
                  </a:tcPr>
                </a:tc>
                <a:extLst>
                  <a:ext uri="{0D108BD9-81ED-4DB2-BD59-A6C34878D82A}">
                    <a16:rowId xmlns="" xmlns:a16="http://schemas.microsoft.com/office/drawing/2014/main" val="10001"/>
                  </a:ext>
                </a:extLst>
              </a:tr>
            </a:tbl>
          </a:graphicData>
        </a:graphic>
      </p:graphicFrame>
      <p:sp>
        <p:nvSpPr>
          <p:cNvPr id="17" name="Title 1"/>
          <p:cNvSpPr txBox="1">
            <a:spLocks/>
          </p:cNvSpPr>
          <p:nvPr/>
        </p:nvSpPr>
        <p:spPr>
          <a:xfrm>
            <a:off x="179512" y="76200"/>
            <a:ext cx="5992688" cy="685800"/>
          </a:xfrm>
          <a:prstGeom prst="rect">
            <a:avLst/>
          </a:prstGeom>
        </p:spPr>
        <p:txBody>
          <a:bodyPr/>
          <a:lstStyle>
            <a:lvl1pPr algn="l" defTabSz="914400" rtl="0" eaLnBrk="1" latinLnBrk="0" hangingPunct="1">
              <a:spcBef>
                <a:spcPct val="0"/>
              </a:spcBef>
              <a:buNone/>
              <a:defRPr lang="en-GB" sz="2000" b="1" kern="1200" noProof="0" dirty="0" smtClean="0">
                <a:solidFill>
                  <a:schemeClr val="bg1"/>
                </a:solidFill>
                <a:latin typeface="Arial"/>
                <a:ea typeface="+mj-ea"/>
                <a:cs typeface="Arial" pitchFamily="34" charset="0"/>
              </a:defRPr>
            </a:lvl1pPr>
            <a:lvl2pPr eaLnBrk="1" hangingPunct="1">
              <a:defRPr lang="en-GB" sz="1800" b="1" kern="1200" noProof="0" dirty="0">
                <a:solidFill>
                  <a:schemeClr val="bg1"/>
                </a:solidFill>
                <a:latin typeface="Arial" pitchFamily="34" charset="0"/>
                <a:ea typeface="+mj-ea"/>
                <a:cs typeface="Arial" pitchFamily="34" charset="0"/>
              </a:defRPr>
            </a:lvl2pPr>
            <a:lvl3pPr eaLnBrk="1" hangingPunct="1">
              <a:defRPr lang="en-GB" sz="1800" b="1" kern="1200" noProof="0" dirty="0">
                <a:solidFill>
                  <a:schemeClr val="bg1"/>
                </a:solidFill>
                <a:latin typeface="Arial" pitchFamily="34" charset="0"/>
                <a:ea typeface="+mj-ea"/>
                <a:cs typeface="Arial" pitchFamily="34" charset="0"/>
              </a:defRPr>
            </a:lvl3pPr>
            <a:lvl4pPr eaLnBrk="1" hangingPunct="1">
              <a:defRPr lang="en-GB" sz="1800" b="1" kern="1200" noProof="0" dirty="0">
                <a:solidFill>
                  <a:schemeClr val="bg1"/>
                </a:solidFill>
                <a:latin typeface="Arial" pitchFamily="34" charset="0"/>
                <a:ea typeface="+mj-ea"/>
                <a:cs typeface="Arial" pitchFamily="34" charset="0"/>
              </a:defRPr>
            </a:lvl4pPr>
            <a:lvl5pPr eaLnBrk="1" hangingPunct="1">
              <a:defRPr lang="en-GB" sz="1800" b="1" kern="1200" noProof="0" dirty="0">
                <a:solidFill>
                  <a:schemeClr val="bg1"/>
                </a:solidFill>
                <a:latin typeface="Arial" pitchFamily="34" charset="0"/>
                <a:ea typeface="+mj-ea"/>
                <a:cs typeface="Arial" pitchFamily="34" charset="0"/>
              </a:defRPr>
            </a:lvl5pPr>
            <a:lvl6pPr eaLnBrk="1" hangingPunct="1">
              <a:defRPr lang="en-GB" sz="1800" b="1" kern="1200" noProof="0" dirty="0">
                <a:solidFill>
                  <a:schemeClr val="bg1"/>
                </a:solidFill>
                <a:latin typeface="Arial" pitchFamily="34" charset="0"/>
                <a:ea typeface="+mj-ea"/>
                <a:cs typeface="Arial" pitchFamily="34" charset="0"/>
              </a:defRPr>
            </a:lvl6pPr>
            <a:lvl7pPr eaLnBrk="1" hangingPunct="1">
              <a:defRPr lang="en-GB" sz="1800" b="1" kern="1200" noProof="0" dirty="0">
                <a:solidFill>
                  <a:schemeClr val="bg1"/>
                </a:solidFill>
                <a:latin typeface="Arial" pitchFamily="34" charset="0"/>
                <a:ea typeface="+mj-ea"/>
                <a:cs typeface="Arial" pitchFamily="34" charset="0"/>
              </a:defRPr>
            </a:lvl7pPr>
            <a:lvl8pPr eaLnBrk="1" hangingPunct="1">
              <a:defRPr lang="en-GB" sz="1800" b="1" kern="1200" noProof="0" dirty="0">
                <a:solidFill>
                  <a:schemeClr val="bg1"/>
                </a:solidFill>
                <a:latin typeface="Arial" pitchFamily="34" charset="0"/>
                <a:ea typeface="+mj-ea"/>
                <a:cs typeface="Arial" pitchFamily="34" charset="0"/>
              </a:defRPr>
            </a:lvl8pPr>
            <a:lvl9pPr eaLnBrk="1" hangingPunct="1">
              <a:defRPr lang="en-GB" sz="1800" b="1" kern="1200" noProof="0" dirty="0">
                <a:solidFill>
                  <a:schemeClr val="bg1"/>
                </a:solidFill>
                <a:latin typeface="Arial" pitchFamily="34" charset="0"/>
                <a:ea typeface="+mj-ea"/>
                <a:cs typeface="Arial" pitchFamily="34" charset="0"/>
              </a:defRPr>
            </a:lvl9pPr>
          </a:lstStyle>
          <a:p>
            <a:r>
              <a:rPr lang="en-US" dirty="0">
                <a:solidFill>
                  <a:schemeClr val="tx2"/>
                </a:solidFill>
              </a:rPr>
              <a:t>&lt;Process Name&gt; Milestone  Details</a:t>
            </a:r>
          </a:p>
          <a:p>
            <a:r>
              <a:rPr lang="en-US" dirty="0">
                <a:solidFill>
                  <a:schemeClr val="tx2"/>
                </a:solidFill>
              </a:rPr>
              <a:t>&lt;Milestone # and Name&gt;</a:t>
            </a:r>
          </a:p>
        </p:txBody>
      </p:sp>
      <p:graphicFrame>
        <p:nvGraphicFramePr>
          <p:cNvPr id="39" name="Table 38"/>
          <p:cNvGraphicFramePr>
            <a:graphicFrameLocks noGrp="1"/>
          </p:cNvGraphicFramePr>
          <p:nvPr>
            <p:extLst>
              <p:ext uri="{D42A27DB-BD31-4B8C-83A1-F6EECF244321}">
                <p14:modId xmlns:p14="http://schemas.microsoft.com/office/powerpoint/2010/main" val="548251202"/>
              </p:ext>
            </p:extLst>
          </p:nvPr>
        </p:nvGraphicFramePr>
        <p:xfrm>
          <a:off x="228600" y="2362200"/>
          <a:ext cx="8839200" cy="514988"/>
        </p:xfrm>
        <a:graphic>
          <a:graphicData uri="http://schemas.openxmlformats.org/drawingml/2006/table">
            <a:tbl>
              <a:tblPr firstRow="1" bandRow="1">
                <a:tableStyleId>{5940675A-B579-460E-94D1-54222C63F5DA}</a:tableStyleId>
              </a:tblPr>
              <a:tblGrid>
                <a:gridCol w="2209800">
                  <a:extLst>
                    <a:ext uri="{9D8B030D-6E8A-4147-A177-3AD203B41FA5}">
                      <a16:colId xmlns="" xmlns:a16="http://schemas.microsoft.com/office/drawing/2014/main" val="20000"/>
                    </a:ext>
                  </a:extLst>
                </a:gridCol>
                <a:gridCol w="2209800">
                  <a:extLst>
                    <a:ext uri="{9D8B030D-6E8A-4147-A177-3AD203B41FA5}">
                      <a16:colId xmlns="" xmlns:a16="http://schemas.microsoft.com/office/drawing/2014/main" val="20001"/>
                    </a:ext>
                  </a:extLst>
                </a:gridCol>
                <a:gridCol w="2209800">
                  <a:extLst>
                    <a:ext uri="{9D8B030D-6E8A-4147-A177-3AD203B41FA5}">
                      <a16:colId xmlns="" xmlns:a16="http://schemas.microsoft.com/office/drawing/2014/main" val="20002"/>
                    </a:ext>
                  </a:extLst>
                </a:gridCol>
                <a:gridCol w="2209800">
                  <a:extLst>
                    <a:ext uri="{9D8B030D-6E8A-4147-A177-3AD203B41FA5}">
                      <a16:colId xmlns="" xmlns:a16="http://schemas.microsoft.com/office/drawing/2014/main" val="20003"/>
                    </a:ext>
                  </a:extLst>
                </a:gridCol>
              </a:tblGrid>
              <a:tr h="171740">
                <a:tc>
                  <a:txBody>
                    <a:bodyPr/>
                    <a:lstStyle/>
                    <a:p>
                      <a:r>
                        <a:rPr lang="en-US" sz="1200" b="1" dirty="0">
                          <a:solidFill>
                            <a:schemeClr val="bg1"/>
                          </a:solidFill>
                        </a:rPr>
                        <a:t>Target Completion Date</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a:txBody>
                    <a:bodyPr/>
                    <a:lstStyle/>
                    <a:p>
                      <a:r>
                        <a:rPr lang="en-US" sz="1200" b="1" dirty="0">
                          <a:solidFill>
                            <a:schemeClr val="bg1"/>
                          </a:solidFill>
                        </a:rPr>
                        <a:t>Estimated Complexity</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a:txBody>
                    <a:bodyPr/>
                    <a:lstStyle/>
                    <a:p>
                      <a:r>
                        <a:rPr lang="en-US" sz="1200" b="1" dirty="0">
                          <a:solidFill>
                            <a:schemeClr val="bg1"/>
                          </a:solidFill>
                        </a:rPr>
                        <a:t>Estimated Cost</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a:txBody>
                    <a:bodyPr/>
                    <a:lstStyle/>
                    <a:p>
                      <a:r>
                        <a:rPr lang="en-US" sz="1200" b="1" dirty="0">
                          <a:solidFill>
                            <a:schemeClr val="bg1"/>
                          </a:solidFill>
                        </a:rPr>
                        <a:t>Estimated Duration</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240668">
                <a:tc>
                  <a:txBody>
                    <a:bodyPr/>
                    <a:lstStyle/>
                    <a:p>
                      <a:r>
                        <a:rPr lang="en-US" sz="900" dirty="0"/>
                        <a:t>Month Year</a:t>
                      </a:r>
                    </a:p>
                  </a:txBody>
                  <a:tcPr>
                    <a:solidFill>
                      <a:schemeClr val="bg1"/>
                    </a:solidFill>
                  </a:tcPr>
                </a:tc>
                <a:tc>
                  <a:txBody>
                    <a:bodyPr/>
                    <a:lstStyle/>
                    <a:p>
                      <a:r>
                        <a:rPr lang="en-US" sz="900" dirty="0"/>
                        <a:t>High / Medium / Low</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High / Medium / Low</a:t>
                      </a:r>
                    </a:p>
                  </a:txBody>
                  <a:tcPr>
                    <a:solidFill>
                      <a:schemeClr val="bg1"/>
                    </a:solidFill>
                  </a:tcPr>
                </a:tc>
                <a:tc>
                  <a:txBody>
                    <a:bodyPr/>
                    <a:lstStyle/>
                    <a:p>
                      <a:r>
                        <a:rPr lang="en-US" sz="900" dirty="0"/>
                        <a:t>X Months</a:t>
                      </a:r>
                    </a:p>
                  </a:txBody>
                  <a:tcPr>
                    <a:solidFill>
                      <a:schemeClr val="bg1"/>
                    </a:solidFill>
                  </a:tcPr>
                </a:tc>
                <a:extLst>
                  <a:ext uri="{0D108BD9-81ED-4DB2-BD59-A6C34878D82A}">
                    <a16:rowId xmlns="" xmlns:a16="http://schemas.microsoft.com/office/drawing/2014/main" val="10001"/>
                  </a:ext>
                </a:extLst>
              </a:tr>
            </a:tbl>
          </a:graphicData>
        </a:graphic>
      </p:graphicFrame>
      <p:graphicFrame>
        <p:nvGraphicFramePr>
          <p:cNvPr id="40" name="Table 39"/>
          <p:cNvGraphicFramePr>
            <a:graphicFrameLocks noGrp="1"/>
          </p:cNvGraphicFramePr>
          <p:nvPr>
            <p:extLst>
              <p:ext uri="{D42A27DB-BD31-4B8C-83A1-F6EECF244321}">
                <p14:modId xmlns:p14="http://schemas.microsoft.com/office/powerpoint/2010/main" val="2122130069"/>
              </p:ext>
            </p:extLst>
          </p:nvPr>
        </p:nvGraphicFramePr>
        <p:xfrm>
          <a:off x="228600" y="2924661"/>
          <a:ext cx="1066800" cy="1430900"/>
        </p:xfrm>
        <a:graphic>
          <a:graphicData uri="http://schemas.openxmlformats.org/drawingml/2006/table">
            <a:tbl>
              <a:tblPr firstRow="1" bandRow="1">
                <a:tableStyleId>{5940675A-B579-460E-94D1-54222C63F5DA}</a:tableStyleId>
              </a:tblPr>
              <a:tblGrid>
                <a:gridCol w="1066800">
                  <a:extLst>
                    <a:ext uri="{9D8B030D-6E8A-4147-A177-3AD203B41FA5}">
                      <a16:colId xmlns="" xmlns:a16="http://schemas.microsoft.com/office/drawing/2014/main" val="20000"/>
                    </a:ext>
                  </a:extLst>
                </a:gridCol>
              </a:tblGrid>
              <a:tr h="262158">
                <a:tc>
                  <a:txBody>
                    <a:bodyPr/>
                    <a:lstStyle/>
                    <a:p>
                      <a:r>
                        <a:rPr lang="en-US" sz="1200" b="1" dirty="0">
                          <a:solidFill>
                            <a:schemeClr val="bg1"/>
                          </a:solidFill>
                        </a:rPr>
                        <a:t>Domain</a:t>
                      </a:r>
                      <a:endParaRPr lang="en-US" sz="11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231316">
                <a:tc>
                  <a:txBody>
                    <a:bodyPr/>
                    <a:lstStyle/>
                    <a:p>
                      <a:pPr marL="231775" indent="0"/>
                      <a:r>
                        <a:rPr lang="en-US" sz="900" dirty="0"/>
                        <a:t>People</a:t>
                      </a:r>
                    </a:p>
                  </a:txBody>
                  <a:tcPr>
                    <a:solidFill>
                      <a:srgbClr val="E5EAF3"/>
                    </a:solidFill>
                  </a:tcPr>
                </a:tc>
                <a:extLst>
                  <a:ext uri="{0D108BD9-81ED-4DB2-BD59-A6C34878D82A}">
                    <a16:rowId xmlns="" xmlns:a16="http://schemas.microsoft.com/office/drawing/2014/main" val="10001"/>
                  </a:ext>
                </a:extLst>
              </a:tr>
              <a:tr h="231316">
                <a:tc>
                  <a:txBody>
                    <a:bodyPr/>
                    <a:lstStyle/>
                    <a:p>
                      <a:pPr marL="231775" indent="0"/>
                      <a:r>
                        <a:rPr lang="en-US" sz="900" dirty="0"/>
                        <a:t>Process</a:t>
                      </a:r>
                    </a:p>
                  </a:txBody>
                  <a:tcPr>
                    <a:solidFill>
                      <a:srgbClr val="E5EAF3"/>
                    </a:solidFill>
                  </a:tcPr>
                </a:tc>
                <a:extLst>
                  <a:ext uri="{0D108BD9-81ED-4DB2-BD59-A6C34878D82A}">
                    <a16:rowId xmlns="" xmlns:a16="http://schemas.microsoft.com/office/drawing/2014/main" val="10002"/>
                  </a:ext>
                </a:extLst>
              </a:tr>
              <a:tr h="231316">
                <a:tc>
                  <a:txBody>
                    <a:bodyPr/>
                    <a:lstStyle/>
                    <a:p>
                      <a:pPr marL="231775" indent="0"/>
                      <a:r>
                        <a:rPr lang="en-US" sz="900" dirty="0"/>
                        <a:t>Technology</a:t>
                      </a:r>
                    </a:p>
                  </a:txBody>
                  <a:tcPr>
                    <a:solidFill>
                      <a:srgbClr val="E5EAF3"/>
                    </a:solidFill>
                  </a:tcPr>
                </a:tc>
                <a:extLst>
                  <a:ext uri="{0D108BD9-81ED-4DB2-BD59-A6C34878D82A}">
                    <a16:rowId xmlns="" xmlns:a16="http://schemas.microsoft.com/office/drawing/2014/main" val="10003"/>
                  </a:ext>
                </a:extLst>
              </a:tr>
              <a:tr h="231316">
                <a:tc>
                  <a:txBody>
                    <a:bodyPr/>
                    <a:lstStyle/>
                    <a:p>
                      <a:pPr marL="231775" indent="0"/>
                      <a:r>
                        <a:rPr lang="en-US" sz="900" dirty="0"/>
                        <a:t>Governance</a:t>
                      </a:r>
                    </a:p>
                  </a:txBody>
                  <a:tcPr>
                    <a:solidFill>
                      <a:srgbClr val="E5EAF3"/>
                    </a:solidFill>
                  </a:tcPr>
                </a:tc>
                <a:extLst>
                  <a:ext uri="{0D108BD9-81ED-4DB2-BD59-A6C34878D82A}">
                    <a16:rowId xmlns="" xmlns:a16="http://schemas.microsoft.com/office/drawing/2014/main" val="10004"/>
                  </a:ext>
                </a:extLst>
              </a:tr>
              <a:tr h="231316">
                <a:tc>
                  <a:txBody>
                    <a:bodyPr/>
                    <a:lstStyle/>
                    <a:p>
                      <a:pPr marL="231775" indent="0"/>
                      <a:r>
                        <a:rPr lang="en-US" sz="900" dirty="0"/>
                        <a:t>Partners</a:t>
                      </a:r>
                    </a:p>
                  </a:txBody>
                  <a:tcPr>
                    <a:solidFill>
                      <a:srgbClr val="E5EAF3"/>
                    </a:solidFill>
                  </a:tcPr>
                </a:tc>
                <a:extLst>
                  <a:ext uri="{0D108BD9-81ED-4DB2-BD59-A6C34878D82A}">
                    <a16:rowId xmlns="" xmlns:a16="http://schemas.microsoft.com/office/drawing/2014/main" val="3790120449"/>
                  </a:ext>
                </a:extLst>
              </a:tr>
            </a:tbl>
          </a:graphicData>
        </a:graphic>
      </p:graphicFrame>
      <p:sp>
        <p:nvSpPr>
          <p:cNvPr id="41" name="Oval 40"/>
          <p:cNvSpPr/>
          <p:nvPr/>
        </p:nvSpPr>
        <p:spPr>
          <a:xfrm>
            <a:off x="303143" y="3234832"/>
            <a:ext cx="152400" cy="152400"/>
          </a:xfrm>
          <a:prstGeom prst="ellipse">
            <a:avLst/>
          </a:prstGeom>
          <a:solidFill>
            <a:srgbClr val="8099C6"/>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Oval 41"/>
          <p:cNvSpPr/>
          <p:nvPr/>
        </p:nvSpPr>
        <p:spPr>
          <a:xfrm>
            <a:off x="303143" y="3456156"/>
            <a:ext cx="152400" cy="152400"/>
          </a:xfrm>
          <a:prstGeom prst="ellipse">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Oval 42"/>
          <p:cNvSpPr/>
          <p:nvPr/>
        </p:nvSpPr>
        <p:spPr>
          <a:xfrm>
            <a:off x="303143" y="3674166"/>
            <a:ext cx="152400" cy="152400"/>
          </a:xfrm>
          <a:prstGeom prst="ellipse">
            <a:avLst/>
          </a:prstGeom>
          <a:solidFill>
            <a:srgbClr val="8099C6"/>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Oval 43"/>
          <p:cNvSpPr/>
          <p:nvPr/>
        </p:nvSpPr>
        <p:spPr>
          <a:xfrm>
            <a:off x="303143" y="3904128"/>
            <a:ext cx="152400" cy="152400"/>
          </a:xfrm>
          <a:prstGeom prst="ellipse">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45" name="Table 44"/>
          <p:cNvGraphicFramePr>
            <a:graphicFrameLocks noGrp="1"/>
          </p:cNvGraphicFramePr>
          <p:nvPr>
            <p:extLst>
              <p:ext uri="{D42A27DB-BD31-4B8C-83A1-F6EECF244321}">
                <p14:modId xmlns:p14="http://schemas.microsoft.com/office/powerpoint/2010/main" val="3755331994"/>
              </p:ext>
            </p:extLst>
          </p:nvPr>
        </p:nvGraphicFramePr>
        <p:xfrm>
          <a:off x="1371600" y="2926683"/>
          <a:ext cx="7696200" cy="1432825"/>
        </p:xfrm>
        <a:graphic>
          <a:graphicData uri="http://schemas.openxmlformats.org/drawingml/2006/table">
            <a:tbl>
              <a:tblPr firstRow="1" bandRow="1">
                <a:tableStyleId>{5940675A-B579-460E-94D1-54222C63F5DA}</a:tableStyleId>
              </a:tblPr>
              <a:tblGrid>
                <a:gridCol w="3772647">
                  <a:extLst>
                    <a:ext uri="{9D8B030D-6E8A-4147-A177-3AD203B41FA5}">
                      <a16:colId xmlns="" xmlns:a16="http://schemas.microsoft.com/office/drawing/2014/main" val="20000"/>
                    </a:ext>
                  </a:extLst>
                </a:gridCol>
                <a:gridCol w="3923553">
                  <a:extLst>
                    <a:ext uri="{9D8B030D-6E8A-4147-A177-3AD203B41FA5}">
                      <a16:colId xmlns="" xmlns:a16="http://schemas.microsoft.com/office/drawing/2014/main" val="20001"/>
                    </a:ext>
                  </a:extLst>
                </a:gridCol>
              </a:tblGrid>
              <a:tr h="258212">
                <a:tc>
                  <a:txBody>
                    <a:bodyPr/>
                    <a:lstStyle/>
                    <a:p>
                      <a:r>
                        <a:rPr lang="en-US" sz="1200" b="1" dirty="0">
                          <a:solidFill>
                            <a:schemeClr val="bg1"/>
                          </a:solidFill>
                        </a:rPr>
                        <a:t>Benefits of Implementation (Why)</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a:txBody>
                    <a:bodyPr/>
                    <a:lstStyle/>
                    <a:p>
                      <a:r>
                        <a:rPr lang="en-US" sz="1200" b="1" dirty="0">
                          <a:solidFill>
                            <a:schemeClr val="bg1"/>
                          </a:solidFill>
                        </a:rPr>
                        <a:t>Assumptions &amp; Dependencies</a:t>
                      </a:r>
                    </a:p>
                  </a:txBody>
                  <a:tcPr>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1158505">
                <a:tc>
                  <a:txBody>
                    <a:bodyPr/>
                    <a:lstStyle/>
                    <a:p>
                      <a:pPr marL="228600" indent="-228600">
                        <a:buFont typeface="+mj-lt"/>
                        <a:buAutoNum type="alphaLcParenR"/>
                      </a:pPr>
                      <a:r>
                        <a:rPr lang="en-US" sz="800" dirty="0"/>
                        <a:t>xxx</a:t>
                      </a:r>
                    </a:p>
                  </a:txBody>
                  <a:tcPr>
                    <a:solidFill>
                      <a:schemeClr val="bg1"/>
                    </a:solidFill>
                  </a:tcPr>
                </a:tc>
                <a:tc>
                  <a:txBody>
                    <a:bodyPr/>
                    <a:lstStyle/>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800" dirty="0"/>
                        <a:t>xxx</a:t>
                      </a:r>
                    </a:p>
                  </a:txBody>
                  <a:tcPr>
                    <a:solidFill>
                      <a:schemeClr val="bg1"/>
                    </a:solidFill>
                  </a:tcPr>
                </a:tc>
                <a:extLst>
                  <a:ext uri="{0D108BD9-81ED-4DB2-BD59-A6C34878D82A}">
                    <a16:rowId xmlns="" xmlns:a16="http://schemas.microsoft.com/office/drawing/2014/main" val="10001"/>
                  </a:ext>
                </a:extLst>
              </a:tr>
            </a:tbl>
          </a:graphicData>
        </a:graphic>
      </p:graphicFrame>
      <p:sp>
        <p:nvSpPr>
          <p:cNvPr id="46" name="Oval 45"/>
          <p:cNvSpPr/>
          <p:nvPr/>
        </p:nvSpPr>
        <p:spPr>
          <a:xfrm>
            <a:off x="303143" y="4131003"/>
            <a:ext cx="152400" cy="152400"/>
          </a:xfrm>
          <a:prstGeom prst="ellipse">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47" name="Table 46"/>
          <p:cNvGraphicFramePr>
            <a:graphicFrameLocks noGrp="1"/>
          </p:cNvGraphicFramePr>
          <p:nvPr>
            <p:extLst>
              <p:ext uri="{D42A27DB-BD31-4B8C-83A1-F6EECF244321}">
                <p14:modId xmlns:p14="http://schemas.microsoft.com/office/powerpoint/2010/main" val="29924749"/>
              </p:ext>
            </p:extLst>
          </p:nvPr>
        </p:nvGraphicFramePr>
        <p:xfrm>
          <a:off x="228600" y="4419600"/>
          <a:ext cx="8839200" cy="2103120"/>
        </p:xfrm>
        <a:graphic>
          <a:graphicData uri="http://schemas.openxmlformats.org/drawingml/2006/table">
            <a:tbl>
              <a:tblPr firstRow="1" bandRow="1">
                <a:tableStyleId>{5940675A-B579-460E-94D1-54222C63F5DA}</a:tableStyleId>
              </a:tblPr>
              <a:tblGrid>
                <a:gridCol w="381000">
                  <a:extLst>
                    <a:ext uri="{9D8B030D-6E8A-4147-A177-3AD203B41FA5}">
                      <a16:colId xmlns="" xmlns:a16="http://schemas.microsoft.com/office/drawing/2014/main" val="20000"/>
                    </a:ext>
                  </a:extLst>
                </a:gridCol>
                <a:gridCol w="1524000">
                  <a:extLst>
                    <a:ext uri="{9D8B030D-6E8A-4147-A177-3AD203B41FA5}">
                      <a16:colId xmlns="" xmlns:a16="http://schemas.microsoft.com/office/drawing/2014/main" val="20001"/>
                    </a:ext>
                  </a:extLst>
                </a:gridCol>
                <a:gridCol w="5457825">
                  <a:extLst>
                    <a:ext uri="{9D8B030D-6E8A-4147-A177-3AD203B41FA5}">
                      <a16:colId xmlns="" xmlns:a16="http://schemas.microsoft.com/office/drawing/2014/main" val="20002"/>
                    </a:ext>
                  </a:extLst>
                </a:gridCol>
                <a:gridCol w="704850">
                  <a:extLst>
                    <a:ext uri="{9D8B030D-6E8A-4147-A177-3AD203B41FA5}">
                      <a16:colId xmlns="" xmlns:a16="http://schemas.microsoft.com/office/drawing/2014/main" val="20003"/>
                    </a:ext>
                  </a:extLst>
                </a:gridCol>
                <a:gridCol w="771525">
                  <a:extLst>
                    <a:ext uri="{9D8B030D-6E8A-4147-A177-3AD203B41FA5}">
                      <a16:colId xmlns="" xmlns:a16="http://schemas.microsoft.com/office/drawing/2014/main" val="20004"/>
                    </a:ext>
                  </a:extLst>
                </a:gridCol>
              </a:tblGrid>
              <a:tr h="178961">
                <a:tc>
                  <a:txBody>
                    <a:bodyPr/>
                    <a:lstStyle/>
                    <a:p>
                      <a:pPr marL="0" indent="0">
                        <a:buFont typeface="+mj-lt"/>
                        <a:buNone/>
                      </a:pPr>
                      <a:r>
                        <a:rPr lang="en-US" sz="1200" b="1" dirty="0">
                          <a:solidFill>
                            <a:schemeClr val="bg1"/>
                          </a:solidFill>
                        </a:rPr>
                        <a:t>ID</a:t>
                      </a:r>
                    </a:p>
                  </a:txBody>
                  <a:tcPr>
                    <a:solidFill>
                      <a:schemeClr val="tx2">
                        <a:lumMod val="60000"/>
                        <a:lumOff val="40000"/>
                      </a:schemeClr>
                    </a:solidFill>
                  </a:tcPr>
                </a:tc>
                <a:tc>
                  <a:txBody>
                    <a:bodyPr/>
                    <a:lstStyle/>
                    <a:p>
                      <a:pPr marL="0" indent="0" algn="l">
                        <a:buFont typeface="+mj-lt"/>
                        <a:buNone/>
                      </a:pPr>
                      <a:r>
                        <a:rPr lang="en-US" sz="1200" b="1" dirty="0">
                          <a:solidFill>
                            <a:schemeClr val="bg1"/>
                          </a:solidFill>
                        </a:rPr>
                        <a:t>Short Name</a:t>
                      </a:r>
                    </a:p>
                  </a:txBody>
                  <a:tcPr>
                    <a:solidFill>
                      <a:schemeClr val="tx2">
                        <a:lumMod val="60000"/>
                        <a:lumOff val="40000"/>
                      </a:schemeClr>
                    </a:solidFill>
                  </a:tcPr>
                </a:tc>
                <a:tc>
                  <a:txBody>
                    <a:bodyPr/>
                    <a:lstStyle/>
                    <a:p>
                      <a:pPr marL="0" indent="0" algn="l">
                        <a:buFont typeface="+mj-lt"/>
                        <a:buNone/>
                      </a:pPr>
                      <a:r>
                        <a:rPr lang="en-US" sz="1200" b="1" dirty="0">
                          <a:solidFill>
                            <a:schemeClr val="bg1"/>
                          </a:solidFill>
                        </a:rPr>
                        <a:t>Key Activities - Detailed Description of Tasks to Fulfill Objective of Milestone (How)</a:t>
                      </a:r>
                    </a:p>
                  </a:txBody>
                  <a:tcPr>
                    <a:solidFill>
                      <a:schemeClr val="tx2">
                        <a:lumMod val="60000"/>
                        <a:lumOff val="40000"/>
                      </a:schemeClr>
                    </a:solidFill>
                  </a:tcPr>
                </a:tc>
                <a:tc>
                  <a:txBody>
                    <a:bodyPr/>
                    <a:lstStyle/>
                    <a:p>
                      <a:pPr marL="0" indent="0" algn="ctr">
                        <a:buFont typeface="+mj-lt"/>
                        <a:buNone/>
                      </a:pPr>
                      <a:r>
                        <a:rPr lang="en-US" sz="1200" b="1" dirty="0">
                          <a:solidFill>
                            <a:schemeClr val="bg1"/>
                          </a:solidFill>
                        </a:rPr>
                        <a:t>Funding</a:t>
                      </a:r>
                    </a:p>
                  </a:txBody>
                  <a:tcPr>
                    <a:solidFill>
                      <a:schemeClr val="tx2">
                        <a:lumMod val="60000"/>
                        <a:lumOff val="40000"/>
                      </a:schemeClr>
                    </a:solidFill>
                  </a:tcPr>
                </a:tc>
                <a:tc>
                  <a:txBody>
                    <a:bodyPr/>
                    <a:lstStyle/>
                    <a:p>
                      <a:pPr marL="0" indent="0" algn="ctr">
                        <a:buFont typeface="+mj-lt"/>
                        <a:buNone/>
                      </a:pPr>
                      <a:r>
                        <a:rPr lang="en-US" sz="1200" b="1" dirty="0">
                          <a:solidFill>
                            <a:schemeClr val="bg1"/>
                          </a:solidFill>
                        </a:rPr>
                        <a:t>Status</a:t>
                      </a:r>
                    </a:p>
                  </a:txBody>
                  <a:tcPr>
                    <a:solidFill>
                      <a:schemeClr val="tx2">
                        <a:lumMod val="60000"/>
                        <a:lumOff val="40000"/>
                      </a:schemeClr>
                    </a:solidFill>
                  </a:tcPr>
                </a:tc>
                <a:extLst>
                  <a:ext uri="{0D108BD9-81ED-4DB2-BD59-A6C34878D82A}">
                    <a16:rowId xmlns="" xmlns:a16="http://schemas.microsoft.com/office/drawing/2014/main" val="10000"/>
                  </a:ext>
                </a:extLst>
              </a:tr>
              <a:tr h="227670">
                <a:tc>
                  <a:txBody>
                    <a:bodyPr/>
                    <a:lstStyle/>
                    <a:p>
                      <a:pPr marL="0" indent="0">
                        <a:buFont typeface="+mj-lt"/>
                        <a:buNone/>
                      </a:pPr>
                      <a:r>
                        <a:rPr lang="en-US" sz="900" b="0" dirty="0"/>
                        <a:t>1.1</a:t>
                      </a:r>
                    </a:p>
                  </a:txBody>
                  <a:tcPr>
                    <a:solidFill>
                      <a:schemeClr val="bg1"/>
                    </a:solidFill>
                  </a:tcPr>
                </a:tc>
                <a:tc>
                  <a:txBody>
                    <a:bodyPr/>
                    <a:lstStyle/>
                    <a:p>
                      <a:pPr marL="0" indent="0" algn="l">
                        <a:buFont typeface="+mj-lt"/>
                        <a:buNone/>
                      </a:pPr>
                      <a:r>
                        <a:rPr lang="en-US" sz="900" dirty="0"/>
                        <a:t>Text</a:t>
                      </a:r>
                    </a:p>
                  </a:txBody>
                  <a:tcPr>
                    <a:solidFill>
                      <a:schemeClr val="bg1"/>
                    </a:solidFill>
                  </a:tcPr>
                </a:tc>
                <a:tc>
                  <a:txBody>
                    <a:bodyPr/>
                    <a:lstStyle/>
                    <a:p>
                      <a:pPr marL="0" indent="0" algn="l">
                        <a:buFont typeface="+mj-lt"/>
                        <a:buNone/>
                      </a:pPr>
                      <a:r>
                        <a:rPr lang="en-US" sz="900" dirty="0"/>
                        <a:t>Text</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On</a:t>
                      </a:r>
                      <a:r>
                        <a:rPr lang="en-US" sz="900" baseline="0" dirty="0"/>
                        <a:t> target</a:t>
                      </a:r>
                      <a:endParaRPr lang="en-US" sz="900" dirty="0"/>
                    </a:p>
                  </a:txBody>
                  <a:tcPr>
                    <a:solidFill>
                      <a:schemeClr val="bg1"/>
                    </a:solidFill>
                  </a:tcPr>
                </a:tc>
                <a:extLst>
                  <a:ext uri="{0D108BD9-81ED-4DB2-BD59-A6C34878D82A}">
                    <a16:rowId xmlns="" xmlns:a16="http://schemas.microsoft.com/office/drawing/2014/main" val="10001"/>
                  </a:ext>
                </a:extLst>
              </a:tr>
              <a:tr h="227670">
                <a:tc>
                  <a:txBody>
                    <a:bodyPr/>
                    <a:lstStyle/>
                    <a:p>
                      <a:pPr marL="0" indent="0">
                        <a:buFont typeface="+mj-lt"/>
                        <a:buNone/>
                      </a:pPr>
                      <a:r>
                        <a:rPr lang="en-US" sz="900" b="0" dirty="0"/>
                        <a:t>1.2</a:t>
                      </a:r>
                    </a:p>
                  </a:txBody>
                  <a:tcPr>
                    <a:solidFill>
                      <a:schemeClr val="bg1"/>
                    </a:solidFill>
                  </a:tcPr>
                </a:tc>
                <a:tc>
                  <a:txBody>
                    <a:bodyPr/>
                    <a:lstStyle/>
                    <a:p>
                      <a:pPr marL="0" indent="0" algn="l">
                        <a:buFont typeface="+mj-lt"/>
                        <a:buNone/>
                      </a:pPr>
                      <a:r>
                        <a:rPr lang="en-US" sz="900" dirty="0"/>
                        <a:t>Text</a:t>
                      </a:r>
                    </a:p>
                  </a:txBody>
                  <a:tcPr>
                    <a:solidFill>
                      <a:schemeClr val="bg1"/>
                    </a:solidFill>
                  </a:tcPr>
                </a:tc>
                <a:tc>
                  <a:txBody>
                    <a:bodyPr/>
                    <a:lstStyle/>
                    <a:p>
                      <a:pPr marL="0" indent="0" algn="l">
                        <a:buFont typeface="+mj-lt"/>
                        <a:buNone/>
                      </a:pPr>
                      <a:r>
                        <a:rPr lang="en-US" sz="900" dirty="0"/>
                        <a:t>Text</a:t>
                      </a:r>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Not</a:t>
                      </a:r>
                      <a:r>
                        <a:rPr lang="en-US" sz="900" baseline="0" dirty="0"/>
                        <a:t> started</a:t>
                      </a:r>
                      <a:endParaRPr lang="en-US" sz="900" dirty="0"/>
                    </a:p>
                  </a:txBody>
                  <a:tcPr>
                    <a:solidFill>
                      <a:schemeClr val="bg1"/>
                    </a:solidFill>
                  </a:tcPr>
                </a:tc>
                <a:extLst>
                  <a:ext uri="{0D108BD9-81ED-4DB2-BD59-A6C34878D82A}">
                    <a16:rowId xmlns="" xmlns:a16="http://schemas.microsoft.com/office/drawing/2014/main" val="10002"/>
                  </a:ext>
                </a:extLst>
              </a:tr>
              <a:tr h="227670">
                <a:tc>
                  <a:txBody>
                    <a:bodyPr/>
                    <a:lstStyle/>
                    <a:p>
                      <a:pPr marL="0" indent="0">
                        <a:buFont typeface="+mj-lt"/>
                        <a:buNone/>
                      </a:pPr>
                      <a:r>
                        <a:rPr lang="en-US" sz="900" b="0" dirty="0"/>
                        <a:t>1.3</a:t>
                      </a:r>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Delayed</a:t>
                      </a:r>
                    </a:p>
                  </a:txBody>
                  <a:tcPr>
                    <a:solidFill>
                      <a:schemeClr val="bg1"/>
                    </a:solidFill>
                  </a:tcPr>
                </a:tc>
                <a:extLst>
                  <a:ext uri="{0D108BD9-81ED-4DB2-BD59-A6C34878D82A}">
                    <a16:rowId xmlns="" xmlns:a16="http://schemas.microsoft.com/office/drawing/2014/main" val="10003"/>
                  </a:ext>
                </a:extLst>
              </a:tr>
              <a:tr h="227670">
                <a:tc>
                  <a:txBody>
                    <a:bodyPr/>
                    <a:lstStyle/>
                    <a:p>
                      <a:pPr marL="0" indent="0">
                        <a:buFont typeface="+mj-lt"/>
                        <a:buNone/>
                      </a:pPr>
                      <a:r>
                        <a:rPr lang="en-US" sz="900" b="0" dirty="0"/>
                        <a:t>1.4</a:t>
                      </a:r>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ctr">
                        <a:buFont typeface="+mj-lt"/>
                        <a:buNone/>
                      </a:pPr>
                      <a:r>
                        <a:rPr lang="en-US" sz="900" dirty="0"/>
                        <a:t>$</a:t>
                      </a:r>
                    </a:p>
                  </a:txBody>
                  <a:tcPr>
                    <a:solidFill>
                      <a:schemeClr val="bg1"/>
                    </a:solidFill>
                  </a:tcPr>
                </a:tc>
                <a:tc>
                  <a:txBody>
                    <a:bodyPr/>
                    <a:lstStyle/>
                    <a:p>
                      <a:pPr marL="0" indent="0" algn="ctr">
                        <a:buFont typeface="+mj-lt"/>
                        <a:buNone/>
                      </a:pPr>
                      <a:r>
                        <a:rPr lang="en-US" sz="900" dirty="0"/>
                        <a:t>Cancelled</a:t>
                      </a:r>
                    </a:p>
                  </a:txBody>
                  <a:tcPr>
                    <a:solidFill>
                      <a:schemeClr val="bg1"/>
                    </a:solidFill>
                  </a:tcPr>
                </a:tc>
                <a:extLst>
                  <a:ext uri="{0D108BD9-81ED-4DB2-BD59-A6C34878D82A}">
                    <a16:rowId xmlns="" xmlns:a16="http://schemas.microsoft.com/office/drawing/2014/main" val="10004"/>
                  </a:ext>
                </a:extLst>
              </a:tr>
              <a:tr h="227670">
                <a:tc>
                  <a:txBody>
                    <a:bodyPr/>
                    <a:lstStyle/>
                    <a:p>
                      <a:pPr marL="0" indent="0">
                        <a:buFont typeface="+mj-lt"/>
                        <a:buNone/>
                      </a:pPr>
                      <a:r>
                        <a:rPr lang="en-US" sz="900" b="0" dirty="0"/>
                        <a:t>1.5</a:t>
                      </a:r>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extLst>
                  <a:ext uri="{0D108BD9-81ED-4DB2-BD59-A6C34878D82A}">
                    <a16:rowId xmlns="" xmlns:a16="http://schemas.microsoft.com/office/drawing/2014/main" val="10005"/>
                  </a:ext>
                </a:extLst>
              </a:tr>
              <a:tr h="227670">
                <a:tc>
                  <a:txBody>
                    <a:bodyPr/>
                    <a:lstStyle/>
                    <a:p>
                      <a:pPr marL="0" indent="0">
                        <a:buFont typeface="+mj-lt"/>
                        <a:buNone/>
                      </a:pPr>
                      <a:r>
                        <a:rPr lang="en-US" sz="900" b="0" dirty="0"/>
                        <a:t>1.6</a:t>
                      </a:r>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extLst>
                  <a:ext uri="{0D108BD9-81ED-4DB2-BD59-A6C34878D82A}">
                    <a16:rowId xmlns="" xmlns:a16="http://schemas.microsoft.com/office/drawing/2014/main" val="10006"/>
                  </a:ext>
                </a:extLst>
              </a:tr>
              <a:tr h="227670">
                <a:tc>
                  <a:txBody>
                    <a:bodyPr/>
                    <a:lstStyle/>
                    <a:p>
                      <a:pPr marL="0" indent="0">
                        <a:buFont typeface="+mj-lt"/>
                        <a:buNone/>
                      </a:pPr>
                      <a:r>
                        <a:rPr lang="en-US" sz="900" b="0" dirty="0"/>
                        <a:t>1.7</a:t>
                      </a:r>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extLst>
                  <a:ext uri="{0D108BD9-81ED-4DB2-BD59-A6C34878D82A}">
                    <a16:rowId xmlns="" xmlns:a16="http://schemas.microsoft.com/office/drawing/2014/main" val="10007"/>
                  </a:ext>
                </a:extLst>
              </a:tr>
              <a:tr h="227670">
                <a:tc>
                  <a:txBody>
                    <a:bodyPr/>
                    <a:lstStyle/>
                    <a:p>
                      <a:pPr marL="0" indent="0">
                        <a:buFont typeface="+mj-lt"/>
                        <a:buNone/>
                      </a:pPr>
                      <a:r>
                        <a:rPr lang="en-US" sz="900" b="0" dirty="0"/>
                        <a:t>1.8</a:t>
                      </a:r>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l">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tc>
                  <a:txBody>
                    <a:bodyPr/>
                    <a:lstStyle/>
                    <a:p>
                      <a:pPr marL="0" indent="0" algn="ctr">
                        <a:buFont typeface="+mj-lt"/>
                        <a:buNone/>
                      </a:pPr>
                      <a:endParaRPr lang="en-US" sz="900" dirty="0"/>
                    </a:p>
                  </a:txBody>
                  <a:tcPr>
                    <a:solidFill>
                      <a:schemeClr val="bg1"/>
                    </a:solidFill>
                  </a:tcPr>
                </a:tc>
                <a:extLst>
                  <a:ext uri="{0D108BD9-81ED-4DB2-BD59-A6C34878D82A}">
                    <a16:rowId xmlns="" xmlns:a16="http://schemas.microsoft.com/office/drawing/2014/main" val="975235019"/>
                  </a:ext>
                </a:extLst>
              </a:tr>
            </a:tbl>
          </a:graphicData>
        </a:graphic>
      </p:graphicFrame>
      <p:sp>
        <p:nvSpPr>
          <p:cNvPr id="48" name="TextBox 47"/>
          <p:cNvSpPr txBox="1"/>
          <p:nvPr/>
        </p:nvSpPr>
        <p:spPr>
          <a:xfrm rot="20086660">
            <a:off x="1446378" y="4409983"/>
            <a:ext cx="6751272" cy="430887"/>
          </a:xfrm>
          <a:prstGeom prst="rect">
            <a:avLst/>
          </a:prstGeom>
          <a:noFill/>
        </p:spPr>
        <p:txBody>
          <a:bodyPr wrap="none" lIns="0" tIns="0" rIns="0" bIns="0" rtlCol="0">
            <a:spAutoFit/>
          </a:bodyPr>
          <a:lstStyle/>
          <a:p>
            <a:r>
              <a:rPr lang="en-US" sz="2800" dirty="0">
                <a:solidFill>
                  <a:srgbClr val="FF0000"/>
                </a:solidFill>
              </a:rPr>
              <a:t>One Slide for each Milestone / Key Activity</a:t>
            </a:r>
          </a:p>
        </p:txBody>
      </p:sp>
      <p:sp>
        <p:nvSpPr>
          <p:cNvPr id="19" name="Slide Number Placeholder 4"/>
          <p:cNvSpPr txBox="1">
            <a:spLocks/>
          </p:cNvSpPr>
          <p:nvPr/>
        </p:nvSpPr>
        <p:spPr bwMode="auto">
          <a:xfrm>
            <a:off x="8866905" y="6619595"/>
            <a:ext cx="401782" cy="365125"/>
          </a:xfrm>
          <a:prstGeom prst="rect">
            <a:avLst/>
          </a:prstGeom>
          <a:noFill/>
          <a:ln>
            <a:miter lim="800000"/>
            <a:headEnd/>
            <a:tailEnd/>
          </a:ln>
        </p:spPr>
        <p:txBody>
          <a:bodyPr/>
          <a:ls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64770AC-CBF5-4E8E-B167-0C19C569F6A6}" type="slidenum">
              <a:rPr lang="en-US" sz="1200" smtClean="0"/>
              <a:pPr/>
              <a:t>16</a:t>
            </a:fld>
            <a:endParaRPr lang="en-US" sz="1200" dirty="0"/>
          </a:p>
        </p:txBody>
      </p:sp>
    </p:spTree>
    <p:extLst>
      <p:ext uri="{BB962C8B-B14F-4D97-AF65-F5344CB8AC3E}">
        <p14:creationId xmlns:p14="http://schemas.microsoft.com/office/powerpoint/2010/main" val="889786542"/>
      </p:ext>
    </p:extLst>
  </p:cSld>
  <p:clrMapOvr>
    <a:masterClrMapping/>
  </p:clrMapOvr>
  <p:transition spd="slow">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6172200" y="91440"/>
          <a:ext cx="2890165" cy="975360"/>
        </p:xfrm>
        <a:graphic>
          <a:graphicData uri="http://schemas.openxmlformats.org/drawingml/2006/table">
            <a:tbl>
              <a:tblPr firstRow="1" bandRow="1">
                <a:tableStyleId>{5940675A-B579-460E-94D1-54222C63F5DA}</a:tableStyleId>
              </a:tblPr>
              <a:tblGrid>
                <a:gridCol w="1305236">
                  <a:extLst>
                    <a:ext uri="{9D8B030D-6E8A-4147-A177-3AD203B41FA5}">
                      <a16:colId xmlns="" xmlns:a16="http://schemas.microsoft.com/office/drawing/2014/main" val="20000"/>
                    </a:ext>
                  </a:extLst>
                </a:gridCol>
                <a:gridCol w="1584929">
                  <a:extLst>
                    <a:ext uri="{9D8B030D-6E8A-4147-A177-3AD203B41FA5}">
                      <a16:colId xmlns="" xmlns:a16="http://schemas.microsoft.com/office/drawing/2014/main" val="20001"/>
                    </a:ext>
                  </a:extLst>
                </a:gridCol>
              </a:tblGrid>
              <a:tr h="164028">
                <a:tc>
                  <a:txBody>
                    <a:bodyPr/>
                    <a:lstStyle/>
                    <a:p>
                      <a:r>
                        <a:rPr lang="en-US" sz="1000" b="1" dirty="0">
                          <a:solidFill>
                            <a:schemeClr val="tx1"/>
                          </a:solidFill>
                        </a:rPr>
                        <a:t>As Of:</a:t>
                      </a:r>
                    </a:p>
                  </a:txBody>
                  <a:tcPr>
                    <a:solidFill>
                      <a:schemeClr val="tx2">
                        <a:lumMod val="20000"/>
                        <a:lumOff val="80000"/>
                      </a:schemeClr>
                    </a:solidFill>
                  </a:tcPr>
                </a:tc>
                <a:tc>
                  <a:txBody>
                    <a:bodyPr/>
                    <a:lstStyle/>
                    <a:p>
                      <a:pPr algn="ctr"/>
                      <a:r>
                        <a:rPr lang="en-US" sz="1000" b="1" dirty="0">
                          <a:solidFill>
                            <a:schemeClr val="tx1"/>
                          </a:solidFill>
                        </a:rPr>
                        <a:t>1/1/2017</a:t>
                      </a:r>
                    </a:p>
                  </a:txBody>
                  <a:tcPr>
                    <a:solidFill>
                      <a:schemeClr val="tx2">
                        <a:lumMod val="20000"/>
                        <a:lumOff val="80000"/>
                      </a:schemeClr>
                    </a:solidFill>
                  </a:tcPr>
                </a:tc>
                <a:extLst>
                  <a:ext uri="{0D108BD9-81ED-4DB2-BD59-A6C34878D82A}">
                    <a16:rowId xmlns="" xmlns:a16="http://schemas.microsoft.com/office/drawing/2014/main" val="10000"/>
                  </a:ext>
                </a:extLst>
              </a:tr>
              <a:tr h="164028">
                <a:tc>
                  <a:txBody>
                    <a:bodyPr/>
                    <a:lstStyle/>
                    <a:p>
                      <a:r>
                        <a:rPr lang="en-US" sz="1000" b="1" dirty="0">
                          <a:solidFill>
                            <a:schemeClr val="tx1"/>
                          </a:solidFill>
                        </a:rPr>
                        <a:t>Maturity</a:t>
                      </a:r>
                    </a:p>
                  </a:txBody>
                  <a:tcPr>
                    <a:solidFill>
                      <a:schemeClr val="tx2">
                        <a:lumMod val="20000"/>
                        <a:lumOff val="80000"/>
                      </a:schemeClr>
                    </a:solidFill>
                  </a:tcPr>
                </a:tc>
                <a:tc>
                  <a:txBody>
                    <a:bodyPr/>
                    <a:lstStyle/>
                    <a:p>
                      <a:pPr algn="ctr"/>
                      <a:r>
                        <a:rPr lang="en-US" sz="1000" dirty="0"/>
                        <a:t>2.5 (1/10/2017)</a:t>
                      </a:r>
                    </a:p>
                  </a:txBody>
                  <a:tcPr>
                    <a:solidFill>
                      <a:schemeClr val="bg1"/>
                    </a:solidFill>
                  </a:tcPr>
                </a:tc>
                <a:extLst>
                  <a:ext uri="{0D108BD9-81ED-4DB2-BD59-A6C34878D82A}">
                    <a16:rowId xmlns="" xmlns:a16="http://schemas.microsoft.com/office/drawing/2014/main" val="10001"/>
                  </a:ext>
                </a:extLst>
              </a:tr>
              <a:tr h="164028">
                <a:tc>
                  <a:txBody>
                    <a:bodyPr/>
                    <a:lstStyle/>
                    <a:p>
                      <a:r>
                        <a:rPr lang="en-US" sz="1000" b="1" dirty="0">
                          <a:solidFill>
                            <a:schemeClr val="tx1"/>
                          </a:solidFill>
                        </a:rPr>
                        <a:t>Process Owner</a:t>
                      </a:r>
                    </a:p>
                  </a:txBody>
                  <a:tcPr>
                    <a:solidFill>
                      <a:schemeClr val="tx2">
                        <a:lumMod val="20000"/>
                        <a:lumOff val="80000"/>
                      </a:schemeClr>
                    </a:solidFill>
                  </a:tcPr>
                </a:tc>
                <a:tc>
                  <a:txBody>
                    <a:bodyPr/>
                    <a:lstStyle/>
                    <a:p>
                      <a:pPr algn="ctr"/>
                      <a:r>
                        <a:rPr lang="en-US" sz="1000" dirty="0"/>
                        <a:t>John Doe</a:t>
                      </a:r>
                    </a:p>
                  </a:txBody>
                  <a:tcPr>
                    <a:solidFill>
                      <a:schemeClr val="bg1"/>
                    </a:solidFill>
                  </a:tcPr>
                </a:tc>
                <a:extLst>
                  <a:ext uri="{0D108BD9-81ED-4DB2-BD59-A6C34878D82A}">
                    <a16:rowId xmlns="" xmlns:a16="http://schemas.microsoft.com/office/drawing/2014/main" val="10002"/>
                  </a:ext>
                </a:extLst>
              </a:tr>
              <a:tr h="164028">
                <a:tc>
                  <a:txBody>
                    <a:bodyPr/>
                    <a:lstStyle/>
                    <a:p>
                      <a:r>
                        <a:rPr lang="en-US" sz="1000" b="1" dirty="0">
                          <a:solidFill>
                            <a:schemeClr val="tx1"/>
                          </a:solidFill>
                        </a:rPr>
                        <a:t>Process Manager</a:t>
                      </a:r>
                    </a:p>
                  </a:txBody>
                  <a:tcPr>
                    <a:solidFill>
                      <a:schemeClr val="tx2">
                        <a:lumMod val="20000"/>
                        <a:lumOff val="80000"/>
                      </a:schemeClr>
                    </a:solidFill>
                  </a:tcPr>
                </a:tc>
                <a:tc>
                  <a:txBody>
                    <a:bodyPr/>
                    <a:lstStyle/>
                    <a:p>
                      <a:pPr algn="ctr"/>
                      <a:r>
                        <a:rPr lang="en-US" sz="1000" dirty="0"/>
                        <a:t>Jane Smith</a:t>
                      </a:r>
                    </a:p>
                  </a:txBody>
                  <a:tcPr>
                    <a:solidFill>
                      <a:schemeClr val="bg1"/>
                    </a:solidFill>
                  </a:tcPr>
                </a:tc>
                <a:extLst>
                  <a:ext uri="{0D108BD9-81ED-4DB2-BD59-A6C34878D82A}">
                    <a16:rowId xmlns="" xmlns:a16="http://schemas.microsoft.com/office/drawing/2014/main" val="10003"/>
                  </a:ext>
                </a:extLst>
              </a:tr>
            </a:tbl>
          </a:graphicData>
        </a:graphic>
      </p:graphicFrame>
      <p:sp>
        <p:nvSpPr>
          <p:cNvPr id="17" name="Title 1"/>
          <p:cNvSpPr txBox="1">
            <a:spLocks/>
          </p:cNvSpPr>
          <p:nvPr/>
        </p:nvSpPr>
        <p:spPr>
          <a:xfrm>
            <a:off x="179512" y="76200"/>
            <a:ext cx="5992688" cy="685800"/>
          </a:xfrm>
          <a:prstGeom prst="rect">
            <a:avLst/>
          </a:prstGeom>
        </p:spPr>
        <p:txBody>
          <a:bodyPr/>
          <a:lstStyle>
            <a:lvl1pPr algn="l" defTabSz="914400" rtl="0" eaLnBrk="1" latinLnBrk="0" hangingPunct="1">
              <a:spcBef>
                <a:spcPct val="0"/>
              </a:spcBef>
              <a:buNone/>
              <a:defRPr lang="en-GB" sz="2000" b="1" kern="1200" noProof="0" dirty="0" smtClean="0">
                <a:solidFill>
                  <a:schemeClr val="bg1"/>
                </a:solidFill>
                <a:latin typeface="Arial"/>
                <a:ea typeface="+mj-ea"/>
                <a:cs typeface="Arial" pitchFamily="34" charset="0"/>
              </a:defRPr>
            </a:lvl1pPr>
            <a:lvl2pPr eaLnBrk="1" hangingPunct="1">
              <a:defRPr lang="en-GB" sz="1800" b="1" kern="1200" noProof="0" dirty="0">
                <a:solidFill>
                  <a:schemeClr val="bg1"/>
                </a:solidFill>
                <a:latin typeface="Arial" pitchFamily="34" charset="0"/>
                <a:ea typeface="+mj-ea"/>
                <a:cs typeface="Arial" pitchFamily="34" charset="0"/>
              </a:defRPr>
            </a:lvl2pPr>
            <a:lvl3pPr eaLnBrk="1" hangingPunct="1">
              <a:defRPr lang="en-GB" sz="1800" b="1" kern="1200" noProof="0" dirty="0">
                <a:solidFill>
                  <a:schemeClr val="bg1"/>
                </a:solidFill>
                <a:latin typeface="Arial" pitchFamily="34" charset="0"/>
                <a:ea typeface="+mj-ea"/>
                <a:cs typeface="Arial" pitchFamily="34" charset="0"/>
              </a:defRPr>
            </a:lvl3pPr>
            <a:lvl4pPr eaLnBrk="1" hangingPunct="1">
              <a:defRPr lang="en-GB" sz="1800" b="1" kern="1200" noProof="0" dirty="0">
                <a:solidFill>
                  <a:schemeClr val="bg1"/>
                </a:solidFill>
                <a:latin typeface="Arial" pitchFamily="34" charset="0"/>
                <a:ea typeface="+mj-ea"/>
                <a:cs typeface="Arial" pitchFamily="34" charset="0"/>
              </a:defRPr>
            </a:lvl4pPr>
            <a:lvl5pPr eaLnBrk="1" hangingPunct="1">
              <a:defRPr lang="en-GB" sz="1800" b="1" kern="1200" noProof="0" dirty="0">
                <a:solidFill>
                  <a:schemeClr val="bg1"/>
                </a:solidFill>
                <a:latin typeface="Arial" pitchFamily="34" charset="0"/>
                <a:ea typeface="+mj-ea"/>
                <a:cs typeface="Arial" pitchFamily="34" charset="0"/>
              </a:defRPr>
            </a:lvl5pPr>
            <a:lvl6pPr eaLnBrk="1" hangingPunct="1">
              <a:defRPr lang="en-GB" sz="1800" b="1" kern="1200" noProof="0" dirty="0">
                <a:solidFill>
                  <a:schemeClr val="bg1"/>
                </a:solidFill>
                <a:latin typeface="Arial" pitchFamily="34" charset="0"/>
                <a:ea typeface="+mj-ea"/>
                <a:cs typeface="Arial" pitchFamily="34" charset="0"/>
              </a:defRPr>
            </a:lvl6pPr>
            <a:lvl7pPr eaLnBrk="1" hangingPunct="1">
              <a:defRPr lang="en-GB" sz="1800" b="1" kern="1200" noProof="0" dirty="0">
                <a:solidFill>
                  <a:schemeClr val="bg1"/>
                </a:solidFill>
                <a:latin typeface="Arial" pitchFamily="34" charset="0"/>
                <a:ea typeface="+mj-ea"/>
                <a:cs typeface="Arial" pitchFamily="34" charset="0"/>
              </a:defRPr>
            </a:lvl7pPr>
            <a:lvl8pPr eaLnBrk="1" hangingPunct="1">
              <a:defRPr lang="en-GB" sz="1800" b="1" kern="1200" noProof="0" dirty="0">
                <a:solidFill>
                  <a:schemeClr val="bg1"/>
                </a:solidFill>
                <a:latin typeface="Arial" pitchFamily="34" charset="0"/>
                <a:ea typeface="+mj-ea"/>
                <a:cs typeface="Arial" pitchFamily="34" charset="0"/>
              </a:defRPr>
            </a:lvl8pPr>
            <a:lvl9pPr eaLnBrk="1" hangingPunct="1">
              <a:defRPr lang="en-GB" sz="1800" b="1" kern="1200" noProof="0" dirty="0">
                <a:solidFill>
                  <a:schemeClr val="bg1"/>
                </a:solidFill>
                <a:latin typeface="Arial" pitchFamily="34" charset="0"/>
                <a:ea typeface="+mj-ea"/>
                <a:cs typeface="Arial" pitchFamily="34" charset="0"/>
              </a:defRPr>
            </a:lvl9pPr>
          </a:lstStyle>
          <a:p>
            <a:r>
              <a:rPr lang="en-US" dirty="0">
                <a:solidFill>
                  <a:schemeClr val="tx2"/>
                </a:solidFill>
              </a:rPr>
              <a:t>&lt;Process Name&gt; Milestone  Details</a:t>
            </a:r>
          </a:p>
          <a:p>
            <a:r>
              <a:rPr lang="en-US" dirty="0">
                <a:solidFill>
                  <a:schemeClr val="tx2"/>
                </a:solidFill>
              </a:rPr>
              <a:t>&lt;Milestone # and Name&gt;</a:t>
            </a:r>
          </a:p>
        </p:txBody>
      </p:sp>
      <p:graphicFrame>
        <p:nvGraphicFramePr>
          <p:cNvPr id="49" name="Group 62"/>
          <p:cNvGraphicFramePr>
            <a:graphicFrameLocks noGrp="1"/>
          </p:cNvGraphicFramePr>
          <p:nvPr>
            <p:extLst/>
          </p:nvPr>
        </p:nvGraphicFramePr>
        <p:xfrm>
          <a:off x="228600" y="1117602"/>
          <a:ext cx="2090306" cy="5456030"/>
        </p:xfrm>
        <a:graphic>
          <a:graphicData uri="http://schemas.openxmlformats.org/drawingml/2006/table">
            <a:tbl>
              <a:tblPr/>
              <a:tblGrid>
                <a:gridCol w="2090306">
                  <a:extLst>
                    <a:ext uri="{9D8B030D-6E8A-4147-A177-3AD203B41FA5}">
                      <a16:colId xmlns="" xmlns:a16="http://schemas.microsoft.com/office/drawing/2014/main" val="20000"/>
                    </a:ext>
                  </a:extLst>
                </a:gridCol>
              </a:tblGrid>
              <a:tr h="400875">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kern="1200" cap="none" normalizeH="0" baseline="0" dirty="0">
                          <a:ln>
                            <a:noFill/>
                          </a:ln>
                          <a:solidFill>
                            <a:schemeClr val="bg1"/>
                          </a:solidFill>
                          <a:effectLst/>
                          <a:latin typeface="Arial" charset="0"/>
                          <a:ea typeface="ヒラギノ角ゴ Pro W3"/>
                          <a:cs typeface="ヒラギノ角ゴ Pro W3"/>
                        </a:rPr>
                        <a:t>Q1 2017</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chemeClr val="tx2">
                        <a:lumMod val="60000"/>
                        <a:lumOff val="40000"/>
                      </a:schemeClr>
                    </a:solidFill>
                  </a:tcPr>
                </a:tc>
                <a:extLst>
                  <a:ext uri="{0D108BD9-81ED-4DB2-BD59-A6C34878D82A}">
                    <a16:rowId xmlns="" xmlns:a16="http://schemas.microsoft.com/office/drawing/2014/main" val="10000"/>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cs typeface="Calibri" panose="020F0502020204030204" pitchFamily="34" charset="0"/>
                        </a:rPr>
                        <a:t>Process</a:t>
                      </a:r>
                      <a:endParaRPr kumimoji="0" lang="en-US" sz="1400" b="0" i="0" u="none" strike="noStrike" kern="0" cap="none" spc="0" normalizeH="0" baseline="0" noProof="0" dirty="0">
                        <a:ln>
                          <a:noFill/>
                        </a:ln>
                        <a:solidFill>
                          <a:srgbClr val="2D2D8A"/>
                        </a:solidFill>
                        <a:effectLst/>
                        <a:uLnTx/>
                        <a:uFillTx/>
                        <a:latin typeface="Calibri" panose="020F0502020204030204" pitchFamily="34" charset="0"/>
                        <a:cs typeface="Calibri" panose="020F0502020204030204" pitchFamily="34" charset="0"/>
                      </a:endParaRPr>
                    </a:p>
                    <a:p>
                      <a:pPr marL="119063" lvl="0" indent="-119063">
                        <a:buFont typeface="Arial" charset="0"/>
                        <a:buChar char="•"/>
                        <a:defRPr/>
                      </a:pPr>
                      <a:r>
                        <a:rPr lang="en-US" sz="1400" kern="0" dirty="0">
                          <a:solidFill>
                            <a:srgbClr val="2D2D8A"/>
                          </a:solidFill>
                          <a:latin typeface="Calibri" panose="020F0502020204030204" pitchFamily="34" charset="0"/>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1"/>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People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 xmlns:a16="http://schemas.microsoft.com/office/drawing/2014/main" val="10002"/>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119063" lvl="0" indent="-119063">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Technology</a:t>
                      </a:r>
                      <a:endParaRPr lang="en-US" sz="1400"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3"/>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lvl="0" indent="0">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Governance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 xmlns:a16="http://schemas.microsoft.com/office/drawing/2014/main" val="10004"/>
                  </a:ext>
                </a:extLst>
              </a:tr>
              <a:tr h="1011031">
                <a:tc>
                  <a:txBody>
                    <a:body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Partners /</a:t>
                      </a:r>
                      <a:r>
                        <a:rPr lang="en-US" sz="1400" b="1" kern="0" baseline="0" dirty="0">
                          <a:solidFill>
                            <a:srgbClr val="2D2D8A"/>
                          </a:solidFill>
                          <a:latin typeface="Calibri" panose="020F0502020204030204" pitchFamily="34" charset="0"/>
                          <a:ea typeface="ヒラギノ角ゴ Pro W3"/>
                          <a:cs typeface="Calibri" panose="020F0502020204030204" pitchFamily="34" charset="0"/>
                        </a:rPr>
                        <a:t> Vendors</a:t>
                      </a:r>
                      <a:endParaRPr lang="en-US" sz="1400" b="1"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 xmlns:a16="http://schemas.microsoft.com/office/drawing/2014/main" val="3171733301"/>
                  </a:ext>
                </a:extLst>
              </a:tr>
            </a:tbl>
          </a:graphicData>
        </a:graphic>
      </p:graphicFrame>
      <p:graphicFrame>
        <p:nvGraphicFramePr>
          <p:cNvPr id="50" name="Table 49"/>
          <p:cNvGraphicFramePr>
            <a:graphicFrameLocks noGrp="1"/>
          </p:cNvGraphicFramePr>
          <p:nvPr>
            <p:extLst/>
          </p:nvPr>
        </p:nvGraphicFramePr>
        <p:xfrm>
          <a:off x="2477611" y="1136490"/>
          <a:ext cx="2090306" cy="5435907"/>
        </p:xfrm>
        <a:graphic>
          <a:graphicData uri="http://schemas.openxmlformats.org/drawingml/2006/table">
            <a:tbl>
              <a:tblPr/>
              <a:tblGrid>
                <a:gridCol w="2090306">
                  <a:extLst>
                    <a:ext uri="{9D8B030D-6E8A-4147-A177-3AD203B41FA5}">
                      <a16:colId xmlns="" xmlns:a16="http://schemas.microsoft.com/office/drawing/2014/main" val="20000"/>
                    </a:ext>
                  </a:extLst>
                </a:gridCol>
              </a:tblGrid>
              <a:tr h="399397">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bg1"/>
                          </a:solidFill>
                          <a:effectLst/>
                          <a:latin typeface="Arial" charset="0"/>
                          <a:ea typeface="ヒラギノ角ゴ Pro W3"/>
                          <a:cs typeface="ヒラギノ角ゴ Pro W3"/>
                        </a:rPr>
                        <a:t>Q2 2017</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chemeClr val="tx2">
                        <a:lumMod val="60000"/>
                        <a:lumOff val="40000"/>
                      </a:schemeClr>
                    </a:solidFill>
                  </a:tcPr>
                </a:tc>
                <a:extLst>
                  <a:ext uri="{0D108BD9-81ED-4DB2-BD59-A6C34878D82A}">
                    <a16:rowId xmlns="" xmlns:a16="http://schemas.microsoft.com/office/drawing/2014/main" val="10000"/>
                  </a:ext>
                </a:extLst>
              </a:tr>
              <a:tr h="1007302">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Process</a:t>
                      </a:r>
                      <a:endParaRPr kumimoji="0" lang="en-US" sz="1400" b="0" i="0" u="none" strike="noStrike" kern="0" cap="none" spc="0" normalizeH="0" baseline="0" noProof="0" dirty="0">
                        <a:ln>
                          <a:noFill/>
                        </a:ln>
                        <a:solidFill>
                          <a:srgbClr val="2D2D8A"/>
                        </a:solidFill>
                        <a:effectLst/>
                        <a:uLnTx/>
                        <a:uFillTx/>
                        <a:latin typeface="Calibri" panose="020F0502020204030204" pitchFamily="34" charset="0"/>
                        <a:ea typeface="ヒラギノ角ゴ Pro W3"/>
                        <a:cs typeface="Calibri" panose="020F0502020204030204" pitchFamily="34" charset="0"/>
                      </a:endParaRP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1"/>
                  </a:ext>
                </a:extLst>
              </a:tr>
              <a:tr h="1007302">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People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 xmlns:a16="http://schemas.microsoft.com/office/drawing/2014/main" val="10002"/>
                  </a:ext>
                </a:extLst>
              </a:tr>
              <a:tr h="1007302">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119063" lvl="0" indent="-119063">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Technology</a:t>
                      </a:r>
                      <a:r>
                        <a:rPr lang="en-US" sz="1400" kern="0" dirty="0">
                          <a:solidFill>
                            <a:srgbClr val="2D2D8A"/>
                          </a:solidFill>
                          <a:latin typeface="Calibri" panose="020F0502020204030204" pitchFamily="34" charset="0"/>
                          <a:ea typeface="ヒラギノ角ゴ Pro W3"/>
                          <a:cs typeface="Calibri" panose="020F0502020204030204" pitchFamily="34" charset="0"/>
                        </a:rPr>
                        <a:t> </a:t>
                      </a: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3"/>
                  </a:ext>
                </a:extLst>
              </a:tr>
              <a:tr h="1007302">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lvl="0" indent="0">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Governance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 xmlns:a16="http://schemas.microsoft.com/office/drawing/2014/main" val="10004"/>
                  </a:ext>
                </a:extLst>
              </a:tr>
              <a:tr h="1007302">
                <a:tc>
                  <a:txBody>
                    <a:body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Partners /</a:t>
                      </a:r>
                      <a:r>
                        <a:rPr lang="en-US" sz="1400" b="1" kern="0" baseline="0" dirty="0">
                          <a:solidFill>
                            <a:srgbClr val="2D2D8A"/>
                          </a:solidFill>
                          <a:latin typeface="Calibri" panose="020F0502020204030204" pitchFamily="34" charset="0"/>
                          <a:ea typeface="ヒラギノ角ゴ Pro W3"/>
                          <a:cs typeface="Calibri" panose="020F0502020204030204" pitchFamily="34" charset="0"/>
                        </a:rPr>
                        <a:t> Vendors</a:t>
                      </a:r>
                      <a:endParaRPr lang="en-US" sz="1400" b="1"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 xmlns:a16="http://schemas.microsoft.com/office/drawing/2014/main" val="1880159893"/>
                  </a:ext>
                </a:extLst>
              </a:tr>
            </a:tbl>
          </a:graphicData>
        </a:graphic>
      </p:graphicFrame>
      <p:graphicFrame>
        <p:nvGraphicFramePr>
          <p:cNvPr id="51" name="Table 50"/>
          <p:cNvGraphicFramePr>
            <a:graphicFrameLocks noGrp="1"/>
          </p:cNvGraphicFramePr>
          <p:nvPr>
            <p:extLst/>
          </p:nvPr>
        </p:nvGraphicFramePr>
        <p:xfrm>
          <a:off x="4725138" y="1117602"/>
          <a:ext cx="2090306" cy="5456030"/>
        </p:xfrm>
        <a:graphic>
          <a:graphicData uri="http://schemas.openxmlformats.org/drawingml/2006/table">
            <a:tbl>
              <a:tblPr/>
              <a:tblGrid>
                <a:gridCol w="2090306">
                  <a:extLst>
                    <a:ext uri="{9D8B030D-6E8A-4147-A177-3AD203B41FA5}">
                      <a16:colId xmlns="" xmlns:a16="http://schemas.microsoft.com/office/drawing/2014/main" val="20000"/>
                    </a:ext>
                  </a:extLst>
                </a:gridCol>
              </a:tblGrid>
              <a:tr h="400875">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bg1"/>
                          </a:solidFill>
                          <a:effectLst/>
                          <a:latin typeface="Arial" charset="0"/>
                          <a:ea typeface="ヒラギノ角ゴ Pro W3"/>
                          <a:cs typeface="ヒラギノ角ゴ Pro W3"/>
                        </a:rPr>
                        <a:t>Q3 2017</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chemeClr val="tx2">
                        <a:lumMod val="60000"/>
                        <a:lumOff val="40000"/>
                      </a:schemeClr>
                    </a:solidFill>
                  </a:tcPr>
                </a:tc>
                <a:extLst>
                  <a:ext uri="{0D108BD9-81ED-4DB2-BD59-A6C34878D82A}">
                    <a16:rowId xmlns="" xmlns:a16="http://schemas.microsoft.com/office/drawing/2014/main" val="10000"/>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Process</a:t>
                      </a:r>
                      <a:endParaRPr kumimoji="0" lang="en-US" sz="1400" b="0" i="0" u="none" strike="noStrike" kern="0" cap="none" spc="0" normalizeH="0" baseline="0" noProof="0" dirty="0">
                        <a:ln>
                          <a:noFill/>
                        </a:ln>
                        <a:solidFill>
                          <a:srgbClr val="2D2D8A"/>
                        </a:solidFill>
                        <a:effectLst/>
                        <a:uLnTx/>
                        <a:uFillTx/>
                        <a:latin typeface="Calibri" panose="020F0502020204030204" pitchFamily="34" charset="0"/>
                        <a:ea typeface="ヒラギノ角ゴ Pro W3"/>
                        <a:cs typeface="Calibri" panose="020F0502020204030204" pitchFamily="34" charset="0"/>
                      </a:endParaRP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1"/>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People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 xmlns:a16="http://schemas.microsoft.com/office/drawing/2014/main" val="10002"/>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119063" lvl="0" indent="-119063">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Technology</a:t>
                      </a:r>
                      <a:endParaRPr lang="en-US" sz="1400"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3"/>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lvl="0" indent="0">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Governance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 xmlns:a16="http://schemas.microsoft.com/office/drawing/2014/main" val="10004"/>
                  </a:ext>
                </a:extLst>
              </a:tr>
              <a:tr h="1011031">
                <a:tc>
                  <a:txBody>
                    <a:body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Partners /</a:t>
                      </a:r>
                      <a:r>
                        <a:rPr lang="en-US" sz="1400" b="1" kern="0" baseline="0" dirty="0">
                          <a:solidFill>
                            <a:srgbClr val="2D2D8A"/>
                          </a:solidFill>
                          <a:latin typeface="Calibri" panose="020F0502020204030204" pitchFamily="34" charset="0"/>
                          <a:ea typeface="ヒラギノ角ゴ Pro W3"/>
                          <a:cs typeface="Calibri" panose="020F0502020204030204" pitchFamily="34" charset="0"/>
                        </a:rPr>
                        <a:t> Vendors</a:t>
                      </a:r>
                      <a:endParaRPr lang="en-US" sz="1400" b="1"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 xmlns:a16="http://schemas.microsoft.com/office/drawing/2014/main" val="466262663"/>
                  </a:ext>
                </a:extLst>
              </a:tr>
            </a:tbl>
          </a:graphicData>
        </a:graphic>
      </p:graphicFrame>
      <p:graphicFrame>
        <p:nvGraphicFramePr>
          <p:cNvPr id="52" name="Table 51"/>
          <p:cNvGraphicFramePr>
            <a:graphicFrameLocks noGrp="1"/>
          </p:cNvGraphicFramePr>
          <p:nvPr>
            <p:extLst/>
          </p:nvPr>
        </p:nvGraphicFramePr>
        <p:xfrm>
          <a:off x="6977494" y="1117601"/>
          <a:ext cx="2090306" cy="5456030"/>
        </p:xfrm>
        <a:graphic>
          <a:graphicData uri="http://schemas.openxmlformats.org/drawingml/2006/table">
            <a:tbl>
              <a:tblPr/>
              <a:tblGrid>
                <a:gridCol w="2090306">
                  <a:extLst>
                    <a:ext uri="{9D8B030D-6E8A-4147-A177-3AD203B41FA5}">
                      <a16:colId xmlns="" xmlns:a16="http://schemas.microsoft.com/office/drawing/2014/main" val="20000"/>
                    </a:ext>
                  </a:extLst>
                </a:gridCol>
              </a:tblGrid>
              <a:tr h="400875">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bg1"/>
                          </a:solidFill>
                          <a:effectLst/>
                          <a:latin typeface="Arial" charset="0"/>
                          <a:ea typeface="ヒラギノ角ゴ Pro W3"/>
                          <a:cs typeface="ヒラギノ角ゴ Pro W3"/>
                        </a:rPr>
                        <a:t>Q4 2017</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chemeClr val="tx2">
                        <a:lumMod val="60000"/>
                        <a:lumOff val="40000"/>
                      </a:schemeClr>
                    </a:solidFill>
                  </a:tcPr>
                </a:tc>
                <a:extLst>
                  <a:ext uri="{0D108BD9-81ED-4DB2-BD59-A6C34878D82A}">
                    <a16:rowId xmlns="" xmlns:a16="http://schemas.microsoft.com/office/drawing/2014/main" val="10000"/>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Process</a:t>
                      </a:r>
                      <a:endParaRPr kumimoji="0" lang="en-US" sz="1400" b="0" i="0" u="none" strike="noStrike" kern="0" cap="none" spc="0" normalizeH="0" baseline="0" noProof="0" dirty="0">
                        <a:ln>
                          <a:noFill/>
                        </a:ln>
                        <a:solidFill>
                          <a:srgbClr val="2D2D8A"/>
                        </a:solidFill>
                        <a:effectLst/>
                        <a:uLnTx/>
                        <a:uFillTx/>
                        <a:latin typeface="Calibri" panose="020F0502020204030204" pitchFamily="34" charset="0"/>
                        <a:ea typeface="ヒラギノ角ゴ Pro W3"/>
                        <a:cs typeface="Calibri" panose="020F0502020204030204" pitchFamily="34" charset="0"/>
                      </a:endParaRP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1"/>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People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 xmlns:a16="http://schemas.microsoft.com/office/drawing/2014/main" val="10002"/>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119063" lvl="0" indent="-119063">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Technology</a:t>
                      </a:r>
                      <a:endParaRPr lang="en-US" sz="1400"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3"/>
                  </a:ext>
                </a:extLst>
              </a:tr>
              <a:tr h="1011031">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lvl="0" indent="0">
                        <a:buFont typeface="Arial" charset="0"/>
                        <a:buNone/>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Governance</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 xmlns:a16="http://schemas.microsoft.com/office/drawing/2014/main" val="10004"/>
                  </a:ext>
                </a:extLst>
              </a:tr>
              <a:tr h="1011031">
                <a:tc>
                  <a:txBody>
                    <a:bodyPr/>
                    <a:lstStyle/>
                    <a:p>
                      <a:pPr lvl="0">
                        <a:defRPr/>
                      </a:pPr>
                      <a:r>
                        <a:rPr lang="en-US" sz="1400" b="1" kern="0" dirty="0">
                          <a:solidFill>
                            <a:srgbClr val="2D2D8A"/>
                          </a:solidFill>
                          <a:latin typeface="Calibri" panose="020F0502020204030204" pitchFamily="34" charset="0"/>
                          <a:ea typeface="ヒラギノ角ゴ Pro W3"/>
                          <a:cs typeface="Calibri" panose="020F0502020204030204" pitchFamily="34" charset="0"/>
                        </a:rPr>
                        <a:t>Partners /</a:t>
                      </a:r>
                      <a:r>
                        <a:rPr lang="en-US" sz="1400" b="1" kern="0" baseline="0" dirty="0">
                          <a:solidFill>
                            <a:srgbClr val="2D2D8A"/>
                          </a:solidFill>
                          <a:latin typeface="Calibri" panose="020F0502020204030204" pitchFamily="34" charset="0"/>
                          <a:ea typeface="ヒラギノ角ゴ Pro W3"/>
                          <a:cs typeface="Calibri" panose="020F0502020204030204" pitchFamily="34" charset="0"/>
                        </a:rPr>
                        <a:t> Vendors</a:t>
                      </a:r>
                      <a:endParaRPr lang="en-US" sz="1400" b="1"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400" kern="0" dirty="0">
                          <a:solidFill>
                            <a:srgbClr val="2D2D8A"/>
                          </a:solidFill>
                          <a:latin typeface="Calibri" panose="020F0502020204030204" pitchFamily="34" charset="0"/>
                          <a:ea typeface="ヒラギノ角ゴ Pro W3"/>
                          <a:cs typeface="Calibri" panose="020F0502020204030204" pitchFamily="34" charset="0"/>
                        </a:rPr>
                        <a:t>Task 3</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 xmlns:a16="http://schemas.microsoft.com/office/drawing/2014/main" val="444583519"/>
                  </a:ext>
                </a:extLst>
              </a:tr>
            </a:tbl>
          </a:graphicData>
        </a:graphic>
      </p:graphicFrame>
      <p:sp>
        <p:nvSpPr>
          <p:cNvPr id="10" name="Slide Number Placeholder 4"/>
          <p:cNvSpPr txBox="1">
            <a:spLocks/>
          </p:cNvSpPr>
          <p:nvPr/>
        </p:nvSpPr>
        <p:spPr bwMode="auto">
          <a:xfrm>
            <a:off x="8866905" y="6619595"/>
            <a:ext cx="401782" cy="365125"/>
          </a:xfrm>
          <a:prstGeom prst="rect">
            <a:avLst/>
          </a:prstGeom>
          <a:noFill/>
          <a:ln>
            <a:miter lim="800000"/>
            <a:headEnd/>
            <a:tailEnd/>
          </a:ln>
        </p:spPr>
        <p:txBody>
          <a:bodyPr/>
          <a:ls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64770AC-CBF5-4E8E-B167-0C19C569F6A6}" type="slidenum">
              <a:rPr lang="en-US" sz="1200" smtClean="0"/>
              <a:pPr/>
              <a:t>17</a:t>
            </a:fld>
            <a:endParaRPr lang="en-US" sz="1200" dirty="0"/>
          </a:p>
        </p:txBody>
      </p:sp>
    </p:spTree>
    <p:extLst>
      <p:ext uri="{BB962C8B-B14F-4D97-AF65-F5344CB8AC3E}">
        <p14:creationId xmlns:p14="http://schemas.microsoft.com/office/powerpoint/2010/main" val="2027692703"/>
      </p:ext>
    </p:extLst>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23528" y="757986"/>
            <a:ext cx="8496944" cy="3703840"/>
          </a:xfrm>
        </p:spPr>
        <p:txBody>
          <a:bodyPr>
            <a:normAutofit/>
          </a:bodyPr>
          <a:lstStyle/>
          <a:p>
            <a:pPr marL="0" indent="0">
              <a:buNone/>
            </a:pPr>
            <a:r>
              <a:rPr lang="en-US" sz="2000" b="1" dirty="0"/>
              <a:t>Define clear Roles and Responsibilities / Accountabilities (RACI)</a:t>
            </a:r>
          </a:p>
          <a:p>
            <a:pPr marL="641350" lvl="3" indent="-285750">
              <a:spcBef>
                <a:spcPts val="0"/>
              </a:spcBef>
              <a:buFont typeface="Wingdings" panose="05000000000000000000" pitchFamily="2" charset="2"/>
              <a:buChar char="ü"/>
            </a:pPr>
            <a:r>
              <a:rPr lang="en-US" sz="1600" dirty="0"/>
              <a:t>Process Managers / Platform Manager</a:t>
            </a:r>
          </a:p>
          <a:p>
            <a:pPr marL="641350" lvl="3" indent="-285750">
              <a:spcBef>
                <a:spcPts val="0"/>
              </a:spcBef>
              <a:buFont typeface="Wingdings" panose="05000000000000000000" pitchFamily="2" charset="2"/>
              <a:buChar char="ü"/>
            </a:pPr>
            <a:r>
              <a:rPr lang="en-US" sz="1600" dirty="0"/>
              <a:t>Process Owners / Platform Owner / Enterprise Architecture</a:t>
            </a:r>
          </a:p>
          <a:p>
            <a:pPr marL="641350" lvl="3" indent="-285750">
              <a:spcBef>
                <a:spcPts val="0"/>
              </a:spcBef>
              <a:buFont typeface="Wingdings" panose="05000000000000000000" pitchFamily="2" charset="2"/>
              <a:buChar char="ü"/>
            </a:pPr>
            <a:r>
              <a:rPr lang="en-US" sz="1600" dirty="0"/>
              <a:t>IT Governance Board / IT Leadership</a:t>
            </a:r>
          </a:p>
          <a:p>
            <a:pPr marL="527050" lvl="3" indent="-171450">
              <a:spcBef>
                <a:spcPts val="0"/>
              </a:spcBef>
              <a:buFont typeface="Arial" panose="020B0604020202020204" pitchFamily="34" charset="0"/>
              <a:buChar char="•"/>
            </a:pPr>
            <a:endParaRPr lang="en-US" sz="1600" dirty="0"/>
          </a:p>
          <a:p>
            <a:pPr marL="0" indent="0">
              <a:buNone/>
            </a:pPr>
            <a:r>
              <a:rPr lang="en-US" sz="2000" b="1" dirty="0"/>
              <a:t>Define the ITSM Governance Framework </a:t>
            </a:r>
          </a:p>
          <a:p>
            <a:pPr marL="641350" lvl="3" indent="-285750">
              <a:spcBef>
                <a:spcPts val="0"/>
              </a:spcBef>
              <a:buFont typeface="Wingdings" panose="05000000000000000000" pitchFamily="2" charset="2"/>
              <a:buChar char="ü"/>
            </a:pPr>
            <a:r>
              <a:rPr lang="en-US" sz="1600" dirty="0"/>
              <a:t>Formalize Roles (empower roles, e.g. formal roles for career path)</a:t>
            </a:r>
          </a:p>
          <a:p>
            <a:pPr marL="641350" lvl="3" indent="-285750">
              <a:spcBef>
                <a:spcPts val="0"/>
              </a:spcBef>
              <a:buFont typeface="Wingdings" panose="05000000000000000000" pitchFamily="2" charset="2"/>
              <a:buChar char="ü"/>
            </a:pPr>
            <a:r>
              <a:rPr lang="en-US" sz="1600" dirty="0"/>
              <a:t>Set up Councils (Process Manager Council, Process Owner Council etc.)</a:t>
            </a:r>
          </a:p>
          <a:p>
            <a:pPr marL="641350" lvl="3" indent="-285750">
              <a:spcBef>
                <a:spcPts val="0"/>
              </a:spcBef>
              <a:buFont typeface="Wingdings" panose="05000000000000000000" pitchFamily="2" charset="2"/>
              <a:buChar char="ü"/>
            </a:pPr>
            <a:r>
              <a:rPr lang="en-US" sz="1600" dirty="0"/>
              <a:t>Define Escalations (Who do I escalate to?)</a:t>
            </a:r>
          </a:p>
          <a:p>
            <a:pPr marL="641350" lvl="3" indent="-285750">
              <a:spcBef>
                <a:spcPts val="0"/>
              </a:spcBef>
              <a:buFont typeface="Wingdings" panose="05000000000000000000" pitchFamily="2" charset="2"/>
              <a:buChar char="ü"/>
            </a:pPr>
            <a:r>
              <a:rPr lang="en-US" sz="1600" dirty="0"/>
              <a:t>Define Thresholds (When do I escalate?)</a:t>
            </a:r>
          </a:p>
          <a:p>
            <a:pPr marL="641350" lvl="3" indent="-285750">
              <a:spcBef>
                <a:spcPts val="0"/>
              </a:spcBef>
              <a:buFont typeface="Wingdings" panose="05000000000000000000" pitchFamily="2" charset="2"/>
              <a:buChar char="ü"/>
            </a:pPr>
            <a:r>
              <a:rPr lang="en-US" sz="1600" dirty="0"/>
              <a:t>Agree on Decision Rights (Who can decide?)</a:t>
            </a:r>
          </a:p>
          <a:p>
            <a:pPr marL="355600" lvl="3" indent="0">
              <a:spcBef>
                <a:spcPts val="0"/>
              </a:spcBef>
              <a:buNone/>
            </a:pPr>
            <a:endParaRPr lang="en-US" sz="1600" dirty="0"/>
          </a:p>
          <a:p>
            <a:pPr marL="0" lvl="3" indent="0">
              <a:spcBef>
                <a:spcPts val="0"/>
              </a:spcBef>
              <a:buNone/>
            </a:pPr>
            <a:r>
              <a:rPr lang="en-US" b="1" dirty="0">
                <a:solidFill>
                  <a:srgbClr val="FF0000"/>
                </a:solidFill>
              </a:rPr>
              <a:t>Senior Management Engagement and Sponsoring – Value Based Approach</a:t>
            </a:r>
          </a:p>
        </p:txBody>
      </p:sp>
      <p:sp>
        <p:nvSpPr>
          <p:cNvPr id="7" name="Title 1"/>
          <p:cNvSpPr txBox="1">
            <a:spLocks/>
          </p:cNvSpPr>
          <p:nvPr/>
        </p:nvSpPr>
        <p:spPr bwMode="gray">
          <a:xfrm>
            <a:off x="0" y="-102770"/>
            <a:ext cx="9144000" cy="965142"/>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3600" kern="1200">
                <a:solidFill>
                  <a:schemeClr val="tx2">
                    <a:lumMod val="50000"/>
                  </a:schemeClr>
                </a:solidFill>
                <a:latin typeface="+mj-lt"/>
                <a:ea typeface="+mj-ea"/>
                <a:cs typeface="+mj-cs"/>
              </a:defRPr>
            </a:lvl1pPr>
          </a:lstStyle>
          <a:p>
            <a:r>
              <a:rPr lang="en-US" sz="3000" b="1" dirty="0"/>
              <a:t>Lessons Learned</a:t>
            </a:r>
          </a:p>
        </p:txBody>
      </p:sp>
      <p:pic>
        <p:nvPicPr>
          <p:cNvPr id="9" name="Picture 8"/>
          <p:cNvPicPr>
            <a:picLocks noChangeAspect="1"/>
          </p:cNvPicPr>
          <p:nvPr/>
        </p:nvPicPr>
        <p:blipFill>
          <a:blip r:embed="rId3"/>
          <a:stretch>
            <a:fillRect/>
          </a:stretch>
        </p:blipFill>
        <p:spPr>
          <a:xfrm>
            <a:off x="491468" y="4432098"/>
            <a:ext cx="2481281" cy="1342688"/>
          </a:xfrm>
          <a:prstGeom prst="rect">
            <a:avLst/>
          </a:prstGeom>
          <a:ln w="12700">
            <a:solidFill>
              <a:schemeClr val="bg1">
                <a:lumMod val="50000"/>
              </a:schemeClr>
            </a:solidFill>
          </a:ln>
          <a:effectLst>
            <a:outerShdw blurRad="50800" dist="38100" dir="2700000" algn="tl" rotWithShape="0">
              <a:prstClr val="black">
                <a:alpha val="40000"/>
              </a:prstClr>
            </a:outerShdw>
          </a:effectLst>
        </p:spPr>
      </p:pic>
      <p:pic>
        <p:nvPicPr>
          <p:cNvPr id="11" name="Picture 10"/>
          <p:cNvPicPr>
            <a:picLocks noChangeAspect="1"/>
          </p:cNvPicPr>
          <p:nvPr/>
        </p:nvPicPr>
        <p:blipFill>
          <a:blip r:embed="rId4"/>
          <a:stretch>
            <a:fillRect/>
          </a:stretch>
        </p:blipFill>
        <p:spPr>
          <a:xfrm>
            <a:off x="6774813" y="4416264"/>
            <a:ext cx="1928031" cy="1387597"/>
          </a:xfrm>
          <a:prstGeom prst="rect">
            <a:avLst/>
          </a:prstGeom>
          <a:ln w="12700">
            <a:solidFill>
              <a:schemeClr val="bg1">
                <a:lumMod val="50000"/>
              </a:schemeClr>
            </a:solidFill>
          </a:ln>
        </p:spPr>
      </p:pic>
      <p:pic>
        <p:nvPicPr>
          <p:cNvPr id="12" name="Picture 11"/>
          <p:cNvPicPr>
            <a:picLocks noChangeAspect="1"/>
          </p:cNvPicPr>
          <p:nvPr/>
        </p:nvPicPr>
        <p:blipFill>
          <a:blip r:embed="rId5"/>
          <a:stretch>
            <a:fillRect/>
          </a:stretch>
        </p:blipFill>
        <p:spPr>
          <a:xfrm>
            <a:off x="4423783" y="4598573"/>
            <a:ext cx="1900448" cy="1367518"/>
          </a:xfrm>
          <a:prstGeom prst="rect">
            <a:avLst/>
          </a:prstGeom>
          <a:ln w="12700">
            <a:solidFill>
              <a:schemeClr val="bg1">
                <a:lumMod val="50000"/>
              </a:schemeClr>
            </a:solidFill>
          </a:ln>
        </p:spPr>
      </p:pic>
      <p:pic>
        <p:nvPicPr>
          <p:cNvPr id="10" name="Picture 9"/>
          <p:cNvPicPr>
            <a:picLocks noChangeAspect="1"/>
          </p:cNvPicPr>
          <p:nvPr/>
        </p:nvPicPr>
        <p:blipFill>
          <a:blip r:embed="rId6"/>
          <a:stretch>
            <a:fillRect/>
          </a:stretch>
        </p:blipFill>
        <p:spPr>
          <a:xfrm>
            <a:off x="3482815" y="4406068"/>
            <a:ext cx="1881935" cy="1361702"/>
          </a:xfrm>
          <a:prstGeom prst="rect">
            <a:avLst/>
          </a:prstGeom>
          <a:ln w="12700">
            <a:solidFill>
              <a:schemeClr val="bg1">
                <a:lumMod val="50000"/>
              </a:schemeClr>
            </a:solidFill>
          </a:ln>
        </p:spPr>
      </p:pic>
      <p:sp>
        <p:nvSpPr>
          <p:cNvPr id="8" name="Slide Number Placeholder 4"/>
          <p:cNvSpPr txBox="1">
            <a:spLocks/>
          </p:cNvSpPr>
          <p:nvPr/>
        </p:nvSpPr>
        <p:spPr bwMode="auto">
          <a:xfrm>
            <a:off x="8866905" y="6578030"/>
            <a:ext cx="401782" cy="365125"/>
          </a:xfrm>
          <a:prstGeom prst="rect">
            <a:avLst/>
          </a:prstGeom>
          <a:noFill/>
          <a:ln>
            <a:miter lim="800000"/>
            <a:headEnd/>
            <a:tailEnd/>
          </a:ln>
        </p:spPr>
        <p:txBody>
          <a:bodyPr/>
          <a:ls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64770AC-CBF5-4E8E-B167-0C19C569F6A6}" type="slidenum">
              <a:rPr lang="en-US" sz="1200" smtClean="0">
                <a:solidFill>
                  <a:schemeClr val="bg1"/>
                </a:solidFill>
              </a:rPr>
              <a:pPr/>
              <a:t>18</a:t>
            </a:fld>
            <a:endParaRPr lang="en-US" sz="1200" dirty="0">
              <a:solidFill>
                <a:schemeClr val="bg1"/>
              </a:solidFill>
            </a:endParaRPr>
          </a:p>
        </p:txBody>
      </p:sp>
    </p:spTree>
    <p:extLst>
      <p:ext uri="{BB962C8B-B14F-4D97-AF65-F5344CB8AC3E}">
        <p14:creationId xmlns:p14="http://schemas.microsoft.com/office/powerpoint/2010/main" val="3290507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anim calcmode="lin" valueType="num">
                                      <p:cBhvr additive="base">
                                        <p:cTn id="7"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6003758"/>
          </a:xfrm>
          <a:prstGeom prst="rect">
            <a:avLst/>
          </a:prstGeom>
          <a:gradFill>
            <a:gsLst>
              <a:gs pos="93805">
                <a:srgbClr val="000000"/>
              </a:gs>
              <a:gs pos="0">
                <a:srgbClr val="FF0000"/>
              </a:gs>
              <a:gs pos="60000">
                <a:schemeClr val="tx1"/>
              </a:gs>
            </a:gsLst>
            <a:lin ang="5400000" scaled="1"/>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986" y="3820653"/>
            <a:ext cx="1428051" cy="1906379"/>
          </a:xfrm>
          <a:prstGeom prst="rect">
            <a:avLst/>
          </a:prstGeom>
        </p:spPr>
      </p:pic>
      <p:sp>
        <p:nvSpPr>
          <p:cNvPr id="4" name="Text Placeholder 6"/>
          <p:cNvSpPr txBox="1">
            <a:spLocks/>
          </p:cNvSpPr>
          <p:nvPr/>
        </p:nvSpPr>
        <p:spPr>
          <a:xfrm>
            <a:off x="2422037" y="3832682"/>
            <a:ext cx="5021500" cy="2207170"/>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bg2">
                    <a:lumMod val="10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bg2">
                    <a:lumMod val="10000"/>
                  </a:schemeClr>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bg2">
                    <a:lumMod val="10000"/>
                  </a:schemeClr>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bg2">
                    <a:lumMod val="10000"/>
                  </a:schemeClr>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bg2">
                    <a:lumMod val="10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defRPr/>
            </a:pPr>
            <a:r>
              <a:rPr lang="en-US" sz="2400" dirty="0">
                <a:solidFill>
                  <a:schemeClr val="bg1"/>
                </a:solidFill>
              </a:rPr>
              <a:t>Thorsten Manthey</a:t>
            </a:r>
            <a:br>
              <a:rPr lang="en-US" sz="2400" dirty="0">
                <a:solidFill>
                  <a:schemeClr val="bg1"/>
                </a:solidFill>
              </a:rPr>
            </a:br>
            <a:r>
              <a:rPr lang="en-US" sz="1500" b="1" dirty="0">
                <a:solidFill>
                  <a:schemeClr val="bg1"/>
                </a:solidFill>
              </a:rPr>
              <a:t>Senior Consultant  |  TCS </a:t>
            </a:r>
            <a:br>
              <a:rPr lang="en-US" sz="1500" b="1" dirty="0">
                <a:solidFill>
                  <a:schemeClr val="bg1"/>
                </a:solidFill>
              </a:rPr>
            </a:br>
            <a:r>
              <a:rPr lang="en-US" sz="1400" b="1" dirty="0">
                <a:solidFill>
                  <a:schemeClr val="bg1"/>
                </a:solidFill>
              </a:rPr>
              <a:t>Thorsten.Manthey@tcs.com</a:t>
            </a:r>
            <a:r>
              <a:rPr lang="en-US" sz="1400" dirty="0">
                <a:solidFill>
                  <a:schemeClr val="bg1"/>
                </a:solidFill>
              </a:rPr>
              <a:t/>
            </a:r>
            <a:br>
              <a:rPr lang="en-US" sz="1400" dirty="0">
                <a:solidFill>
                  <a:schemeClr val="bg1"/>
                </a:solidFill>
              </a:rPr>
            </a:br>
            <a:r>
              <a:rPr lang="en-US" sz="1400" dirty="0">
                <a:solidFill>
                  <a:schemeClr val="bg1"/>
                </a:solidFill>
              </a:rPr>
              <a:t>www.tmanthey.com</a:t>
            </a:r>
            <a:br>
              <a:rPr lang="en-US" sz="1400" dirty="0">
                <a:solidFill>
                  <a:schemeClr val="bg1"/>
                </a:solidFill>
              </a:rPr>
            </a:br>
            <a:r>
              <a:rPr lang="en-US" sz="1400" dirty="0">
                <a:solidFill>
                  <a:schemeClr val="bg1"/>
                </a:solidFill>
              </a:rPr>
              <a:t>@</a:t>
            </a:r>
            <a:r>
              <a:rPr lang="en-US" sz="1400" dirty="0" err="1">
                <a:solidFill>
                  <a:schemeClr val="bg1"/>
                </a:solidFill>
              </a:rPr>
              <a:t>ThorstenManthey</a:t>
            </a:r>
            <a:endParaRPr lang="en-US" sz="1400" dirty="0">
              <a:solidFill>
                <a:schemeClr val="bg1"/>
              </a:solidFill>
            </a:endParaRPr>
          </a:p>
          <a:p>
            <a:pPr marL="0" indent="0">
              <a:buNone/>
              <a:defRPr/>
            </a:pPr>
            <a:r>
              <a:rPr lang="en-US" sz="1400" dirty="0">
                <a:solidFill>
                  <a:schemeClr val="bg1"/>
                </a:solidFill>
              </a:rPr>
              <a:t>+1 (617) 513 0000</a:t>
            </a:r>
          </a:p>
          <a:p>
            <a:pPr marL="0" indent="0">
              <a:buNone/>
              <a:defRPr/>
            </a:pPr>
            <a:endParaRPr lang="en-US" sz="1400" dirty="0">
              <a:solidFill>
                <a:schemeClr val="bg1"/>
              </a:solidFill>
            </a:endParaRPr>
          </a:p>
          <a:p>
            <a:pPr marL="0" indent="0">
              <a:buNone/>
            </a:pPr>
            <a:r>
              <a:rPr lang="en-US" sz="1400" dirty="0">
                <a:solidFill>
                  <a:schemeClr val="bg1"/>
                </a:solidFill>
              </a:rPr>
              <a:t>Download TEMPLATES at:</a:t>
            </a:r>
            <a:br>
              <a:rPr lang="en-US" sz="1400" dirty="0">
                <a:solidFill>
                  <a:schemeClr val="bg1"/>
                </a:solidFill>
              </a:rPr>
            </a:br>
            <a:r>
              <a:rPr lang="en-US" sz="1400" dirty="0">
                <a:solidFill>
                  <a:schemeClr val="bg1"/>
                </a:solidFill>
              </a:rPr>
              <a:t>www.tmanthey.com/speaker.html</a:t>
            </a:r>
          </a:p>
          <a:p>
            <a:pPr marL="0" indent="0">
              <a:buNone/>
              <a:defRPr/>
            </a:pPr>
            <a:endParaRPr lang="en-US" sz="1400" dirty="0"/>
          </a:p>
          <a:p>
            <a:endParaRPr lang="en-US" sz="1400" dirty="0"/>
          </a:p>
        </p:txBody>
      </p:sp>
      <p:pic>
        <p:nvPicPr>
          <p:cNvPr id="7" name="Picture 6"/>
          <p:cNvPicPr>
            <a:picLocks noChangeAspect="1"/>
          </p:cNvPicPr>
          <p:nvPr/>
        </p:nvPicPr>
        <p:blipFill rotWithShape="1">
          <a:blip r:embed="rId3">
            <a:extLst>
              <a:ext uri="{BEBA8EAE-BF5A-486C-A8C5-ECC9F3942E4B}">
                <a14:imgProps xmlns:a14="http://schemas.microsoft.com/office/drawing/2010/main">
                  <a14:imgLayer r:embed="rId4">
                    <a14:imgEffect>
                      <a14:backgroundRemoval t="0" b="98598" l="1702" r="58298">
                        <a14:foregroundMark x1="28936" y1="18692" x2="28936" y2="18692"/>
                        <a14:foregroundMark x1="45532" y1="27103" x2="45532" y2="27103"/>
                      </a14:backgroundRemoval>
                    </a14:imgEffect>
                  </a14:imgLayer>
                </a14:imgProps>
              </a:ext>
            </a:extLst>
          </a:blip>
          <a:srcRect r="41937"/>
          <a:stretch/>
        </p:blipFill>
        <p:spPr>
          <a:xfrm flipH="1">
            <a:off x="2081463" y="723280"/>
            <a:ext cx="1600201" cy="2509706"/>
          </a:xfrm>
          <a:prstGeom prst="rect">
            <a:avLst/>
          </a:prstGeom>
        </p:spPr>
      </p:pic>
      <p:sp>
        <p:nvSpPr>
          <p:cNvPr id="8" name="Oval Callout 7"/>
          <p:cNvSpPr/>
          <p:nvPr/>
        </p:nvSpPr>
        <p:spPr>
          <a:xfrm>
            <a:off x="4463714" y="783435"/>
            <a:ext cx="3104146" cy="1562720"/>
          </a:xfrm>
          <a:prstGeom prst="wedgeEllipseCallout">
            <a:avLst>
              <a:gd name="adj1" fmla="val -76310"/>
              <a:gd name="adj2" fmla="val -22694"/>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a:t>Questions?</a:t>
            </a:r>
          </a:p>
        </p:txBody>
      </p:sp>
      <p:sp>
        <p:nvSpPr>
          <p:cNvPr id="10" name="Slide Number Placeholder 4"/>
          <p:cNvSpPr txBox="1">
            <a:spLocks/>
          </p:cNvSpPr>
          <p:nvPr/>
        </p:nvSpPr>
        <p:spPr bwMode="auto">
          <a:xfrm>
            <a:off x="8866905" y="6578030"/>
            <a:ext cx="401782" cy="365125"/>
          </a:xfrm>
          <a:prstGeom prst="rect">
            <a:avLst/>
          </a:prstGeom>
          <a:noFill/>
          <a:ln>
            <a:miter lim="800000"/>
            <a:headEnd/>
            <a:tailEnd/>
          </a:ln>
        </p:spPr>
        <p:txBody>
          <a:bodyPr/>
          <a:ls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64770AC-CBF5-4E8E-B167-0C19C569F6A6}" type="slidenum">
              <a:rPr lang="en-US" sz="1200" smtClean="0">
                <a:solidFill>
                  <a:schemeClr val="bg1"/>
                </a:solidFill>
              </a:rPr>
              <a:pPr/>
              <a:t>19</a:t>
            </a:fld>
            <a:endParaRPr lang="en-US" sz="1200" dirty="0">
              <a:solidFill>
                <a:schemeClr val="bg1"/>
              </a:solidFill>
            </a:endParaRPr>
          </a:p>
        </p:txBody>
      </p:sp>
    </p:spTree>
    <p:extLst>
      <p:ext uri="{BB962C8B-B14F-4D97-AF65-F5344CB8AC3E}">
        <p14:creationId xmlns:p14="http://schemas.microsoft.com/office/powerpoint/2010/main" val="2635941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0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933854" y="105797"/>
            <a:ext cx="7321427" cy="965142"/>
          </a:xfrm>
        </p:spPr>
        <p:txBody>
          <a:bodyPr>
            <a:normAutofit fontScale="90000"/>
          </a:bodyPr>
          <a:lstStyle/>
          <a:p>
            <a:r>
              <a:rPr lang="en-GB" b="1" dirty="0"/>
              <a:t>The Process Owner is the Secret Agent! </a:t>
            </a:r>
            <a:endParaRPr lang="nb-NO" dirty="0"/>
          </a:p>
        </p:txBody>
      </p:sp>
      <p:grpSp>
        <p:nvGrpSpPr>
          <p:cNvPr id="4" name="Group 3"/>
          <p:cNvGrpSpPr/>
          <p:nvPr/>
        </p:nvGrpSpPr>
        <p:grpSpPr>
          <a:xfrm>
            <a:off x="636140" y="1014867"/>
            <a:ext cx="7838008" cy="4355059"/>
            <a:chOff x="636140" y="1264257"/>
            <a:chExt cx="7838008" cy="4355059"/>
          </a:xfrm>
        </p:grpSpPr>
        <p:grpSp>
          <p:nvGrpSpPr>
            <p:cNvPr id="11" name="Group 10"/>
            <p:cNvGrpSpPr/>
            <p:nvPr/>
          </p:nvGrpSpPr>
          <p:grpSpPr>
            <a:xfrm>
              <a:off x="636140" y="1274890"/>
              <a:ext cx="1999363" cy="4279493"/>
              <a:chOff x="933854" y="1598901"/>
              <a:chExt cx="1733550" cy="4048125"/>
            </a:xfrm>
          </p:grpSpPr>
          <p:pic>
            <p:nvPicPr>
              <p:cNvPr id="3" name="Picture 2"/>
              <p:cNvPicPr>
                <a:picLocks noChangeAspect="1"/>
              </p:cNvPicPr>
              <p:nvPr/>
            </p:nvPicPr>
            <p:blipFill>
              <a:blip r:embed="rId2"/>
              <a:stretch>
                <a:fillRect/>
              </a:stretch>
            </p:blipFill>
            <p:spPr>
              <a:xfrm>
                <a:off x="933854" y="1598901"/>
                <a:ext cx="1733550" cy="4048125"/>
              </a:xfrm>
              <a:prstGeom prst="rect">
                <a:avLst/>
              </a:prstGeom>
            </p:spPr>
          </p:pic>
          <p:sp>
            <p:nvSpPr>
              <p:cNvPr id="6" name="TextBox 5"/>
              <p:cNvSpPr txBox="1"/>
              <p:nvPr/>
            </p:nvSpPr>
            <p:spPr>
              <a:xfrm>
                <a:off x="1278957" y="3097912"/>
                <a:ext cx="857893" cy="669615"/>
              </a:xfrm>
              <a:prstGeom prst="rect">
                <a:avLst/>
              </a:prstGeom>
              <a:noFill/>
            </p:spPr>
            <p:txBody>
              <a:bodyPr wrap="none" rtlCol="0">
                <a:spAutoFit/>
              </a:bodyPr>
              <a:lstStyle/>
              <a:p>
                <a:pPr algn="ctr"/>
                <a:r>
                  <a:rPr lang="en-US" sz="2000" b="1" dirty="0">
                    <a:solidFill>
                      <a:schemeClr val="bg1"/>
                    </a:solidFill>
                  </a:rPr>
                  <a:t>Process</a:t>
                </a:r>
              </a:p>
              <a:p>
                <a:pPr algn="ctr"/>
                <a:r>
                  <a:rPr lang="en-US" sz="2000" b="1" dirty="0">
                    <a:solidFill>
                      <a:schemeClr val="bg1"/>
                    </a:solidFill>
                  </a:rPr>
                  <a:t>Owner</a:t>
                </a:r>
              </a:p>
            </p:txBody>
          </p:sp>
        </p:grpSp>
        <p:pic>
          <p:nvPicPr>
            <p:cNvPr id="12" name="Picture 11"/>
            <p:cNvPicPr>
              <a:picLocks noChangeAspect="1"/>
            </p:cNvPicPr>
            <p:nvPr/>
          </p:nvPicPr>
          <p:blipFill>
            <a:blip r:embed="rId3"/>
            <a:stretch>
              <a:fillRect/>
            </a:stretch>
          </p:blipFill>
          <p:spPr>
            <a:xfrm>
              <a:off x="2667403" y="1264257"/>
              <a:ext cx="5806745" cy="4355059"/>
            </a:xfrm>
            <a:prstGeom prst="rect">
              <a:avLst/>
            </a:prstGeom>
            <a:effectLst>
              <a:softEdge rad="63500"/>
            </a:effectLst>
          </p:spPr>
        </p:pic>
        <p:sp>
          <p:nvSpPr>
            <p:cNvPr id="5" name="Rectangle 4"/>
            <p:cNvSpPr/>
            <p:nvPr/>
          </p:nvSpPr>
          <p:spPr>
            <a:xfrm>
              <a:off x="4614530" y="2565657"/>
              <a:ext cx="2381695" cy="1938992"/>
            </a:xfrm>
            <a:prstGeom prst="rect">
              <a:avLst/>
            </a:prstGeom>
            <a:noFill/>
            <a:effectLst/>
          </p:spPr>
          <p:txBody>
            <a:bodyPr wrap="square">
              <a:spAutoFit/>
            </a:bodyPr>
            <a:lstStyle/>
            <a:p>
              <a:pPr algn="ctr"/>
              <a:r>
                <a:rPr lang="en-US" sz="2400" dirty="0">
                  <a:solidFill>
                    <a:srgbClr val="FF0000"/>
                  </a:solidFill>
                </a:rPr>
                <a:t>Bridging the </a:t>
              </a:r>
            </a:p>
            <a:p>
              <a:pPr algn="ctr"/>
              <a:r>
                <a:rPr lang="en-US" sz="2400" dirty="0">
                  <a:solidFill>
                    <a:srgbClr val="FF0000"/>
                  </a:solidFill>
                </a:rPr>
                <a:t>gap between </a:t>
              </a:r>
            </a:p>
            <a:p>
              <a:pPr algn="ctr"/>
              <a:r>
                <a:rPr lang="en-US" sz="2400" dirty="0">
                  <a:solidFill>
                    <a:srgbClr val="FF0000"/>
                  </a:solidFill>
                </a:rPr>
                <a:t>IT Strategy and  Process Execution</a:t>
              </a:r>
            </a:p>
          </p:txBody>
        </p:sp>
      </p:grpSp>
      <p:sp>
        <p:nvSpPr>
          <p:cNvPr id="7" name="TextBox 6"/>
          <p:cNvSpPr txBox="1"/>
          <p:nvPr/>
        </p:nvSpPr>
        <p:spPr>
          <a:xfrm>
            <a:off x="0" y="5666509"/>
            <a:ext cx="9144000" cy="338554"/>
          </a:xfrm>
          <a:prstGeom prst="rect">
            <a:avLst/>
          </a:prstGeom>
          <a:noFill/>
        </p:spPr>
        <p:txBody>
          <a:bodyPr wrap="square" rtlCol="0">
            <a:spAutoFit/>
          </a:bodyPr>
          <a:lstStyle/>
          <a:p>
            <a:pPr algn="ctr"/>
            <a:r>
              <a:rPr lang="en-US" sz="1600" dirty="0">
                <a:solidFill>
                  <a:schemeClr val="bg1">
                    <a:lumMod val="50000"/>
                  </a:schemeClr>
                </a:solidFill>
              </a:rPr>
              <a:t>Thorsten Manthey   -   www.tmanthey.com/speaker.html</a:t>
            </a:r>
          </a:p>
        </p:txBody>
      </p:sp>
      <p:pic>
        <p:nvPicPr>
          <p:cNvPr id="8" name="Picture 7"/>
          <p:cNvPicPr>
            <a:picLocks noChangeAspect="1"/>
          </p:cNvPicPr>
          <p:nvPr/>
        </p:nvPicPr>
        <p:blipFill>
          <a:blip r:embed="rId4"/>
          <a:stretch>
            <a:fillRect/>
          </a:stretch>
        </p:blipFill>
        <p:spPr>
          <a:xfrm rot="20092081">
            <a:off x="609868" y="753940"/>
            <a:ext cx="341921" cy="341921"/>
          </a:xfrm>
          <a:prstGeom prst="rect">
            <a:avLst/>
          </a:prstGeom>
        </p:spPr>
      </p:pic>
      <p:sp>
        <p:nvSpPr>
          <p:cNvPr id="13" name="Slide Number Placeholder 4"/>
          <p:cNvSpPr txBox="1">
            <a:spLocks/>
          </p:cNvSpPr>
          <p:nvPr/>
        </p:nvSpPr>
        <p:spPr bwMode="auto">
          <a:xfrm>
            <a:off x="8866905" y="6578030"/>
            <a:ext cx="401782" cy="365125"/>
          </a:xfrm>
          <a:prstGeom prst="rect">
            <a:avLst/>
          </a:prstGeom>
          <a:noFill/>
          <a:ln>
            <a:miter lim="800000"/>
            <a:headEnd/>
            <a:tailEnd/>
          </a:ln>
        </p:spPr>
        <p:txBody>
          <a:bodyPr/>
          <a:ls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64770AC-CBF5-4E8E-B167-0C19C569F6A6}" type="slidenum">
              <a:rPr lang="en-US" sz="1200" smtClean="0">
                <a:solidFill>
                  <a:schemeClr val="bg1"/>
                </a:solidFill>
              </a:rPr>
              <a:pPr/>
              <a:t>2</a:t>
            </a:fld>
            <a:endParaRPr lang="en-US" sz="1200" dirty="0">
              <a:solidFill>
                <a:schemeClr val="bg1"/>
              </a:solidFill>
            </a:endParaRPr>
          </a:p>
        </p:txBody>
      </p:sp>
    </p:spTree>
    <p:extLst>
      <p:ext uri="{BB962C8B-B14F-4D97-AF65-F5344CB8AC3E}">
        <p14:creationId xmlns:p14="http://schemas.microsoft.com/office/powerpoint/2010/main" val="3926142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indefinite" fill="hold" nodeType="withEffect">
                                  <p:stCondLst>
                                    <p:cond delay="3000"/>
                                  </p:stCondLst>
                                  <p:endCondLst>
                                    <p:cond evt="onNext" delay="0">
                                      <p:tgtEl>
                                        <p:sldTgt/>
                                      </p:tgtEl>
                                    </p:cond>
                                  </p:endCondLst>
                                  <p:childTnLst>
                                    <p:set>
                                      <p:cBhvr>
                                        <p:cTn id="6" dur="1" fill="hold">
                                          <p:stCondLst>
                                            <p:cond delay="0"/>
                                          </p:stCondLst>
                                        </p:cTn>
                                        <p:tgtEl>
                                          <p:spTgt spid="8"/>
                                        </p:tgtEl>
                                        <p:attrNameLst>
                                          <p:attrName>style.visibility</p:attrName>
                                        </p:attrNameLst>
                                      </p:cBhvr>
                                      <p:to>
                                        <p:strVal val="visible"/>
                                      </p:to>
                                    </p:set>
                                    <p:animEffect transition="in" filter="fade">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5231"/>
            <a:ext cx="9144000" cy="590239"/>
          </a:xfrm>
        </p:spPr>
        <p:txBody>
          <a:bodyPr>
            <a:normAutofit/>
          </a:bodyPr>
          <a:lstStyle/>
          <a:p>
            <a:r>
              <a:rPr lang="en-US" sz="2800" dirty="0"/>
              <a:t>Value Proposition of a Strategic Process Roadmap</a:t>
            </a:r>
          </a:p>
        </p:txBody>
      </p:sp>
      <p:sp>
        <p:nvSpPr>
          <p:cNvPr id="3" name="Text Placeholder 2"/>
          <p:cNvSpPr>
            <a:spLocks noGrp="1"/>
          </p:cNvSpPr>
          <p:nvPr>
            <p:ph type="body" sz="quarter" idx="10"/>
          </p:nvPr>
        </p:nvSpPr>
        <p:spPr>
          <a:xfrm>
            <a:off x="323528" y="459472"/>
            <a:ext cx="8496944" cy="5567255"/>
          </a:xfrm>
        </p:spPr>
        <p:txBody>
          <a:bodyPr>
            <a:noAutofit/>
          </a:bodyPr>
          <a:lstStyle/>
          <a:p>
            <a:pPr marL="484823" lvl="1" indent="-258366">
              <a:spcBef>
                <a:spcPts val="1200"/>
              </a:spcBef>
              <a:buFont typeface="Wingdings" pitchFamily="2" charset="2"/>
              <a:buChar char="Ø"/>
            </a:pPr>
            <a:r>
              <a:rPr lang="en-US" sz="1800" b="1" dirty="0"/>
              <a:t>Strategic Alignment</a:t>
            </a:r>
            <a:endParaRPr lang="en-US" sz="1800" dirty="0"/>
          </a:p>
          <a:p>
            <a:pPr marL="759143" lvl="2" indent="-258366">
              <a:spcBef>
                <a:spcPts val="0"/>
              </a:spcBef>
              <a:buFont typeface="Wingdings" pitchFamily="2" charset="2"/>
              <a:buChar char="ü"/>
            </a:pPr>
            <a:r>
              <a:rPr lang="en-US" sz="1600" dirty="0"/>
              <a:t>Alignment with IT’s Vision and Goals </a:t>
            </a:r>
          </a:p>
          <a:p>
            <a:pPr marL="759143" lvl="2" indent="-258366">
              <a:spcBef>
                <a:spcPts val="0"/>
              </a:spcBef>
              <a:buFont typeface="Wingdings" pitchFamily="2" charset="2"/>
              <a:buChar char="ü"/>
            </a:pPr>
            <a:r>
              <a:rPr lang="en-US" sz="1600" dirty="0"/>
              <a:t>End-to-end customer and service focus</a:t>
            </a:r>
          </a:p>
          <a:p>
            <a:pPr marL="484823" lvl="1" indent="-258366">
              <a:buFont typeface="Wingdings" pitchFamily="2" charset="2"/>
              <a:buChar char="Ø"/>
            </a:pPr>
            <a:r>
              <a:rPr lang="en-US" sz="1800" b="1" dirty="0"/>
              <a:t>Long Term Strategic Focus</a:t>
            </a:r>
            <a:endParaRPr lang="en-US" sz="1800" dirty="0"/>
          </a:p>
          <a:p>
            <a:pPr marL="759143" lvl="2" indent="-258366">
              <a:spcBef>
                <a:spcPts val="150"/>
              </a:spcBef>
              <a:spcAft>
                <a:spcPts val="150"/>
              </a:spcAft>
              <a:buFont typeface="Wingdings" pitchFamily="2" charset="2"/>
              <a:buChar char="ü"/>
            </a:pPr>
            <a:r>
              <a:rPr lang="en-US" sz="1600" dirty="0"/>
              <a:t>People: Staffing levels, required skills, training, communications</a:t>
            </a:r>
          </a:p>
          <a:p>
            <a:pPr marL="759143" lvl="2" indent="-258366">
              <a:spcBef>
                <a:spcPts val="150"/>
              </a:spcBef>
              <a:spcAft>
                <a:spcPts val="150"/>
              </a:spcAft>
              <a:buFont typeface="Wingdings" pitchFamily="2" charset="2"/>
              <a:buChar char="ü"/>
            </a:pPr>
            <a:r>
              <a:rPr lang="en-US" sz="1600" dirty="0"/>
              <a:t>Process: Execution, improvements, integrations, automations</a:t>
            </a:r>
          </a:p>
          <a:p>
            <a:pPr marL="759143" lvl="2" indent="-258366">
              <a:spcBef>
                <a:spcPts val="150"/>
              </a:spcBef>
              <a:spcAft>
                <a:spcPts val="150"/>
              </a:spcAft>
              <a:buFont typeface="Wingdings" pitchFamily="2" charset="2"/>
              <a:buChar char="ü"/>
            </a:pPr>
            <a:r>
              <a:rPr lang="en-US" sz="1600" dirty="0"/>
              <a:t>Technology: Tool changes/updates, new requirements/capabilities</a:t>
            </a:r>
          </a:p>
          <a:p>
            <a:pPr marL="759143" lvl="2" indent="-258366">
              <a:spcBef>
                <a:spcPts val="150"/>
              </a:spcBef>
              <a:spcAft>
                <a:spcPts val="150"/>
              </a:spcAft>
              <a:buFont typeface="Wingdings" pitchFamily="2" charset="2"/>
              <a:buChar char="ü"/>
            </a:pPr>
            <a:r>
              <a:rPr lang="en-US" sz="1600" dirty="0"/>
              <a:t>Governance: Roles &amp; Responsibilities, KPIs, Escalations &amp; Thresholds</a:t>
            </a:r>
          </a:p>
          <a:p>
            <a:pPr marL="759143" lvl="2" indent="-258366">
              <a:spcBef>
                <a:spcPts val="150"/>
              </a:spcBef>
              <a:spcAft>
                <a:spcPts val="150"/>
              </a:spcAft>
              <a:buFont typeface="Wingdings" pitchFamily="2" charset="2"/>
              <a:buChar char="ü"/>
            </a:pPr>
            <a:r>
              <a:rPr lang="en-US" sz="1600" dirty="0"/>
              <a:t>Vendor/Partners: Contracts, SLAs, Strategic relationships</a:t>
            </a:r>
          </a:p>
          <a:p>
            <a:pPr marL="484823" lvl="1" indent="-258366">
              <a:buFont typeface="Wingdings" pitchFamily="2" charset="2"/>
              <a:buChar char="Ø"/>
            </a:pPr>
            <a:r>
              <a:rPr lang="en-US" sz="1800" b="1" dirty="0"/>
              <a:t>Elimination of “correct” pain points – Business Value</a:t>
            </a:r>
            <a:endParaRPr lang="en-US" sz="1800" dirty="0"/>
          </a:p>
          <a:p>
            <a:pPr marL="759143" lvl="2" indent="-258366">
              <a:spcBef>
                <a:spcPts val="150"/>
              </a:spcBef>
              <a:spcAft>
                <a:spcPts val="150"/>
              </a:spcAft>
              <a:buFont typeface="Wingdings" pitchFamily="2" charset="2"/>
              <a:buChar char="ü"/>
            </a:pPr>
            <a:r>
              <a:rPr lang="en-US" sz="1600" dirty="0"/>
              <a:t>Identifying the most urgent business issue that must be improved</a:t>
            </a:r>
          </a:p>
          <a:p>
            <a:pPr marL="759143" lvl="2" indent="-258366">
              <a:spcBef>
                <a:spcPts val="150"/>
              </a:spcBef>
              <a:spcAft>
                <a:spcPts val="150"/>
              </a:spcAft>
              <a:buFont typeface="Wingdings" pitchFamily="2" charset="2"/>
              <a:buChar char="ü"/>
            </a:pPr>
            <a:r>
              <a:rPr lang="en-US" sz="1600" dirty="0"/>
              <a:t>Customer needs vs. tactical tool/process “fixes”</a:t>
            </a:r>
          </a:p>
          <a:p>
            <a:pPr marL="759143" lvl="2" indent="-258366">
              <a:spcBef>
                <a:spcPts val="150"/>
              </a:spcBef>
              <a:spcAft>
                <a:spcPts val="150"/>
              </a:spcAft>
              <a:buFont typeface="Wingdings" pitchFamily="2" charset="2"/>
              <a:buChar char="ü"/>
            </a:pPr>
            <a:r>
              <a:rPr lang="en-US" sz="1600" dirty="0"/>
              <a:t>Improve effectiveness (end user and customer value focus)</a:t>
            </a:r>
          </a:p>
          <a:p>
            <a:pPr marL="759143" lvl="2" indent="-258366">
              <a:spcBef>
                <a:spcPts val="150"/>
              </a:spcBef>
              <a:spcAft>
                <a:spcPts val="150"/>
              </a:spcAft>
              <a:buFont typeface="Wingdings" pitchFamily="2" charset="2"/>
              <a:buChar char="ü"/>
            </a:pPr>
            <a:r>
              <a:rPr lang="en-US" sz="1600" dirty="0"/>
              <a:t>Improve efficiencies (IT delivers cheaper, better, and faster services)</a:t>
            </a:r>
          </a:p>
          <a:p>
            <a:pPr marL="484823" lvl="1" indent="-258366">
              <a:buFont typeface="Wingdings" pitchFamily="2" charset="2"/>
              <a:buChar char="Ø"/>
            </a:pPr>
            <a:r>
              <a:rPr lang="en-US" sz="1800" b="1" dirty="0"/>
              <a:t>Optimized Process for Improvements and Investments</a:t>
            </a:r>
            <a:endParaRPr lang="en-US" sz="1800" dirty="0"/>
          </a:p>
          <a:p>
            <a:pPr marL="759143" lvl="2" indent="-258366">
              <a:spcBef>
                <a:spcPts val="150"/>
              </a:spcBef>
              <a:spcAft>
                <a:spcPts val="150"/>
              </a:spcAft>
              <a:buFont typeface="Wingdings" pitchFamily="2" charset="2"/>
              <a:buChar char="ü"/>
            </a:pPr>
            <a:r>
              <a:rPr lang="en-US" sz="1600" dirty="0"/>
              <a:t>Coordinated approach from all Process Owners to focus on the “right” improvements vs. many “one-off” requests from Process Managers (not a holistic approach)</a:t>
            </a:r>
          </a:p>
          <a:p>
            <a:pPr marL="759143" lvl="2" indent="-258366">
              <a:spcBef>
                <a:spcPts val="150"/>
              </a:spcBef>
              <a:spcAft>
                <a:spcPts val="150"/>
              </a:spcAft>
              <a:buFont typeface="Wingdings" pitchFamily="2" charset="2"/>
              <a:buChar char="ü"/>
            </a:pPr>
            <a:r>
              <a:rPr lang="en-US" sz="1600" dirty="0"/>
              <a:t>IT Leadership can decide which investments to be prioritized (IT Governance Board) based on IT Strategy and Vision</a:t>
            </a: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9687" r="20802"/>
          <a:stretch/>
        </p:blipFill>
        <p:spPr>
          <a:xfrm>
            <a:off x="7342909" y="2171461"/>
            <a:ext cx="1620982" cy="1648633"/>
          </a:xfrm>
          <a:prstGeom prst="rect">
            <a:avLst/>
          </a:prstGeom>
        </p:spPr>
      </p:pic>
      <p:sp>
        <p:nvSpPr>
          <p:cNvPr id="5" name="Slide Number Placeholder 4"/>
          <p:cNvSpPr txBox="1">
            <a:spLocks/>
          </p:cNvSpPr>
          <p:nvPr/>
        </p:nvSpPr>
        <p:spPr bwMode="auto">
          <a:xfrm>
            <a:off x="8866905" y="6578030"/>
            <a:ext cx="401782" cy="365125"/>
          </a:xfrm>
          <a:prstGeom prst="rect">
            <a:avLst/>
          </a:prstGeom>
          <a:noFill/>
          <a:ln>
            <a:miter lim="800000"/>
            <a:headEnd/>
            <a:tailEnd/>
          </a:ln>
        </p:spPr>
        <p:txBody>
          <a:bodyPr/>
          <a:ls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64770AC-CBF5-4E8E-B167-0C19C569F6A6}" type="slidenum">
              <a:rPr lang="en-US" sz="1200" smtClean="0">
                <a:solidFill>
                  <a:schemeClr val="bg1"/>
                </a:solidFill>
              </a:rPr>
              <a:pPr/>
              <a:t>20</a:t>
            </a:fld>
            <a:endParaRPr lang="en-US" sz="1200" dirty="0">
              <a:solidFill>
                <a:schemeClr val="bg1"/>
              </a:solidFill>
            </a:endParaRPr>
          </a:p>
        </p:txBody>
      </p:sp>
    </p:spTree>
    <p:extLst>
      <p:ext uri="{BB962C8B-B14F-4D97-AF65-F5344CB8AC3E}">
        <p14:creationId xmlns:p14="http://schemas.microsoft.com/office/powerpoint/2010/main" val="629863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 calcmode="lin" valueType="num">
                                      <p:cBhvr additive="base">
                                        <p:cTn id="1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 calcmode="lin" valueType="num">
                                      <p:cBhvr additive="base">
                                        <p:cTn id="1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 calcmode="lin" valueType="num">
                                      <p:cBhvr additive="base">
                                        <p:cTn id="20"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 calcmode="lin" valueType="num">
                                      <p:cBhvr additive="base">
                                        <p:cTn id="2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 calcmode="lin" valueType="num">
                                      <p:cBhvr additive="base">
                                        <p:cTn id="2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 calcmode="lin" valueType="num">
                                      <p:cBhvr additive="base">
                                        <p:cTn id="3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 calcmode="lin" valueType="num">
                                      <p:cBhvr additive="base">
                                        <p:cTn id="38"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 calcmode="lin" valueType="num">
                                      <p:cBhvr additive="base">
                                        <p:cTn id="42"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11" end="11"/>
                                            </p:txEl>
                                          </p:spTgt>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3">
                                            <p:txEl>
                                              <p:pRg st="10" end="10"/>
                                            </p:txEl>
                                          </p:spTgt>
                                        </p:tgtEl>
                                        <p:attrNameLst>
                                          <p:attrName>style.visibility</p:attrName>
                                        </p:attrNameLst>
                                      </p:cBhvr>
                                      <p:to>
                                        <p:strVal val="visible"/>
                                      </p:to>
                                    </p:set>
                                    <p:anim calcmode="lin" valueType="num">
                                      <p:cBhvr additive="base">
                                        <p:cTn id="46"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3">
                                            <p:txEl>
                                              <p:pRg st="12" end="12"/>
                                            </p:txEl>
                                          </p:spTgt>
                                        </p:tgtEl>
                                        <p:attrNameLst>
                                          <p:attrName>style.visibility</p:attrName>
                                        </p:attrNameLst>
                                      </p:cBhvr>
                                      <p:to>
                                        <p:strVal val="visible"/>
                                      </p:to>
                                    </p:set>
                                    <p:anim calcmode="lin" valueType="num">
                                      <p:cBhvr additive="base">
                                        <p:cTn id="50"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12" end="12"/>
                                            </p:txEl>
                                          </p:spTgt>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3">
                                            <p:txEl>
                                              <p:pRg st="13" end="13"/>
                                            </p:txEl>
                                          </p:spTgt>
                                        </p:tgtEl>
                                        <p:attrNameLst>
                                          <p:attrName>style.visibility</p:attrName>
                                        </p:attrNameLst>
                                      </p:cBhvr>
                                      <p:to>
                                        <p:strVal val="visible"/>
                                      </p:to>
                                    </p:set>
                                    <p:anim calcmode="lin" valueType="num">
                                      <p:cBhvr additive="base">
                                        <p:cTn id="54"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nodeType="clickEffect">
                                  <p:stCondLst>
                                    <p:cond delay="0"/>
                                  </p:stCondLst>
                                  <p:childTnLst>
                                    <p:set>
                                      <p:cBhvr>
                                        <p:cTn id="59" dur="1" fill="hold">
                                          <p:stCondLst>
                                            <p:cond delay="0"/>
                                          </p:stCondLst>
                                        </p:cTn>
                                        <p:tgtEl>
                                          <p:spTgt spid="3">
                                            <p:txEl>
                                              <p:pRg st="14" end="14"/>
                                            </p:txEl>
                                          </p:spTgt>
                                        </p:tgtEl>
                                        <p:attrNameLst>
                                          <p:attrName>style.visibility</p:attrName>
                                        </p:attrNameLst>
                                      </p:cBhvr>
                                      <p:to>
                                        <p:strVal val="visible"/>
                                      </p:to>
                                    </p:set>
                                    <p:anim calcmode="lin" valueType="num">
                                      <p:cBhvr additive="base">
                                        <p:cTn id="60"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14" end="14"/>
                                            </p:txEl>
                                          </p:spTgt>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3">
                                            <p:txEl>
                                              <p:pRg st="15" end="15"/>
                                            </p:txEl>
                                          </p:spTgt>
                                        </p:tgtEl>
                                        <p:attrNameLst>
                                          <p:attrName>style.visibility</p:attrName>
                                        </p:attrNameLst>
                                      </p:cBhvr>
                                      <p:to>
                                        <p:strVal val="visible"/>
                                      </p:to>
                                    </p:set>
                                    <p:anim calcmode="lin" valueType="num">
                                      <p:cBhvr additive="base">
                                        <p:cTn id="64"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3">
                                            <p:txEl>
                                              <p:pRg st="15" end="15"/>
                                            </p:txEl>
                                          </p:spTgt>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3">
                                            <p:txEl>
                                              <p:pRg st="16" end="16"/>
                                            </p:txEl>
                                          </p:spTgt>
                                        </p:tgtEl>
                                        <p:attrNameLst>
                                          <p:attrName>style.visibility</p:attrName>
                                        </p:attrNameLst>
                                      </p:cBhvr>
                                      <p:to>
                                        <p:strVal val="visible"/>
                                      </p:to>
                                    </p:set>
                                    <p:anim calcmode="lin" valueType="num">
                                      <p:cBhvr additive="base">
                                        <p:cTn id="68"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3">
                                            <p:txEl>
                                              <p:pRg st="16" end="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488"/>
            <a:ext cx="9144000" cy="479134"/>
          </a:xfrm>
        </p:spPr>
        <p:txBody>
          <a:bodyPr>
            <a:noAutofit/>
          </a:bodyPr>
          <a:lstStyle/>
          <a:p>
            <a:r>
              <a:rPr lang="en-US" sz="2800" b="1" dirty="0"/>
              <a:t>IT Service Management Governance</a:t>
            </a:r>
          </a:p>
        </p:txBody>
      </p:sp>
      <p:sp>
        <p:nvSpPr>
          <p:cNvPr id="3" name="Text Placeholder 2"/>
          <p:cNvSpPr>
            <a:spLocks noGrp="1"/>
          </p:cNvSpPr>
          <p:nvPr>
            <p:ph type="body" sz="quarter" idx="10"/>
          </p:nvPr>
        </p:nvSpPr>
        <p:spPr>
          <a:xfrm>
            <a:off x="6413500" y="498744"/>
            <a:ext cx="2375462" cy="990601"/>
          </a:xfrm>
        </p:spPr>
        <p:txBody>
          <a:bodyPr>
            <a:normAutofit lnSpcReduction="10000"/>
          </a:bodyPr>
          <a:lstStyle/>
          <a:p>
            <a:pPr marL="0" indent="0">
              <a:buNone/>
            </a:pPr>
            <a:r>
              <a:rPr lang="en-US" sz="1800" b="1" dirty="0">
                <a:solidFill>
                  <a:srgbClr val="00338D"/>
                </a:solidFill>
                <a:latin typeface="Arial"/>
                <a:cs typeface="Arial" pitchFamily="34" charset="0"/>
              </a:rPr>
              <a:t>IT Strategy &amp; Vision</a:t>
            </a:r>
          </a:p>
          <a:p>
            <a:pPr marL="169863" indent="-169863">
              <a:spcBef>
                <a:spcPts val="0"/>
              </a:spcBef>
              <a:buFont typeface="Arial" panose="020B0604020202020204" pitchFamily="34" charset="0"/>
              <a:buChar char="•"/>
            </a:pPr>
            <a:r>
              <a:rPr lang="en-US" sz="1400" dirty="0">
                <a:solidFill>
                  <a:srgbClr val="00338D"/>
                </a:solidFill>
                <a:latin typeface="Arial"/>
                <a:cs typeface="Arial" pitchFamily="34" charset="0"/>
              </a:rPr>
              <a:t>Strategic Plans</a:t>
            </a:r>
          </a:p>
          <a:p>
            <a:pPr marL="169863" indent="-169863">
              <a:spcBef>
                <a:spcPts val="0"/>
              </a:spcBef>
              <a:buFont typeface="Arial" panose="020B0604020202020204" pitchFamily="34" charset="0"/>
              <a:buChar char="•"/>
            </a:pPr>
            <a:r>
              <a:rPr lang="en-US" sz="1400" dirty="0">
                <a:solidFill>
                  <a:srgbClr val="00338D"/>
                </a:solidFill>
                <a:latin typeface="Arial"/>
                <a:cs typeface="Arial" pitchFamily="34" charset="0"/>
              </a:rPr>
              <a:t>Business Alignment</a:t>
            </a:r>
          </a:p>
          <a:p>
            <a:pPr marL="169863" indent="-169863">
              <a:spcBef>
                <a:spcPts val="0"/>
              </a:spcBef>
              <a:buFont typeface="Arial" panose="020B0604020202020204" pitchFamily="34" charset="0"/>
              <a:buChar char="•"/>
            </a:pPr>
            <a:r>
              <a:rPr lang="en-US" sz="1400" dirty="0">
                <a:solidFill>
                  <a:srgbClr val="00338D"/>
                </a:solidFill>
                <a:latin typeface="Arial"/>
                <a:cs typeface="Arial" pitchFamily="34" charset="0"/>
              </a:rPr>
              <a:t>Vision &amp; Mission</a:t>
            </a:r>
          </a:p>
        </p:txBody>
      </p:sp>
      <p:sp>
        <p:nvSpPr>
          <p:cNvPr id="5" name="Rectangle 4"/>
          <p:cNvSpPr/>
          <p:nvPr/>
        </p:nvSpPr>
        <p:spPr>
          <a:xfrm>
            <a:off x="228600" y="3531650"/>
            <a:ext cx="6125283" cy="1469886"/>
          </a:xfrm>
          <a:prstGeom prst="rect">
            <a:avLst/>
          </a:prstGeom>
          <a:solidFill>
            <a:schemeClr val="bg1">
              <a:lumMod val="95000"/>
            </a:schemeClr>
          </a:solidFill>
          <a:ln w="12700" cmpd="sng">
            <a:solidFill>
              <a:schemeClr val="bg2"/>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Rounded Rectangle 5"/>
          <p:cNvSpPr/>
          <p:nvPr/>
        </p:nvSpPr>
        <p:spPr>
          <a:xfrm>
            <a:off x="406457" y="3584700"/>
            <a:ext cx="5834245" cy="685800"/>
          </a:xfrm>
          <a:prstGeom prst="roundRect">
            <a:avLst/>
          </a:prstGeom>
          <a:solidFill>
            <a:srgbClr val="4066AA"/>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Process Manager and Technical Review Council (PMTRC)</a:t>
            </a:r>
          </a:p>
        </p:txBody>
      </p:sp>
      <p:sp>
        <p:nvSpPr>
          <p:cNvPr id="7" name="Rectangle 6"/>
          <p:cNvSpPr/>
          <p:nvPr/>
        </p:nvSpPr>
        <p:spPr>
          <a:xfrm>
            <a:off x="228600" y="5164120"/>
            <a:ext cx="6125283" cy="806170"/>
          </a:xfrm>
          <a:prstGeom prst="rect">
            <a:avLst/>
          </a:prstGeom>
          <a:solidFill>
            <a:schemeClr val="bg1">
              <a:lumMod val="95000"/>
            </a:schemeClr>
          </a:solidFill>
          <a:ln w="12700" cmpd="sng">
            <a:solidFill>
              <a:schemeClr val="bg2"/>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Up-Down Arrow 7"/>
          <p:cNvSpPr/>
          <p:nvPr/>
        </p:nvSpPr>
        <p:spPr>
          <a:xfrm>
            <a:off x="3001379" y="4787885"/>
            <a:ext cx="625366" cy="609600"/>
          </a:xfrm>
          <a:prstGeom prst="upDownArrow">
            <a:avLst>
              <a:gd name="adj1" fmla="val 50000"/>
              <a:gd name="adj2" fmla="val 38202"/>
            </a:avLst>
          </a:prstGeom>
          <a:solidFill>
            <a:schemeClr val="accent3">
              <a:lumMod val="40000"/>
              <a:lumOff val="60000"/>
            </a:schemeClr>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2" descr="http://t3.gstatic.com/images?q=tbn:7PdjLxRBC2GR-M:http://informationage.co.nz/images/articles.png"/>
          <p:cNvPicPr>
            <a:picLocks noChangeAspect="1" noChangeArrowheads="1"/>
          </p:cNvPicPr>
          <p:nvPr/>
        </p:nvPicPr>
        <p:blipFill>
          <a:blip r:embed="rId3" cstate="print"/>
          <a:srcRect b="7272"/>
          <a:stretch>
            <a:fillRect/>
          </a:stretch>
        </p:blipFill>
        <p:spPr bwMode="auto">
          <a:xfrm>
            <a:off x="553090" y="4346700"/>
            <a:ext cx="590346" cy="556371"/>
          </a:xfrm>
          <a:prstGeom prst="rect">
            <a:avLst/>
          </a:prstGeom>
          <a:noFill/>
          <a:ln>
            <a:solidFill>
              <a:schemeClr val="accent5">
                <a:lumMod val="75000"/>
              </a:schemeClr>
            </a:solidFill>
          </a:ln>
        </p:spPr>
      </p:pic>
      <p:pic>
        <p:nvPicPr>
          <p:cNvPr id="14" name="Picture 2" descr="http://t3.gstatic.com/images?q=tbn:7PdjLxRBC2GR-M:http://informationage.co.nz/images/articles.png"/>
          <p:cNvPicPr>
            <a:picLocks noChangeAspect="1" noChangeArrowheads="1"/>
          </p:cNvPicPr>
          <p:nvPr/>
        </p:nvPicPr>
        <p:blipFill>
          <a:blip r:embed="rId3" cstate="print"/>
          <a:srcRect b="7272"/>
          <a:stretch>
            <a:fillRect/>
          </a:stretch>
        </p:blipFill>
        <p:spPr bwMode="auto">
          <a:xfrm>
            <a:off x="1238455" y="4346700"/>
            <a:ext cx="590346" cy="556371"/>
          </a:xfrm>
          <a:prstGeom prst="rect">
            <a:avLst/>
          </a:prstGeom>
          <a:noFill/>
          <a:ln>
            <a:solidFill>
              <a:schemeClr val="accent5">
                <a:lumMod val="75000"/>
              </a:schemeClr>
            </a:solidFill>
          </a:ln>
        </p:spPr>
      </p:pic>
      <p:sp>
        <p:nvSpPr>
          <p:cNvPr id="15" name="TextBox 14"/>
          <p:cNvSpPr txBox="1"/>
          <p:nvPr/>
        </p:nvSpPr>
        <p:spPr>
          <a:xfrm>
            <a:off x="1884107" y="4270500"/>
            <a:ext cx="2905396" cy="684803"/>
          </a:xfrm>
          <a:prstGeom prst="rect">
            <a:avLst/>
          </a:prstGeom>
          <a:noFill/>
        </p:spPr>
        <p:txBody>
          <a:bodyPr wrap="square" rtlCol="0">
            <a:spAutoFit/>
          </a:bodyPr>
          <a:lstStyle/>
          <a:p>
            <a:r>
              <a:rPr lang="en-US" sz="1400" dirty="0">
                <a:solidFill>
                  <a:schemeClr val="bg1">
                    <a:lumMod val="50000"/>
                  </a:schemeClr>
                </a:solidFill>
              </a:rPr>
              <a:t>Process Manager / Technology Review </a:t>
            </a:r>
            <a:r>
              <a:rPr lang="en-US" sz="1050" dirty="0">
                <a:solidFill>
                  <a:schemeClr val="bg1">
                    <a:lumMod val="50000"/>
                  </a:schemeClr>
                </a:solidFill>
              </a:rPr>
              <a:t>(Operationally responsible for a consistent execution/integration)</a:t>
            </a:r>
          </a:p>
        </p:txBody>
      </p:sp>
      <p:sp>
        <p:nvSpPr>
          <p:cNvPr id="16" name="TextBox 15"/>
          <p:cNvSpPr txBox="1"/>
          <p:nvPr/>
        </p:nvSpPr>
        <p:spPr>
          <a:xfrm>
            <a:off x="1828801" y="5240320"/>
            <a:ext cx="3026059" cy="692497"/>
          </a:xfrm>
          <a:prstGeom prst="rect">
            <a:avLst/>
          </a:prstGeom>
          <a:noFill/>
        </p:spPr>
        <p:txBody>
          <a:bodyPr wrap="square" rtlCol="0">
            <a:spAutoFit/>
          </a:bodyPr>
          <a:lstStyle/>
          <a:p>
            <a:r>
              <a:rPr lang="en-US" sz="1400" dirty="0">
                <a:solidFill>
                  <a:schemeClr val="bg1">
                    <a:lumMod val="50000"/>
                  </a:schemeClr>
                </a:solidFill>
              </a:rPr>
              <a:t>Process Meetings for each Process</a:t>
            </a:r>
          </a:p>
          <a:p>
            <a:r>
              <a:rPr lang="en-US" sz="1400" dirty="0">
                <a:solidFill>
                  <a:schemeClr val="bg1">
                    <a:lumMod val="50000"/>
                  </a:schemeClr>
                </a:solidFill>
              </a:rPr>
              <a:t>Practitioners / Process Engineers</a:t>
            </a:r>
          </a:p>
          <a:p>
            <a:r>
              <a:rPr lang="en-US" sz="1100" dirty="0">
                <a:solidFill>
                  <a:schemeClr val="bg1">
                    <a:lumMod val="50000"/>
                  </a:schemeClr>
                </a:solidFill>
              </a:rPr>
              <a:t>(across organization / functional areas)</a:t>
            </a:r>
          </a:p>
        </p:txBody>
      </p:sp>
      <p:pic>
        <p:nvPicPr>
          <p:cNvPr id="17" name="Picture 16"/>
          <p:cNvPicPr>
            <a:picLocks noChangeAspect="1"/>
          </p:cNvPicPr>
          <p:nvPr/>
        </p:nvPicPr>
        <p:blipFill rotWithShape="1">
          <a:blip r:embed="rId4" cstate="print">
            <a:extLst>
              <a:ext uri="{28A0092B-C50C-407E-A947-70E740481C1C}">
                <a14:useLocalDpi xmlns:a14="http://schemas.microsoft.com/office/drawing/2010/main" val="0"/>
              </a:ext>
            </a:extLst>
          </a:blip>
          <a:srcRect l="5193" r="6707"/>
          <a:stretch/>
        </p:blipFill>
        <p:spPr>
          <a:xfrm>
            <a:off x="5514563" y="4341373"/>
            <a:ext cx="577194" cy="566140"/>
          </a:xfrm>
          <a:prstGeom prst="rect">
            <a:avLst/>
          </a:prstGeom>
          <a:ln>
            <a:solidFill>
              <a:schemeClr val="tx1"/>
            </a:solidFill>
          </a:ln>
        </p:spPr>
      </p:pic>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5193" r="6707"/>
          <a:stretch/>
        </p:blipFill>
        <p:spPr>
          <a:xfrm>
            <a:off x="4800601" y="4353821"/>
            <a:ext cx="577194" cy="566140"/>
          </a:xfrm>
          <a:prstGeom prst="rect">
            <a:avLst/>
          </a:prstGeom>
          <a:ln>
            <a:solidFill>
              <a:schemeClr val="tx1"/>
            </a:solidFill>
          </a:ln>
        </p:spPr>
      </p:pic>
      <p:pic>
        <p:nvPicPr>
          <p:cNvPr id="34" name="Picture 33"/>
          <p:cNvPicPr>
            <a:picLocks noChangeAspect="1"/>
          </p:cNvPicPr>
          <p:nvPr/>
        </p:nvPicPr>
        <p:blipFill rotWithShape="1">
          <a:blip r:embed="rId5" cstate="print">
            <a:extLst>
              <a:ext uri="{28A0092B-C50C-407E-A947-70E740481C1C}">
                <a14:useLocalDpi xmlns:a14="http://schemas.microsoft.com/office/drawing/2010/main" val="0"/>
              </a:ext>
            </a:extLst>
          </a:blip>
          <a:srcRect t="68825" b="4039"/>
          <a:stretch/>
        </p:blipFill>
        <p:spPr>
          <a:xfrm>
            <a:off x="4915952" y="650944"/>
            <a:ext cx="1222175" cy="374976"/>
          </a:xfrm>
          <a:prstGeom prst="rect">
            <a:avLst/>
          </a:prstGeom>
        </p:spPr>
      </p:pic>
      <p:pic>
        <p:nvPicPr>
          <p:cNvPr id="35" name="Picture 34"/>
          <p:cNvPicPr>
            <a:picLocks noChangeAspect="1"/>
          </p:cNvPicPr>
          <p:nvPr/>
        </p:nvPicPr>
        <p:blipFill>
          <a:blip r:embed="rId6" cstate="print">
            <a:extLst>
              <a:ext uri="{BEBA8EAE-BF5A-486C-A8C5-ECC9F3942E4B}">
                <a14:imgProps xmlns:a14="http://schemas.microsoft.com/office/drawing/2010/main">
                  <a14:imgLayer r:embed="rId7">
                    <a14:imgEffect>
                      <a14:backgroundRemoval t="0" b="100000" l="0" r="100000">
                        <a14:foregroundMark x1="8742" y1="45283" x2="8742" y2="45283"/>
                        <a14:foregroundMark x1="9382" y1="47484" x2="9382" y2="47484"/>
                        <a14:foregroundMark x1="11727" y1="55660" x2="11727" y2="55660"/>
                        <a14:foregroundMark x1="9808" y1="55660" x2="9808" y2="55660"/>
                        <a14:foregroundMark x1="9382" y1="58805" x2="9382" y2="58805"/>
                        <a14:foregroundMark x1="51599" y1="48742" x2="51599" y2="48742"/>
                        <a14:foregroundMark x1="51599" y1="48742" x2="51599" y2="48742"/>
                        <a14:backgroundMark x1="39446" y1="42453" x2="39446" y2="42453"/>
                        <a14:backgroundMark x1="44776" y1="37736" x2="44776" y2="37736"/>
                        <a14:backgroundMark x1="46695" y1="45912" x2="46695" y2="45912"/>
                        <a14:backgroundMark x1="55224" y1="44654" x2="55224" y2="44654"/>
                        <a14:backgroundMark x1="54371" y1="42138" x2="54371" y2="42138"/>
                        <a14:backgroundMark x1="72708" y1="38050" x2="72708" y2="38050"/>
                        <a14:backgroundMark x1="74840" y1="34906" x2="74840" y2="34906"/>
                        <a14:backgroundMark x1="83156" y1="46855" x2="83156" y2="46855"/>
                        <a14:backgroundMark x1="58422" y1="38679" x2="58422" y2="38679"/>
                        <a14:backgroundMark x1="59915" y1="44340" x2="59915" y2="44340"/>
                        <a14:backgroundMark x1="41578" y1="38365" x2="41578" y2="38365"/>
                        <a14:backgroundMark x1="51812" y1="40566" x2="51812" y2="40566"/>
                        <a14:backgroundMark x1="52878" y1="41195" x2="52878" y2="41195"/>
                        <a14:backgroundMark x1="50533" y1="40566" x2="50533" y2="40566"/>
                        <a14:backgroundMark x1="46908" y1="44654" x2="46908" y2="44654"/>
                        <a14:backgroundMark x1="47335" y1="43711" x2="47335" y2="43711"/>
                        <a14:backgroundMark x1="47974" y1="42453" x2="47974" y2="42453"/>
                        <a14:backgroundMark x1="48614" y1="41824" x2="48614" y2="41824"/>
                        <a14:backgroundMark x1="49254" y1="40881" x2="49254" y2="40881"/>
                      </a14:backgroundRemoval>
                    </a14:imgEffect>
                  </a14:imgLayer>
                </a14:imgProps>
              </a:ext>
              <a:ext uri="{28A0092B-C50C-407E-A947-70E740481C1C}">
                <a14:useLocalDpi xmlns:a14="http://schemas.microsoft.com/office/drawing/2010/main" val="0"/>
              </a:ext>
            </a:extLst>
          </a:blip>
          <a:stretch>
            <a:fillRect/>
          </a:stretch>
        </p:blipFill>
        <p:spPr>
          <a:xfrm>
            <a:off x="5098834" y="5181706"/>
            <a:ext cx="1133562" cy="768697"/>
          </a:xfrm>
          <a:prstGeom prst="rect">
            <a:avLst/>
          </a:prstGeom>
        </p:spPr>
      </p:pic>
      <p:pic>
        <p:nvPicPr>
          <p:cNvPr id="36" name="Picture 35"/>
          <p:cNvPicPr>
            <a:picLocks noChangeAspect="1"/>
          </p:cNvPicPr>
          <p:nvPr/>
        </p:nvPicPr>
        <p:blipFill>
          <a:blip r:embed="rId6" cstate="print">
            <a:extLst>
              <a:ext uri="{BEBA8EAE-BF5A-486C-A8C5-ECC9F3942E4B}">
                <a14:imgProps xmlns:a14="http://schemas.microsoft.com/office/drawing/2010/main">
                  <a14:imgLayer r:embed="rId7">
                    <a14:imgEffect>
                      <a14:backgroundRemoval t="0" b="100000" l="0" r="100000">
                        <a14:foregroundMark x1="8742" y1="45283" x2="8742" y2="45283"/>
                        <a14:foregroundMark x1="9382" y1="47484" x2="9382" y2="47484"/>
                        <a14:foregroundMark x1="11727" y1="55660" x2="11727" y2="55660"/>
                        <a14:foregroundMark x1="9808" y1="55660" x2="9808" y2="55660"/>
                        <a14:foregroundMark x1="9382" y1="58805" x2="9382" y2="58805"/>
                        <a14:foregroundMark x1="51599" y1="48742" x2="51599" y2="48742"/>
                        <a14:foregroundMark x1="51599" y1="48742" x2="51599" y2="48742"/>
                        <a14:backgroundMark x1="39446" y1="42453" x2="39446" y2="42453"/>
                        <a14:backgroundMark x1="44776" y1="37736" x2="44776" y2="37736"/>
                        <a14:backgroundMark x1="46695" y1="45912" x2="46695" y2="45912"/>
                        <a14:backgroundMark x1="55224" y1="44654" x2="55224" y2="44654"/>
                        <a14:backgroundMark x1="54371" y1="42138" x2="54371" y2="42138"/>
                        <a14:backgroundMark x1="72708" y1="38050" x2="72708" y2="38050"/>
                        <a14:backgroundMark x1="74840" y1="34906" x2="74840" y2="34906"/>
                        <a14:backgroundMark x1="83156" y1="46855" x2="83156" y2="46855"/>
                        <a14:backgroundMark x1="58422" y1="38679" x2="58422" y2="38679"/>
                        <a14:backgroundMark x1="59915" y1="44340" x2="59915" y2="44340"/>
                        <a14:backgroundMark x1="41578" y1="38365" x2="41578" y2="38365"/>
                        <a14:backgroundMark x1="51812" y1="40566" x2="51812" y2="40566"/>
                        <a14:backgroundMark x1="52878" y1="41195" x2="52878" y2="41195"/>
                        <a14:backgroundMark x1="50533" y1="40566" x2="50533" y2="40566"/>
                        <a14:backgroundMark x1="46908" y1="44654" x2="46908" y2="44654"/>
                        <a14:backgroundMark x1="47335" y1="43711" x2="47335" y2="43711"/>
                        <a14:backgroundMark x1="47974" y1="42453" x2="47974" y2="42453"/>
                        <a14:backgroundMark x1="48614" y1="41824" x2="48614" y2="41824"/>
                        <a14:backgroundMark x1="49254" y1="40881" x2="49254" y2="40881"/>
                      </a14:backgroundRemoval>
                    </a14:imgEffect>
                  </a14:imgLayer>
                </a14:imgProps>
              </a:ext>
              <a:ext uri="{28A0092B-C50C-407E-A947-70E740481C1C}">
                <a14:useLocalDpi xmlns:a14="http://schemas.microsoft.com/office/drawing/2010/main" val="0"/>
              </a:ext>
            </a:extLst>
          </a:blip>
          <a:stretch>
            <a:fillRect/>
          </a:stretch>
        </p:blipFill>
        <p:spPr>
          <a:xfrm>
            <a:off x="663412" y="5183067"/>
            <a:ext cx="1133562" cy="768697"/>
          </a:xfrm>
          <a:prstGeom prst="rect">
            <a:avLst/>
          </a:prstGeom>
        </p:spPr>
      </p:pic>
      <p:sp>
        <p:nvSpPr>
          <p:cNvPr id="37" name="Text Placeholder 2"/>
          <p:cNvSpPr txBox="1">
            <a:spLocks/>
          </p:cNvSpPr>
          <p:nvPr/>
        </p:nvSpPr>
        <p:spPr bwMode="gray">
          <a:xfrm>
            <a:off x="6413500" y="3508499"/>
            <a:ext cx="2471805" cy="1661993"/>
          </a:xfrm>
          <a:prstGeom prst="rect">
            <a:avLst/>
          </a:prstGeom>
          <a:noFill/>
        </p:spPr>
        <p:txBody>
          <a:bodyPr wrap="square" rtlCol="0">
            <a:spAutoFit/>
          </a:bodyPr>
          <a:lstStyle>
            <a:defPPr>
              <a:defRPr lang="nb-NO"/>
            </a:defPPr>
            <a:lvl1pPr>
              <a:defRPr b="1">
                <a:solidFill>
                  <a:srgbClr val="00338D"/>
                </a:solidFill>
                <a:latin typeface="Arial"/>
                <a:cs typeface="Arial" pitchFamily="34" charset="0"/>
              </a:defRPr>
            </a:lvl1pPr>
          </a:lstStyle>
          <a:p>
            <a:r>
              <a:rPr lang="en-US" dirty="0"/>
              <a:t>Process Operation</a:t>
            </a:r>
          </a:p>
          <a:p>
            <a:pPr marL="169863" indent="-169863">
              <a:buFont typeface="Arial" panose="020B0604020202020204" pitchFamily="34" charset="0"/>
              <a:buChar char="•"/>
            </a:pPr>
            <a:r>
              <a:rPr lang="en-US" sz="1400" b="0" dirty="0"/>
              <a:t>Process Execution</a:t>
            </a:r>
          </a:p>
          <a:p>
            <a:pPr marL="169863" indent="-169863">
              <a:buFont typeface="Arial" panose="020B0604020202020204" pitchFamily="34" charset="0"/>
              <a:buChar char="•"/>
            </a:pPr>
            <a:r>
              <a:rPr lang="en-US" sz="1400" b="0" dirty="0"/>
              <a:t>Process Documentation</a:t>
            </a:r>
          </a:p>
          <a:p>
            <a:pPr marL="169863" indent="-169863">
              <a:buFont typeface="Arial" panose="020B0604020202020204" pitchFamily="34" charset="0"/>
              <a:buChar char="•"/>
            </a:pPr>
            <a:r>
              <a:rPr lang="en-US" sz="1400" b="0" dirty="0"/>
              <a:t>Process Training</a:t>
            </a:r>
          </a:p>
          <a:p>
            <a:pPr marL="169863" indent="-169863">
              <a:buFont typeface="Arial" panose="020B0604020202020204" pitchFamily="34" charset="0"/>
              <a:buChar char="•"/>
            </a:pPr>
            <a:r>
              <a:rPr lang="en-US" sz="1400" b="0" dirty="0"/>
              <a:t>Automation &amp; Technology</a:t>
            </a:r>
          </a:p>
          <a:p>
            <a:pPr marL="169863" indent="-169863">
              <a:buFont typeface="Arial" panose="020B0604020202020204" pitchFamily="34" charset="0"/>
              <a:buChar char="•"/>
            </a:pPr>
            <a:r>
              <a:rPr lang="en-US" sz="1400" b="0" dirty="0"/>
              <a:t>Monitoring &amp; Reporting of KPIs and Metrics</a:t>
            </a:r>
          </a:p>
        </p:txBody>
      </p:sp>
      <p:sp>
        <p:nvSpPr>
          <p:cNvPr id="41" name="TextBox 40"/>
          <p:cNvSpPr txBox="1"/>
          <p:nvPr/>
        </p:nvSpPr>
        <p:spPr>
          <a:xfrm>
            <a:off x="6413500" y="1806117"/>
            <a:ext cx="2713161" cy="1461939"/>
          </a:xfrm>
          <a:prstGeom prst="rect">
            <a:avLst/>
          </a:prstGeom>
          <a:noFill/>
        </p:spPr>
        <p:txBody>
          <a:bodyPr wrap="square" rtlCol="0">
            <a:spAutoFit/>
          </a:bodyPr>
          <a:lstStyle/>
          <a:p>
            <a:r>
              <a:rPr lang="en-US" b="1" dirty="0">
                <a:solidFill>
                  <a:srgbClr val="00338D"/>
                </a:solidFill>
                <a:latin typeface="Arial"/>
                <a:cs typeface="Arial" pitchFamily="34" charset="0"/>
              </a:rPr>
              <a:t>Process Strategy</a:t>
            </a:r>
          </a:p>
          <a:p>
            <a:pPr marL="171450" indent="-171450">
              <a:buFont typeface="Arial" panose="020B0604020202020204" pitchFamily="34" charset="0"/>
              <a:buChar char="•"/>
            </a:pPr>
            <a:r>
              <a:rPr lang="en-US" sz="1400" b="1" dirty="0">
                <a:solidFill>
                  <a:srgbClr val="00338D"/>
                </a:solidFill>
                <a:latin typeface="Arial"/>
                <a:cs typeface="Arial" pitchFamily="34" charset="0"/>
              </a:rPr>
              <a:t>Strategic Process Roadmap</a:t>
            </a:r>
          </a:p>
          <a:p>
            <a:pPr marL="171450" indent="-171450">
              <a:buFont typeface="Arial" panose="020B0604020202020204" pitchFamily="34" charset="0"/>
              <a:buChar char="•"/>
            </a:pPr>
            <a:r>
              <a:rPr lang="en-US" sz="1400" dirty="0">
                <a:solidFill>
                  <a:srgbClr val="00338D"/>
                </a:solidFill>
                <a:latin typeface="Arial"/>
                <a:cs typeface="Arial" pitchFamily="34" charset="0"/>
              </a:rPr>
              <a:t>Strategic Platform Roadmap</a:t>
            </a:r>
          </a:p>
          <a:p>
            <a:pPr marL="171450" indent="-171450">
              <a:buFont typeface="Arial" panose="020B0604020202020204" pitchFamily="34" charset="0"/>
              <a:buChar char="•"/>
            </a:pPr>
            <a:r>
              <a:rPr lang="en-US" sz="1400" dirty="0">
                <a:solidFill>
                  <a:srgbClr val="00338D"/>
                </a:solidFill>
                <a:latin typeface="Arial"/>
                <a:cs typeface="Arial" pitchFamily="34" charset="0"/>
              </a:rPr>
              <a:t>12-month rolling plan</a:t>
            </a:r>
          </a:p>
          <a:p>
            <a:pPr marL="171450" indent="-171450">
              <a:buFont typeface="Arial" panose="020B0604020202020204" pitchFamily="34" charset="0"/>
              <a:buChar char="•"/>
            </a:pPr>
            <a:r>
              <a:rPr lang="en-US" sz="1400" dirty="0">
                <a:solidFill>
                  <a:srgbClr val="00338D"/>
                </a:solidFill>
                <a:latin typeface="Arial"/>
                <a:cs typeface="Arial" pitchFamily="34" charset="0"/>
              </a:rPr>
              <a:t>Set process / platform goals, scope and future maturity</a:t>
            </a:r>
          </a:p>
        </p:txBody>
      </p:sp>
      <p:grpSp>
        <p:nvGrpSpPr>
          <p:cNvPr id="4" name="Group 3"/>
          <p:cNvGrpSpPr/>
          <p:nvPr/>
        </p:nvGrpSpPr>
        <p:grpSpPr>
          <a:xfrm>
            <a:off x="228600" y="1767595"/>
            <a:ext cx="6125283" cy="1950622"/>
            <a:chOff x="228600" y="1767595"/>
            <a:chExt cx="6125283" cy="1950622"/>
          </a:xfrm>
        </p:grpSpPr>
        <p:grpSp>
          <p:nvGrpSpPr>
            <p:cNvPr id="19" name="Group 18"/>
            <p:cNvGrpSpPr/>
            <p:nvPr/>
          </p:nvGrpSpPr>
          <p:grpSpPr>
            <a:xfrm>
              <a:off x="228600" y="1767595"/>
              <a:ext cx="6125283" cy="1950622"/>
              <a:chOff x="228600" y="1860828"/>
              <a:chExt cx="6125283" cy="1950622"/>
            </a:xfrm>
          </p:grpSpPr>
          <p:sp>
            <p:nvSpPr>
              <p:cNvPr id="24" name="Rectangle 23"/>
              <p:cNvSpPr/>
              <p:nvPr/>
            </p:nvSpPr>
            <p:spPr>
              <a:xfrm>
                <a:off x="228600" y="1860828"/>
                <a:ext cx="6125283" cy="1491972"/>
              </a:xfrm>
              <a:prstGeom prst="rect">
                <a:avLst/>
              </a:prstGeom>
              <a:solidFill>
                <a:srgbClr val="CCFFCC"/>
              </a:solidFill>
              <a:ln w="12700" cmpd="sng">
                <a:solidFill>
                  <a:schemeClr val="bg2"/>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Up-Down Arrow 24"/>
              <p:cNvSpPr/>
              <p:nvPr/>
            </p:nvSpPr>
            <p:spPr>
              <a:xfrm>
                <a:off x="3001379" y="3201850"/>
                <a:ext cx="625366" cy="609600"/>
              </a:xfrm>
              <a:prstGeom prst="upDownArrow">
                <a:avLst>
                  <a:gd name="adj1" fmla="val 50000"/>
                  <a:gd name="adj2" fmla="val 38202"/>
                </a:avLst>
              </a:prstGeom>
              <a:solidFill>
                <a:schemeClr val="accent3">
                  <a:lumMod val="40000"/>
                  <a:lumOff val="60000"/>
                </a:schemeClr>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Rounded Rectangle 25"/>
              <p:cNvSpPr/>
              <p:nvPr/>
            </p:nvSpPr>
            <p:spPr>
              <a:xfrm>
                <a:off x="289683" y="1959114"/>
                <a:ext cx="5951019" cy="685800"/>
              </a:xfrm>
              <a:prstGeom prst="roundRect">
                <a:avLst/>
              </a:prstGeom>
              <a:solidFill>
                <a:srgbClr val="9BCA40"/>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Process Owner and Architecture Council (POAC)</a:t>
                </a:r>
              </a:p>
            </p:txBody>
          </p:sp>
          <p:sp>
            <p:nvSpPr>
              <p:cNvPr id="29" name="TextBox 28"/>
              <p:cNvSpPr txBox="1"/>
              <p:nvPr/>
            </p:nvSpPr>
            <p:spPr>
              <a:xfrm>
                <a:off x="1884106" y="2644914"/>
                <a:ext cx="2970754" cy="646331"/>
              </a:xfrm>
              <a:prstGeom prst="rect">
                <a:avLst/>
              </a:prstGeom>
              <a:noFill/>
            </p:spPr>
            <p:txBody>
              <a:bodyPr wrap="square" rtlCol="0">
                <a:spAutoFit/>
              </a:bodyPr>
              <a:lstStyle/>
              <a:p>
                <a:r>
                  <a:rPr lang="en-US" sz="1400" dirty="0">
                    <a:solidFill>
                      <a:schemeClr val="bg1">
                        <a:lumMod val="50000"/>
                      </a:schemeClr>
                    </a:solidFill>
                  </a:rPr>
                  <a:t>Process Owner / Platform Architect </a:t>
                </a:r>
                <a:r>
                  <a:rPr lang="en-US" sz="1100" dirty="0">
                    <a:solidFill>
                      <a:schemeClr val="bg1">
                        <a:lumMod val="50000"/>
                      </a:schemeClr>
                    </a:solidFill>
                  </a:rPr>
                  <a:t>(Strategic &amp; long term goals. Strategic Roadmaps)</a:t>
                </a:r>
              </a:p>
            </p:txBody>
          </p:sp>
          <p:pic>
            <p:nvPicPr>
              <p:cNvPr id="30" name="Picture 29"/>
              <p:cNvPicPr>
                <a:picLocks noChangeAspect="1"/>
              </p:cNvPicPr>
              <p:nvPr/>
            </p:nvPicPr>
            <p:blipFill rotWithShape="1">
              <a:blip r:embed="rId8" cstate="print">
                <a:extLst>
                  <a:ext uri="{28A0092B-C50C-407E-A947-70E740481C1C}">
                    <a14:useLocalDpi xmlns:a14="http://schemas.microsoft.com/office/drawing/2010/main" val="0"/>
                  </a:ext>
                </a:extLst>
              </a:blip>
              <a:srcRect l="2479" r="5647" b="7037"/>
              <a:stretch/>
            </p:blipFill>
            <p:spPr>
              <a:xfrm>
                <a:off x="4845179" y="2715787"/>
                <a:ext cx="598356" cy="566140"/>
              </a:xfrm>
              <a:prstGeom prst="rect">
                <a:avLst/>
              </a:prstGeom>
              <a:ln>
                <a:solidFill>
                  <a:schemeClr val="tx1"/>
                </a:solidFill>
              </a:ln>
            </p:spPr>
          </p:pic>
          <p:pic>
            <p:nvPicPr>
              <p:cNvPr id="31" name="Picture 30"/>
              <p:cNvPicPr>
                <a:picLocks noChangeAspect="1"/>
              </p:cNvPicPr>
              <p:nvPr/>
            </p:nvPicPr>
            <p:blipFill rotWithShape="1">
              <a:blip r:embed="rId8" cstate="print">
                <a:extLst>
                  <a:ext uri="{28A0092B-C50C-407E-A947-70E740481C1C}">
                    <a14:useLocalDpi xmlns:a14="http://schemas.microsoft.com/office/drawing/2010/main" val="0"/>
                  </a:ext>
                </a:extLst>
              </a:blip>
              <a:srcRect l="2479" r="5647" b="7037"/>
              <a:stretch/>
            </p:blipFill>
            <p:spPr>
              <a:xfrm>
                <a:off x="5578908" y="2725451"/>
                <a:ext cx="598356" cy="566140"/>
              </a:xfrm>
              <a:prstGeom prst="rect">
                <a:avLst/>
              </a:prstGeom>
              <a:ln>
                <a:solidFill>
                  <a:schemeClr val="tx1"/>
                </a:solidFill>
              </a:ln>
            </p:spPr>
          </p:pic>
        </p:grpSp>
        <p:pic>
          <p:nvPicPr>
            <p:cNvPr id="38" name="Picture 37"/>
            <p:cNvPicPr>
              <a:picLocks noChangeAspect="1"/>
            </p:cNvPicPr>
            <p:nvPr/>
          </p:nvPicPr>
          <p:blipFill rotWithShape="1">
            <a:blip r:embed="rId9"/>
            <a:srcRect t="1" r="18147" b="66348"/>
            <a:stretch/>
          </p:blipFill>
          <p:spPr>
            <a:xfrm>
              <a:off x="406457" y="2642898"/>
              <a:ext cx="518166" cy="497473"/>
            </a:xfrm>
            <a:prstGeom prst="rect">
              <a:avLst/>
            </a:prstGeom>
            <a:ln>
              <a:solidFill>
                <a:schemeClr val="tx1"/>
              </a:solidFill>
            </a:ln>
          </p:spPr>
        </p:pic>
        <p:pic>
          <p:nvPicPr>
            <p:cNvPr id="39" name="Picture 38"/>
            <p:cNvPicPr>
              <a:picLocks noChangeAspect="1"/>
            </p:cNvPicPr>
            <p:nvPr/>
          </p:nvPicPr>
          <p:blipFill rotWithShape="1">
            <a:blip r:embed="rId9"/>
            <a:srcRect t="1" r="18147" b="66348"/>
            <a:stretch/>
          </p:blipFill>
          <p:spPr>
            <a:xfrm>
              <a:off x="1077023" y="2642898"/>
              <a:ext cx="518166" cy="497473"/>
            </a:xfrm>
            <a:prstGeom prst="rect">
              <a:avLst/>
            </a:prstGeom>
            <a:ln>
              <a:solidFill>
                <a:schemeClr val="tx1"/>
              </a:solidFill>
            </a:ln>
          </p:spPr>
        </p:pic>
      </p:grpSp>
      <p:grpSp>
        <p:nvGrpSpPr>
          <p:cNvPr id="20" name="Group 19"/>
          <p:cNvGrpSpPr/>
          <p:nvPr/>
        </p:nvGrpSpPr>
        <p:grpSpPr>
          <a:xfrm>
            <a:off x="315732" y="498745"/>
            <a:ext cx="5924970" cy="1362103"/>
            <a:chOff x="315732" y="990600"/>
            <a:chExt cx="5924970" cy="1362103"/>
          </a:xfrm>
        </p:grpSpPr>
        <p:sp>
          <p:nvSpPr>
            <p:cNvPr id="21" name="Rounded Rectangle 20"/>
            <p:cNvSpPr/>
            <p:nvPr/>
          </p:nvSpPr>
          <p:spPr>
            <a:xfrm>
              <a:off x="315732" y="990600"/>
              <a:ext cx="5924970" cy="685800"/>
            </a:xfrm>
            <a:prstGeom prst="roundRect">
              <a:avLst/>
            </a:prstGeom>
            <a:solidFill>
              <a:srgbClr val="F38A17"/>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IT Governance Board (ITGB)</a:t>
              </a:r>
            </a:p>
          </p:txBody>
        </p:sp>
        <p:sp>
          <p:nvSpPr>
            <p:cNvPr id="22" name="Up-Down Arrow 21"/>
            <p:cNvSpPr/>
            <p:nvPr/>
          </p:nvSpPr>
          <p:spPr>
            <a:xfrm>
              <a:off x="3001379" y="1501541"/>
              <a:ext cx="625366" cy="851162"/>
            </a:xfrm>
            <a:prstGeom prst="upDownArrow">
              <a:avLst>
                <a:gd name="adj1" fmla="val 50000"/>
                <a:gd name="adj2" fmla="val 38202"/>
              </a:avLst>
            </a:prstGeom>
            <a:solidFill>
              <a:schemeClr val="accent3">
                <a:lumMod val="40000"/>
                <a:lumOff val="60000"/>
              </a:schemeClr>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1" name="TextBox 10"/>
          <p:cNvSpPr txBox="1"/>
          <p:nvPr/>
        </p:nvSpPr>
        <p:spPr>
          <a:xfrm>
            <a:off x="1349230" y="1293532"/>
            <a:ext cx="3908121" cy="246221"/>
          </a:xfrm>
          <a:prstGeom prst="rect">
            <a:avLst/>
          </a:prstGeom>
          <a:solidFill>
            <a:srgbClr val="FFFF00"/>
          </a:solidFill>
        </p:spPr>
        <p:txBody>
          <a:bodyPr wrap="none" lIns="0" tIns="0" rIns="0" bIns="0" rtlCol="0">
            <a:spAutoFit/>
          </a:bodyPr>
          <a:lstStyle/>
          <a:p>
            <a:pPr algn="ctr"/>
            <a:r>
              <a:rPr lang="en-US" sz="1600" dirty="0">
                <a:solidFill>
                  <a:srgbClr val="FF0000"/>
                </a:solidFill>
              </a:rPr>
              <a:t>Consolidated Strategic Process Roadmaps</a:t>
            </a:r>
          </a:p>
        </p:txBody>
      </p:sp>
      <p:sp>
        <p:nvSpPr>
          <p:cNvPr id="40" name="Slide Number Placeholder 4"/>
          <p:cNvSpPr txBox="1">
            <a:spLocks/>
          </p:cNvSpPr>
          <p:nvPr/>
        </p:nvSpPr>
        <p:spPr bwMode="auto">
          <a:xfrm>
            <a:off x="8866905" y="6578030"/>
            <a:ext cx="401782" cy="365125"/>
          </a:xfrm>
          <a:prstGeom prst="rect">
            <a:avLst/>
          </a:prstGeom>
          <a:noFill/>
          <a:ln>
            <a:miter lim="800000"/>
            <a:headEnd/>
            <a:tailEnd/>
          </a:ln>
        </p:spPr>
        <p:txBody>
          <a:bodyPr/>
          <a:ls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64770AC-CBF5-4E8E-B167-0C19C569F6A6}" type="slidenum">
              <a:rPr lang="en-US" sz="1200" smtClean="0">
                <a:solidFill>
                  <a:schemeClr val="bg1"/>
                </a:solidFill>
              </a:rPr>
              <a:pPr/>
              <a:t>21</a:t>
            </a:fld>
            <a:endParaRPr lang="en-US" sz="1200" dirty="0">
              <a:solidFill>
                <a:schemeClr val="bg1"/>
              </a:solidFill>
            </a:endParaRPr>
          </a:p>
        </p:txBody>
      </p:sp>
    </p:spTree>
    <p:extLst>
      <p:ext uri="{BB962C8B-B14F-4D97-AF65-F5344CB8AC3E}">
        <p14:creationId xmlns:p14="http://schemas.microsoft.com/office/powerpoint/2010/main" val="4913857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488"/>
            <a:ext cx="9144000" cy="479134"/>
          </a:xfrm>
        </p:spPr>
        <p:txBody>
          <a:bodyPr>
            <a:noAutofit/>
          </a:bodyPr>
          <a:lstStyle/>
          <a:p>
            <a:r>
              <a:rPr lang="en-US" sz="2800" b="1" dirty="0"/>
              <a:t>IT Service Management Governance</a:t>
            </a:r>
          </a:p>
        </p:txBody>
      </p:sp>
      <p:sp>
        <p:nvSpPr>
          <p:cNvPr id="3" name="Text Placeholder 2"/>
          <p:cNvSpPr>
            <a:spLocks noGrp="1"/>
          </p:cNvSpPr>
          <p:nvPr>
            <p:ph type="body" sz="quarter" idx="10"/>
          </p:nvPr>
        </p:nvSpPr>
        <p:spPr>
          <a:xfrm>
            <a:off x="6413500" y="498744"/>
            <a:ext cx="2375462" cy="990601"/>
          </a:xfrm>
        </p:spPr>
        <p:txBody>
          <a:bodyPr>
            <a:normAutofit lnSpcReduction="10000"/>
          </a:bodyPr>
          <a:lstStyle/>
          <a:p>
            <a:pPr marL="0" indent="0">
              <a:buNone/>
            </a:pPr>
            <a:r>
              <a:rPr lang="en-US" sz="1800" b="1" dirty="0">
                <a:solidFill>
                  <a:srgbClr val="00338D"/>
                </a:solidFill>
                <a:latin typeface="Arial"/>
                <a:cs typeface="Arial" pitchFamily="34" charset="0"/>
              </a:rPr>
              <a:t>IT Strategy &amp; Vision</a:t>
            </a:r>
          </a:p>
          <a:p>
            <a:pPr marL="169863" indent="-169863">
              <a:spcBef>
                <a:spcPts val="0"/>
              </a:spcBef>
              <a:buFont typeface="Arial" panose="020B0604020202020204" pitchFamily="34" charset="0"/>
              <a:buChar char="•"/>
            </a:pPr>
            <a:r>
              <a:rPr lang="en-US" sz="1400" dirty="0">
                <a:solidFill>
                  <a:srgbClr val="00338D"/>
                </a:solidFill>
                <a:latin typeface="Arial"/>
                <a:cs typeface="Arial" pitchFamily="34" charset="0"/>
              </a:rPr>
              <a:t>Strategic Plans</a:t>
            </a:r>
          </a:p>
          <a:p>
            <a:pPr marL="169863" indent="-169863">
              <a:spcBef>
                <a:spcPts val="0"/>
              </a:spcBef>
              <a:buFont typeface="Arial" panose="020B0604020202020204" pitchFamily="34" charset="0"/>
              <a:buChar char="•"/>
            </a:pPr>
            <a:r>
              <a:rPr lang="en-US" sz="1400" dirty="0">
                <a:solidFill>
                  <a:srgbClr val="00338D"/>
                </a:solidFill>
                <a:latin typeface="Arial"/>
                <a:cs typeface="Arial" pitchFamily="34" charset="0"/>
              </a:rPr>
              <a:t>Business Alignment</a:t>
            </a:r>
          </a:p>
          <a:p>
            <a:pPr marL="169863" indent="-169863">
              <a:spcBef>
                <a:spcPts val="0"/>
              </a:spcBef>
              <a:buFont typeface="Arial" panose="020B0604020202020204" pitchFamily="34" charset="0"/>
              <a:buChar char="•"/>
            </a:pPr>
            <a:r>
              <a:rPr lang="en-US" sz="1400" dirty="0">
                <a:solidFill>
                  <a:srgbClr val="00338D"/>
                </a:solidFill>
                <a:latin typeface="Arial"/>
                <a:cs typeface="Arial" pitchFamily="34" charset="0"/>
              </a:rPr>
              <a:t>Vision &amp; Mission</a:t>
            </a:r>
          </a:p>
        </p:txBody>
      </p:sp>
      <p:sp>
        <p:nvSpPr>
          <p:cNvPr id="5" name="Rectangle 4"/>
          <p:cNvSpPr/>
          <p:nvPr/>
        </p:nvSpPr>
        <p:spPr>
          <a:xfrm>
            <a:off x="228600" y="3531650"/>
            <a:ext cx="6125283" cy="1469886"/>
          </a:xfrm>
          <a:prstGeom prst="rect">
            <a:avLst/>
          </a:prstGeom>
          <a:solidFill>
            <a:schemeClr val="bg1">
              <a:lumMod val="95000"/>
            </a:schemeClr>
          </a:solidFill>
          <a:ln w="12700" cmpd="sng">
            <a:solidFill>
              <a:schemeClr val="bg2"/>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Rounded Rectangle 5"/>
          <p:cNvSpPr/>
          <p:nvPr/>
        </p:nvSpPr>
        <p:spPr>
          <a:xfrm>
            <a:off x="406457" y="3584700"/>
            <a:ext cx="5834245" cy="685800"/>
          </a:xfrm>
          <a:prstGeom prst="roundRect">
            <a:avLst/>
          </a:prstGeom>
          <a:solidFill>
            <a:srgbClr val="4066AA"/>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Process Manager and Technical Review Council (PMTRC)</a:t>
            </a:r>
          </a:p>
        </p:txBody>
      </p:sp>
      <p:sp>
        <p:nvSpPr>
          <p:cNvPr id="7" name="Rectangle 6"/>
          <p:cNvSpPr/>
          <p:nvPr/>
        </p:nvSpPr>
        <p:spPr>
          <a:xfrm>
            <a:off x="228600" y="5164120"/>
            <a:ext cx="6125283" cy="806170"/>
          </a:xfrm>
          <a:prstGeom prst="rect">
            <a:avLst/>
          </a:prstGeom>
          <a:solidFill>
            <a:schemeClr val="bg1">
              <a:lumMod val="95000"/>
            </a:schemeClr>
          </a:solidFill>
          <a:ln w="12700" cmpd="sng">
            <a:solidFill>
              <a:schemeClr val="bg2"/>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Up-Down Arrow 7"/>
          <p:cNvSpPr/>
          <p:nvPr/>
        </p:nvSpPr>
        <p:spPr>
          <a:xfrm>
            <a:off x="3001379" y="4787885"/>
            <a:ext cx="625366" cy="609600"/>
          </a:xfrm>
          <a:prstGeom prst="upDownArrow">
            <a:avLst>
              <a:gd name="adj1" fmla="val 50000"/>
              <a:gd name="adj2" fmla="val 38202"/>
            </a:avLst>
          </a:prstGeom>
          <a:solidFill>
            <a:schemeClr val="accent3">
              <a:lumMod val="40000"/>
              <a:lumOff val="60000"/>
            </a:schemeClr>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2" descr="http://t3.gstatic.com/images?q=tbn:7PdjLxRBC2GR-M:http://informationage.co.nz/images/articles.png"/>
          <p:cNvPicPr>
            <a:picLocks noChangeAspect="1" noChangeArrowheads="1"/>
          </p:cNvPicPr>
          <p:nvPr/>
        </p:nvPicPr>
        <p:blipFill>
          <a:blip r:embed="rId3" cstate="print"/>
          <a:srcRect b="7272"/>
          <a:stretch>
            <a:fillRect/>
          </a:stretch>
        </p:blipFill>
        <p:spPr bwMode="auto">
          <a:xfrm>
            <a:off x="553090" y="4346700"/>
            <a:ext cx="590346" cy="556371"/>
          </a:xfrm>
          <a:prstGeom prst="rect">
            <a:avLst/>
          </a:prstGeom>
          <a:noFill/>
          <a:ln>
            <a:solidFill>
              <a:schemeClr val="accent5">
                <a:lumMod val="75000"/>
              </a:schemeClr>
            </a:solidFill>
          </a:ln>
        </p:spPr>
      </p:pic>
      <p:pic>
        <p:nvPicPr>
          <p:cNvPr id="14" name="Picture 2" descr="http://t3.gstatic.com/images?q=tbn:7PdjLxRBC2GR-M:http://informationage.co.nz/images/articles.png"/>
          <p:cNvPicPr>
            <a:picLocks noChangeAspect="1" noChangeArrowheads="1"/>
          </p:cNvPicPr>
          <p:nvPr/>
        </p:nvPicPr>
        <p:blipFill>
          <a:blip r:embed="rId3" cstate="print"/>
          <a:srcRect b="7272"/>
          <a:stretch>
            <a:fillRect/>
          </a:stretch>
        </p:blipFill>
        <p:spPr bwMode="auto">
          <a:xfrm>
            <a:off x="1238455" y="4346700"/>
            <a:ext cx="590346" cy="556371"/>
          </a:xfrm>
          <a:prstGeom prst="rect">
            <a:avLst/>
          </a:prstGeom>
          <a:noFill/>
          <a:ln>
            <a:solidFill>
              <a:schemeClr val="accent5">
                <a:lumMod val="75000"/>
              </a:schemeClr>
            </a:solidFill>
          </a:ln>
        </p:spPr>
      </p:pic>
      <p:sp>
        <p:nvSpPr>
          <p:cNvPr id="15" name="TextBox 14"/>
          <p:cNvSpPr txBox="1"/>
          <p:nvPr/>
        </p:nvSpPr>
        <p:spPr>
          <a:xfrm>
            <a:off x="1884107" y="4270500"/>
            <a:ext cx="2905396" cy="684803"/>
          </a:xfrm>
          <a:prstGeom prst="rect">
            <a:avLst/>
          </a:prstGeom>
          <a:noFill/>
        </p:spPr>
        <p:txBody>
          <a:bodyPr wrap="square" rtlCol="0">
            <a:spAutoFit/>
          </a:bodyPr>
          <a:lstStyle/>
          <a:p>
            <a:r>
              <a:rPr lang="en-US" sz="1400" dirty="0">
                <a:solidFill>
                  <a:schemeClr val="bg1">
                    <a:lumMod val="50000"/>
                  </a:schemeClr>
                </a:solidFill>
              </a:rPr>
              <a:t>Process Manager / Technology Review </a:t>
            </a:r>
            <a:r>
              <a:rPr lang="en-US" sz="1050" dirty="0">
                <a:solidFill>
                  <a:schemeClr val="bg1">
                    <a:lumMod val="50000"/>
                  </a:schemeClr>
                </a:solidFill>
              </a:rPr>
              <a:t>(Operationally responsible for a consistent execution/integration)</a:t>
            </a:r>
          </a:p>
        </p:txBody>
      </p:sp>
      <p:sp>
        <p:nvSpPr>
          <p:cNvPr id="16" name="TextBox 15"/>
          <p:cNvSpPr txBox="1"/>
          <p:nvPr/>
        </p:nvSpPr>
        <p:spPr>
          <a:xfrm>
            <a:off x="1828801" y="5240320"/>
            <a:ext cx="3026059" cy="692497"/>
          </a:xfrm>
          <a:prstGeom prst="rect">
            <a:avLst/>
          </a:prstGeom>
          <a:noFill/>
        </p:spPr>
        <p:txBody>
          <a:bodyPr wrap="square" rtlCol="0">
            <a:spAutoFit/>
          </a:bodyPr>
          <a:lstStyle/>
          <a:p>
            <a:r>
              <a:rPr lang="en-US" sz="1400" dirty="0">
                <a:solidFill>
                  <a:schemeClr val="bg1">
                    <a:lumMod val="50000"/>
                  </a:schemeClr>
                </a:solidFill>
              </a:rPr>
              <a:t>Process Meetings for each Process</a:t>
            </a:r>
          </a:p>
          <a:p>
            <a:r>
              <a:rPr lang="en-US" sz="1400" dirty="0">
                <a:solidFill>
                  <a:schemeClr val="bg1">
                    <a:lumMod val="50000"/>
                  </a:schemeClr>
                </a:solidFill>
              </a:rPr>
              <a:t>Practitioners / Process Engineers</a:t>
            </a:r>
          </a:p>
          <a:p>
            <a:r>
              <a:rPr lang="en-US" sz="1100" dirty="0">
                <a:solidFill>
                  <a:schemeClr val="bg1">
                    <a:lumMod val="50000"/>
                  </a:schemeClr>
                </a:solidFill>
              </a:rPr>
              <a:t>(across organization / functional areas)</a:t>
            </a:r>
          </a:p>
        </p:txBody>
      </p:sp>
      <p:pic>
        <p:nvPicPr>
          <p:cNvPr id="17" name="Picture 16"/>
          <p:cNvPicPr>
            <a:picLocks noChangeAspect="1"/>
          </p:cNvPicPr>
          <p:nvPr/>
        </p:nvPicPr>
        <p:blipFill rotWithShape="1">
          <a:blip r:embed="rId4" cstate="print">
            <a:extLst>
              <a:ext uri="{28A0092B-C50C-407E-A947-70E740481C1C}">
                <a14:useLocalDpi xmlns:a14="http://schemas.microsoft.com/office/drawing/2010/main" val="0"/>
              </a:ext>
            </a:extLst>
          </a:blip>
          <a:srcRect l="5193" r="6707"/>
          <a:stretch/>
        </p:blipFill>
        <p:spPr>
          <a:xfrm>
            <a:off x="5514563" y="4341373"/>
            <a:ext cx="577194" cy="566140"/>
          </a:xfrm>
          <a:prstGeom prst="rect">
            <a:avLst/>
          </a:prstGeom>
          <a:ln>
            <a:solidFill>
              <a:schemeClr val="tx1"/>
            </a:solidFill>
          </a:ln>
        </p:spPr>
      </p:pic>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5193" r="6707"/>
          <a:stretch/>
        </p:blipFill>
        <p:spPr>
          <a:xfrm>
            <a:off x="4800601" y="4353821"/>
            <a:ext cx="577194" cy="566140"/>
          </a:xfrm>
          <a:prstGeom prst="rect">
            <a:avLst/>
          </a:prstGeom>
          <a:ln>
            <a:solidFill>
              <a:schemeClr val="tx1"/>
            </a:solidFill>
          </a:ln>
        </p:spPr>
      </p:pic>
      <p:pic>
        <p:nvPicPr>
          <p:cNvPr id="34" name="Picture 33"/>
          <p:cNvPicPr>
            <a:picLocks noChangeAspect="1"/>
          </p:cNvPicPr>
          <p:nvPr/>
        </p:nvPicPr>
        <p:blipFill rotWithShape="1">
          <a:blip r:embed="rId5" cstate="print">
            <a:extLst>
              <a:ext uri="{28A0092B-C50C-407E-A947-70E740481C1C}">
                <a14:useLocalDpi xmlns:a14="http://schemas.microsoft.com/office/drawing/2010/main" val="0"/>
              </a:ext>
            </a:extLst>
          </a:blip>
          <a:srcRect t="68825" b="4039"/>
          <a:stretch/>
        </p:blipFill>
        <p:spPr>
          <a:xfrm>
            <a:off x="4915952" y="650944"/>
            <a:ext cx="1222175" cy="374976"/>
          </a:xfrm>
          <a:prstGeom prst="rect">
            <a:avLst/>
          </a:prstGeom>
        </p:spPr>
      </p:pic>
      <p:pic>
        <p:nvPicPr>
          <p:cNvPr id="35" name="Picture 34"/>
          <p:cNvPicPr>
            <a:picLocks noChangeAspect="1"/>
          </p:cNvPicPr>
          <p:nvPr/>
        </p:nvPicPr>
        <p:blipFill>
          <a:blip r:embed="rId6" cstate="print">
            <a:extLst>
              <a:ext uri="{BEBA8EAE-BF5A-486C-A8C5-ECC9F3942E4B}">
                <a14:imgProps xmlns:a14="http://schemas.microsoft.com/office/drawing/2010/main">
                  <a14:imgLayer r:embed="rId7">
                    <a14:imgEffect>
                      <a14:backgroundRemoval t="0" b="100000" l="0" r="100000">
                        <a14:foregroundMark x1="8742" y1="45283" x2="8742" y2="45283"/>
                        <a14:foregroundMark x1="9382" y1="47484" x2="9382" y2="47484"/>
                        <a14:foregroundMark x1="11727" y1="55660" x2="11727" y2="55660"/>
                        <a14:foregroundMark x1="9808" y1="55660" x2="9808" y2="55660"/>
                        <a14:foregroundMark x1="9382" y1="58805" x2="9382" y2="58805"/>
                        <a14:foregroundMark x1="51599" y1="48742" x2="51599" y2="48742"/>
                        <a14:foregroundMark x1="51599" y1="48742" x2="51599" y2="48742"/>
                        <a14:backgroundMark x1="39446" y1="42453" x2="39446" y2="42453"/>
                        <a14:backgroundMark x1="44776" y1="37736" x2="44776" y2="37736"/>
                        <a14:backgroundMark x1="46695" y1="45912" x2="46695" y2="45912"/>
                        <a14:backgroundMark x1="55224" y1="44654" x2="55224" y2="44654"/>
                        <a14:backgroundMark x1="54371" y1="42138" x2="54371" y2="42138"/>
                        <a14:backgroundMark x1="72708" y1="38050" x2="72708" y2="38050"/>
                        <a14:backgroundMark x1="74840" y1="34906" x2="74840" y2="34906"/>
                        <a14:backgroundMark x1="83156" y1="46855" x2="83156" y2="46855"/>
                        <a14:backgroundMark x1="58422" y1="38679" x2="58422" y2="38679"/>
                        <a14:backgroundMark x1="59915" y1="44340" x2="59915" y2="44340"/>
                        <a14:backgroundMark x1="41578" y1="38365" x2="41578" y2="38365"/>
                        <a14:backgroundMark x1="51812" y1="40566" x2="51812" y2="40566"/>
                        <a14:backgroundMark x1="52878" y1="41195" x2="52878" y2="41195"/>
                        <a14:backgroundMark x1="50533" y1="40566" x2="50533" y2="40566"/>
                        <a14:backgroundMark x1="46908" y1="44654" x2="46908" y2="44654"/>
                        <a14:backgroundMark x1="47335" y1="43711" x2="47335" y2="43711"/>
                        <a14:backgroundMark x1="47974" y1="42453" x2="47974" y2="42453"/>
                        <a14:backgroundMark x1="48614" y1="41824" x2="48614" y2="41824"/>
                        <a14:backgroundMark x1="49254" y1="40881" x2="49254" y2="40881"/>
                      </a14:backgroundRemoval>
                    </a14:imgEffect>
                  </a14:imgLayer>
                </a14:imgProps>
              </a:ext>
              <a:ext uri="{28A0092B-C50C-407E-A947-70E740481C1C}">
                <a14:useLocalDpi xmlns:a14="http://schemas.microsoft.com/office/drawing/2010/main" val="0"/>
              </a:ext>
            </a:extLst>
          </a:blip>
          <a:stretch>
            <a:fillRect/>
          </a:stretch>
        </p:blipFill>
        <p:spPr>
          <a:xfrm>
            <a:off x="5098834" y="5181706"/>
            <a:ext cx="1133562" cy="768697"/>
          </a:xfrm>
          <a:prstGeom prst="rect">
            <a:avLst/>
          </a:prstGeom>
        </p:spPr>
      </p:pic>
      <p:pic>
        <p:nvPicPr>
          <p:cNvPr id="36" name="Picture 35"/>
          <p:cNvPicPr>
            <a:picLocks noChangeAspect="1"/>
          </p:cNvPicPr>
          <p:nvPr/>
        </p:nvPicPr>
        <p:blipFill>
          <a:blip r:embed="rId6" cstate="print">
            <a:extLst>
              <a:ext uri="{BEBA8EAE-BF5A-486C-A8C5-ECC9F3942E4B}">
                <a14:imgProps xmlns:a14="http://schemas.microsoft.com/office/drawing/2010/main">
                  <a14:imgLayer r:embed="rId7">
                    <a14:imgEffect>
                      <a14:backgroundRemoval t="0" b="100000" l="0" r="100000">
                        <a14:foregroundMark x1="8742" y1="45283" x2="8742" y2="45283"/>
                        <a14:foregroundMark x1="9382" y1="47484" x2="9382" y2="47484"/>
                        <a14:foregroundMark x1="11727" y1="55660" x2="11727" y2="55660"/>
                        <a14:foregroundMark x1="9808" y1="55660" x2="9808" y2="55660"/>
                        <a14:foregroundMark x1="9382" y1="58805" x2="9382" y2="58805"/>
                        <a14:foregroundMark x1="51599" y1="48742" x2="51599" y2="48742"/>
                        <a14:foregroundMark x1="51599" y1="48742" x2="51599" y2="48742"/>
                        <a14:backgroundMark x1="39446" y1="42453" x2="39446" y2="42453"/>
                        <a14:backgroundMark x1="44776" y1="37736" x2="44776" y2="37736"/>
                        <a14:backgroundMark x1="46695" y1="45912" x2="46695" y2="45912"/>
                        <a14:backgroundMark x1="55224" y1="44654" x2="55224" y2="44654"/>
                        <a14:backgroundMark x1="54371" y1="42138" x2="54371" y2="42138"/>
                        <a14:backgroundMark x1="72708" y1="38050" x2="72708" y2="38050"/>
                        <a14:backgroundMark x1="74840" y1="34906" x2="74840" y2="34906"/>
                        <a14:backgroundMark x1="83156" y1="46855" x2="83156" y2="46855"/>
                        <a14:backgroundMark x1="58422" y1="38679" x2="58422" y2="38679"/>
                        <a14:backgroundMark x1="59915" y1="44340" x2="59915" y2="44340"/>
                        <a14:backgroundMark x1="41578" y1="38365" x2="41578" y2="38365"/>
                        <a14:backgroundMark x1="51812" y1="40566" x2="51812" y2="40566"/>
                        <a14:backgroundMark x1="52878" y1="41195" x2="52878" y2="41195"/>
                        <a14:backgroundMark x1="50533" y1="40566" x2="50533" y2="40566"/>
                        <a14:backgroundMark x1="46908" y1="44654" x2="46908" y2="44654"/>
                        <a14:backgroundMark x1="47335" y1="43711" x2="47335" y2="43711"/>
                        <a14:backgroundMark x1="47974" y1="42453" x2="47974" y2="42453"/>
                        <a14:backgroundMark x1="48614" y1="41824" x2="48614" y2="41824"/>
                        <a14:backgroundMark x1="49254" y1="40881" x2="49254" y2="40881"/>
                      </a14:backgroundRemoval>
                    </a14:imgEffect>
                  </a14:imgLayer>
                </a14:imgProps>
              </a:ext>
              <a:ext uri="{28A0092B-C50C-407E-A947-70E740481C1C}">
                <a14:useLocalDpi xmlns:a14="http://schemas.microsoft.com/office/drawing/2010/main" val="0"/>
              </a:ext>
            </a:extLst>
          </a:blip>
          <a:stretch>
            <a:fillRect/>
          </a:stretch>
        </p:blipFill>
        <p:spPr>
          <a:xfrm>
            <a:off x="663412" y="5183067"/>
            <a:ext cx="1133562" cy="768697"/>
          </a:xfrm>
          <a:prstGeom prst="rect">
            <a:avLst/>
          </a:prstGeom>
        </p:spPr>
      </p:pic>
      <p:sp>
        <p:nvSpPr>
          <p:cNvPr id="37" name="Text Placeholder 2"/>
          <p:cNvSpPr txBox="1">
            <a:spLocks/>
          </p:cNvSpPr>
          <p:nvPr/>
        </p:nvSpPr>
        <p:spPr bwMode="gray">
          <a:xfrm>
            <a:off x="6413500" y="3508499"/>
            <a:ext cx="2471805" cy="1661993"/>
          </a:xfrm>
          <a:prstGeom prst="rect">
            <a:avLst/>
          </a:prstGeom>
          <a:noFill/>
        </p:spPr>
        <p:txBody>
          <a:bodyPr wrap="square" rtlCol="0">
            <a:spAutoFit/>
          </a:bodyPr>
          <a:lstStyle>
            <a:defPPr>
              <a:defRPr lang="nb-NO"/>
            </a:defPPr>
            <a:lvl1pPr>
              <a:defRPr b="1">
                <a:solidFill>
                  <a:srgbClr val="00338D"/>
                </a:solidFill>
                <a:latin typeface="Arial"/>
                <a:cs typeface="Arial" pitchFamily="34" charset="0"/>
              </a:defRPr>
            </a:lvl1pPr>
          </a:lstStyle>
          <a:p>
            <a:r>
              <a:rPr lang="en-US" dirty="0"/>
              <a:t>Process Operation</a:t>
            </a:r>
          </a:p>
          <a:p>
            <a:pPr marL="169863" indent="-169863">
              <a:buFont typeface="Arial" panose="020B0604020202020204" pitchFamily="34" charset="0"/>
              <a:buChar char="•"/>
            </a:pPr>
            <a:r>
              <a:rPr lang="en-US" sz="1400" b="0" dirty="0"/>
              <a:t>Process Execution</a:t>
            </a:r>
          </a:p>
          <a:p>
            <a:pPr marL="169863" indent="-169863">
              <a:buFont typeface="Arial" panose="020B0604020202020204" pitchFamily="34" charset="0"/>
              <a:buChar char="•"/>
            </a:pPr>
            <a:r>
              <a:rPr lang="en-US" sz="1400" b="0" dirty="0"/>
              <a:t>Process Documentation</a:t>
            </a:r>
          </a:p>
          <a:p>
            <a:pPr marL="169863" indent="-169863">
              <a:buFont typeface="Arial" panose="020B0604020202020204" pitchFamily="34" charset="0"/>
              <a:buChar char="•"/>
            </a:pPr>
            <a:r>
              <a:rPr lang="en-US" sz="1400" b="0" dirty="0"/>
              <a:t>Process Training</a:t>
            </a:r>
          </a:p>
          <a:p>
            <a:pPr marL="169863" indent="-169863">
              <a:buFont typeface="Arial" panose="020B0604020202020204" pitchFamily="34" charset="0"/>
              <a:buChar char="•"/>
            </a:pPr>
            <a:r>
              <a:rPr lang="en-US" sz="1400" b="0" dirty="0"/>
              <a:t>Automation &amp; Technology</a:t>
            </a:r>
          </a:p>
          <a:p>
            <a:pPr marL="169863" indent="-169863">
              <a:buFont typeface="Arial" panose="020B0604020202020204" pitchFamily="34" charset="0"/>
              <a:buChar char="•"/>
            </a:pPr>
            <a:r>
              <a:rPr lang="en-US" sz="1400" b="0" dirty="0"/>
              <a:t>Monitoring &amp; Reporting of KPIs and Metrics</a:t>
            </a:r>
          </a:p>
        </p:txBody>
      </p:sp>
      <p:sp>
        <p:nvSpPr>
          <p:cNvPr id="41" name="TextBox 40"/>
          <p:cNvSpPr txBox="1"/>
          <p:nvPr/>
        </p:nvSpPr>
        <p:spPr>
          <a:xfrm>
            <a:off x="6413500" y="1806117"/>
            <a:ext cx="2713161" cy="1461939"/>
          </a:xfrm>
          <a:prstGeom prst="rect">
            <a:avLst/>
          </a:prstGeom>
          <a:noFill/>
        </p:spPr>
        <p:txBody>
          <a:bodyPr wrap="square" rtlCol="0">
            <a:spAutoFit/>
          </a:bodyPr>
          <a:lstStyle/>
          <a:p>
            <a:r>
              <a:rPr lang="en-US" b="1" dirty="0">
                <a:solidFill>
                  <a:srgbClr val="00338D"/>
                </a:solidFill>
                <a:latin typeface="Arial"/>
                <a:cs typeface="Arial" pitchFamily="34" charset="0"/>
              </a:rPr>
              <a:t>Process Strategy</a:t>
            </a:r>
          </a:p>
          <a:p>
            <a:pPr marL="171450" indent="-171450">
              <a:buFont typeface="Arial" panose="020B0604020202020204" pitchFamily="34" charset="0"/>
              <a:buChar char="•"/>
            </a:pPr>
            <a:r>
              <a:rPr lang="en-US" sz="1400" b="1" dirty="0">
                <a:solidFill>
                  <a:srgbClr val="00338D"/>
                </a:solidFill>
                <a:latin typeface="Arial"/>
                <a:cs typeface="Arial" pitchFamily="34" charset="0"/>
              </a:rPr>
              <a:t>Strategic Process Roadmap</a:t>
            </a:r>
          </a:p>
          <a:p>
            <a:pPr marL="171450" indent="-171450">
              <a:buFont typeface="Arial" panose="020B0604020202020204" pitchFamily="34" charset="0"/>
              <a:buChar char="•"/>
            </a:pPr>
            <a:r>
              <a:rPr lang="en-US" sz="1400" dirty="0">
                <a:solidFill>
                  <a:srgbClr val="00338D"/>
                </a:solidFill>
                <a:latin typeface="Arial"/>
                <a:cs typeface="Arial" pitchFamily="34" charset="0"/>
              </a:rPr>
              <a:t>Strategic Platform Roadmap</a:t>
            </a:r>
          </a:p>
          <a:p>
            <a:pPr marL="171450" indent="-171450">
              <a:buFont typeface="Arial" panose="020B0604020202020204" pitchFamily="34" charset="0"/>
              <a:buChar char="•"/>
            </a:pPr>
            <a:r>
              <a:rPr lang="en-US" sz="1400" dirty="0">
                <a:solidFill>
                  <a:srgbClr val="00338D"/>
                </a:solidFill>
                <a:latin typeface="Arial"/>
                <a:cs typeface="Arial" pitchFamily="34" charset="0"/>
              </a:rPr>
              <a:t>12-month rolling plan</a:t>
            </a:r>
          </a:p>
          <a:p>
            <a:pPr marL="171450" indent="-171450">
              <a:buFont typeface="Arial" panose="020B0604020202020204" pitchFamily="34" charset="0"/>
              <a:buChar char="•"/>
            </a:pPr>
            <a:r>
              <a:rPr lang="en-US" sz="1400" dirty="0">
                <a:solidFill>
                  <a:srgbClr val="00338D"/>
                </a:solidFill>
                <a:latin typeface="Arial"/>
                <a:cs typeface="Arial" pitchFamily="34" charset="0"/>
              </a:rPr>
              <a:t>Set process / platform goals, scope and future maturity</a:t>
            </a:r>
          </a:p>
        </p:txBody>
      </p:sp>
      <p:sp>
        <p:nvSpPr>
          <p:cNvPr id="42" name="TextBox 41"/>
          <p:cNvSpPr txBox="1"/>
          <p:nvPr/>
        </p:nvSpPr>
        <p:spPr>
          <a:xfrm>
            <a:off x="6434207" y="3531650"/>
            <a:ext cx="2727137" cy="2031325"/>
          </a:xfrm>
          <a:prstGeom prst="rect">
            <a:avLst/>
          </a:prstGeom>
          <a:solidFill>
            <a:schemeClr val="bg1"/>
          </a:solidFill>
        </p:spPr>
        <p:txBody>
          <a:bodyPr wrap="square" rtlCol="0">
            <a:spAutoFit/>
          </a:bodyPr>
          <a:lstStyle/>
          <a:p>
            <a:r>
              <a:rPr lang="en-US" sz="1400" b="1" dirty="0"/>
              <a:t>Threshold for escalation</a:t>
            </a:r>
          </a:p>
          <a:p>
            <a:pPr marL="171450" indent="-171450">
              <a:buFont typeface="Arial" panose="020B0604020202020204" pitchFamily="34" charset="0"/>
              <a:buChar char="•"/>
            </a:pPr>
            <a:r>
              <a:rPr lang="en-US" sz="1400" dirty="0"/>
              <a:t>Impacting more than one of the processes</a:t>
            </a:r>
          </a:p>
          <a:p>
            <a:pPr marL="171450" indent="-171450">
              <a:buFont typeface="Arial" panose="020B0604020202020204" pitchFamily="34" charset="0"/>
              <a:buChar char="•"/>
            </a:pPr>
            <a:r>
              <a:rPr lang="en-US" sz="1400" dirty="0"/>
              <a:t>Tool / Process integrations</a:t>
            </a:r>
          </a:p>
          <a:p>
            <a:pPr marL="171450" indent="-171450">
              <a:buFont typeface="Arial" panose="020B0604020202020204" pitchFamily="34" charset="0"/>
              <a:buChar char="•"/>
            </a:pPr>
            <a:r>
              <a:rPr lang="en-US" sz="1400" dirty="0"/>
              <a:t>Process Input / Output modifications</a:t>
            </a:r>
          </a:p>
          <a:p>
            <a:pPr marL="171450" indent="-171450">
              <a:buFont typeface="Arial" panose="020B0604020202020204" pitchFamily="34" charset="0"/>
              <a:buChar char="•"/>
            </a:pPr>
            <a:endParaRPr lang="en-US" sz="1400" dirty="0"/>
          </a:p>
          <a:p>
            <a:endParaRPr lang="en-US" sz="1400" dirty="0"/>
          </a:p>
          <a:p>
            <a:endParaRPr lang="en-US" sz="1400" dirty="0"/>
          </a:p>
        </p:txBody>
      </p:sp>
      <p:sp>
        <p:nvSpPr>
          <p:cNvPr id="43" name="TextBox 42"/>
          <p:cNvSpPr txBox="1"/>
          <p:nvPr/>
        </p:nvSpPr>
        <p:spPr>
          <a:xfrm>
            <a:off x="6434207" y="1849201"/>
            <a:ext cx="2713161" cy="1384995"/>
          </a:xfrm>
          <a:prstGeom prst="rect">
            <a:avLst/>
          </a:prstGeom>
          <a:solidFill>
            <a:schemeClr val="bg1"/>
          </a:solidFill>
        </p:spPr>
        <p:txBody>
          <a:bodyPr wrap="square" rtlCol="0">
            <a:spAutoFit/>
          </a:bodyPr>
          <a:lstStyle/>
          <a:p>
            <a:r>
              <a:rPr lang="en-US" sz="1400" b="1" dirty="0"/>
              <a:t>Threshold for escalation</a:t>
            </a:r>
          </a:p>
          <a:p>
            <a:pPr marL="171450" indent="-171450">
              <a:buFont typeface="Arial" panose="020B0604020202020204" pitchFamily="34" charset="0"/>
              <a:buChar char="•"/>
            </a:pPr>
            <a:r>
              <a:rPr lang="en-US" sz="1400" dirty="0"/>
              <a:t>Funding request e.g. &gt;$1</a:t>
            </a:r>
          </a:p>
          <a:p>
            <a:pPr marL="171450" indent="-171450">
              <a:buFont typeface="Arial" panose="020B0604020202020204" pitchFamily="34" charset="0"/>
              <a:buChar char="•"/>
            </a:pPr>
            <a:r>
              <a:rPr lang="en-US" sz="1400" dirty="0"/>
              <a:t>New tools / technology</a:t>
            </a:r>
          </a:p>
          <a:p>
            <a:pPr marL="171450" indent="-171450">
              <a:buFont typeface="Arial" panose="020B0604020202020204" pitchFamily="34" charset="0"/>
              <a:buChar char="•"/>
            </a:pPr>
            <a:r>
              <a:rPr lang="en-US" sz="1400" dirty="0"/>
              <a:t>Tool customization</a:t>
            </a:r>
          </a:p>
          <a:p>
            <a:pPr marL="171450" indent="-171450">
              <a:buFont typeface="Arial" panose="020B0604020202020204" pitchFamily="34" charset="0"/>
              <a:buChar char="•"/>
            </a:pPr>
            <a:r>
              <a:rPr lang="en-US" sz="1400" dirty="0"/>
              <a:t>Staff changes / updates</a:t>
            </a:r>
          </a:p>
          <a:p>
            <a:pPr marL="171450" indent="-171450">
              <a:buFont typeface="Arial" panose="020B0604020202020204" pitchFamily="34" charset="0"/>
              <a:buChar char="•"/>
            </a:pPr>
            <a:r>
              <a:rPr lang="en-US" sz="1400" dirty="0"/>
              <a:t>Strategic process impact</a:t>
            </a:r>
          </a:p>
        </p:txBody>
      </p:sp>
      <p:sp>
        <p:nvSpPr>
          <p:cNvPr id="44" name="TextBox 43"/>
          <p:cNvSpPr txBox="1"/>
          <p:nvPr/>
        </p:nvSpPr>
        <p:spPr>
          <a:xfrm>
            <a:off x="6434207" y="410191"/>
            <a:ext cx="2665819" cy="1384995"/>
          </a:xfrm>
          <a:prstGeom prst="rect">
            <a:avLst/>
          </a:prstGeom>
          <a:solidFill>
            <a:schemeClr val="bg1"/>
          </a:solidFill>
        </p:spPr>
        <p:txBody>
          <a:bodyPr wrap="square" rtlCol="0">
            <a:spAutoFit/>
          </a:bodyPr>
          <a:lstStyle/>
          <a:p>
            <a:r>
              <a:rPr lang="en-US" sz="1400" b="1" dirty="0"/>
              <a:t>Threshold for escalation</a:t>
            </a:r>
          </a:p>
          <a:p>
            <a:pPr marL="171450" indent="-171450">
              <a:buFont typeface="Arial" panose="020B0604020202020204" pitchFamily="34" charset="0"/>
              <a:buChar char="•"/>
            </a:pPr>
            <a:r>
              <a:rPr lang="en-US" sz="1400" dirty="0"/>
              <a:t>New funding e.g. &gt; $25.000</a:t>
            </a:r>
          </a:p>
          <a:p>
            <a:pPr marL="171450" indent="-171450">
              <a:buFont typeface="Arial" panose="020B0604020202020204" pitchFamily="34" charset="0"/>
              <a:buChar char="•"/>
            </a:pPr>
            <a:r>
              <a:rPr lang="en-US" sz="1400" dirty="0"/>
              <a:t>New tools / technology</a:t>
            </a:r>
          </a:p>
          <a:p>
            <a:pPr marL="171450" indent="-171450">
              <a:buFont typeface="Arial" panose="020B0604020202020204" pitchFamily="34" charset="0"/>
              <a:buChar char="•"/>
            </a:pPr>
            <a:r>
              <a:rPr lang="en-US" sz="1400" dirty="0"/>
              <a:t>Major customization</a:t>
            </a:r>
          </a:p>
          <a:p>
            <a:pPr marL="171450" indent="-171450">
              <a:buFont typeface="Arial" panose="020B0604020202020204" pitchFamily="34" charset="0"/>
              <a:buChar char="•"/>
            </a:pPr>
            <a:r>
              <a:rPr lang="en-US" sz="1400" dirty="0"/>
              <a:t>Organizational changes</a:t>
            </a:r>
          </a:p>
          <a:p>
            <a:pPr marL="171450" indent="-171450">
              <a:buFont typeface="Arial" panose="020B0604020202020204" pitchFamily="34" charset="0"/>
              <a:buChar char="•"/>
            </a:pPr>
            <a:r>
              <a:rPr lang="en-US" sz="1400" dirty="0"/>
              <a:t>Strategic / Roadmaps</a:t>
            </a:r>
            <a:endParaRPr lang="en-US" sz="1200" dirty="0"/>
          </a:p>
        </p:txBody>
      </p:sp>
      <p:grpSp>
        <p:nvGrpSpPr>
          <p:cNvPr id="4" name="Group 3"/>
          <p:cNvGrpSpPr/>
          <p:nvPr/>
        </p:nvGrpSpPr>
        <p:grpSpPr>
          <a:xfrm>
            <a:off x="228600" y="1767595"/>
            <a:ext cx="6125283" cy="1950622"/>
            <a:chOff x="228600" y="1767595"/>
            <a:chExt cx="6125283" cy="1950622"/>
          </a:xfrm>
        </p:grpSpPr>
        <p:grpSp>
          <p:nvGrpSpPr>
            <p:cNvPr id="19" name="Group 18"/>
            <p:cNvGrpSpPr/>
            <p:nvPr/>
          </p:nvGrpSpPr>
          <p:grpSpPr>
            <a:xfrm>
              <a:off x="228600" y="1767595"/>
              <a:ext cx="6125283" cy="1950622"/>
              <a:chOff x="228600" y="1860828"/>
              <a:chExt cx="6125283" cy="1950622"/>
            </a:xfrm>
          </p:grpSpPr>
          <p:sp>
            <p:nvSpPr>
              <p:cNvPr id="24" name="Rectangle 23"/>
              <p:cNvSpPr/>
              <p:nvPr/>
            </p:nvSpPr>
            <p:spPr>
              <a:xfrm>
                <a:off x="228600" y="1860828"/>
                <a:ext cx="6125283" cy="1491972"/>
              </a:xfrm>
              <a:prstGeom prst="rect">
                <a:avLst/>
              </a:prstGeom>
              <a:solidFill>
                <a:srgbClr val="CCFFCC"/>
              </a:solidFill>
              <a:ln w="12700" cmpd="sng">
                <a:solidFill>
                  <a:schemeClr val="bg2"/>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Up-Down Arrow 24"/>
              <p:cNvSpPr/>
              <p:nvPr/>
            </p:nvSpPr>
            <p:spPr>
              <a:xfrm>
                <a:off x="3001379" y="3201850"/>
                <a:ext cx="625366" cy="609600"/>
              </a:xfrm>
              <a:prstGeom prst="upDownArrow">
                <a:avLst>
                  <a:gd name="adj1" fmla="val 50000"/>
                  <a:gd name="adj2" fmla="val 38202"/>
                </a:avLst>
              </a:prstGeom>
              <a:solidFill>
                <a:schemeClr val="accent3">
                  <a:lumMod val="40000"/>
                  <a:lumOff val="60000"/>
                </a:schemeClr>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Rounded Rectangle 25"/>
              <p:cNvSpPr/>
              <p:nvPr/>
            </p:nvSpPr>
            <p:spPr>
              <a:xfrm>
                <a:off x="289683" y="1959114"/>
                <a:ext cx="5951019" cy="685800"/>
              </a:xfrm>
              <a:prstGeom prst="roundRect">
                <a:avLst/>
              </a:prstGeom>
              <a:solidFill>
                <a:srgbClr val="9BCA40"/>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Process Owner and Architecture Council (POAC)</a:t>
                </a:r>
              </a:p>
            </p:txBody>
          </p:sp>
          <p:sp>
            <p:nvSpPr>
              <p:cNvPr id="29" name="TextBox 28"/>
              <p:cNvSpPr txBox="1"/>
              <p:nvPr/>
            </p:nvSpPr>
            <p:spPr>
              <a:xfrm>
                <a:off x="1884106" y="2644914"/>
                <a:ext cx="2970754" cy="646331"/>
              </a:xfrm>
              <a:prstGeom prst="rect">
                <a:avLst/>
              </a:prstGeom>
              <a:noFill/>
            </p:spPr>
            <p:txBody>
              <a:bodyPr wrap="square" rtlCol="0">
                <a:spAutoFit/>
              </a:bodyPr>
              <a:lstStyle/>
              <a:p>
                <a:r>
                  <a:rPr lang="en-US" sz="1400" dirty="0">
                    <a:solidFill>
                      <a:schemeClr val="bg1">
                        <a:lumMod val="50000"/>
                      </a:schemeClr>
                    </a:solidFill>
                  </a:rPr>
                  <a:t>Process Owner / Platform Architect </a:t>
                </a:r>
                <a:r>
                  <a:rPr lang="en-US" sz="1100" dirty="0">
                    <a:solidFill>
                      <a:schemeClr val="bg1">
                        <a:lumMod val="50000"/>
                      </a:schemeClr>
                    </a:solidFill>
                  </a:rPr>
                  <a:t>(Strategic &amp; long term goals. Strategic Roadmaps)</a:t>
                </a:r>
              </a:p>
            </p:txBody>
          </p:sp>
          <p:pic>
            <p:nvPicPr>
              <p:cNvPr id="30" name="Picture 29"/>
              <p:cNvPicPr>
                <a:picLocks noChangeAspect="1"/>
              </p:cNvPicPr>
              <p:nvPr/>
            </p:nvPicPr>
            <p:blipFill rotWithShape="1">
              <a:blip r:embed="rId8" cstate="print">
                <a:extLst>
                  <a:ext uri="{28A0092B-C50C-407E-A947-70E740481C1C}">
                    <a14:useLocalDpi xmlns:a14="http://schemas.microsoft.com/office/drawing/2010/main" val="0"/>
                  </a:ext>
                </a:extLst>
              </a:blip>
              <a:srcRect l="2479" r="5647" b="7037"/>
              <a:stretch/>
            </p:blipFill>
            <p:spPr>
              <a:xfrm>
                <a:off x="4845179" y="2715787"/>
                <a:ext cx="598356" cy="566140"/>
              </a:xfrm>
              <a:prstGeom prst="rect">
                <a:avLst/>
              </a:prstGeom>
              <a:ln>
                <a:solidFill>
                  <a:schemeClr val="tx1"/>
                </a:solidFill>
              </a:ln>
            </p:spPr>
          </p:pic>
          <p:pic>
            <p:nvPicPr>
              <p:cNvPr id="31" name="Picture 30"/>
              <p:cNvPicPr>
                <a:picLocks noChangeAspect="1"/>
              </p:cNvPicPr>
              <p:nvPr/>
            </p:nvPicPr>
            <p:blipFill rotWithShape="1">
              <a:blip r:embed="rId8" cstate="print">
                <a:extLst>
                  <a:ext uri="{28A0092B-C50C-407E-A947-70E740481C1C}">
                    <a14:useLocalDpi xmlns:a14="http://schemas.microsoft.com/office/drawing/2010/main" val="0"/>
                  </a:ext>
                </a:extLst>
              </a:blip>
              <a:srcRect l="2479" r="5647" b="7037"/>
              <a:stretch/>
            </p:blipFill>
            <p:spPr>
              <a:xfrm>
                <a:off x="5578908" y="2725451"/>
                <a:ext cx="598356" cy="566140"/>
              </a:xfrm>
              <a:prstGeom prst="rect">
                <a:avLst/>
              </a:prstGeom>
              <a:ln>
                <a:solidFill>
                  <a:schemeClr val="tx1"/>
                </a:solidFill>
              </a:ln>
            </p:spPr>
          </p:pic>
        </p:grpSp>
        <p:pic>
          <p:nvPicPr>
            <p:cNvPr id="38" name="Picture 37"/>
            <p:cNvPicPr>
              <a:picLocks noChangeAspect="1"/>
            </p:cNvPicPr>
            <p:nvPr/>
          </p:nvPicPr>
          <p:blipFill rotWithShape="1">
            <a:blip r:embed="rId9"/>
            <a:srcRect t="1" r="18147" b="66348"/>
            <a:stretch/>
          </p:blipFill>
          <p:spPr>
            <a:xfrm>
              <a:off x="406457" y="2642898"/>
              <a:ext cx="518166" cy="497473"/>
            </a:xfrm>
            <a:prstGeom prst="rect">
              <a:avLst/>
            </a:prstGeom>
            <a:ln>
              <a:solidFill>
                <a:schemeClr val="tx1"/>
              </a:solidFill>
            </a:ln>
          </p:spPr>
        </p:pic>
        <p:pic>
          <p:nvPicPr>
            <p:cNvPr id="39" name="Picture 38"/>
            <p:cNvPicPr>
              <a:picLocks noChangeAspect="1"/>
            </p:cNvPicPr>
            <p:nvPr/>
          </p:nvPicPr>
          <p:blipFill rotWithShape="1">
            <a:blip r:embed="rId9"/>
            <a:srcRect t="1" r="18147" b="66348"/>
            <a:stretch/>
          </p:blipFill>
          <p:spPr>
            <a:xfrm>
              <a:off x="1077023" y="2642898"/>
              <a:ext cx="518166" cy="497473"/>
            </a:xfrm>
            <a:prstGeom prst="rect">
              <a:avLst/>
            </a:prstGeom>
            <a:ln>
              <a:solidFill>
                <a:schemeClr val="tx1"/>
              </a:solidFill>
            </a:ln>
          </p:spPr>
        </p:pic>
      </p:grpSp>
      <p:grpSp>
        <p:nvGrpSpPr>
          <p:cNvPr id="20" name="Group 19"/>
          <p:cNvGrpSpPr/>
          <p:nvPr/>
        </p:nvGrpSpPr>
        <p:grpSpPr>
          <a:xfrm>
            <a:off x="315732" y="498745"/>
            <a:ext cx="5924970" cy="1362103"/>
            <a:chOff x="315732" y="990600"/>
            <a:chExt cx="5924970" cy="1362103"/>
          </a:xfrm>
        </p:grpSpPr>
        <p:sp>
          <p:nvSpPr>
            <p:cNvPr id="21" name="Rounded Rectangle 20"/>
            <p:cNvSpPr/>
            <p:nvPr/>
          </p:nvSpPr>
          <p:spPr>
            <a:xfrm>
              <a:off x="315732" y="990600"/>
              <a:ext cx="5924970" cy="685800"/>
            </a:xfrm>
            <a:prstGeom prst="roundRect">
              <a:avLst/>
            </a:prstGeom>
            <a:solidFill>
              <a:srgbClr val="F38A17"/>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IT Governance Board (ITGB)</a:t>
              </a:r>
            </a:p>
          </p:txBody>
        </p:sp>
        <p:sp>
          <p:nvSpPr>
            <p:cNvPr id="22" name="Up-Down Arrow 21"/>
            <p:cNvSpPr/>
            <p:nvPr/>
          </p:nvSpPr>
          <p:spPr>
            <a:xfrm>
              <a:off x="3001379" y="1501541"/>
              <a:ext cx="625366" cy="851162"/>
            </a:xfrm>
            <a:prstGeom prst="upDownArrow">
              <a:avLst>
                <a:gd name="adj1" fmla="val 50000"/>
                <a:gd name="adj2" fmla="val 38202"/>
              </a:avLst>
            </a:prstGeom>
            <a:solidFill>
              <a:schemeClr val="accent3">
                <a:lumMod val="40000"/>
                <a:lumOff val="60000"/>
              </a:schemeClr>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1" name="TextBox 10"/>
          <p:cNvSpPr txBox="1"/>
          <p:nvPr/>
        </p:nvSpPr>
        <p:spPr>
          <a:xfrm>
            <a:off x="1349230" y="1293532"/>
            <a:ext cx="3908121" cy="246221"/>
          </a:xfrm>
          <a:prstGeom prst="rect">
            <a:avLst/>
          </a:prstGeom>
          <a:solidFill>
            <a:srgbClr val="FFFF00"/>
          </a:solidFill>
        </p:spPr>
        <p:txBody>
          <a:bodyPr wrap="none" lIns="0" tIns="0" rIns="0" bIns="0" rtlCol="0">
            <a:spAutoFit/>
          </a:bodyPr>
          <a:lstStyle/>
          <a:p>
            <a:pPr algn="ctr"/>
            <a:r>
              <a:rPr lang="en-US" sz="1600" dirty="0">
                <a:solidFill>
                  <a:srgbClr val="FF0000"/>
                </a:solidFill>
              </a:rPr>
              <a:t>Consolidated Strategic Process Roadmaps</a:t>
            </a:r>
          </a:p>
        </p:txBody>
      </p:sp>
      <p:sp>
        <p:nvSpPr>
          <p:cNvPr id="40" name="Slide Number Placeholder 4"/>
          <p:cNvSpPr txBox="1">
            <a:spLocks/>
          </p:cNvSpPr>
          <p:nvPr/>
        </p:nvSpPr>
        <p:spPr bwMode="auto">
          <a:xfrm>
            <a:off x="8866905" y="6578030"/>
            <a:ext cx="401782" cy="365125"/>
          </a:xfrm>
          <a:prstGeom prst="rect">
            <a:avLst/>
          </a:prstGeom>
          <a:noFill/>
          <a:ln>
            <a:miter lim="800000"/>
            <a:headEnd/>
            <a:tailEnd/>
          </a:ln>
        </p:spPr>
        <p:txBody>
          <a:bodyPr/>
          <a:ls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64770AC-CBF5-4E8E-B167-0C19C569F6A6}" type="slidenum">
              <a:rPr lang="en-US" sz="1200" smtClean="0">
                <a:solidFill>
                  <a:schemeClr val="bg1"/>
                </a:solidFill>
              </a:rPr>
              <a:pPr/>
              <a:t>22</a:t>
            </a:fld>
            <a:endParaRPr lang="en-US" sz="1200" dirty="0">
              <a:solidFill>
                <a:schemeClr val="bg1"/>
              </a:solidFill>
            </a:endParaRPr>
          </a:p>
        </p:txBody>
      </p:sp>
    </p:spTree>
    <p:extLst>
      <p:ext uri="{BB962C8B-B14F-4D97-AF65-F5344CB8AC3E}">
        <p14:creationId xmlns:p14="http://schemas.microsoft.com/office/powerpoint/2010/main" val="32616596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647"/>
            <a:ext cx="9144000" cy="534532"/>
          </a:xfrm>
        </p:spPr>
        <p:txBody>
          <a:bodyPr>
            <a:normAutofit/>
          </a:bodyPr>
          <a:lstStyle/>
          <a:p>
            <a:r>
              <a:rPr lang="en-US" sz="2800" b="1" dirty="0"/>
              <a:t>Information Gap between IT Strategy &amp; Process Execution</a:t>
            </a:r>
          </a:p>
        </p:txBody>
      </p:sp>
      <p:grpSp>
        <p:nvGrpSpPr>
          <p:cNvPr id="7" name="Group 6"/>
          <p:cNvGrpSpPr/>
          <p:nvPr/>
        </p:nvGrpSpPr>
        <p:grpSpPr>
          <a:xfrm>
            <a:off x="752354" y="4298998"/>
            <a:ext cx="7755038" cy="1636261"/>
            <a:chOff x="752354" y="4661508"/>
            <a:chExt cx="7755038" cy="1636261"/>
          </a:xfrm>
        </p:grpSpPr>
        <p:sp>
          <p:nvSpPr>
            <p:cNvPr id="8" name="Rectangle 7"/>
            <p:cNvSpPr/>
            <p:nvPr/>
          </p:nvSpPr>
          <p:spPr>
            <a:xfrm>
              <a:off x="752354" y="4661508"/>
              <a:ext cx="7755038" cy="1636261"/>
            </a:xfrm>
            <a:prstGeom prst="rect">
              <a:avLst/>
            </a:prstGeom>
            <a:solidFill>
              <a:schemeClr val="bg1">
                <a:lumMod val="95000"/>
              </a:schemeClr>
            </a:solidFill>
            <a:ln>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foregroundMark x1="8742" y1="45283" x2="8742" y2="45283"/>
                          <a14:foregroundMark x1="9382" y1="47484" x2="9382" y2="47484"/>
                          <a14:foregroundMark x1="11727" y1="55660" x2="11727" y2="55660"/>
                          <a14:foregroundMark x1="9808" y1="55660" x2="9808" y2="55660"/>
                          <a14:foregroundMark x1="9382" y1="58805" x2="9382" y2="58805"/>
                          <a14:foregroundMark x1="51599" y1="48742" x2="51599" y2="48742"/>
                          <a14:foregroundMark x1="51599" y1="48742" x2="51599" y2="48742"/>
                          <a14:backgroundMark x1="39446" y1="42453" x2="39446" y2="42453"/>
                          <a14:backgroundMark x1="44776" y1="37736" x2="44776" y2="37736"/>
                          <a14:backgroundMark x1="46695" y1="45912" x2="46695" y2="45912"/>
                          <a14:backgroundMark x1="55224" y1="44654" x2="55224" y2="44654"/>
                          <a14:backgroundMark x1="54371" y1="42138" x2="54371" y2="42138"/>
                          <a14:backgroundMark x1="72708" y1="38050" x2="72708" y2="38050"/>
                          <a14:backgroundMark x1="74840" y1="34906" x2="74840" y2="34906"/>
                          <a14:backgroundMark x1="83156" y1="46855" x2="83156" y2="46855"/>
                          <a14:backgroundMark x1="58422" y1="38679" x2="58422" y2="38679"/>
                          <a14:backgroundMark x1="59915" y1="44340" x2="59915" y2="44340"/>
                          <a14:backgroundMark x1="41578" y1="38365" x2="41578" y2="38365"/>
                          <a14:backgroundMark x1="51812" y1="40566" x2="51812" y2="40566"/>
                          <a14:backgroundMark x1="52878" y1="41195" x2="52878" y2="41195"/>
                          <a14:backgroundMark x1="50533" y1="40566" x2="50533" y2="40566"/>
                          <a14:backgroundMark x1="46908" y1="44654" x2="46908" y2="44654"/>
                          <a14:backgroundMark x1="47335" y1="43711" x2="47335" y2="43711"/>
                          <a14:backgroundMark x1="47974" y1="42453" x2="47974" y2="42453"/>
                          <a14:backgroundMark x1="48614" y1="41824" x2="48614" y2="41824"/>
                          <a14:backgroundMark x1="49254" y1="40881" x2="49254" y2="40881"/>
                        </a14:backgroundRemoval>
                      </a14:imgEffect>
                    </a14:imgLayer>
                  </a14:imgProps>
                </a:ext>
                <a:ext uri="{28A0092B-C50C-407E-A947-70E740481C1C}">
                  <a14:useLocalDpi xmlns:a14="http://schemas.microsoft.com/office/drawing/2010/main" val="0"/>
                </a:ext>
              </a:extLst>
            </a:blip>
            <a:stretch>
              <a:fillRect/>
            </a:stretch>
          </p:blipFill>
          <p:spPr>
            <a:xfrm>
              <a:off x="1818012" y="5338840"/>
              <a:ext cx="1414089" cy="958929"/>
            </a:xfrm>
            <a:prstGeom prst="rect">
              <a:avLst/>
            </a:prstGeom>
          </p:spPr>
        </p:pic>
        <p:sp>
          <p:nvSpPr>
            <p:cNvPr id="6" name="TextBox 5"/>
            <p:cNvSpPr txBox="1"/>
            <p:nvPr/>
          </p:nvSpPr>
          <p:spPr>
            <a:xfrm>
              <a:off x="1969690" y="4727176"/>
              <a:ext cx="5320367" cy="738664"/>
            </a:xfrm>
            <a:prstGeom prst="rect">
              <a:avLst/>
            </a:prstGeom>
            <a:noFill/>
          </p:spPr>
          <p:txBody>
            <a:bodyPr wrap="none" lIns="0" tIns="0" rIns="0" bIns="0" rtlCol="0">
              <a:spAutoFit/>
            </a:bodyPr>
            <a:lstStyle/>
            <a:p>
              <a:pPr algn="ctr"/>
              <a:r>
                <a:rPr lang="en-US" sz="2400" b="1" dirty="0"/>
                <a:t>Process Managers and Practitioners</a:t>
              </a:r>
            </a:p>
            <a:p>
              <a:pPr algn="ctr"/>
              <a:r>
                <a:rPr lang="en-US" sz="2400" i="1" dirty="0">
                  <a:solidFill>
                    <a:schemeClr val="accent6">
                      <a:lumMod val="75000"/>
                    </a:schemeClr>
                  </a:solidFill>
                </a:rPr>
                <a:t>Executing the Process day-to-day</a:t>
              </a:r>
            </a:p>
          </p:txBody>
        </p:sp>
        <p:pic>
          <p:nvPicPr>
            <p:cNvPr id="10" name="Picture 9"/>
            <p:cNvPicPr>
              <a:picLocks noChangeAspect="1"/>
            </p:cNvPicPr>
            <p:nvPr/>
          </p:nvPicPr>
          <p:blipFill>
            <a:blip r:embed="rId5" cstate="print">
              <a:extLst>
                <a:ext uri="{BEBA8EAE-BF5A-486C-A8C5-ECC9F3942E4B}">
                  <a14:imgProps xmlns:a14="http://schemas.microsoft.com/office/drawing/2010/main">
                    <a14:imgLayer r:embed="rId4">
                      <a14:imgEffect>
                        <a14:backgroundRemoval t="0" b="100000" l="0" r="100000">
                          <a14:foregroundMark x1="8742" y1="45283" x2="8742" y2="45283"/>
                          <a14:foregroundMark x1="9382" y1="47484" x2="9382" y2="47484"/>
                          <a14:foregroundMark x1="11727" y1="55660" x2="11727" y2="55660"/>
                          <a14:foregroundMark x1="9808" y1="55660" x2="9808" y2="55660"/>
                          <a14:foregroundMark x1="9382" y1="58805" x2="9382" y2="58805"/>
                          <a14:foregroundMark x1="51599" y1="48742" x2="51599" y2="48742"/>
                          <a14:foregroundMark x1="51599" y1="48742" x2="51599" y2="48742"/>
                          <a14:backgroundMark x1="39446" y1="42453" x2="39446" y2="42453"/>
                          <a14:backgroundMark x1="44776" y1="37736" x2="44776" y2="37736"/>
                          <a14:backgroundMark x1="46695" y1="45912" x2="46695" y2="45912"/>
                          <a14:backgroundMark x1="55224" y1="44654" x2="55224" y2="44654"/>
                          <a14:backgroundMark x1="54371" y1="42138" x2="54371" y2="42138"/>
                          <a14:backgroundMark x1="72708" y1="38050" x2="72708" y2="38050"/>
                          <a14:backgroundMark x1="74840" y1="34906" x2="74840" y2="34906"/>
                          <a14:backgroundMark x1="83156" y1="46855" x2="83156" y2="46855"/>
                          <a14:backgroundMark x1="58422" y1="38679" x2="58422" y2="38679"/>
                          <a14:backgroundMark x1="59915" y1="44340" x2="59915" y2="44340"/>
                          <a14:backgroundMark x1="41578" y1="38365" x2="41578" y2="38365"/>
                          <a14:backgroundMark x1="51812" y1="40566" x2="51812" y2="40566"/>
                          <a14:backgroundMark x1="52878" y1="41195" x2="52878" y2="41195"/>
                          <a14:backgroundMark x1="50533" y1="40566" x2="50533" y2="40566"/>
                          <a14:backgroundMark x1="46908" y1="44654" x2="46908" y2="44654"/>
                          <a14:backgroundMark x1="47335" y1="43711" x2="47335" y2="43711"/>
                          <a14:backgroundMark x1="47974" y1="42453" x2="47974" y2="42453"/>
                          <a14:backgroundMark x1="48614" y1="41824" x2="48614" y2="41824"/>
                          <a14:backgroundMark x1="49254" y1="40881" x2="49254" y2="40881"/>
                        </a14:backgroundRemoval>
                      </a14:imgEffect>
                    </a14:imgLayer>
                  </a14:imgProps>
                </a:ext>
                <a:ext uri="{28A0092B-C50C-407E-A947-70E740481C1C}">
                  <a14:useLocalDpi xmlns:a14="http://schemas.microsoft.com/office/drawing/2010/main" val="0"/>
                </a:ext>
              </a:extLst>
            </a:blip>
            <a:stretch>
              <a:fillRect/>
            </a:stretch>
          </p:blipFill>
          <p:spPr>
            <a:xfrm>
              <a:off x="4133270" y="5338840"/>
              <a:ext cx="1414089" cy="958929"/>
            </a:xfrm>
            <a:prstGeom prst="rect">
              <a:avLst/>
            </a:prstGeom>
          </p:spPr>
        </p:pic>
        <p:pic>
          <p:nvPicPr>
            <p:cNvPr id="11" name="Picture 10"/>
            <p:cNvPicPr>
              <a:picLocks noChangeAspect="1"/>
            </p:cNvPicPr>
            <p:nvPr/>
          </p:nvPicPr>
          <p:blipFill>
            <a:blip r:embed="rId5" cstate="print">
              <a:extLst>
                <a:ext uri="{BEBA8EAE-BF5A-486C-A8C5-ECC9F3942E4B}">
                  <a14:imgProps xmlns:a14="http://schemas.microsoft.com/office/drawing/2010/main">
                    <a14:imgLayer r:embed="rId4">
                      <a14:imgEffect>
                        <a14:backgroundRemoval t="0" b="100000" l="0" r="100000">
                          <a14:foregroundMark x1="8742" y1="45283" x2="8742" y2="45283"/>
                          <a14:foregroundMark x1="9382" y1="47484" x2="9382" y2="47484"/>
                          <a14:foregroundMark x1="11727" y1="55660" x2="11727" y2="55660"/>
                          <a14:foregroundMark x1="9808" y1="55660" x2="9808" y2="55660"/>
                          <a14:foregroundMark x1="9382" y1="58805" x2="9382" y2="58805"/>
                          <a14:foregroundMark x1="51599" y1="48742" x2="51599" y2="48742"/>
                          <a14:foregroundMark x1="51599" y1="48742" x2="51599" y2="48742"/>
                          <a14:backgroundMark x1="39446" y1="42453" x2="39446" y2="42453"/>
                          <a14:backgroundMark x1="44776" y1="37736" x2="44776" y2="37736"/>
                          <a14:backgroundMark x1="46695" y1="45912" x2="46695" y2="45912"/>
                          <a14:backgroundMark x1="55224" y1="44654" x2="55224" y2="44654"/>
                          <a14:backgroundMark x1="54371" y1="42138" x2="54371" y2="42138"/>
                          <a14:backgroundMark x1="72708" y1="38050" x2="72708" y2="38050"/>
                          <a14:backgroundMark x1="74840" y1="34906" x2="74840" y2="34906"/>
                          <a14:backgroundMark x1="83156" y1="46855" x2="83156" y2="46855"/>
                          <a14:backgroundMark x1="58422" y1="38679" x2="58422" y2="38679"/>
                          <a14:backgroundMark x1="59915" y1="44340" x2="59915" y2="44340"/>
                          <a14:backgroundMark x1="41578" y1="38365" x2="41578" y2="38365"/>
                          <a14:backgroundMark x1="51812" y1="40566" x2="51812" y2="40566"/>
                          <a14:backgroundMark x1="52878" y1="41195" x2="52878" y2="41195"/>
                          <a14:backgroundMark x1="50533" y1="40566" x2="50533" y2="40566"/>
                          <a14:backgroundMark x1="46908" y1="44654" x2="46908" y2="44654"/>
                          <a14:backgroundMark x1="47335" y1="43711" x2="47335" y2="43711"/>
                          <a14:backgroundMark x1="47974" y1="42453" x2="47974" y2="42453"/>
                          <a14:backgroundMark x1="48614" y1="41824" x2="48614" y2="41824"/>
                          <a14:backgroundMark x1="49254" y1="40881" x2="49254" y2="40881"/>
                        </a14:backgroundRemoval>
                      </a14:imgEffect>
                    </a14:imgLayer>
                  </a14:imgProps>
                </a:ext>
                <a:ext uri="{28A0092B-C50C-407E-A947-70E740481C1C}">
                  <a14:useLocalDpi xmlns:a14="http://schemas.microsoft.com/office/drawing/2010/main" val="0"/>
                </a:ext>
              </a:extLst>
            </a:blip>
            <a:stretch>
              <a:fillRect/>
            </a:stretch>
          </p:blipFill>
          <p:spPr>
            <a:xfrm>
              <a:off x="6314522" y="5338840"/>
              <a:ext cx="1414089" cy="958929"/>
            </a:xfrm>
            <a:prstGeom prst="rect">
              <a:avLst/>
            </a:prstGeom>
          </p:spPr>
        </p:pic>
      </p:grpSp>
      <p:grpSp>
        <p:nvGrpSpPr>
          <p:cNvPr id="9" name="Group 8"/>
          <p:cNvGrpSpPr/>
          <p:nvPr/>
        </p:nvGrpSpPr>
        <p:grpSpPr>
          <a:xfrm>
            <a:off x="752354" y="687546"/>
            <a:ext cx="7755038" cy="1457699"/>
            <a:chOff x="752354" y="1084781"/>
            <a:chExt cx="7755038" cy="1457699"/>
          </a:xfrm>
        </p:grpSpPr>
        <p:sp>
          <p:nvSpPr>
            <p:cNvPr id="17" name="Rectangle 16"/>
            <p:cNvSpPr/>
            <p:nvPr/>
          </p:nvSpPr>
          <p:spPr>
            <a:xfrm>
              <a:off x="752354" y="1084781"/>
              <a:ext cx="7755038" cy="1457699"/>
            </a:xfrm>
            <a:prstGeom prst="rect">
              <a:avLst/>
            </a:prstGeom>
            <a:solidFill>
              <a:schemeClr val="bg1"/>
            </a:solid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122469" y="1186922"/>
              <a:ext cx="2899062" cy="369332"/>
            </a:xfrm>
            <a:prstGeom prst="rect">
              <a:avLst/>
            </a:prstGeom>
            <a:noFill/>
          </p:spPr>
          <p:txBody>
            <a:bodyPr wrap="none" lIns="0" tIns="0" rIns="0" bIns="0" rtlCol="0">
              <a:spAutoFit/>
            </a:bodyPr>
            <a:lstStyle/>
            <a:p>
              <a:pPr algn="ctr"/>
              <a:r>
                <a:rPr lang="en-US" sz="2400" b="1" dirty="0"/>
                <a:t>IT Strategy &amp; Vision</a:t>
              </a:r>
            </a:p>
          </p:txBody>
        </p:sp>
        <p:grpSp>
          <p:nvGrpSpPr>
            <p:cNvPr id="16" name="Group 15"/>
            <p:cNvGrpSpPr/>
            <p:nvPr/>
          </p:nvGrpSpPr>
          <p:grpSpPr>
            <a:xfrm>
              <a:off x="1905000" y="1589757"/>
              <a:ext cx="5462201" cy="885497"/>
              <a:chOff x="1397000" y="1531882"/>
              <a:chExt cx="5462201" cy="885497"/>
            </a:xfrm>
          </p:grpSpPr>
          <p:pic>
            <p:nvPicPr>
              <p:cNvPr id="14"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t="2709" b="69387"/>
              <a:stretch/>
            </p:blipFill>
            <p:spPr>
              <a:xfrm>
                <a:off x="1397000" y="1531882"/>
                <a:ext cx="2806699" cy="885497"/>
              </a:xfrm>
              <a:prstGeom prst="rect">
                <a:avLst/>
              </a:prstGeom>
            </p:spPr>
          </p:pic>
          <p:pic>
            <p:nvPicPr>
              <p:cNvPr id="15" name="Picture 14"/>
              <p:cNvPicPr>
                <a:picLocks noChangeAspect="1"/>
              </p:cNvPicPr>
              <p:nvPr/>
            </p:nvPicPr>
            <p:blipFill rotWithShape="1">
              <a:blip r:embed="rId6" cstate="print">
                <a:extLst>
                  <a:ext uri="{28A0092B-C50C-407E-A947-70E740481C1C}">
                    <a14:useLocalDpi xmlns:a14="http://schemas.microsoft.com/office/drawing/2010/main" val="0"/>
                  </a:ext>
                </a:extLst>
              </a:blip>
              <a:srcRect t="68825" b="4039"/>
              <a:stretch/>
            </p:blipFill>
            <p:spPr>
              <a:xfrm>
                <a:off x="4052502" y="1537538"/>
                <a:ext cx="2806699" cy="861125"/>
              </a:xfrm>
              <a:prstGeom prst="rect">
                <a:avLst/>
              </a:prstGeom>
            </p:spPr>
          </p:pic>
        </p:grpSp>
      </p:grpSp>
      <p:grpSp>
        <p:nvGrpSpPr>
          <p:cNvPr id="5" name="Group 4"/>
          <p:cNvGrpSpPr/>
          <p:nvPr/>
        </p:nvGrpSpPr>
        <p:grpSpPr>
          <a:xfrm>
            <a:off x="763929" y="719916"/>
            <a:ext cx="7755038" cy="4828032"/>
            <a:chOff x="763929" y="1094001"/>
            <a:chExt cx="7755038" cy="4828032"/>
          </a:xfrm>
        </p:grpSpPr>
        <p:sp>
          <p:nvSpPr>
            <p:cNvPr id="4" name="Rectangle 3"/>
            <p:cNvSpPr/>
            <p:nvPr/>
          </p:nvSpPr>
          <p:spPr>
            <a:xfrm>
              <a:off x="763929" y="2554055"/>
              <a:ext cx="7755038" cy="2107453"/>
            </a:xfrm>
            <a:prstGeom prst="rect">
              <a:avLst/>
            </a:prstGeom>
            <a:solidFill>
              <a:srgbClr val="FF0000"/>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3408485">
              <a:off x="2297684" y="79017"/>
              <a:ext cx="4828032" cy="6858000"/>
            </a:xfrm>
            <a:prstGeom prst="rect">
              <a:avLst/>
            </a:prstGeom>
          </p:spPr>
        </p:pic>
        <p:sp>
          <p:nvSpPr>
            <p:cNvPr id="21" name="TextBox 20"/>
            <p:cNvSpPr txBox="1"/>
            <p:nvPr/>
          </p:nvSpPr>
          <p:spPr>
            <a:xfrm>
              <a:off x="1827445" y="3190453"/>
              <a:ext cx="5736314" cy="738664"/>
            </a:xfrm>
            <a:prstGeom prst="rect">
              <a:avLst/>
            </a:prstGeom>
            <a:noFill/>
          </p:spPr>
          <p:txBody>
            <a:bodyPr wrap="none" lIns="0" tIns="0" rIns="0" bIns="0" rtlCol="0">
              <a:spAutoFit/>
            </a:bodyPr>
            <a:lstStyle/>
            <a:p>
              <a:pPr algn="ctr"/>
              <a:r>
                <a:rPr lang="en-US" sz="4800" dirty="0">
                  <a:solidFill>
                    <a:schemeClr val="bg1"/>
                  </a:solidFill>
                </a:rPr>
                <a:t>INFORMATION GAP</a:t>
              </a:r>
              <a:endParaRPr lang="en-US" sz="4000" dirty="0">
                <a:solidFill>
                  <a:schemeClr val="bg1"/>
                </a:solidFill>
              </a:endParaRPr>
            </a:p>
          </p:txBody>
        </p:sp>
      </p:grpSp>
      <p:sp>
        <p:nvSpPr>
          <p:cNvPr id="19" name="Slide Number Placeholder 4"/>
          <p:cNvSpPr txBox="1">
            <a:spLocks/>
          </p:cNvSpPr>
          <p:nvPr/>
        </p:nvSpPr>
        <p:spPr bwMode="auto">
          <a:xfrm>
            <a:off x="8866905" y="6578030"/>
            <a:ext cx="401782" cy="365125"/>
          </a:xfrm>
          <a:prstGeom prst="rect">
            <a:avLst/>
          </a:prstGeom>
          <a:noFill/>
          <a:ln>
            <a:miter lim="800000"/>
            <a:headEnd/>
            <a:tailEnd/>
          </a:ln>
        </p:spPr>
        <p:txBody>
          <a:bodyPr/>
          <a:ls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64770AC-CBF5-4E8E-B167-0C19C569F6A6}" type="slidenum">
              <a:rPr lang="en-US" sz="1200" smtClean="0">
                <a:solidFill>
                  <a:schemeClr val="bg1"/>
                </a:solidFill>
              </a:rPr>
              <a:pPr/>
              <a:t>3</a:t>
            </a:fld>
            <a:endParaRPr lang="en-US" sz="1200" dirty="0">
              <a:solidFill>
                <a:schemeClr val="bg1"/>
              </a:solidFill>
            </a:endParaRPr>
          </a:p>
        </p:txBody>
      </p:sp>
    </p:spTree>
    <p:extLst>
      <p:ext uri="{BB962C8B-B14F-4D97-AF65-F5344CB8AC3E}">
        <p14:creationId xmlns:p14="http://schemas.microsoft.com/office/powerpoint/2010/main" val="3330436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9647"/>
            <a:ext cx="8680772" cy="534532"/>
          </a:xfrm>
        </p:spPr>
        <p:txBody>
          <a:bodyPr>
            <a:normAutofit/>
          </a:bodyPr>
          <a:lstStyle/>
          <a:p>
            <a:r>
              <a:rPr lang="en-US" sz="2800" b="1" dirty="0"/>
              <a:t>Bridging the Information Gap</a:t>
            </a:r>
          </a:p>
        </p:txBody>
      </p:sp>
      <p:grpSp>
        <p:nvGrpSpPr>
          <p:cNvPr id="7" name="Group 6"/>
          <p:cNvGrpSpPr/>
          <p:nvPr/>
        </p:nvGrpSpPr>
        <p:grpSpPr>
          <a:xfrm>
            <a:off x="752354" y="4298998"/>
            <a:ext cx="7755038" cy="1636261"/>
            <a:chOff x="752354" y="4661508"/>
            <a:chExt cx="7755038" cy="1636261"/>
          </a:xfrm>
        </p:grpSpPr>
        <p:sp>
          <p:nvSpPr>
            <p:cNvPr id="8" name="Rectangle 7"/>
            <p:cNvSpPr/>
            <p:nvPr/>
          </p:nvSpPr>
          <p:spPr>
            <a:xfrm>
              <a:off x="752354" y="4661508"/>
              <a:ext cx="7755038" cy="1636261"/>
            </a:xfrm>
            <a:prstGeom prst="rect">
              <a:avLst/>
            </a:prstGeom>
            <a:solidFill>
              <a:schemeClr val="bg1">
                <a:lumMod val="95000"/>
              </a:schemeClr>
            </a:solidFill>
            <a:ln>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foregroundMark x1="8742" y1="45283" x2="8742" y2="45283"/>
                          <a14:foregroundMark x1="9382" y1="47484" x2="9382" y2="47484"/>
                          <a14:foregroundMark x1="11727" y1="55660" x2="11727" y2="55660"/>
                          <a14:foregroundMark x1="9808" y1="55660" x2="9808" y2="55660"/>
                          <a14:foregroundMark x1="9382" y1="58805" x2="9382" y2="58805"/>
                          <a14:foregroundMark x1="51599" y1="48742" x2="51599" y2="48742"/>
                          <a14:foregroundMark x1="51599" y1="48742" x2="51599" y2="48742"/>
                          <a14:backgroundMark x1="39446" y1="42453" x2="39446" y2="42453"/>
                          <a14:backgroundMark x1="44776" y1="37736" x2="44776" y2="37736"/>
                          <a14:backgroundMark x1="46695" y1="45912" x2="46695" y2="45912"/>
                          <a14:backgroundMark x1="55224" y1="44654" x2="55224" y2="44654"/>
                          <a14:backgroundMark x1="54371" y1="42138" x2="54371" y2="42138"/>
                          <a14:backgroundMark x1="72708" y1="38050" x2="72708" y2="38050"/>
                          <a14:backgroundMark x1="74840" y1="34906" x2="74840" y2="34906"/>
                          <a14:backgroundMark x1="83156" y1="46855" x2="83156" y2="46855"/>
                          <a14:backgroundMark x1="58422" y1="38679" x2="58422" y2="38679"/>
                          <a14:backgroundMark x1="59915" y1="44340" x2="59915" y2="44340"/>
                          <a14:backgroundMark x1="41578" y1="38365" x2="41578" y2="38365"/>
                          <a14:backgroundMark x1="51812" y1="40566" x2="51812" y2="40566"/>
                          <a14:backgroundMark x1="52878" y1="41195" x2="52878" y2="41195"/>
                          <a14:backgroundMark x1="50533" y1="40566" x2="50533" y2="40566"/>
                          <a14:backgroundMark x1="46908" y1="44654" x2="46908" y2="44654"/>
                          <a14:backgroundMark x1="47335" y1="43711" x2="47335" y2="43711"/>
                          <a14:backgroundMark x1="47974" y1="42453" x2="47974" y2="42453"/>
                          <a14:backgroundMark x1="48614" y1="41824" x2="48614" y2="41824"/>
                          <a14:backgroundMark x1="49254" y1="40881" x2="49254" y2="40881"/>
                        </a14:backgroundRemoval>
                      </a14:imgEffect>
                    </a14:imgLayer>
                  </a14:imgProps>
                </a:ext>
                <a:ext uri="{28A0092B-C50C-407E-A947-70E740481C1C}">
                  <a14:useLocalDpi xmlns:a14="http://schemas.microsoft.com/office/drawing/2010/main" val="0"/>
                </a:ext>
              </a:extLst>
            </a:blip>
            <a:stretch>
              <a:fillRect/>
            </a:stretch>
          </p:blipFill>
          <p:spPr>
            <a:xfrm>
              <a:off x="1818012" y="5338840"/>
              <a:ext cx="1414089" cy="958929"/>
            </a:xfrm>
            <a:prstGeom prst="rect">
              <a:avLst/>
            </a:prstGeom>
          </p:spPr>
        </p:pic>
        <p:sp>
          <p:nvSpPr>
            <p:cNvPr id="6" name="TextBox 5"/>
            <p:cNvSpPr txBox="1"/>
            <p:nvPr/>
          </p:nvSpPr>
          <p:spPr>
            <a:xfrm>
              <a:off x="1969690" y="4727176"/>
              <a:ext cx="5320367" cy="738664"/>
            </a:xfrm>
            <a:prstGeom prst="rect">
              <a:avLst/>
            </a:prstGeom>
            <a:noFill/>
          </p:spPr>
          <p:txBody>
            <a:bodyPr wrap="none" lIns="0" tIns="0" rIns="0" bIns="0" rtlCol="0">
              <a:spAutoFit/>
            </a:bodyPr>
            <a:lstStyle/>
            <a:p>
              <a:pPr algn="ctr"/>
              <a:r>
                <a:rPr lang="en-US" sz="2400" b="1" dirty="0"/>
                <a:t>Process Managers and Practitioners</a:t>
              </a:r>
            </a:p>
            <a:p>
              <a:pPr algn="ctr"/>
              <a:r>
                <a:rPr lang="en-US" sz="2400" i="1" dirty="0">
                  <a:solidFill>
                    <a:schemeClr val="accent6">
                      <a:lumMod val="75000"/>
                    </a:schemeClr>
                  </a:solidFill>
                </a:rPr>
                <a:t>Executing the Process day-to-day</a:t>
              </a:r>
            </a:p>
          </p:txBody>
        </p:sp>
        <p:pic>
          <p:nvPicPr>
            <p:cNvPr id="10" name="Picture 9"/>
            <p:cNvPicPr>
              <a:picLocks noChangeAspect="1"/>
            </p:cNvPicPr>
            <p:nvPr/>
          </p:nvPicPr>
          <p:blipFill>
            <a:blip r:embed="rId5" cstate="print">
              <a:extLst>
                <a:ext uri="{BEBA8EAE-BF5A-486C-A8C5-ECC9F3942E4B}">
                  <a14:imgProps xmlns:a14="http://schemas.microsoft.com/office/drawing/2010/main">
                    <a14:imgLayer r:embed="rId4">
                      <a14:imgEffect>
                        <a14:backgroundRemoval t="0" b="100000" l="0" r="100000">
                          <a14:foregroundMark x1="8742" y1="45283" x2="8742" y2="45283"/>
                          <a14:foregroundMark x1="9382" y1="47484" x2="9382" y2="47484"/>
                          <a14:foregroundMark x1="11727" y1="55660" x2="11727" y2="55660"/>
                          <a14:foregroundMark x1="9808" y1="55660" x2="9808" y2="55660"/>
                          <a14:foregroundMark x1="9382" y1="58805" x2="9382" y2="58805"/>
                          <a14:foregroundMark x1="51599" y1="48742" x2="51599" y2="48742"/>
                          <a14:foregroundMark x1="51599" y1="48742" x2="51599" y2="48742"/>
                          <a14:backgroundMark x1="39446" y1="42453" x2="39446" y2="42453"/>
                          <a14:backgroundMark x1="44776" y1="37736" x2="44776" y2="37736"/>
                          <a14:backgroundMark x1="46695" y1="45912" x2="46695" y2="45912"/>
                          <a14:backgroundMark x1="55224" y1="44654" x2="55224" y2="44654"/>
                          <a14:backgroundMark x1="54371" y1="42138" x2="54371" y2="42138"/>
                          <a14:backgroundMark x1="72708" y1="38050" x2="72708" y2="38050"/>
                          <a14:backgroundMark x1="74840" y1="34906" x2="74840" y2="34906"/>
                          <a14:backgroundMark x1="83156" y1="46855" x2="83156" y2="46855"/>
                          <a14:backgroundMark x1="58422" y1="38679" x2="58422" y2="38679"/>
                          <a14:backgroundMark x1="59915" y1="44340" x2="59915" y2="44340"/>
                          <a14:backgroundMark x1="41578" y1="38365" x2="41578" y2="38365"/>
                          <a14:backgroundMark x1="51812" y1="40566" x2="51812" y2="40566"/>
                          <a14:backgroundMark x1="52878" y1="41195" x2="52878" y2="41195"/>
                          <a14:backgroundMark x1="50533" y1="40566" x2="50533" y2="40566"/>
                          <a14:backgroundMark x1="46908" y1="44654" x2="46908" y2="44654"/>
                          <a14:backgroundMark x1="47335" y1="43711" x2="47335" y2="43711"/>
                          <a14:backgroundMark x1="47974" y1="42453" x2="47974" y2="42453"/>
                          <a14:backgroundMark x1="48614" y1="41824" x2="48614" y2="41824"/>
                          <a14:backgroundMark x1="49254" y1="40881" x2="49254" y2="40881"/>
                        </a14:backgroundRemoval>
                      </a14:imgEffect>
                    </a14:imgLayer>
                  </a14:imgProps>
                </a:ext>
                <a:ext uri="{28A0092B-C50C-407E-A947-70E740481C1C}">
                  <a14:useLocalDpi xmlns:a14="http://schemas.microsoft.com/office/drawing/2010/main" val="0"/>
                </a:ext>
              </a:extLst>
            </a:blip>
            <a:stretch>
              <a:fillRect/>
            </a:stretch>
          </p:blipFill>
          <p:spPr>
            <a:xfrm>
              <a:off x="4133270" y="5338840"/>
              <a:ext cx="1414089" cy="958929"/>
            </a:xfrm>
            <a:prstGeom prst="rect">
              <a:avLst/>
            </a:prstGeom>
          </p:spPr>
        </p:pic>
        <p:pic>
          <p:nvPicPr>
            <p:cNvPr id="11" name="Picture 10"/>
            <p:cNvPicPr>
              <a:picLocks noChangeAspect="1"/>
            </p:cNvPicPr>
            <p:nvPr/>
          </p:nvPicPr>
          <p:blipFill>
            <a:blip r:embed="rId5" cstate="print">
              <a:extLst>
                <a:ext uri="{BEBA8EAE-BF5A-486C-A8C5-ECC9F3942E4B}">
                  <a14:imgProps xmlns:a14="http://schemas.microsoft.com/office/drawing/2010/main">
                    <a14:imgLayer r:embed="rId4">
                      <a14:imgEffect>
                        <a14:backgroundRemoval t="0" b="100000" l="0" r="100000">
                          <a14:foregroundMark x1="8742" y1="45283" x2="8742" y2="45283"/>
                          <a14:foregroundMark x1="9382" y1="47484" x2="9382" y2="47484"/>
                          <a14:foregroundMark x1="11727" y1="55660" x2="11727" y2="55660"/>
                          <a14:foregroundMark x1="9808" y1="55660" x2="9808" y2="55660"/>
                          <a14:foregroundMark x1="9382" y1="58805" x2="9382" y2="58805"/>
                          <a14:foregroundMark x1="51599" y1="48742" x2="51599" y2="48742"/>
                          <a14:foregroundMark x1="51599" y1="48742" x2="51599" y2="48742"/>
                          <a14:backgroundMark x1="39446" y1="42453" x2="39446" y2="42453"/>
                          <a14:backgroundMark x1="44776" y1="37736" x2="44776" y2="37736"/>
                          <a14:backgroundMark x1="46695" y1="45912" x2="46695" y2="45912"/>
                          <a14:backgroundMark x1="55224" y1="44654" x2="55224" y2="44654"/>
                          <a14:backgroundMark x1="54371" y1="42138" x2="54371" y2="42138"/>
                          <a14:backgroundMark x1="72708" y1="38050" x2="72708" y2="38050"/>
                          <a14:backgroundMark x1="74840" y1="34906" x2="74840" y2="34906"/>
                          <a14:backgroundMark x1="83156" y1="46855" x2="83156" y2="46855"/>
                          <a14:backgroundMark x1="58422" y1="38679" x2="58422" y2="38679"/>
                          <a14:backgroundMark x1="59915" y1="44340" x2="59915" y2="44340"/>
                          <a14:backgroundMark x1="41578" y1="38365" x2="41578" y2="38365"/>
                          <a14:backgroundMark x1="51812" y1="40566" x2="51812" y2="40566"/>
                          <a14:backgroundMark x1="52878" y1="41195" x2="52878" y2="41195"/>
                          <a14:backgroundMark x1="50533" y1="40566" x2="50533" y2="40566"/>
                          <a14:backgroundMark x1="46908" y1="44654" x2="46908" y2="44654"/>
                          <a14:backgroundMark x1="47335" y1="43711" x2="47335" y2="43711"/>
                          <a14:backgroundMark x1="47974" y1="42453" x2="47974" y2="42453"/>
                          <a14:backgroundMark x1="48614" y1="41824" x2="48614" y2="41824"/>
                          <a14:backgroundMark x1="49254" y1="40881" x2="49254" y2="40881"/>
                        </a14:backgroundRemoval>
                      </a14:imgEffect>
                    </a14:imgLayer>
                  </a14:imgProps>
                </a:ext>
                <a:ext uri="{28A0092B-C50C-407E-A947-70E740481C1C}">
                  <a14:useLocalDpi xmlns:a14="http://schemas.microsoft.com/office/drawing/2010/main" val="0"/>
                </a:ext>
              </a:extLst>
            </a:blip>
            <a:stretch>
              <a:fillRect/>
            </a:stretch>
          </p:blipFill>
          <p:spPr>
            <a:xfrm>
              <a:off x="6314522" y="5338840"/>
              <a:ext cx="1414089" cy="958929"/>
            </a:xfrm>
            <a:prstGeom prst="rect">
              <a:avLst/>
            </a:prstGeom>
          </p:spPr>
        </p:pic>
      </p:grpSp>
      <p:grpSp>
        <p:nvGrpSpPr>
          <p:cNvPr id="9" name="Group 8"/>
          <p:cNvGrpSpPr/>
          <p:nvPr/>
        </p:nvGrpSpPr>
        <p:grpSpPr>
          <a:xfrm>
            <a:off x="752354" y="687546"/>
            <a:ext cx="7755038" cy="1457699"/>
            <a:chOff x="752354" y="1084781"/>
            <a:chExt cx="7755038" cy="1457699"/>
          </a:xfrm>
        </p:grpSpPr>
        <p:sp>
          <p:nvSpPr>
            <p:cNvPr id="17" name="Rectangle 16"/>
            <p:cNvSpPr/>
            <p:nvPr/>
          </p:nvSpPr>
          <p:spPr>
            <a:xfrm>
              <a:off x="752354" y="1084781"/>
              <a:ext cx="7755038" cy="1457699"/>
            </a:xfrm>
            <a:prstGeom prst="rect">
              <a:avLst/>
            </a:prstGeom>
            <a:solidFill>
              <a:schemeClr val="bg1"/>
            </a:solid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122469" y="1186922"/>
              <a:ext cx="2899062" cy="369332"/>
            </a:xfrm>
            <a:prstGeom prst="rect">
              <a:avLst/>
            </a:prstGeom>
            <a:noFill/>
          </p:spPr>
          <p:txBody>
            <a:bodyPr wrap="none" lIns="0" tIns="0" rIns="0" bIns="0" rtlCol="0">
              <a:spAutoFit/>
            </a:bodyPr>
            <a:lstStyle/>
            <a:p>
              <a:pPr algn="ctr"/>
              <a:r>
                <a:rPr lang="en-US" sz="2400" b="1" dirty="0"/>
                <a:t>IT Strategy &amp; Vision</a:t>
              </a:r>
            </a:p>
          </p:txBody>
        </p:sp>
        <p:grpSp>
          <p:nvGrpSpPr>
            <p:cNvPr id="16" name="Group 15"/>
            <p:cNvGrpSpPr/>
            <p:nvPr/>
          </p:nvGrpSpPr>
          <p:grpSpPr>
            <a:xfrm>
              <a:off x="1905000" y="1589757"/>
              <a:ext cx="5462201" cy="885497"/>
              <a:chOff x="1397000" y="1531882"/>
              <a:chExt cx="5462201" cy="885497"/>
            </a:xfrm>
          </p:grpSpPr>
          <p:pic>
            <p:nvPicPr>
              <p:cNvPr id="14"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t="2709" b="69387"/>
              <a:stretch/>
            </p:blipFill>
            <p:spPr>
              <a:xfrm>
                <a:off x="1397000" y="1531882"/>
                <a:ext cx="2806699" cy="885497"/>
              </a:xfrm>
              <a:prstGeom prst="rect">
                <a:avLst/>
              </a:prstGeom>
            </p:spPr>
          </p:pic>
          <p:pic>
            <p:nvPicPr>
              <p:cNvPr id="15" name="Picture 14"/>
              <p:cNvPicPr>
                <a:picLocks noChangeAspect="1"/>
              </p:cNvPicPr>
              <p:nvPr/>
            </p:nvPicPr>
            <p:blipFill rotWithShape="1">
              <a:blip r:embed="rId6" cstate="print">
                <a:extLst>
                  <a:ext uri="{28A0092B-C50C-407E-A947-70E740481C1C}">
                    <a14:useLocalDpi xmlns:a14="http://schemas.microsoft.com/office/drawing/2010/main" val="0"/>
                  </a:ext>
                </a:extLst>
              </a:blip>
              <a:srcRect t="68825" b="4039"/>
              <a:stretch/>
            </p:blipFill>
            <p:spPr>
              <a:xfrm>
                <a:off x="4052502" y="1537538"/>
                <a:ext cx="2806699" cy="861125"/>
              </a:xfrm>
              <a:prstGeom prst="rect">
                <a:avLst/>
              </a:prstGeom>
            </p:spPr>
          </p:pic>
        </p:grpSp>
      </p:grpSp>
      <p:grpSp>
        <p:nvGrpSpPr>
          <p:cNvPr id="4" name="Group 3"/>
          <p:cNvGrpSpPr/>
          <p:nvPr/>
        </p:nvGrpSpPr>
        <p:grpSpPr>
          <a:xfrm>
            <a:off x="0" y="2190240"/>
            <a:ext cx="9144000" cy="2020012"/>
            <a:chOff x="0" y="2190240"/>
            <a:chExt cx="9144000" cy="2020012"/>
          </a:xfrm>
        </p:grpSpPr>
        <p:sp>
          <p:nvSpPr>
            <p:cNvPr id="21" name="TextBox 20"/>
            <p:cNvSpPr txBox="1"/>
            <p:nvPr/>
          </p:nvSpPr>
          <p:spPr>
            <a:xfrm>
              <a:off x="1827445" y="2816368"/>
              <a:ext cx="5736314" cy="738664"/>
            </a:xfrm>
            <a:prstGeom prst="rect">
              <a:avLst/>
            </a:prstGeom>
            <a:noFill/>
          </p:spPr>
          <p:txBody>
            <a:bodyPr wrap="none" lIns="0" tIns="0" rIns="0" bIns="0" rtlCol="0">
              <a:spAutoFit/>
            </a:bodyPr>
            <a:lstStyle/>
            <a:p>
              <a:pPr algn="ctr"/>
              <a:r>
                <a:rPr lang="en-US" sz="4800" dirty="0">
                  <a:solidFill>
                    <a:schemeClr val="bg1"/>
                  </a:solidFill>
                </a:rPr>
                <a:t>INFORMATION GAP</a:t>
              </a:r>
              <a:endParaRPr lang="en-US" sz="4000" dirty="0">
                <a:solidFill>
                  <a:schemeClr val="bg1"/>
                </a:solidFill>
              </a:endParaRPr>
            </a:p>
          </p:txBody>
        </p:sp>
        <p:sp>
          <p:nvSpPr>
            <p:cNvPr id="19" name="Up-Down Arrow 18"/>
            <p:cNvSpPr/>
            <p:nvPr/>
          </p:nvSpPr>
          <p:spPr>
            <a:xfrm>
              <a:off x="2824230" y="2190240"/>
              <a:ext cx="3472544" cy="2020012"/>
            </a:xfrm>
            <a:prstGeom prst="upDownArrow">
              <a:avLst>
                <a:gd name="adj1" fmla="val 70063"/>
                <a:gd name="adj2" fmla="val 28598"/>
              </a:avLst>
            </a:prstGeom>
            <a:gradFill>
              <a:gsLst>
                <a:gs pos="0">
                  <a:srgbClr val="00B050"/>
                </a:gs>
                <a:gs pos="55000">
                  <a:srgbClr val="92D050"/>
                </a:gs>
                <a:gs pos="100000">
                  <a:srgbClr val="00B050"/>
                </a:gs>
              </a:gsLst>
              <a:lin ang="5400000" scaled="1"/>
            </a:gra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2" name="TextBox 21"/>
            <p:cNvSpPr txBox="1"/>
            <p:nvPr/>
          </p:nvSpPr>
          <p:spPr>
            <a:xfrm>
              <a:off x="0" y="2513962"/>
              <a:ext cx="9144000" cy="1477328"/>
            </a:xfrm>
            <a:prstGeom prst="rect">
              <a:avLst/>
            </a:prstGeom>
            <a:noFill/>
          </p:spPr>
          <p:txBody>
            <a:bodyPr wrap="square" lIns="0" tIns="0" rIns="0" bIns="0" rtlCol="0">
              <a:spAutoFit/>
            </a:bodyPr>
            <a:lstStyle/>
            <a:p>
              <a:pPr algn="ctr"/>
              <a:r>
                <a:rPr lang="en-US" sz="3200" b="1" dirty="0"/>
                <a:t>Bridging the gap between IT Strategy &amp; Vision </a:t>
              </a:r>
            </a:p>
            <a:p>
              <a:pPr algn="ctr"/>
              <a:r>
                <a:rPr lang="en-US" sz="3200" b="1" dirty="0"/>
                <a:t>and </a:t>
              </a:r>
            </a:p>
            <a:p>
              <a:pPr algn="ctr"/>
              <a:r>
                <a:rPr lang="en-US" sz="3200" b="1" dirty="0"/>
                <a:t>Process Execution</a:t>
              </a:r>
            </a:p>
          </p:txBody>
        </p:sp>
      </p:grpSp>
      <p:sp>
        <p:nvSpPr>
          <p:cNvPr id="20" name="Slide Number Placeholder 4"/>
          <p:cNvSpPr txBox="1">
            <a:spLocks/>
          </p:cNvSpPr>
          <p:nvPr/>
        </p:nvSpPr>
        <p:spPr bwMode="auto">
          <a:xfrm>
            <a:off x="8866905" y="6578030"/>
            <a:ext cx="401782" cy="365125"/>
          </a:xfrm>
          <a:prstGeom prst="rect">
            <a:avLst/>
          </a:prstGeom>
          <a:noFill/>
          <a:ln>
            <a:miter lim="800000"/>
            <a:headEnd/>
            <a:tailEnd/>
          </a:ln>
        </p:spPr>
        <p:txBody>
          <a:bodyPr/>
          <a:ls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64770AC-CBF5-4E8E-B167-0C19C569F6A6}" type="slidenum">
              <a:rPr lang="en-US" sz="1200" smtClean="0">
                <a:solidFill>
                  <a:schemeClr val="bg1"/>
                </a:solidFill>
              </a:rPr>
              <a:pPr/>
              <a:t>4</a:t>
            </a:fld>
            <a:endParaRPr lang="en-US" sz="1200" dirty="0">
              <a:solidFill>
                <a:schemeClr val="bg1"/>
              </a:solidFill>
            </a:endParaRPr>
          </a:p>
        </p:txBody>
      </p:sp>
    </p:spTree>
    <p:extLst>
      <p:ext uri="{BB962C8B-B14F-4D97-AF65-F5344CB8AC3E}">
        <p14:creationId xmlns:p14="http://schemas.microsoft.com/office/powerpoint/2010/main" val="214201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752354" y="4298998"/>
            <a:ext cx="7755038" cy="1636261"/>
            <a:chOff x="752354" y="4661508"/>
            <a:chExt cx="7755038" cy="1636261"/>
          </a:xfrm>
        </p:grpSpPr>
        <p:sp>
          <p:nvSpPr>
            <p:cNvPr id="8" name="Rectangle 7"/>
            <p:cNvSpPr/>
            <p:nvPr/>
          </p:nvSpPr>
          <p:spPr>
            <a:xfrm>
              <a:off x="752354" y="4661508"/>
              <a:ext cx="7755038" cy="1636261"/>
            </a:xfrm>
            <a:prstGeom prst="rect">
              <a:avLst/>
            </a:prstGeom>
            <a:solidFill>
              <a:schemeClr val="bg1">
                <a:lumMod val="95000"/>
              </a:schemeClr>
            </a:solidFill>
            <a:ln>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foregroundMark x1="8742" y1="45283" x2="8742" y2="45283"/>
                          <a14:foregroundMark x1="9382" y1="47484" x2="9382" y2="47484"/>
                          <a14:foregroundMark x1="11727" y1="55660" x2="11727" y2="55660"/>
                          <a14:foregroundMark x1="9808" y1="55660" x2="9808" y2="55660"/>
                          <a14:foregroundMark x1="9382" y1="58805" x2="9382" y2="58805"/>
                          <a14:foregroundMark x1="51599" y1="48742" x2="51599" y2="48742"/>
                          <a14:foregroundMark x1="51599" y1="48742" x2="51599" y2="48742"/>
                          <a14:backgroundMark x1="39446" y1="42453" x2="39446" y2="42453"/>
                          <a14:backgroundMark x1="44776" y1="37736" x2="44776" y2="37736"/>
                          <a14:backgroundMark x1="46695" y1="45912" x2="46695" y2="45912"/>
                          <a14:backgroundMark x1="55224" y1="44654" x2="55224" y2="44654"/>
                          <a14:backgroundMark x1="54371" y1="42138" x2="54371" y2="42138"/>
                          <a14:backgroundMark x1="72708" y1="38050" x2="72708" y2="38050"/>
                          <a14:backgroundMark x1="74840" y1="34906" x2="74840" y2="34906"/>
                          <a14:backgroundMark x1="83156" y1="46855" x2="83156" y2="46855"/>
                          <a14:backgroundMark x1="58422" y1="38679" x2="58422" y2="38679"/>
                          <a14:backgroundMark x1="59915" y1="44340" x2="59915" y2="44340"/>
                          <a14:backgroundMark x1="41578" y1="38365" x2="41578" y2="38365"/>
                          <a14:backgroundMark x1="51812" y1="40566" x2="51812" y2="40566"/>
                          <a14:backgroundMark x1="52878" y1="41195" x2="52878" y2="41195"/>
                          <a14:backgroundMark x1="50533" y1="40566" x2="50533" y2="40566"/>
                          <a14:backgroundMark x1="46908" y1="44654" x2="46908" y2="44654"/>
                          <a14:backgroundMark x1="47335" y1="43711" x2="47335" y2="43711"/>
                          <a14:backgroundMark x1="47974" y1="42453" x2="47974" y2="42453"/>
                          <a14:backgroundMark x1="48614" y1="41824" x2="48614" y2="41824"/>
                          <a14:backgroundMark x1="49254" y1="40881" x2="49254" y2="40881"/>
                        </a14:backgroundRemoval>
                      </a14:imgEffect>
                    </a14:imgLayer>
                  </a14:imgProps>
                </a:ext>
                <a:ext uri="{28A0092B-C50C-407E-A947-70E740481C1C}">
                  <a14:useLocalDpi xmlns:a14="http://schemas.microsoft.com/office/drawing/2010/main" val="0"/>
                </a:ext>
              </a:extLst>
            </a:blip>
            <a:stretch>
              <a:fillRect/>
            </a:stretch>
          </p:blipFill>
          <p:spPr>
            <a:xfrm>
              <a:off x="1818012" y="5338840"/>
              <a:ext cx="1414089" cy="958929"/>
            </a:xfrm>
            <a:prstGeom prst="rect">
              <a:avLst/>
            </a:prstGeom>
          </p:spPr>
        </p:pic>
        <p:sp>
          <p:nvSpPr>
            <p:cNvPr id="6" name="TextBox 5"/>
            <p:cNvSpPr txBox="1"/>
            <p:nvPr/>
          </p:nvSpPr>
          <p:spPr>
            <a:xfrm>
              <a:off x="1969690" y="4727176"/>
              <a:ext cx="5320367" cy="738664"/>
            </a:xfrm>
            <a:prstGeom prst="rect">
              <a:avLst/>
            </a:prstGeom>
            <a:noFill/>
          </p:spPr>
          <p:txBody>
            <a:bodyPr wrap="none" lIns="0" tIns="0" rIns="0" bIns="0" rtlCol="0">
              <a:spAutoFit/>
            </a:bodyPr>
            <a:lstStyle/>
            <a:p>
              <a:pPr algn="ctr"/>
              <a:r>
                <a:rPr lang="en-US" sz="2400" b="1" dirty="0"/>
                <a:t>Process Managers and Practitioners</a:t>
              </a:r>
            </a:p>
            <a:p>
              <a:pPr algn="ctr"/>
              <a:r>
                <a:rPr lang="en-US" sz="2400" i="1" dirty="0">
                  <a:solidFill>
                    <a:schemeClr val="accent6">
                      <a:lumMod val="75000"/>
                    </a:schemeClr>
                  </a:solidFill>
                </a:rPr>
                <a:t>Executing the Process day-to-day</a:t>
              </a:r>
            </a:p>
          </p:txBody>
        </p:sp>
        <p:pic>
          <p:nvPicPr>
            <p:cNvPr id="10" name="Picture 9"/>
            <p:cNvPicPr>
              <a:picLocks noChangeAspect="1"/>
            </p:cNvPicPr>
            <p:nvPr/>
          </p:nvPicPr>
          <p:blipFill>
            <a:blip r:embed="rId5" cstate="print">
              <a:extLst>
                <a:ext uri="{BEBA8EAE-BF5A-486C-A8C5-ECC9F3942E4B}">
                  <a14:imgProps xmlns:a14="http://schemas.microsoft.com/office/drawing/2010/main">
                    <a14:imgLayer r:embed="rId4">
                      <a14:imgEffect>
                        <a14:backgroundRemoval t="0" b="100000" l="0" r="100000">
                          <a14:foregroundMark x1="8742" y1="45283" x2="8742" y2="45283"/>
                          <a14:foregroundMark x1="9382" y1="47484" x2="9382" y2="47484"/>
                          <a14:foregroundMark x1="11727" y1="55660" x2="11727" y2="55660"/>
                          <a14:foregroundMark x1="9808" y1="55660" x2="9808" y2="55660"/>
                          <a14:foregroundMark x1="9382" y1="58805" x2="9382" y2="58805"/>
                          <a14:foregroundMark x1="51599" y1="48742" x2="51599" y2="48742"/>
                          <a14:foregroundMark x1="51599" y1="48742" x2="51599" y2="48742"/>
                          <a14:backgroundMark x1="39446" y1="42453" x2="39446" y2="42453"/>
                          <a14:backgroundMark x1="44776" y1="37736" x2="44776" y2="37736"/>
                          <a14:backgroundMark x1="46695" y1="45912" x2="46695" y2="45912"/>
                          <a14:backgroundMark x1="55224" y1="44654" x2="55224" y2="44654"/>
                          <a14:backgroundMark x1="54371" y1="42138" x2="54371" y2="42138"/>
                          <a14:backgroundMark x1="72708" y1="38050" x2="72708" y2="38050"/>
                          <a14:backgroundMark x1="74840" y1="34906" x2="74840" y2="34906"/>
                          <a14:backgroundMark x1="83156" y1="46855" x2="83156" y2="46855"/>
                          <a14:backgroundMark x1="58422" y1="38679" x2="58422" y2="38679"/>
                          <a14:backgroundMark x1="59915" y1="44340" x2="59915" y2="44340"/>
                          <a14:backgroundMark x1="41578" y1="38365" x2="41578" y2="38365"/>
                          <a14:backgroundMark x1="51812" y1="40566" x2="51812" y2="40566"/>
                          <a14:backgroundMark x1="52878" y1="41195" x2="52878" y2="41195"/>
                          <a14:backgroundMark x1="50533" y1="40566" x2="50533" y2="40566"/>
                          <a14:backgroundMark x1="46908" y1="44654" x2="46908" y2="44654"/>
                          <a14:backgroundMark x1="47335" y1="43711" x2="47335" y2="43711"/>
                          <a14:backgroundMark x1="47974" y1="42453" x2="47974" y2="42453"/>
                          <a14:backgroundMark x1="48614" y1="41824" x2="48614" y2="41824"/>
                          <a14:backgroundMark x1="49254" y1="40881" x2="49254" y2="40881"/>
                        </a14:backgroundRemoval>
                      </a14:imgEffect>
                    </a14:imgLayer>
                  </a14:imgProps>
                </a:ext>
                <a:ext uri="{28A0092B-C50C-407E-A947-70E740481C1C}">
                  <a14:useLocalDpi xmlns:a14="http://schemas.microsoft.com/office/drawing/2010/main" val="0"/>
                </a:ext>
              </a:extLst>
            </a:blip>
            <a:stretch>
              <a:fillRect/>
            </a:stretch>
          </p:blipFill>
          <p:spPr>
            <a:xfrm>
              <a:off x="4133270" y="5338840"/>
              <a:ext cx="1414089" cy="958929"/>
            </a:xfrm>
            <a:prstGeom prst="rect">
              <a:avLst/>
            </a:prstGeom>
          </p:spPr>
        </p:pic>
        <p:pic>
          <p:nvPicPr>
            <p:cNvPr id="11" name="Picture 10"/>
            <p:cNvPicPr>
              <a:picLocks noChangeAspect="1"/>
            </p:cNvPicPr>
            <p:nvPr/>
          </p:nvPicPr>
          <p:blipFill>
            <a:blip r:embed="rId5" cstate="print">
              <a:extLst>
                <a:ext uri="{BEBA8EAE-BF5A-486C-A8C5-ECC9F3942E4B}">
                  <a14:imgProps xmlns:a14="http://schemas.microsoft.com/office/drawing/2010/main">
                    <a14:imgLayer r:embed="rId4">
                      <a14:imgEffect>
                        <a14:backgroundRemoval t="0" b="100000" l="0" r="100000">
                          <a14:foregroundMark x1="8742" y1="45283" x2="8742" y2="45283"/>
                          <a14:foregroundMark x1="9382" y1="47484" x2="9382" y2="47484"/>
                          <a14:foregroundMark x1="11727" y1="55660" x2="11727" y2="55660"/>
                          <a14:foregroundMark x1="9808" y1="55660" x2="9808" y2="55660"/>
                          <a14:foregroundMark x1="9382" y1="58805" x2="9382" y2="58805"/>
                          <a14:foregroundMark x1="51599" y1="48742" x2="51599" y2="48742"/>
                          <a14:foregroundMark x1="51599" y1="48742" x2="51599" y2="48742"/>
                          <a14:backgroundMark x1="39446" y1="42453" x2="39446" y2="42453"/>
                          <a14:backgroundMark x1="44776" y1="37736" x2="44776" y2="37736"/>
                          <a14:backgroundMark x1="46695" y1="45912" x2="46695" y2="45912"/>
                          <a14:backgroundMark x1="55224" y1="44654" x2="55224" y2="44654"/>
                          <a14:backgroundMark x1="54371" y1="42138" x2="54371" y2="42138"/>
                          <a14:backgroundMark x1="72708" y1="38050" x2="72708" y2="38050"/>
                          <a14:backgroundMark x1="74840" y1="34906" x2="74840" y2="34906"/>
                          <a14:backgroundMark x1="83156" y1="46855" x2="83156" y2="46855"/>
                          <a14:backgroundMark x1="58422" y1="38679" x2="58422" y2="38679"/>
                          <a14:backgroundMark x1="59915" y1="44340" x2="59915" y2="44340"/>
                          <a14:backgroundMark x1="41578" y1="38365" x2="41578" y2="38365"/>
                          <a14:backgroundMark x1="51812" y1="40566" x2="51812" y2="40566"/>
                          <a14:backgroundMark x1="52878" y1="41195" x2="52878" y2="41195"/>
                          <a14:backgroundMark x1="50533" y1="40566" x2="50533" y2="40566"/>
                          <a14:backgroundMark x1="46908" y1="44654" x2="46908" y2="44654"/>
                          <a14:backgroundMark x1="47335" y1="43711" x2="47335" y2="43711"/>
                          <a14:backgroundMark x1="47974" y1="42453" x2="47974" y2="42453"/>
                          <a14:backgroundMark x1="48614" y1="41824" x2="48614" y2="41824"/>
                          <a14:backgroundMark x1="49254" y1="40881" x2="49254" y2="40881"/>
                        </a14:backgroundRemoval>
                      </a14:imgEffect>
                    </a14:imgLayer>
                  </a14:imgProps>
                </a:ext>
                <a:ext uri="{28A0092B-C50C-407E-A947-70E740481C1C}">
                  <a14:useLocalDpi xmlns:a14="http://schemas.microsoft.com/office/drawing/2010/main" val="0"/>
                </a:ext>
              </a:extLst>
            </a:blip>
            <a:stretch>
              <a:fillRect/>
            </a:stretch>
          </p:blipFill>
          <p:spPr>
            <a:xfrm>
              <a:off x="6314522" y="5338840"/>
              <a:ext cx="1414089" cy="958929"/>
            </a:xfrm>
            <a:prstGeom prst="rect">
              <a:avLst/>
            </a:prstGeom>
          </p:spPr>
        </p:pic>
      </p:grpSp>
      <p:grpSp>
        <p:nvGrpSpPr>
          <p:cNvPr id="9" name="Group 8"/>
          <p:cNvGrpSpPr/>
          <p:nvPr/>
        </p:nvGrpSpPr>
        <p:grpSpPr>
          <a:xfrm>
            <a:off x="752354" y="687546"/>
            <a:ext cx="7755038" cy="1457699"/>
            <a:chOff x="752354" y="1084781"/>
            <a:chExt cx="7755038" cy="1457699"/>
          </a:xfrm>
        </p:grpSpPr>
        <p:sp>
          <p:nvSpPr>
            <p:cNvPr id="17" name="Rectangle 16"/>
            <p:cNvSpPr/>
            <p:nvPr/>
          </p:nvSpPr>
          <p:spPr>
            <a:xfrm>
              <a:off x="752354" y="1084781"/>
              <a:ext cx="7755038" cy="1457699"/>
            </a:xfrm>
            <a:prstGeom prst="rect">
              <a:avLst/>
            </a:prstGeom>
            <a:solidFill>
              <a:schemeClr val="bg1"/>
            </a:solid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122469" y="1186922"/>
              <a:ext cx="2899062" cy="369332"/>
            </a:xfrm>
            <a:prstGeom prst="rect">
              <a:avLst/>
            </a:prstGeom>
            <a:noFill/>
          </p:spPr>
          <p:txBody>
            <a:bodyPr wrap="none" lIns="0" tIns="0" rIns="0" bIns="0" rtlCol="0">
              <a:spAutoFit/>
            </a:bodyPr>
            <a:lstStyle/>
            <a:p>
              <a:pPr algn="ctr"/>
              <a:r>
                <a:rPr lang="en-US" sz="2400" b="1" dirty="0"/>
                <a:t>IT Strategy &amp; Vision</a:t>
              </a:r>
            </a:p>
          </p:txBody>
        </p:sp>
        <p:grpSp>
          <p:nvGrpSpPr>
            <p:cNvPr id="16" name="Group 15"/>
            <p:cNvGrpSpPr/>
            <p:nvPr/>
          </p:nvGrpSpPr>
          <p:grpSpPr>
            <a:xfrm>
              <a:off x="1905000" y="1589757"/>
              <a:ext cx="5462201" cy="885497"/>
              <a:chOff x="1397000" y="1531882"/>
              <a:chExt cx="5462201" cy="885497"/>
            </a:xfrm>
          </p:grpSpPr>
          <p:pic>
            <p:nvPicPr>
              <p:cNvPr id="14"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t="2709" b="69387"/>
              <a:stretch/>
            </p:blipFill>
            <p:spPr>
              <a:xfrm>
                <a:off x="1397000" y="1531882"/>
                <a:ext cx="2806699" cy="885497"/>
              </a:xfrm>
              <a:prstGeom prst="rect">
                <a:avLst/>
              </a:prstGeom>
            </p:spPr>
          </p:pic>
          <p:pic>
            <p:nvPicPr>
              <p:cNvPr id="15" name="Picture 14"/>
              <p:cNvPicPr>
                <a:picLocks noChangeAspect="1"/>
              </p:cNvPicPr>
              <p:nvPr/>
            </p:nvPicPr>
            <p:blipFill rotWithShape="1">
              <a:blip r:embed="rId6" cstate="print">
                <a:extLst>
                  <a:ext uri="{28A0092B-C50C-407E-A947-70E740481C1C}">
                    <a14:useLocalDpi xmlns:a14="http://schemas.microsoft.com/office/drawing/2010/main" val="0"/>
                  </a:ext>
                </a:extLst>
              </a:blip>
              <a:srcRect t="68825" b="4039"/>
              <a:stretch/>
            </p:blipFill>
            <p:spPr>
              <a:xfrm>
                <a:off x="4052502" y="1537538"/>
                <a:ext cx="2806699" cy="861125"/>
              </a:xfrm>
              <a:prstGeom prst="rect">
                <a:avLst/>
              </a:prstGeom>
            </p:spPr>
          </p:pic>
        </p:grpSp>
      </p:grpSp>
      <p:sp>
        <p:nvSpPr>
          <p:cNvPr id="34" name="Title 1"/>
          <p:cNvSpPr txBox="1">
            <a:spLocks/>
          </p:cNvSpPr>
          <p:nvPr/>
        </p:nvSpPr>
        <p:spPr bwMode="gray">
          <a:xfrm>
            <a:off x="323528" y="19647"/>
            <a:ext cx="8680772" cy="53453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3600" kern="1200">
                <a:solidFill>
                  <a:schemeClr val="tx2">
                    <a:lumMod val="50000"/>
                  </a:schemeClr>
                </a:solidFill>
                <a:latin typeface="+mj-lt"/>
                <a:ea typeface="+mj-ea"/>
                <a:cs typeface="+mj-cs"/>
              </a:defRPr>
            </a:lvl1pPr>
          </a:lstStyle>
          <a:p>
            <a:r>
              <a:rPr lang="en-US" sz="2800" b="1" dirty="0"/>
              <a:t>The Process Owner is the Secret Agent</a:t>
            </a:r>
          </a:p>
        </p:txBody>
      </p:sp>
      <p:grpSp>
        <p:nvGrpSpPr>
          <p:cNvPr id="19" name="Group 18"/>
          <p:cNvGrpSpPr/>
          <p:nvPr/>
        </p:nvGrpSpPr>
        <p:grpSpPr>
          <a:xfrm>
            <a:off x="768320" y="2217928"/>
            <a:ext cx="7816117" cy="2020012"/>
            <a:chOff x="768320" y="2217928"/>
            <a:chExt cx="7816117" cy="2020012"/>
          </a:xfrm>
        </p:grpSpPr>
        <p:grpSp>
          <p:nvGrpSpPr>
            <p:cNvPr id="23" name="Group 22"/>
            <p:cNvGrpSpPr/>
            <p:nvPr/>
          </p:nvGrpSpPr>
          <p:grpSpPr>
            <a:xfrm>
              <a:off x="5607240" y="2217928"/>
              <a:ext cx="1377533" cy="2020012"/>
              <a:chOff x="5607240" y="2619723"/>
              <a:chExt cx="1377533" cy="2020012"/>
            </a:xfrm>
          </p:grpSpPr>
          <p:sp>
            <p:nvSpPr>
              <p:cNvPr id="27" name="Up-Down Arrow 26"/>
              <p:cNvSpPr/>
              <p:nvPr/>
            </p:nvSpPr>
            <p:spPr>
              <a:xfrm>
                <a:off x="5607240" y="2619723"/>
                <a:ext cx="1377533" cy="2020012"/>
              </a:xfrm>
              <a:prstGeom prst="upDownArrow">
                <a:avLst>
                  <a:gd name="adj1" fmla="val 53258"/>
                  <a:gd name="adj2" fmla="val 28598"/>
                </a:avLst>
              </a:prstGeom>
              <a:gradFill>
                <a:gsLst>
                  <a:gs pos="0">
                    <a:srgbClr val="00B050"/>
                  </a:gs>
                  <a:gs pos="55000">
                    <a:srgbClr val="92D050"/>
                  </a:gs>
                  <a:gs pos="100000">
                    <a:srgbClr val="00B050"/>
                  </a:gs>
                </a:gsLst>
                <a:lin ang="5400000" scaled="1"/>
              </a:gra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8" name="TextBox 27"/>
              <p:cNvSpPr txBox="1"/>
              <p:nvPr/>
            </p:nvSpPr>
            <p:spPr>
              <a:xfrm rot="16200000">
                <a:off x="5468859" y="3362396"/>
                <a:ext cx="1654299" cy="553998"/>
              </a:xfrm>
              <a:prstGeom prst="rect">
                <a:avLst/>
              </a:prstGeom>
              <a:noFill/>
            </p:spPr>
            <p:txBody>
              <a:bodyPr wrap="none" lIns="0" tIns="0" rIns="0" bIns="0" rtlCol="0">
                <a:spAutoFit/>
              </a:bodyPr>
              <a:lstStyle/>
              <a:p>
                <a:pPr algn="ctr"/>
                <a:r>
                  <a:rPr lang="en-US" dirty="0"/>
                  <a:t>Bridging the</a:t>
                </a:r>
              </a:p>
              <a:p>
                <a:pPr algn="ctr"/>
                <a:r>
                  <a:rPr lang="en-US" dirty="0"/>
                  <a:t>Information Gap</a:t>
                </a:r>
              </a:p>
            </p:txBody>
          </p:sp>
        </p:grpSp>
        <p:grpSp>
          <p:nvGrpSpPr>
            <p:cNvPr id="31" name="Group 30"/>
            <p:cNvGrpSpPr/>
            <p:nvPr/>
          </p:nvGrpSpPr>
          <p:grpSpPr>
            <a:xfrm>
              <a:off x="7158784" y="2364998"/>
              <a:ext cx="1425653" cy="1750020"/>
              <a:chOff x="17822" y="1183265"/>
              <a:chExt cx="1733550" cy="2127971"/>
            </a:xfrm>
          </p:grpSpPr>
          <p:pic>
            <p:nvPicPr>
              <p:cNvPr id="32" name="Picture 31"/>
              <p:cNvPicPr>
                <a:picLocks noChangeAspect="1"/>
              </p:cNvPicPr>
              <p:nvPr/>
            </p:nvPicPr>
            <p:blipFill rotWithShape="1">
              <a:blip r:embed="rId7"/>
              <a:srcRect b="47433"/>
              <a:stretch/>
            </p:blipFill>
            <p:spPr>
              <a:xfrm>
                <a:off x="17822" y="1183265"/>
                <a:ext cx="1733550" cy="2127971"/>
              </a:xfrm>
              <a:prstGeom prst="rect">
                <a:avLst/>
              </a:prstGeom>
            </p:spPr>
          </p:pic>
          <p:sp>
            <p:nvSpPr>
              <p:cNvPr id="33" name="TextBox 32"/>
              <p:cNvSpPr txBox="1"/>
              <p:nvPr/>
            </p:nvSpPr>
            <p:spPr>
              <a:xfrm>
                <a:off x="349794" y="2664904"/>
                <a:ext cx="909968" cy="636220"/>
              </a:xfrm>
              <a:prstGeom prst="rect">
                <a:avLst/>
              </a:prstGeom>
              <a:noFill/>
            </p:spPr>
            <p:txBody>
              <a:bodyPr wrap="none" rtlCol="0">
                <a:spAutoFit/>
              </a:bodyPr>
              <a:lstStyle/>
              <a:p>
                <a:pPr algn="ctr"/>
                <a:r>
                  <a:rPr lang="en-US" sz="1400" b="1" dirty="0">
                    <a:solidFill>
                      <a:schemeClr val="bg1"/>
                    </a:solidFill>
                  </a:rPr>
                  <a:t>Process</a:t>
                </a:r>
              </a:p>
              <a:p>
                <a:pPr algn="ctr"/>
                <a:r>
                  <a:rPr lang="en-US" sz="1400" b="1" dirty="0">
                    <a:solidFill>
                      <a:schemeClr val="bg1"/>
                    </a:solidFill>
                  </a:rPr>
                  <a:t>Owner</a:t>
                </a:r>
              </a:p>
            </p:txBody>
          </p:sp>
        </p:grpSp>
        <p:pic>
          <p:nvPicPr>
            <p:cNvPr id="12" name="Picture 11"/>
            <p:cNvPicPr>
              <a:picLocks noChangeAspect="1"/>
            </p:cNvPicPr>
            <p:nvPr/>
          </p:nvPicPr>
          <p:blipFill>
            <a:blip r:embed="rId8"/>
            <a:stretch>
              <a:fillRect/>
            </a:stretch>
          </p:blipFill>
          <p:spPr>
            <a:xfrm>
              <a:off x="768320" y="2325488"/>
              <a:ext cx="2378539" cy="1739262"/>
            </a:xfrm>
            <a:prstGeom prst="rect">
              <a:avLst/>
            </a:prstGeom>
          </p:spPr>
        </p:pic>
        <p:sp>
          <p:nvSpPr>
            <p:cNvPr id="35" name="TextBox 34"/>
            <p:cNvSpPr txBox="1"/>
            <p:nvPr/>
          </p:nvSpPr>
          <p:spPr>
            <a:xfrm>
              <a:off x="1069526" y="2456455"/>
              <a:ext cx="1776127" cy="1477328"/>
            </a:xfrm>
            <a:prstGeom prst="rect">
              <a:avLst/>
            </a:prstGeom>
            <a:solidFill>
              <a:schemeClr val="bg1">
                <a:lumMod val="95000"/>
                <a:alpha val="50000"/>
              </a:schemeClr>
            </a:solidFill>
          </p:spPr>
          <p:txBody>
            <a:bodyPr wrap="none" lIns="0" tIns="0" rIns="0" bIns="0" rtlCol="0">
              <a:spAutoFit/>
            </a:bodyPr>
            <a:lstStyle/>
            <a:p>
              <a:pPr algn="ctr"/>
              <a:r>
                <a:rPr lang="en-US" sz="3200" dirty="0"/>
                <a:t>Strategic</a:t>
              </a:r>
            </a:p>
            <a:p>
              <a:pPr algn="ctr"/>
              <a:r>
                <a:rPr lang="en-US" sz="3200" dirty="0"/>
                <a:t>Process</a:t>
              </a:r>
            </a:p>
            <a:p>
              <a:pPr algn="ctr"/>
              <a:r>
                <a:rPr lang="en-US" sz="3200" dirty="0"/>
                <a:t>Roadmap</a:t>
              </a:r>
            </a:p>
          </p:txBody>
        </p:sp>
      </p:grpSp>
      <p:sp>
        <p:nvSpPr>
          <p:cNvPr id="24" name="Slide Number Placeholder 4"/>
          <p:cNvSpPr txBox="1">
            <a:spLocks/>
          </p:cNvSpPr>
          <p:nvPr/>
        </p:nvSpPr>
        <p:spPr bwMode="auto">
          <a:xfrm>
            <a:off x="8866905" y="6578030"/>
            <a:ext cx="401782" cy="365125"/>
          </a:xfrm>
          <a:prstGeom prst="rect">
            <a:avLst/>
          </a:prstGeom>
          <a:noFill/>
          <a:ln>
            <a:miter lim="800000"/>
            <a:headEnd/>
            <a:tailEnd/>
          </a:ln>
        </p:spPr>
        <p:txBody>
          <a:bodyPr/>
          <a:ls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64770AC-CBF5-4E8E-B167-0C19C569F6A6}" type="slidenum">
              <a:rPr lang="en-US" sz="1200" smtClean="0">
                <a:solidFill>
                  <a:schemeClr val="bg1"/>
                </a:solidFill>
              </a:rPr>
              <a:pPr/>
              <a:t>5</a:t>
            </a:fld>
            <a:endParaRPr lang="en-US" sz="1200" dirty="0">
              <a:solidFill>
                <a:schemeClr val="bg1"/>
              </a:solidFill>
            </a:endParaRPr>
          </a:p>
        </p:txBody>
      </p:sp>
      <p:sp>
        <p:nvSpPr>
          <p:cNvPr id="2" name="TextBox 1"/>
          <p:cNvSpPr txBox="1"/>
          <p:nvPr/>
        </p:nvSpPr>
        <p:spPr>
          <a:xfrm>
            <a:off x="3106972" y="2387687"/>
            <a:ext cx="2707030" cy="1631216"/>
          </a:xfrm>
          <a:prstGeom prst="rect">
            <a:avLst/>
          </a:prstGeom>
          <a:noFill/>
        </p:spPr>
        <p:txBody>
          <a:bodyPr wrap="square" rtlCol="0">
            <a:spAutoFit/>
          </a:bodyPr>
          <a:lstStyle/>
          <a:p>
            <a:pPr marL="285750" indent="-285750">
              <a:buFont typeface="Wingdings" panose="05000000000000000000" pitchFamily="2" charset="2"/>
              <a:buChar char="ü"/>
            </a:pPr>
            <a:r>
              <a:rPr lang="en-US" sz="2000" dirty="0" smtClean="0"/>
              <a:t>Long term (3y) strategic focus</a:t>
            </a:r>
          </a:p>
          <a:p>
            <a:pPr marL="285750" indent="-285750">
              <a:buFont typeface="Wingdings" panose="05000000000000000000" pitchFamily="2" charset="2"/>
              <a:buChar char="ü"/>
            </a:pPr>
            <a:r>
              <a:rPr lang="en-US" sz="2000" dirty="0" smtClean="0"/>
              <a:t>Investments are aligned with the IT Strategy and Vision</a:t>
            </a:r>
            <a:endParaRPr lang="en-US" sz="2000" dirty="0"/>
          </a:p>
        </p:txBody>
      </p:sp>
    </p:spTree>
    <p:extLst>
      <p:ext uri="{BB962C8B-B14F-4D97-AF65-F5344CB8AC3E}">
        <p14:creationId xmlns:p14="http://schemas.microsoft.com/office/powerpoint/2010/main" val="527063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488"/>
            <a:ext cx="9144000" cy="479134"/>
          </a:xfrm>
        </p:spPr>
        <p:txBody>
          <a:bodyPr>
            <a:noAutofit/>
          </a:bodyPr>
          <a:lstStyle/>
          <a:p>
            <a:r>
              <a:rPr lang="en-US" sz="2800" b="1" dirty="0"/>
              <a:t>IT Service Management Governance</a:t>
            </a:r>
          </a:p>
        </p:txBody>
      </p:sp>
      <p:sp>
        <p:nvSpPr>
          <p:cNvPr id="3" name="Text Placeholder 2"/>
          <p:cNvSpPr>
            <a:spLocks noGrp="1"/>
          </p:cNvSpPr>
          <p:nvPr>
            <p:ph type="body" sz="quarter" idx="10"/>
          </p:nvPr>
        </p:nvSpPr>
        <p:spPr>
          <a:xfrm>
            <a:off x="6413500" y="498744"/>
            <a:ext cx="2375462" cy="990601"/>
          </a:xfrm>
        </p:spPr>
        <p:txBody>
          <a:bodyPr>
            <a:normAutofit lnSpcReduction="10000"/>
          </a:bodyPr>
          <a:lstStyle/>
          <a:p>
            <a:pPr marL="0" indent="0">
              <a:buNone/>
            </a:pPr>
            <a:r>
              <a:rPr lang="en-US" sz="1800" b="1" dirty="0">
                <a:solidFill>
                  <a:srgbClr val="00338D"/>
                </a:solidFill>
                <a:latin typeface="Arial"/>
                <a:cs typeface="Arial" pitchFamily="34" charset="0"/>
              </a:rPr>
              <a:t>IT Strategy &amp; Vision</a:t>
            </a:r>
          </a:p>
          <a:p>
            <a:pPr marL="169863" indent="-169863">
              <a:spcBef>
                <a:spcPts val="0"/>
              </a:spcBef>
              <a:buFont typeface="Arial" panose="020B0604020202020204" pitchFamily="34" charset="0"/>
              <a:buChar char="•"/>
            </a:pPr>
            <a:r>
              <a:rPr lang="en-US" sz="1400" dirty="0">
                <a:solidFill>
                  <a:srgbClr val="00338D"/>
                </a:solidFill>
                <a:latin typeface="Arial"/>
                <a:cs typeface="Arial" pitchFamily="34" charset="0"/>
              </a:rPr>
              <a:t>Strategic Plans</a:t>
            </a:r>
          </a:p>
          <a:p>
            <a:pPr marL="169863" indent="-169863">
              <a:spcBef>
                <a:spcPts val="0"/>
              </a:spcBef>
              <a:buFont typeface="Arial" panose="020B0604020202020204" pitchFamily="34" charset="0"/>
              <a:buChar char="•"/>
            </a:pPr>
            <a:r>
              <a:rPr lang="en-US" sz="1400" dirty="0">
                <a:solidFill>
                  <a:srgbClr val="00338D"/>
                </a:solidFill>
                <a:latin typeface="Arial"/>
                <a:cs typeface="Arial" pitchFamily="34" charset="0"/>
              </a:rPr>
              <a:t>Business Alignment</a:t>
            </a:r>
          </a:p>
          <a:p>
            <a:pPr marL="169863" indent="-169863">
              <a:spcBef>
                <a:spcPts val="0"/>
              </a:spcBef>
              <a:buFont typeface="Arial" panose="020B0604020202020204" pitchFamily="34" charset="0"/>
              <a:buChar char="•"/>
            </a:pPr>
            <a:r>
              <a:rPr lang="en-US" sz="1400" dirty="0">
                <a:solidFill>
                  <a:srgbClr val="00338D"/>
                </a:solidFill>
                <a:latin typeface="Arial"/>
                <a:cs typeface="Arial" pitchFamily="34" charset="0"/>
              </a:rPr>
              <a:t>Vision &amp; Mission</a:t>
            </a:r>
          </a:p>
        </p:txBody>
      </p:sp>
      <p:sp>
        <p:nvSpPr>
          <p:cNvPr id="5" name="Rectangle 4"/>
          <p:cNvSpPr/>
          <p:nvPr/>
        </p:nvSpPr>
        <p:spPr>
          <a:xfrm>
            <a:off x="228600" y="3531650"/>
            <a:ext cx="6125283" cy="1469886"/>
          </a:xfrm>
          <a:prstGeom prst="rect">
            <a:avLst/>
          </a:prstGeom>
          <a:solidFill>
            <a:schemeClr val="bg1">
              <a:lumMod val="95000"/>
            </a:schemeClr>
          </a:solidFill>
          <a:ln w="12700" cmpd="sng">
            <a:solidFill>
              <a:schemeClr val="bg2"/>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Rounded Rectangle 5"/>
          <p:cNvSpPr/>
          <p:nvPr/>
        </p:nvSpPr>
        <p:spPr>
          <a:xfrm>
            <a:off x="406457" y="3584700"/>
            <a:ext cx="5834245" cy="685800"/>
          </a:xfrm>
          <a:prstGeom prst="roundRect">
            <a:avLst/>
          </a:prstGeom>
          <a:solidFill>
            <a:srgbClr val="4066AA"/>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Process Manager and Technical Review Council (PMTRC)</a:t>
            </a:r>
          </a:p>
        </p:txBody>
      </p:sp>
      <p:sp>
        <p:nvSpPr>
          <p:cNvPr id="7" name="Rectangle 6"/>
          <p:cNvSpPr/>
          <p:nvPr/>
        </p:nvSpPr>
        <p:spPr>
          <a:xfrm>
            <a:off x="228600" y="5164120"/>
            <a:ext cx="6125283" cy="806170"/>
          </a:xfrm>
          <a:prstGeom prst="rect">
            <a:avLst/>
          </a:prstGeom>
          <a:solidFill>
            <a:schemeClr val="bg1">
              <a:lumMod val="95000"/>
            </a:schemeClr>
          </a:solidFill>
          <a:ln w="12700" cmpd="sng">
            <a:solidFill>
              <a:schemeClr val="bg2"/>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Up-Down Arrow 7"/>
          <p:cNvSpPr/>
          <p:nvPr/>
        </p:nvSpPr>
        <p:spPr>
          <a:xfrm>
            <a:off x="3001379" y="4787885"/>
            <a:ext cx="625366" cy="609600"/>
          </a:xfrm>
          <a:prstGeom prst="upDownArrow">
            <a:avLst>
              <a:gd name="adj1" fmla="val 50000"/>
              <a:gd name="adj2" fmla="val 38202"/>
            </a:avLst>
          </a:prstGeom>
          <a:solidFill>
            <a:schemeClr val="accent3">
              <a:lumMod val="40000"/>
              <a:lumOff val="60000"/>
            </a:schemeClr>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2" descr="http://t3.gstatic.com/images?q=tbn:7PdjLxRBC2GR-M:http://informationage.co.nz/images/articles.png"/>
          <p:cNvPicPr>
            <a:picLocks noChangeAspect="1" noChangeArrowheads="1"/>
          </p:cNvPicPr>
          <p:nvPr/>
        </p:nvPicPr>
        <p:blipFill>
          <a:blip r:embed="rId3" cstate="print"/>
          <a:srcRect b="7272"/>
          <a:stretch>
            <a:fillRect/>
          </a:stretch>
        </p:blipFill>
        <p:spPr bwMode="auto">
          <a:xfrm>
            <a:off x="553090" y="4346700"/>
            <a:ext cx="590346" cy="556371"/>
          </a:xfrm>
          <a:prstGeom prst="rect">
            <a:avLst/>
          </a:prstGeom>
          <a:noFill/>
          <a:ln>
            <a:solidFill>
              <a:schemeClr val="accent5">
                <a:lumMod val="75000"/>
              </a:schemeClr>
            </a:solidFill>
          </a:ln>
        </p:spPr>
      </p:pic>
      <p:pic>
        <p:nvPicPr>
          <p:cNvPr id="14" name="Picture 2" descr="http://t3.gstatic.com/images?q=tbn:7PdjLxRBC2GR-M:http://informationage.co.nz/images/articles.png"/>
          <p:cNvPicPr>
            <a:picLocks noChangeAspect="1" noChangeArrowheads="1"/>
          </p:cNvPicPr>
          <p:nvPr/>
        </p:nvPicPr>
        <p:blipFill>
          <a:blip r:embed="rId3" cstate="print"/>
          <a:srcRect b="7272"/>
          <a:stretch>
            <a:fillRect/>
          </a:stretch>
        </p:blipFill>
        <p:spPr bwMode="auto">
          <a:xfrm>
            <a:off x="1238455" y="4346700"/>
            <a:ext cx="590346" cy="556371"/>
          </a:xfrm>
          <a:prstGeom prst="rect">
            <a:avLst/>
          </a:prstGeom>
          <a:noFill/>
          <a:ln>
            <a:solidFill>
              <a:schemeClr val="accent5">
                <a:lumMod val="75000"/>
              </a:schemeClr>
            </a:solidFill>
          </a:ln>
        </p:spPr>
      </p:pic>
      <p:sp>
        <p:nvSpPr>
          <p:cNvPr id="15" name="TextBox 14"/>
          <p:cNvSpPr txBox="1"/>
          <p:nvPr/>
        </p:nvSpPr>
        <p:spPr>
          <a:xfrm>
            <a:off x="1884107" y="4270500"/>
            <a:ext cx="2905396" cy="684803"/>
          </a:xfrm>
          <a:prstGeom prst="rect">
            <a:avLst/>
          </a:prstGeom>
          <a:noFill/>
        </p:spPr>
        <p:txBody>
          <a:bodyPr wrap="square" rtlCol="0">
            <a:spAutoFit/>
          </a:bodyPr>
          <a:lstStyle/>
          <a:p>
            <a:r>
              <a:rPr lang="en-US" sz="1400" dirty="0">
                <a:solidFill>
                  <a:schemeClr val="bg1">
                    <a:lumMod val="50000"/>
                  </a:schemeClr>
                </a:solidFill>
              </a:rPr>
              <a:t>Process Manager / Technology Review </a:t>
            </a:r>
            <a:r>
              <a:rPr lang="en-US" sz="1050" dirty="0">
                <a:solidFill>
                  <a:schemeClr val="bg1">
                    <a:lumMod val="50000"/>
                  </a:schemeClr>
                </a:solidFill>
              </a:rPr>
              <a:t>(Operationally responsible for a consistent execution/integration)</a:t>
            </a:r>
          </a:p>
        </p:txBody>
      </p:sp>
      <p:sp>
        <p:nvSpPr>
          <p:cNvPr id="16" name="TextBox 15"/>
          <p:cNvSpPr txBox="1"/>
          <p:nvPr/>
        </p:nvSpPr>
        <p:spPr>
          <a:xfrm>
            <a:off x="1828801" y="5240320"/>
            <a:ext cx="3026059" cy="692497"/>
          </a:xfrm>
          <a:prstGeom prst="rect">
            <a:avLst/>
          </a:prstGeom>
          <a:noFill/>
        </p:spPr>
        <p:txBody>
          <a:bodyPr wrap="square" rtlCol="0">
            <a:spAutoFit/>
          </a:bodyPr>
          <a:lstStyle/>
          <a:p>
            <a:r>
              <a:rPr lang="en-US" sz="1400" dirty="0">
                <a:solidFill>
                  <a:schemeClr val="bg1">
                    <a:lumMod val="50000"/>
                  </a:schemeClr>
                </a:solidFill>
              </a:rPr>
              <a:t>Process Meetings for each Process</a:t>
            </a:r>
          </a:p>
          <a:p>
            <a:r>
              <a:rPr lang="en-US" sz="1400" dirty="0">
                <a:solidFill>
                  <a:schemeClr val="bg1">
                    <a:lumMod val="50000"/>
                  </a:schemeClr>
                </a:solidFill>
              </a:rPr>
              <a:t>Practitioners / Process Engineers</a:t>
            </a:r>
          </a:p>
          <a:p>
            <a:r>
              <a:rPr lang="en-US" sz="1100" dirty="0">
                <a:solidFill>
                  <a:schemeClr val="bg1">
                    <a:lumMod val="50000"/>
                  </a:schemeClr>
                </a:solidFill>
              </a:rPr>
              <a:t>(across organization / functional areas)</a:t>
            </a:r>
          </a:p>
        </p:txBody>
      </p:sp>
      <p:pic>
        <p:nvPicPr>
          <p:cNvPr id="17" name="Picture 16"/>
          <p:cNvPicPr>
            <a:picLocks noChangeAspect="1"/>
          </p:cNvPicPr>
          <p:nvPr/>
        </p:nvPicPr>
        <p:blipFill rotWithShape="1">
          <a:blip r:embed="rId4" cstate="print">
            <a:extLst>
              <a:ext uri="{28A0092B-C50C-407E-A947-70E740481C1C}">
                <a14:useLocalDpi xmlns:a14="http://schemas.microsoft.com/office/drawing/2010/main" val="0"/>
              </a:ext>
            </a:extLst>
          </a:blip>
          <a:srcRect l="5193" r="6707"/>
          <a:stretch/>
        </p:blipFill>
        <p:spPr>
          <a:xfrm>
            <a:off x="5514563" y="4341373"/>
            <a:ext cx="577194" cy="566140"/>
          </a:xfrm>
          <a:prstGeom prst="rect">
            <a:avLst/>
          </a:prstGeom>
          <a:ln>
            <a:solidFill>
              <a:schemeClr val="tx1"/>
            </a:solidFill>
          </a:ln>
        </p:spPr>
      </p:pic>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5193" r="6707"/>
          <a:stretch/>
        </p:blipFill>
        <p:spPr>
          <a:xfrm>
            <a:off x="4800601" y="4353821"/>
            <a:ext cx="577194" cy="566140"/>
          </a:xfrm>
          <a:prstGeom prst="rect">
            <a:avLst/>
          </a:prstGeom>
          <a:ln>
            <a:solidFill>
              <a:schemeClr val="tx1"/>
            </a:solidFill>
          </a:ln>
        </p:spPr>
      </p:pic>
      <p:pic>
        <p:nvPicPr>
          <p:cNvPr id="34" name="Picture 33"/>
          <p:cNvPicPr>
            <a:picLocks noChangeAspect="1"/>
          </p:cNvPicPr>
          <p:nvPr/>
        </p:nvPicPr>
        <p:blipFill rotWithShape="1">
          <a:blip r:embed="rId5" cstate="print">
            <a:extLst>
              <a:ext uri="{28A0092B-C50C-407E-A947-70E740481C1C}">
                <a14:useLocalDpi xmlns:a14="http://schemas.microsoft.com/office/drawing/2010/main" val="0"/>
              </a:ext>
            </a:extLst>
          </a:blip>
          <a:srcRect t="68825" b="4039"/>
          <a:stretch/>
        </p:blipFill>
        <p:spPr>
          <a:xfrm>
            <a:off x="4915952" y="650944"/>
            <a:ext cx="1222175" cy="374976"/>
          </a:xfrm>
          <a:prstGeom prst="rect">
            <a:avLst/>
          </a:prstGeom>
        </p:spPr>
      </p:pic>
      <p:pic>
        <p:nvPicPr>
          <p:cNvPr id="35" name="Picture 34"/>
          <p:cNvPicPr>
            <a:picLocks noChangeAspect="1"/>
          </p:cNvPicPr>
          <p:nvPr/>
        </p:nvPicPr>
        <p:blipFill>
          <a:blip r:embed="rId6" cstate="print">
            <a:extLst>
              <a:ext uri="{BEBA8EAE-BF5A-486C-A8C5-ECC9F3942E4B}">
                <a14:imgProps xmlns:a14="http://schemas.microsoft.com/office/drawing/2010/main">
                  <a14:imgLayer r:embed="rId7">
                    <a14:imgEffect>
                      <a14:backgroundRemoval t="0" b="100000" l="0" r="100000">
                        <a14:foregroundMark x1="8742" y1="45283" x2="8742" y2="45283"/>
                        <a14:foregroundMark x1="9382" y1="47484" x2="9382" y2="47484"/>
                        <a14:foregroundMark x1="11727" y1="55660" x2="11727" y2="55660"/>
                        <a14:foregroundMark x1="9808" y1="55660" x2="9808" y2="55660"/>
                        <a14:foregroundMark x1="9382" y1="58805" x2="9382" y2="58805"/>
                        <a14:foregroundMark x1="51599" y1="48742" x2="51599" y2="48742"/>
                        <a14:foregroundMark x1="51599" y1="48742" x2="51599" y2="48742"/>
                        <a14:backgroundMark x1="39446" y1="42453" x2="39446" y2="42453"/>
                        <a14:backgroundMark x1="44776" y1="37736" x2="44776" y2="37736"/>
                        <a14:backgroundMark x1="46695" y1="45912" x2="46695" y2="45912"/>
                        <a14:backgroundMark x1="55224" y1="44654" x2="55224" y2="44654"/>
                        <a14:backgroundMark x1="54371" y1="42138" x2="54371" y2="42138"/>
                        <a14:backgroundMark x1="72708" y1="38050" x2="72708" y2="38050"/>
                        <a14:backgroundMark x1="74840" y1="34906" x2="74840" y2="34906"/>
                        <a14:backgroundMark x1="83156" y1="46855" x2="83156" y2="46855"/>
                        <a14:backgroundMark x1="58422" y1="38679" x2="58422" y2="38679"/>
                        <a14:backgroundMark x1="59915" y1="44340" x2="59915" y2="44340"/>
                        <a14:backgroundMark x1="41578" y1="38365" x2="41578" y2="38365"/>
                        <a14:backgroundMark x1="51812" y1="40566" x2="51812" y2="40566"/>
                        <a14:backgroundMark x1="52878" y1="41195" x2="52878" y2="41195"/>
                        <a14:backgroundMark x1="50533" y1="40566" x2="50533" y2="40566"/>
                        <a14:backgroundMark x1="46908" y1="44654" x2="46908" y2="44654"/>
                        <a14:backgroundMark x1="47335" y1="43711" x2="47335" y2="43711"/>
                        <a14:backgroundMark x1="47974" y1="42453" x2="47974" y2="42453"/>
                        <a14:backgroundMark x1="48614" y1="41824" x2="48614" y2="41824"/>
                        <a14:backgroundMark x1="49254" y1="40881" x2="49254" y2="40881"/>
                      </a14:backgroundRemoval>
                    </a14:imgEffect>
                  </a14:imgLayer>
                </a14:imgProps>
              </a:ext>
              <a:ext uri="{28A0092B-C50C-407E-A947-70E740481C1C}">
                <a14:useLocalDpi xmlns:a14="http://schemas.microsoft.com/office/drawing/2010/main" val="0"/>
              </a:ext>
            </a:extLst>
          </a:blip>
          <a:stretch>
            <a:fillRect/>
          </a:stretch>
        </p:blipFill>
        <p:spPr>
          <a:xfrm>
            <a:off x="5098834" y="5181706"/>
            <a:ext cx="1133562" cy="768697"/>
          </a:xfrm>
          <a:prstGeom prst="rect">
            <a:avLst/>
          </a:prstGeom>
        </p:spPr>
      </p:pic>
      <p:pic>
        <p:nvPicPr>
          <p:cNvPr id="36" name="Picture 35"/>
          <p:cNvPicPr>
            <a:picLocks noChangeAspect="1"/>
          </p:cNvPicPr>
          <p:nvPr/>
        </p:nvPicPr>
        <p:blipFill>
          <a:blip r:embed="rId6" cstate="print">
            <a:extLst>
              <a:ext uri="{BEBA8EAE-BF5A-486C-A8C5-ECC9F3942E4B}">
                <a14:imgProps xmlns:a14="http://schemas.microsoft.com/office/drawing/2010/main">
                  <a14:imgLayer r:embed="rId7">
                    <a14:imgEffect>
                      <a14:backgroundRemoval t="0" b="100000" l="0" r="100000">
                        <a14:foregroundMark x1="8742" y1="45283" x2="8742" y2="45283"/>
                        <a14:foregroundMark x1="9382" y1="47484" x2="9382" y2="47484"/>
                        <a14:foregroundMark x1="11727" y1="55660" x2="11727" y2="55660"/>
                        <a14:foregroundMark x1="9808" y1="55660" x2="9808" y2="55660"/>
                        <a14:foregroundMark x1="9382" y1="58805" x2="9382" y2="58805"/>
                        <a14:foregroundMark x1="51599" y1="48742" x2="51599" y2="48742"/>
                        <a14:foregroundMark x1="51599" y1="48742" x2="51599" y2="48742"/>
                        <a14:backgroundMark x1="39446" y1="42453" x2="39446" y2="42453"/>
                        <a14:backgroundMark x1="44776" y1="37736" x2="44776" y2="37736"/>
                        <a14:backgroundMark x1="46695" y1="45912" x2="46695" y2="45912"/>
                        <a14:backgroundMark x1="55224" y1="44654" x2="55224" y2="44654"/>
                        <a14:backgroundMark x1="54371" y1="42138" x2="54371" y2="42138"/>
                        <a14:backgroundMark x1="72708" y1="38050" x2="72708" y2="38050"/>
                        <a14:backgroundMark x1="74840" y1="34906" x2="74840" y2="34906"/>
                        <a14:backgroundMark x1="83156" y1="46855" x2="83156" y2="46855"/>
                        <a14:backgroundMark x1="58422" y1="38679" x2="58422" y2="38679"/>
                        <a14:backgroundMark x1="59915" y1="44340" x2="59915" y2="44340"/>
                        <a14:backgroundMark x1="41578" y1="38365" x2="41578" y2="38365"/>
                        <a14:backgroundMark x1="51812" y1="40566" x2="51812" y2="40566"/>
                        <a14:backgroundMark x1="52878" y1="41195" x2="52878" y2="41195"/>
                        <a14:backgroundMark x1="50533" y1="40566" x2="50533" y2="40566"/>
                        <a14:backgroundMark x1="46908" y1="44654" x2="46908" y2="44654"/>
                        <a14:backgroundMark x1="47335" y1="43711" x2="47335" y2="43711"/>
                        <a14:backgroundMark x1="47974" y1="42453" x2="47974" y2="42453"/>
                        <a14:backgroundMark x1="48614" y1="41824" x2="48614" y2="41824"/>
                        <a14:backgroundMark x1="49254" y1="40881" x2="49254" y2="40881"/>
                      </a14:backgroundRemoval>
                    </a14:imgEffect>
                  </a14:imgLayer>
                </a14:imgProps>
              </a:ext>
              <a:ext uri="{28A0092B-C50C-407E-A947-70E740481C1C}">
                <a14:useLocalDpi xmlns:a14="http://schemas.microsoft.com/office/drawing/2010/main" val="0"/>
              </a:ext>
            </a:extLst>
          </a:blip>
          <a:stretch>
            <a:fillRect/>
          </a:stretch>
        </p:blipFill>
        <p:spPr>
          <a:xfrm>
            <a:off x="663412" y="5183067"/>
            <a:ext cx="1133562" cy="768697"/>
          </a:xfrm>
          <a:prstGeom prst="rect">
            <a:avLst/>
          </a:prstGeom>
        </p:spPr>
      </p:pic>
      <p:sp>
        <p:nvSpPr>
          <p:cNvPr id="37" name="Text Placeholder 2"/>
          <p:cNvSpPr txBox="1">
            <a:spLocks/>
          </p:cNvSpPr>
          <p:nvPr/>
        </p:nvSpPr>
        <p:spPr bwMode="gray">
          <a:xfrm>
            <a:off x="6413500" y="3508499"/>
            <a:ext cx="2471805" cy="1661993"/>
          </a:xfrm>
          <a:prstGeom prst="rect">
            <a:avLst/>
          </a:prstGeom>
          <a:noFill/>
        </p:spPr>
        <p:txBody>
          <a:bodyPr wrap="square" rtlCol="0">
            <a:spAutoFit/>
          </a:bodyPr>
          <a:lstStyle>
            <a:defPPr>
              <a:defRPr lang="nb-NO"/>
            </a:defPPr>
            <a:lvl1pPr>
              <a:defRPr b="1">
                <a:solidFill>
                  <a:srgbClr val="00338D"/>
                </a:solidFill>
                <a:latin typeface="Arial"/>
                <a:cs typeface="Arial" pitchFamily="34" charset="0"/>
              </a:defRPr>
            </a:lvl1pPr>
          </a:lstStyle>
          <a:p>
            <a:r>
              <a:rPr lang="en-US" dirty="0"/>
              <a:t>Process Operation</a:t>
            </a:r>
          </a:p>
          <a:p>
            <a:pPr marL="169863" indent="-169863">
              <a:buFont typeface="Arial" panose="020B0604020202020204" pitchFamily="34" charset="0"/>
              <a:buChar char="•"/>
            </a:pPr>
            <a:r>
              <a:rPr lang="en-US" sz="1400" b="0" dirty="0"/>
              <a:t>Process Execution</a:t>
            </a:r>
          </a:p>
          <a:p>
            <a:pPr marL="169863" indent="-169863">
              <a:buFont typeface="Arial" panose="020B0604020202020204" pitchFamily="34" charset="0"/>
              <a:buChar char="•"/>
            </a:pPr>
            <a:r>
              <a:rPr lang="en-US" sz="1400" b="0" dirty="0"/>
              <a:t>Process Documentation</a:t>
            </a:r>
          </a:p>
          <a:p>
            <a:pPr marL="169863" indent="-169863">
              <a:buFont typeface="Arial" panose="020B0604020202020204" pitchFamily="34" charset="0"/>
              <a:buChar char="•"/>
            </a:pPr>
            <a:r>
              <a:rPr lang="en-US" sz="1400" b="0" dirty="0"/>
              <a:t>Process Training</a:t>
            </a:r>
          </a:p>
          <a:p>
            <a:pPr marL="169863" indent="-169863">
              <a:buFont typeface="Arial" panose="020B0604020202020204" pitchFamily="34" charset="0"/>
              <a:buChar char="•"/>
            </a:pPr>
            <a:r>
              <a:rPr lang="en-US" sz="1400" b="0" dirty="0"/>
              <a:t>Automation &amp; Technology</a:t>
            </a:r>
          </a:p>
          <a:p>
            <a:pPr marL="169863" indent="-169863">
              <a:buFont typeface="Arial" panose="020B0604020202020204" pitchFamily="34" charset="0"/>
              <a:buChar char="•"/>
            </a:pPr>
            <a:r>
              <a:rPr lang="en-US" sz="1400" b="0" dirty="0"/>
              <a:t>Monitoring &amp; Reporting of KPIs and Metrics</a:t>
            </a:r>
          </a:p>
        </p:txBody>
      </p:sp>
      <p:sp>
        <p:nvSpPr>
          <p:cNvPr id="41" name="TextBox 40"/>
          <p:cNvSpPr txBox="1"/>
          <p:nvPr/>
        </p:nvSpPr>
        <p:spPr>
          <a:xfrm>
            <a:off x="6413500" y="1806117"/>
            <a:ext cx="2713161" cy="1461939"/>
          </a:xfrm>
          <a:prstGeom prst="rect">
            <a:avLst/>
          </a:prstGeom>
          <a:noFill/>
        </p:spPr>
        <p:txBody>
          <a:bodyPr wrap="square" rtlCol="0">
            <a:spAutoFit/>
          </a:bodyPr>
          <a:lstStyle/>
          <a:p>
            <a:r>
              <a:rPr lang="en-US" b="1" dirty="0">
                <a:solidFill>
                  <a:srgbClr val="00338D"/>
                </a:solidFill>
                <a:latin typeface="Arial"/>
                <a:cs typeface="Arial" pitchFamily="34" charset="0"/>
              </a:rPr>
              <a:t>Process Strategy</a:t>
            </a:r>
          </a:p>
          <a:p>
            <a:pPr marL="171450" indent="-171450">
              <a:buFont typeface="Arial" panose="020B0604020202020204" pitchFamily="34" charset="0"/>
              <a:buChar char="•"/>
            </a:pPr>
            <a:r>
              <a:rPr lang="en-US" sz="1400" b="1" dirty="0">
                <a:solidFill>
                  <a:srgbClr val="00338D"/>
                </a:solidFill>
                <a:latin typeface="Arial"/>
                <a:cs typeface="Arial" pitchFamily="34" charset="0"/>
              </a:rPr>
              <a:t>Strategic Process Roadmap</a:t>
            </a:r>
          </a:p>
          <a:p>
            <a:pPr marL="171450" indent="-171450">
              <a:buFont typeface="Arial" panose="020B0604020202020204" pitchFamily="34" charset="0"/>
              <a:buChar char="•"/>
            </a:pPr>
            <a:r>
              <a:rPr lang="en-US" sz="1400" dirty="0">
                <a:solidFill>
                  <a:srgbClr val="00338D"/>
                </a:solidFill>
                <a:latin typeface="Arial"/>
                <a:cs typeface="Arial" pitchFamily="34" charset="0"/>
              </a:rPr>
              <a:t>Strategic Platform Roadmap</a:t>
            </a:r>
          </a:p>
          <a:p>
            <a:pPr marL="171450" indent="-171450">
              <a:buFont typeface="Arial" panose="020B0604020202020204" pitchFamily="34" charset="0"/>
              <a:buChar char="•"/>
            </a:pPr>
            <a:r>
              <a:rPr lang="en-US" sz="1400" dirty="0">
                <a:solidFill>
                  <a:srgbClr val="00338D"/>
                </a:solidFill>
                <a:latin typeface="Arial"/>
                <a:cs typeface="Arial" pitchFamily="34" charset="0"/>
              </a:rPr>
              <a:t>12-month rolling plan</a:t>
            </a:r>
          </a:p>
          <a:p>
            <a:pPr marL="171450" indent="-171450">
              <a:buFont typeface="Arial" panose="020B0604020202020204" pitchFamily="34" charset="0"/>
              <a:buChar char="•"/>
            </a:pPr>
            <a:r>
              <a:rPr lang="en-US" sz="1400" dirty="0">
                <a:solidFill>
                  <a:srgbClr val="00338D"/>
                </a:solidFill>
                <a:latin typeface="Arial"/>
                <a:cs typeface="Arial" pitchFamily="34" charset="0"/>
              </a:rPr>
              <a:t>Set process / platform goals, scope and future maturity</a:t>
            </a:r>
          </a:p>
        </p:txBody>
      </p:sp>
      <p:sp>
        <p:nvSpPr>
          <p:cNvPr id="42" name="TextBox 41"/>
          <p:cNvSpPr txBox="1"/>
          <p:nvPr/>
        </p:nvSpPr>
        <p:spPr>
          <a:xfrm>
            <a:off x="6434207" y="3531650"/>
            <a:ext cx="2727137" cy="2031325"/>
          </a:xfrm>
          <a:prstGeom prst="rect">
            <a:avLst/>
          </a:prstGeom>
          <a:solidFill>
            <a:schemeClr val="bg1"/>
          </a:solidFill>
        </p:spPr>
        <p:txBody>
          <a:bodyPr wrap="square" rtlCol="0">
            <a:spAutoFit/>
          </a:bodyPr>
          <a:lstStyle/>
          <a:p>
            <a:r>
              <a:rPr lang="en-US" sz="1400" b="1" dirty="0"/>
              <a:t>Threshold for escalation</a:t>
            </a:r>
          </a:p>
          <a:p>
            <a:pPr marL="171450" indent="-171450">
              <a:buFont typeface="Arial" panose="020B0604020202020204" pitchFamily="34" charset="0"/>
              <a:buChar char="•"/>
            </a:pPr>
            <a:r>
              <a:rPr lang="en-US" sz="1400" dirty="0"/>
              <a:t>Impacting more than one of the processes</a:t>
            </a:r>
          </a:p>
          <a:p>
            <a:pPr marL="171450" indent="-171450">
              <a:buFont typeface="Arial" panose="020B0604020202020204" pitchFamily="34" charset="0"/>
              <a:buChar char="•"/>
            </a:pPr>
            <a:r>
              <a:rPr lang="en-US" sz="1400" dirty="0"/>
              <a:t>Tool / Process integrations</a:t>
            </a:r>
          </a:p>
          <a:p>
            <a:pPr marL="171450" indent="-171450">
              <a:buFont typeface="Arial" panose="020B0604020202020204" pitchFamily="34" charset="0"/>
              <a:buChar char="•"/>
            </a:pPr>
            <a:r>
              <a:rPr lang="en-US" sz="1400" dirty="0"/>
              <a:t>Process Input / Output modifications</a:t>
            </a:r>
          </a:p>
          <a:p>
            <a:pPr marL="171450" indent="-171450">
              <a:buFont typeface="Arial" panose="020B0604020202020204" pitchFamily="34" charset="0"/>
              <a:buChar char="•"/>
            </a:pPr>
            <a:endParaRPr lang="en-US" sz="1400" dirty="0"/>
          </a:p>
          <a:p>
            <a:endParaRPr lang="en-US" sz="1400" dirty="0"/>
          </a:p>
          <a:p>
            <a:endParaRPr lang="en-US" sz="1400" dirty="0"/>
          </a:p>
        </p:txBody>
      </p:sp>
      <p:sp>
        <p:nvSpPr>
          <p:cNvPr id="43" name="TextBox 42"/>
          <p:cNvSpPr txBox="1"/>
          <p:nvPr/>
        </p:nvSpPr>
        <p:spPr>
          <a:xfrm>
            <a:off x="6434207" y="1849201"/>
            <a:ext cx="2713161" cy="1384995"/>
          </a:xfrm>
          <a:prstGeom prst="rect">
            <a:avLst/>
          </a:prstGeom>
          <a:solidFill>
            <a:schemeClr val="bg1"/>
          </a:solidFill>
        </p:spPr>
        <p:txBody>
          <a:bodyPr wrap="square" rtlCol="0">
            <a:spAutoFit/>
          </a:bodyPr>
          <a:lstStyle/>
          <a:p>
            <a:r>
              <a:rPr lang="en-US" sz="1400" b="1" dirty="0"/>
              <a:t>Threshold for escalation</a:t>
            </a:r>
          </a:p>
          <a:p>
            <a:pPr marL="171450" indent="-171450">
              <a:buFont typeface="Arial" panose="020B0604020202020204" pitchFamily="34" charset="0"/>
              <a:buChar char="•"/>
            </a:pPr>
            <a:r>
              <a:rPr lang="en-US" sz="1400" dirty="0"/>
              <a:t>Funding request e.g. &gt;$1</a:t>
            </a:r>
          </a:p>
          <a:p>
            <a:pPr marL="171450" indent="-171450">
              <a:buFont typeface="Arial" panose="020B0604020202020204" pitchFamily="34" charset="0"/>
              <a:buChar char="•"/>
            </a:pPr>
            <a:r>
              <a:rPr lang="en-US" sz="1400" dirty="0"/>
              <a:t>New tools / technology</a:t>
            </a:r>
          </a:p>
          <a:p>
            <a:pPr marL="171450" indent="-171450">
              <a:buFont typeface="Arial" panose="020B0604020202020204" pitchFamily="34" charset="0"/>
              <a:buChar char="•"/>
            </a:pPr>
            <a:r>
              <a:rPr lang="en-US" sz="1400" dirty="0"/>
              <a:t>Tool customization</a:t>
            </a:r>
          </a:p>
          <a:p>
            <a:pPr marL="171450" indent="-171450">
              <a:buFont typeface="Arial" panose="020B0604020202020204" pitchFamily="34" charset="0"/>
              <a:buChar char="•"/>
            </a:pPr>
            <a:r>
              <a:rPr lang="en-US" sz="1400" dirty="0"/>
              <a:t>Staff changes / updates</a:t>
            </a:r>
          </a:p>
          <a:p>
            <a:pPr marL="171450" indent="-171450">
              <a:buFont typeface="Arial" panose="020B0604020202020204" pitchFamily="34" charset="0"/>
              <a:buChar char="•"/>
            </a:pPr>
            <a:r>
              <a:rPr lang="en-US" sz="1400" dirty="0"/>
              <a:t>Strategic process impact</a:t>
            </a:r>
          </a:p>
        </p:txBody>
      </p:sp>
      <p:sp>
        <p:nvSpPr>
          <p:cNvPr id="44" name="TextBox 43"/>
          <p:cNvSpPr txBox="1"/>
          <p:nvPr/>
        </p:nvSpPr>
        <p:spPr>
          <a:xfrm>
            <a:off x="6434207" y="410191"/>
            <a:ext cx="2665819" cy="1384995"/>
          </a:xfrm>
          <a:prstGeom prst="rect">
            <a:avLst/>
          </a:prstGeom>
          <a:solidFill>
            <a:schemeClr val="bg1"/>
          </a:solidFill>
        </p:spPr>
        <p:txBody>
          <a:bodyPr wrap="square" rtlCol="0">
            <a:spAutoFit/>
          </a:bodyPr>
          <a:lstStyle/>
          <a:p>
            <a:r>
              <a:rPr lang="en-US" sz="1400" b="1" dirty="0"/>
              <a:t>Threshold for escalation</a:t>
            </a:r>
          </a:p>
          <a:p>
            <a:pPr marL="171450" indent="-171450">
              <a:buFont typeface="Arial" panose="020B0604020202020204" pitchFamily="34" charset="0"/>
              <a:buChar char="•"/>
            </a:pPr>
            <a:r>
              <a:rPr lang="en-US" sz="1400" dirty="0"/>
              <a:t>New funding e.g. &gt; $25.000</a:t>
            </a:r>
          </a:p>
          <a:p>
            <a:pPr marL="171450" indent="-171450">
              <a:buFont typeface="Arial" panose="020B0604020202020204" pitchFamily="34" charset="0"/>
              <a:buChar char="•"/>
            </a:pPr>
            <a:r>
              <a:rPr lang="en-US" sz="1400" dirty="0"/>
              <a:t>New tools / technology</a:t>
            </a:r>
          </a:p>
          <a:p>
            <a:pPr marL="171450" indent="-171450">
              <a:buFont typeface="Arial" panose="020B0604020202020204" pitchFamily="34" charset="0"/>
              <a:buChar char="•"/>
            </a:pPr>
            <a:r>
              <a:rPr lang="en-US" sz="1400" dirty="0"/>
              <a:t>Major customization</a:t>
            </a:r>
          </a:p>
          <a:p>
            <a:pPr marL="171450" indent="-171450">
              <a:buFont typeface="Arial" panose="020B0604020202020204" pitchFamily="34" charset="0"/>
              <a:buChar char="•"/>
            </a:pPr>
            <a:r>
              <a:rPr lang="en-US" sz="1400" dirty="0"/>
              <a:t>Organizational changes</a:t>
            </a:r>
          </a:p>
          <a:p>
            <a:pPr marL="171450" indent="-171450">
              <a:buFont typeface="Arial" panose="020B0604020202020204" pitchFamily="34" charset="0"/>
              <a:buChar char="•"/>
            </a:pPr>
            <a:r>
              <a:rPr lang="en-US" sz="1400" dirty="0"/>
              <a:t>Strategic / Roadmaps</a:t>
            </a:r>
            <a:endParaRPr lang="en-US" sz="1200" dirty="0"/>
          </a:p>
        </p:txBody>
      </p:sp>
      <p:grpSp>
        <p:nvGrpSpPr>
          <p:cNvPr id="4" name="Group 3"/>
          <p:cNvGrpSpPr/>
          <p:nvPr/>
        </p:nvGrpSpPr>
        <p:grpSpPr>
          <a:xfrm>
            <a:off x="228600" y="1767595"/>
            <a:ext cx="6125283" cy="1950622"/>
            <a:chOff x="228600" y="1767595"/>
            <a:chExt cx="6125283" cy="1950622"/>
          </a:xfrm>
        </p:grpSpPr>
        <p:grpSp>
          <p:nvGrpSpPr>
            <p:cNvPr id="19" name="Group 18"/>
            <p:cNvGrpSpPr/>
            <p:nvPr/>
          </p:nvGrpSpPr>
          <p:grpSpPr>
            <a:xfrm>
              <a:off x="228600" y="1767595"/>
              <a:ext cx="6125283" cy="1950622"/>
              <a:chOff x="228600" y="1860828"/>
              <a:chExt cx="6125283" cy="1950622"/>
            </a:xfrm>
          </p:grpSpPr>
          <p:sp>
            <p:nvSpPr>
              <p:cNvPr id="24" name="Rectangle 23"/>
              <p:cNvSpPr/>
              <p:nvPr/>
            </p:nvSpPr>
            <p:spPr>
              <a:xfrm>
                <a:off x="228600" y="1860828"/>
                <a:ext cx="6125283" cy="1491972"/>
              </a:xfrm>
              <a:prstGeom prst="rect">
                <a:avLst/>
              </a:prstGeom>
              <a:solidFill>
                <a:srgbClr val="CCFFCC"/>
              </a:solidFill>
              <a:ln w="12700" cmpd="sng">
                <a:solidFill>
                  <a:schemeClr val="bg2"/>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Up-Down Arrow 24"/>
              <p:cNvSpPr/>
              <p:nvPr/>
            </p:nvSpPr>
            <p:spPr>
              <a:xfrm>
                <a:off x="3001379" y="3201850"/>
                <a:ext cx="625366" cy="609600"/>
              </a:xfrm>
              <a:prstGeom prst="upDownArrow">
                <a:avLst>
                  <a:gd name="adj1" fmla="val 50000"/>
                  <a:gd name="adj2" fmla="val 38202"/>
                </a:avLst>
              </a:prstGeom>
              <a:solidFill>
                <a:schemeClr val="accent3">
                  <a:lumMod val="40000"/>
                  <a:lumOff val="60000"/>
                </a:schemeClr>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Rounded Rectangle 25"/>
              <p:cNvSpPr/>
              <p:nvPr/>
            </p:nvSpPr>
            <p:spPr>
              <a:xfrm>
                <a:off x="289683" y="1959114"/>
                <a:ext cx="5951019" cy="685800"/>
              </a:xfrm>
              <a:prstGeom prst="roundRect">
                <a:avLst/>
              </a:prstGeom>
              <a:solidFill>
                <a:srgbClr val="9BCA40"/>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Process Owner and Architecture Council (POAC)</a:t>
                </a:r>
              </a:p>
            </p:txBody>
          </p:sp>
          <p:sp>
            <p:nvSpPr>
              <p:cNvPr id="29" name="TextBox 28"/>
              <p:cNvSpPr txBox="1"/>
              <p:nvPr/>
            </p:nvSpPr>
            <p:spPr>
              <a:xfrm>
                <a:off x="1884106" y="2644914"/>
                <a:ext cx="2970754" cy="646331"/>
              </a:xfrm>
              <a:prstGeom prst="rect">
                <a:avLst/>
              </a:prstGeom>
              <a:noFill/>
            </p:spPr>
            <p:txBody>
              <a:bodyPr wrap="square" rtlCol="0">
                <a:spAutoFit/>
              </a:bodyPr>
              <a:lstStyle/>
              <a:p>
                <a:r>
                  <a:rPr lang="en-US" sz="1400" dirty="0">
                    <a:solidFill>
                      <a:schemeClr val="bg1">
                        <a:lumMod val="50000"/>
                      </a:schemeClr>
                    </a:solidFill>
                  </a:rPr>
                  <a:t>Process Owner / Platform Architect </a:t>
                </a:r>
                <a:r>
                  <a:rPr lang="en-US" sz="1100" dirty="0">
                    <a:solidFill>
                      <a:schemeClr val="bg1">
                        <a:lumMod val="50000"/>
                      </a:schemeClr>
                    </a:solidFill>
                  </a:rPr>
                  <a:t>(Strategic &amp; long term goals. Strategic Roadmaps)</a:t>
                </a:r>
              </a:p>
            </p:txBody>
          </p:sp>
          <p:pic>
            <p:nvPicPr>
              <p:cNvPr id="30" name="Picture 29"/>
              <p:cNvPicPr>
                <a:picLocks noChangeAspect="1"/>
              </p:cNvPicPr>
              <p:nvPr/>
            </p:nvPicPr>
            <p:blipFill rotWithShape="1">
              <a:blip r:embed="rId8" cstate="print">
                <a:extLst>
                  <a:ext uri="{28A0092B-C50C-407E-A947-70E740481C1C}">
                    <a14:useLocalDpi xmlns:a14="http://schemas.microsoft.com/office/drawing/2010/main" val="0"/>
                  </a:ext>
                </a:extLst>
              </a:blip>
              <a:srcRect l="2479" r="5647" b="7037"/>
              <a:stretch/>
            </p:blipFill>
            <p:spPr>
              <a:xfrm>
                <a:off x="4845179" y="2715787"/>
                <a:ext cx="598356" cy="566140"/>
              </a:xfrm>
              <a:prstGeom prst="rect">
                <a:avLst/>
              </a:prstGeom>
              <a:ln>
                <a:solidFill>
                  <a:schemeClr val="tx1"/>
                </a:solidFill>
              </a:ln>
            </p:spPr>
          </p:pic>
          <p:pic>
            <p:nvPicPr>
              <p:cNvPr id="31" name="Picture 30"/>
              <p:cNvPicPr>
                <a:picLocks noChangeAspect="1"/>
              </p:cNvPicPr>
              <p:nvPr/>
            </p:nvPicPr>
            <p:blipFill rotWithShape="1">
              <a:blip r:embed="rId8" cstate="print">
                <a:extLst>
                  <a:ext uri="{28A0092B-C50C-407E-A947-70E740481C1C}">
                    <a14:useLocalDpi xmlns:a14="http://schemas.microsoft.com/office/drawing/2010/main" val="0"/>
                  </a:ext>
                </a:extLst>
              </a:blip>
              <a:srcRect l="2479" r="5647" b="7037"/>
              <a:stretch/>
            </p:blipFill>
            <p:spPr>
              <a:xfrm>
                <a:off x="5578908" y="2725451"/>
                <a:ext cx="598356" cy="566140"/>
              </a:xfrm>
              <a:prstGeom prst="rect">
                <a:avLst/>
              </a:prstGeom>
              <a:ln>
                <a:solidFill>
                  <a:schemeClr val="tx1"/>
                </a:solidFill>
              </a:ln>
            </p:spPr>
          </p:pic>
        </p:grpSp>
        <p:pic>
          <p:nvPicPr>
            <p:cNvPr id="38" name="Picture 37"/>
            <p:cNvPicPr>
              <a:picLocks noChangeAspect="1"/>
            </p:cNvPicPr>
            <p:nvPr/>
          </p:nvPicPr>
          <p:blipFill rotWithShape="1">
            <a:blip r:embed="rId9"/>
            <a:srcRect t="1" r="18147" b="66348"/>
            <a:stretch/>
          </p:blipFill>
          <p:spPr>
            <a:xfrm>
              <a:off x="406457" y="2642898"/>
              <a:ext cx="518166" cy="497473"/>
            </a:xfrm>
            <a:prstGeom prst="rect">
              <a:avLst/>
            </a:prstGeom>
            <a:ln>
              <a:solidFill>
                <a:schemeClr val="tx1"/>
              </a:solidFill>
            </a:ln>
          </p:spPr>
        </p:pic>
        <p:pic>
          <p:nvPicPr>
            <p:cNvPr id="39" name="Picture 38"/>
            <p:cNvPicPr>
              <a:picLocks noChangeAspect="1"/>
            </p:cNvPicPr>
            <p:nvPr/>
          </p:nvPicPr>
          <p:blipFill rotWithShape="1">
            <a:blip r:embed="rId9"/>
            <a:srcRect t="1" r="18147" b="66348"/>
            <a:stretch/>
          </p:blipFill>
          <p:spPr>
            <a:xfrm>
              <a:off x="1077023" y="2642898"/>
              <a:ext cx="518166" cy="497473"/>
            </a:xfrm>
            <a:prstGeom prst="rect">
              <a:avLst/>
            </a:prstGeom>
            <a:ln>
              <a:solidFill>
                <a:schemeClr val="tx1"/>
              </a:solidFill>
            </a:ln>
          </p:spPr>
        </p:pic>
      </p:grpSp>
      <p:grpSp>
        <p:nvGrpSpPr>
          <p:cNvPr id="20" name="Group 19"/>
          <p:cNvGrpSpPr/>
          <p:nvPr/>
        </p:nvGrpSpPr>
        <p:grpSpPr>
          <a:xfrm>
            <a:off x="315732" y="498745"/>
            <a:ext cx="5924970" cy="1362103"/>
            <a:chOff x="315732" y="990600"/>
            <a:chExt cx="5924970" cy="1362103"/>
          </a:xfrm>
        </p:grpSpPr>
        <p:sp>
          <p:nvSpPr>
            <p:cNvPr id="21" name="Rounded Rectangle 20"/>
            <p:cNvSpPr/>
            <p:nvPr/>
          </p:nvSpPr>
          <p:spPr>
            <a:xfrm>
              <a:off x="315732" y="990600"/>
              <a:ext cx="5924970" cy="685800"/>
            </a:xfrm>
            <a:prstGeom prst="roundRect">
              <a:avLst/>
            </a:prstGeom>
            <a:solidFill>
              <a:srgbClr val="F38A17"/>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IT Governance Board (ITGB)</a:t>
              </a:r>
            </a:p>
          </p:txBody>
        </p:sp>
        <p:sp>
          <p:nvSpPr>
            <p:cNvPr id="22" name="Up-Down Arrow 21"/>
            <p:cNvSpPr/>
            <p:nvPr/>
          </p:nvSpPr>
          <p:spPr>
            <a:xfrm>
              <a:off x="3001379" y="1501541"/>
              <a:ext cx="625366" cy="851162"/>
            </a:xfrm>
            <a:prstGeom prst="upDownArrow">
              <a:avLst>
                <a:gd name="adj1" fmla="val 50000"/>
                <a:gd name="adj2" fmla="val 38202"/>
              </a:avLst>
            </a:prstGeom>
            <a:solidFill>
              <a:schemeClr val="accent3">
                <a:lumMod val="40000"/>
                <a:lumOff val="60000"/>
              </a:schemeClr>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1" name="TextBox 10"/>
          <p:cNvSpPr txBox="1"/>
          <p:nvPr/>
        </p:nvSpPr>
        <p:spPr>
          <a:xfrm>
            <a:off x="1349230" y="1293532"/>
            <a:ext cx="3908121" cy="246221"/>
          </a:xfrm>
          <a:prstGeom prst="rect">
            <a:avLst/>
          </a:prstGeom>
          <a:solidFill>
            <a:srgbClr val="FFFF00"/>
          </a:solidFill>
        </p:spPr>
        <p:txBody>
          <a:bodyPr wrap="none" lIns="0" tIns="0" rIns="0" bIns="0" rtlCol="0">
            <a:spAutoFit/>
          </a:bodyPr>
          <a:lstStyle/>
          <a:p>
            <a:pPr algn="ctr"/>
            <a:r>
              <a:rPr lang="en-US" sz="1600" dirty="0">
                <a:solidFill>
                  <a:srgbClr val="FF0000"/>
                </a:solidFill>
              </a:rPr>
              <a:t>Consolidated Strategic Process Roadmaps</a:t>
            </a:r>
          </a:p>
        </p:txBody>
      </p:sp>
      <p:sp>
        <p:nvSpPr>
          <p:cNvPr id="40" name="Slide Number Placeholder 4"/>
          <p:cNvSpPr txBox="1">
            <a:spLocks/>
          </p:cNvSpPr>
          <p:nvPr/>
        </p:nvSpPr>
        <p:spPr bwMode="auto">
          <a:xfrm>
            <a:off x="8866905" y="6578030"/>
            <a:ext cx="401782" cy="365125"/>
          </a:xfrm>
          <a:prstGeom prst="rect">
            <a:avLst/>
          </a:prstGeom>
          <a:noFill/>
          <a:ln>
            <a:miter lim="800000"/>
            <a:headEnd/>
            <a:tailEnd/>
          </a:ln>
        </p:spPr>
        <p:txBody>
          <a:bodyPr/>
          <a:ls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64770AC-CBF5-4E8E-B167-0C19C569F6A6}" type="slidenum">
              <a:rPr lang="en-US" sz="1200" smtClean="0">
                <a:solidFill>
                  <a:schemeClr val="bg1"/>
                </a:solidFill>
              </a:rPr>
              <a:pPr/>
              <a:t>6</a:t>
            </a:fld>
            <a:endParaRPr lang="en-US" sz="1200" dirty="0">
              <a:solidFill>
                <a:schemeClr val="bg1"/>
              </a:solidFill>
            </a:endParaRPr>
          </a:p>
        </p:txBody>
      </p:sp>
    </p:spTree>
    <p:extLst>
      <p:ext uri="{BB962C8B-B14F-4D97-AF65-F5344CB8AC3E}">
        <p14:creationId xmlns:p14="http://schemas.microsoft.com/office/powerpoint/2010/main" val="2370558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1"/>
                                        </p:tgtEl>
                                        <p:attrNameLst>
                                          <p:attrName>style.visibility</p:attrName>
                                        </p:attrNameLst>
                                      </p:cBhvr>
                                      <p:to>
                                        <p:strVal val="visible"/>
                                      </p:to>
                                    </p:set>
                                    <p:anim calcmode="lin" valueType="num">
                                      <p:cBhvr additive="base">
                                        <p:cTn id="13" dur="500" fill="hold"/>
                                        <p:tgtEl>
                                          <p:spTgt spid="41"/>
                                        </p:tgtEl>
                                        <p:attrNameLst>
                                          <p:attrName>ppt_x</p:attrName>
                                        </p:attrNameLst>
                                      </p:cBhvr>
                                      <p:tavLst>
                                        <p:tav tm="0">
                                          <p:val>
                                            <p:strVal val="#ppt_x"/>
                                          </p:val>
                                        </p:tav>
                                        <p:tav tm="100000">
                                          <p:val>
                                            <p:strVal val="#ppt_x"/>
                                          </p:val>
                                        </p:tav>
                                      </p:tavLst>
                                    </p:anim>
                                    <p:anim calcmode="lin" valueType="num">
                                      <p:cBhvr additive="base">
                                        <p:cTn id="14" dur="500" fill="hold"/>
                                        <p:tgtEl>
                                          <p:spTgt spid="41"/>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ppt_x"/>
                                          </p:val>
                                        </p:tav>
                                        <p:tav tm="100000">
                                          <p:val>
                                            <p:strVal val="#ppt_x"/>
                                          </p:val>
                                        </p:tav>
                                      </p:tavLst>
                                    </p:anim>
                                    <p:anim calcmode="lin" valueType="num">
                                      <p:cBhvr additive="base">
                                        <p:cTn id="24"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ppt_x"/>
                                          </p:val>
                                        </p:tav>
                                        <p:tav tm="100000">
                                          <p:val>
                                            <p:strVal val="#ppt_x"/>
                                          </p:val>
                                        </p:tav>
                                      </p:tavLst>
                                    </p:anim>
                                    <p:anim calcmode="lin" valueType="num">
                                      <p:cBhvr additive="base">
                                        <p:cTn id="30" dur="500" fill="hold"/>
                                        <p:tgtEl>
                                          <p:spTgt spid="20"/>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 calcmode="lin" valueType="num">
                                      <p:cBhvr additive="base">
                                        <p:cTn id="3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1" end="1"/>
                                            </p:txEl>
                                          </p:spTgt>
                                        </p:tgtEl>
                                        <p:attrNameLst>
                                          <p:attrName>style.visibility</p:attrName>
                                        </p:attrNameLst>
                                      </p:cBhvr>
                                      <p:to>
                                        <p:strVal val="visible"/>
                                      </p:to>
                                    </p:set>
                                    <p:anim calcmode="lin" valueType="num">
                                      <p:cBhvr additive="base">
                                        <p:cTn id="3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 calcmode="lin" valueType="num">
                                      <p:cBhvr additive="base">
                                        <p:cTn id="4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3" end="3"/>
                                            </p:txEl>
                                          </p:spTgt>
                                        </p:tgtEl>
                                        <p:attrNameLst>
                                          <p:attrName>style.visibility</p:attrName>
                                        </p:attrNameLst>
                                      </p:cBhvr>
                                      <p:to>
                                        <p:strVal val="visible"/>
                                      </p:to>
                                    </p:set>
                                    <p:anim calcmode="lin" valueType="num">
                                      <p:cBhvr additive="base">
                                        <p:cTn id="4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fill="hold"/>
                                        <p:tgtEl>
                                          <p:spTgt spid="34"/>
                                        </p:tgtEl>
                                        <p:attrNameLst>
                                          <p:attrName>ppt_x</p:attrName>
                                        </p:attrNameLst>
                                      </p:cBhvr>
                                      <p:tavLst>
                                        <p:tav tm="0">
                                          <p:val>
                                            <p:strVal val="#ppt_x"/>
                                          </p:val>
                                        </p:tav>
                                        <p:tav tm="100000">
                                          <p:val>
                                            <p:strVal val="#ppt_x"/>
                                          </p:val>
                                        </p:tav>
                                      </p:tavLst>
                                    </p:anim>
                                    <p:anim calcmode="lin" valueType="num">
                                      <p:cBhvr additive="base">
                                        <p:cTn id="50"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additive="base">
                                        <p:cTn id="55" dur="500" fill="hold"/>
                                        <p:tgtEl>
                                          <p:spTgt spid="44"/>
                                        </p:tgtEl>
                                        <p:attrNameLst>
                                          <p:attrName>ppt_x</p:attrName>
                                        </p:attrNameLst>
                                      </p:cBhvr>
                                      <p:tavLst>
                                        <p:tav tm="0">
                                          <p:val>
                                            <p:strVal val="#ppt_x"/>
                                          </p:val>
                                        </p:tav>
                                        <p:tav tm="100000">
                                          <p:val>
                                            <p:strVal val="#ppt_x"/>
                                          </p:val>
                                        </p:tav>
                                      </p:tavLst>
                                    </p:anim>
                                    <p:anim calcmode="lin" valueType="num">
                                      <p:cBhvr additive="base">
                                        <p:cTn id="56" dur="500" fill="hold"/>
                                        <p:tgtEl>
                                          <p:spTgt spid="4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fill="hold"/>
                                        <p:tgtEl>
                                          <p:spTgt spid="11"/>
                                        </p:tgtEl>
                                        <p:attrNameLst>
                                          <p:attrName>ppt_x</p:attrName>
                                        </p:attrNameLst>
                                      </p:cBhvr>
                                      <p:tavLst>
                                        <p:tav tm="0">
                                          <p:val>
                                            <p:strVal val="#ppt_x"/>
                                          </p:val>
                                        </p:tav>
                                        <p:tav tm="100000">
                                          <p:val>
                                            <p:strVal val="#ppt_x"/>
                                          </p:val>
                                        </p:tav>
                                      </p:tavLst>
                                    </p:anim>
                                    <p:anim calcmode="lin" valueType="num">
                                      <p:cBhvr additive="base">
                                        <p:cTn id="6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1" grpId="0"/>
      <p:bldP spid="42" grpId="0" animBg="1"/>
      <p:bldP spid="43" grpId="0" animBg="1"/>
      <p:bldP spid="44"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7943"/>
            <a:ext cx="9144000" cy="965142"/>
          </a:xfrm>
        </p:spPr>
        <p:txBody>
          <a:bodyPr>
            <a:normAutofit/>
          </a:bodyPr>
          <a:lstStyle/>
          <a:p>
            <a:r>
              <a:rPr lang="en-US" sz="3200" b="1" dirty="0"/>
              <a:t>Four Steps to develop a Strategic Process Roadmap</a:t>
            </a:r>
          </a:p>
        </p:txBody>
      </p:sp>
      <p:grpSp>
        <p:nvGrpSpPr>
          <p:cNvPr id="5" name="Group 4"/>
          <p:cNvGrpSpPr/>
          <p:nvPr/>
        </p:nvGrpSpPr>
        <p:grpSpPr>
          <a:xfrm>
            <a:off x="795309" y="1488064"/>
            <a:ext cx="1733550" cy="4048125"/>
            <a:chOff x="933854" y="1598901"/>
            <a:chExt cx="1733550" cy="4048125"/>
          </a:xfrm>
        </p:grpSpPr>
        <p:pic>
          <p:nvPicPr>
            <p:cNvPr id="6" name="Picture 5"/>
            <p:cNvPicPr>
              <a:picLocks noChangeAspect="1"/>
            </p:cNvPicPr>
            <p:nvPr/>
          </p:nvPicPr>
          <p:blipFill>
            <a:blip r:embed="rId2"/>
            <a:stretch>
              <a:fillRect/>
            </a:stretch>
          </p:blipFill>
          <p:spPr>
            <a:xfrm>
              <a:off x="933854" y="1598901"/>
              <a:ext cx="1733550" cy="4048125"/>
            </a:xfrm>
            <a:prstGeom prst="rect">
              <a:avLst/>
            </a:prstGeom>
          </p:spPr>
        </p:pic>
        <p:sp>
          <p:nvSpPr>
            <p:cNvPr id="7" name="TextBox 6"/>
            <p:cNvSpPr txBox="1"/>
            <p:nvPr/>
          </p:nvSpPr>
          <p:spPr>
            <a:xfrm>
              <a:off x="1255505" y="3097912"/>
              <a:ext cx="904799" cy="646331"/>
            </a:xfrm>
            <a:prstGeom prst="rect">
              <a:avLst/>
            </a:prstGeom>
            <a:noFill/>
          </p:spPr>
          <p:txBody>
            <a:bodyPr wrap="none" rtlCol="0">
              <a:spAutoFit/>
            </a:bodyPr>
            <a:lstStyle/>
            <a:p>
              <a:pPr algn="ctr"/>
              <a:r>
                <a:rPr lang="en-US" b="1" dirty="0">
                  <a:solidFill>
                    <a:schemeClr val="bg1"/>
                  </a:solidFill>
                </a:rPr>
                <a:t>Process</a:t>
              </a:r>
            </a:p>
            <a:p>
              <a:pPr algn="ctr"/>
              <a:r>
                <a:rPr lang="en-US" b="1" dirty="0">
                  <a:solidFill>
                    <a:schemeClr val="bg1"/>
                  </a:solidFill>
                </a:rPr>
                <a:t>Owner</a:t>
              </a:r>
            </a:p>
          </p:txBody>
        </p:sp>
      </p:grpSp>
      <p:pic>
        <p:nvPicPr>
          <p:cNvPr id="8" name="Picture 7"/>
          <p:cNvPicPr>
            <a:picLocks noChangeAspect="1"/>
          </p:cNvPicPr>
          <p:nvPr/>
        </p:nvPicPr>
        <p:blipFill>
          <a:blip r:embed="rId3"/>
          <a:stretch>
            <a:fillRect/>
          </a:stretch>
        </p:blipFill>
        <p:spPr>
          <a:xfrm>
            <a:off x="2528859" y="1488063"/>
            <a:ext cx="6354982" cy="3915209"/>
          </a:xfrm>
          <a:prstGeom prst="rect">
            <a:avLst/>
          </a:prstGeom>
        </p:spPr>
      </p:pic>
      <p:sp>
        <p:nvSpPr>
          <p:cNvPr id="9" name="Rectangle 8"/>
          <p:cNvSpPr/>
          <p:nvPr/>
        </p:nvSpPr>
        <p:spPr>
          <a:xfrm>
            <a:off x="2528859" y="1488063"/>
            <a:ext cx="6354982" cy="4048126"/>
          </a:xfrm>
          <a:prstGeom prst="rect">
            <a:avLst/>
          </a:prstGeom>
          <a:solidFill>
            <a:schemeClr val="bg1">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2583474" y="2203016"/>
            <a:ext cx="6560526" cy="2031325"/>
          </a:xfrm>
          <a:prstGeom prst="rect">
            <a:avLst/>
          </a:prstGeom>
          <a:noFill/>
        </p:spPr>
        <p:txBody>
          <a:bodyPr wrap="square" rtlCol="0">
            <a:spAutoFit/>
          </a:bodyPr>
          <a:lstStyle/>
          <a:p>
            <a:pPr marL="342900" indent="-342900">
              <a:spcBef>
                <a:spcPts val="1200"/>
              </a:spcBef>
              <a:buFont typeface="+mj-lt"/>
              <a:buAutoNum type="arabicPeriod"/>
            </a:pPr>
            <a:r>
              <a:rPr lang="en-US" sz="2400" b="1" dirty="0">
                <a:solidFill>
                  <a:srgbClr val="00B050"/>
                </a:solidFill>
              </a:rPr>
              <a:t>Understand Accountabilities of Process Owners</a:t>
            </a:r>
          </a:p>
          <a:p>
            <a:pPr marL="342900" indent="-342900">
              <a:spcBef>
                <a:spcPts val="1200"/>
              </a:spcBef>
              <a:buFont typeface="+mj-lt"/>
              <a:buAutoNum type="arabicPeriod"/>
            </a:pPr>
            <a:r>
              <a:rPr lang="en-US" sz="2400" b="1" dirty="0">
                <a:solidFill>
                  <a:srgbClr val="00B050"/>
                </a:solidFill>
              </a:rPr>
              <a:t>Strategic Process Roadmap Questionnaire</a:t>
            </a:r>
          </a:p>
          <a:p>
            <a:pPr marL="342900" indent="-342900">
              <a:spcBef>
                <a:spcPts val="1200"/>
              </a:spcBef>
              <a:buFont typeface="+mj-lt"/>
              <a:buAutoNum type="arabicPeriod"/>
            </a:pPr>
            <a:r>
              <a:rPr lang="en-US" sz="2400" b="1" dirty="0">
                <a:solidFill>
                  <a:srgbClr val="00B050"/>
                </a:solidFill>
              </a:rPr>
              <a:t>Capture process information &amp; feedback</a:t>
            </a:r>
          </a:p>
          <a:p>
            <a:pPr marL="342900" indent="-342900">
              <a:spcBef>
                <a:spcPts val="1200"/>
              </a:spcBef>
              <a:buFont typeface="+mj-lt"/>
              <a:buAutoNum type="arabicPeriod"/>
            </a:pPr>
            <a:r>
              <a:rPr lang="en-US" sz="2400" b="1" dirty="0">
                <a:solidFill>
                  <a:srgbClr val="00B050"/>
                </a:solidFill>
              </a:rPr>
              <a:t>Populate TEMPLATES</a:t>
            </a:r>
          </a:p>
        </p:txBody>
      </p:sp>
      <p:sp>
        <p:nvSpPr>
          <p:cNvPr id="10" name="Slide Number Placeholder 4"/>
          <p:cNvSpPr txBox="1">
            <a:spLocks/>
          </p:cNvSpPr>
          <p:nvPr/>
        </p:nvSpPr>
        <p:spPr bwMode="auto">
          <a:xfrm>
            <a:off x="8866905" y="6578030"/>
            <a:ext cx="401782" cy="365125"/>
          </a:xfrm>
          <a:prstGeom prst="rect">
            <a:avLst/>
          </a:prstGeom>
          <a:noFill/>
          <a:ln>
            <a:miter lim="800000"/>
            <a:headEnd/>
            <a:tailEnd/>
          </a:ln>
        </p:spPr>
        <p:txBody>
          <a:bodyPr/>
          <a:ls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64770AC-CBF5-4E8E-B167-0C19C569F6A6}" type="slidenum">
              <a:rPr lang="en-US" sz="1200" smtClean="0">
                <a:solidFill>
                  <a:schemeClr val="bg1"/>
                </a:solidFill>
              </a:rPr>
              <a:pPr/>
              <a:t>7</a:t>
            </a:fld>
            <a:endParaRPr lang="en-US" sz="1200" dirty="0">
              <a:solidFill>
                <a:schemeClr val="bg1"/>
              </a:solidFill>
            </a:endParaRPr>
          </a:p>
        </p:txBody>
      </p:sp>
    </p:spTree>
    <p:extLst>
      <p:ext uri="{BB962C8B-B14F-4D97-AF65-F5344CB8AC3E}">
        <p14:creationId xmlns:p14="http://schemas.microsoft.com/office/powerpoint/2010/main" val="18400082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2829357" y="988929"/>
            <a:ext cx="3116454" cy="2514946"/>
            <a:chOff x="2829357" y="1681679"/>
            <a:chExt cx="3116454" cy="2514946"/>
          </a:xfrm>
        </p:grpSpPr>
        <p:sp>
          <p:nvSpPr>
            <p:cNvPr id="6" name="Rounded Rectangle 5"/>
            <p:cNvSpPr/>
            <p:nvPr/>
          </p:nvSpPr>
          <p:spPr>
            <a:xfrm>
              <a:off x="3273974" y="1681679"/>
              <a:ext cx="2671837" cy="1908017"/>
            </a:xfrm>
            <a:prstGeom prst="roundRect">
              <a:avLst/>
            </a:prstGeom>
            <a:solidFill>
              <a:srgbClr val="4066AA"/>
            </a:solidFill>
            <a:ln w="12700" cmpd="sng">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t>Answer the Strategic Process Roadmap Questionnaire</a:t>
              </a:r>
            </a:p>
          </p:txBody>
        </p:sp>
        <p:sp>
          <p:nvSpPr>
            <p:cNvPr id="7" name="Oval 6"/>
            <p:cNvSpPr/>
            <p:nvPr/>
          </p:nvSpPr>
          <p:spPr>
            <a:xfrm>
              <a:off x="4495801" y="3707882"/>
              <a:ext cx="488743" cy="488743"/>
            </a:xfrm>
            <a:prstGeom prst="ellipse">
              <a:avLst/>
            </a:prstGeom>
            <a:solidFill>
              <a:srgbClr val="747678"/>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chemeClr val="bg1"/>
                  </a:solidFill>
                </a:rPr>
                <a:t>2</a:t>
              </a:r>
            </a:p>
          </p:txBody>
        </p:sp>
        <p:sp>
          <p:nvSpPr>
            <p:cNvPr id="8" name="TextBox 7"/>
            <p:cNvSpPr txBox="1"/>
            <p:nvPr/>
          </p:nvSpPr>
          <p:spPr>
            <a:xfrm>
              <a:off x="2829357" y="2281656"/>
              <a:ext cx="330219" cy="677108"/>
            </a:xfrm>
            <a:prstGeom prst="rect">
              <a:avLst/>
            </a:prstGeom>
            <a:noFill/>
          </p:spPr>
          <p:txBody>
            <a:bodyPr wrap="none" lIns="0" tIns="0" rIns="0" bIns="0" rtlCol="0">
              <a:spAutoFit/>
            </a:bodyPr>
            <a:lstStyle/>
            <a:p>
              <a:r>
                <a:rPr lang="en-US" sz="4400" b="1" dirty="0">
                  <a:solidFill>
                    <a:schemeClr val="accent6">
                      <a:lumMod val="50000"/>
                    </a:schemeClr>
                  </a:solidFill>
                </a:rPr>
                <a:t>+</a:t>
              </a:r>
            </a:p>
          </p:txBody>
        </p:sp>
      </p:grpSp>
      <p:grpSp>
        <p:nvGrpSpPr>
          <p:cNvPr id="14" name="Group 13"/>
          <p:cNvGrpSpPr/>
          <p:nvPr/>
        </p:nvGrpSpPr>
        <p:grpSpPr>
          <a:xfrm>
            <a:off x="6001475" y="983651"/>
            <a:ext cx="3060951" cy="2520224"/>
            <a:chOff x="6001475" y="1676401"/>
            <a:chExt cx="3060951" cy="2520224"/>
          </a:xfrm>
        </p:grpSpPr>
        <p:sp>
          <p:nvSpPr>
            <p:cNvPr id="10" name="Rounded Rectangle 9"/>
            <p:cNvSpPr/>
            <p:nvPr/>
          </p:nvSpPr>
          <p:spPr>
            <a:xfrm>
              <a:off x="6390589" y="1676401"/>
              <a:ext cx="2671837" cy="1908017"/>
            </a:xfrm>
            <a:prstGeom prst="roundRect">
              <a:avLst/>
            </a:prstGeom>
            <a:solidFill>
              <a:srgbClr val="4066AA"/>
            </a:solidFill>
            <a:ln w="12700" cmpd="sng">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t>Review Process Assessment findings, CSI register, Customer feedback etc.</a:t>
              </a:r>
            </a:p>
          </p:txBody>
        </p:sp>
        <p:sp>
          <p:nvSpPr>
            <p:cNvPr id="11" name="Oval 10"/>
            <p:cNvSpPr/>
            <p:nvPr/>
          </p:nvSpPr>
          <p:spPr>
            <a:xfrm>
              <a:off x="7620000" y="3707882"/>
              <a:ext cx="488743" cy="488743"/>
            </a:xfrm>
            <a:prstGeom prst="ellipse">
              <a:avLst/>
            </a:prstGeom>
            <a:solidFill>
              <a:srgbClr val="747678"/>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chemeClr val="bg1"/>
                  </a:solidFill>
                </a:rPr>
                <a:t>3</a:t>
              </a:r>
            </a:p>
          </p:txBody>
        </p:sp>
        <p:sp>
          <p:nvSpPr>
            <p:cNvPr id="12" name="TextBox 11"/>
            <p:cNvSpPr txBox="1"/>
            <p:nvPr/>
          </p:nvSpPr>
          <p:spPr>
            <a:xfrm>
              <a:off x="6001475" y="2281656"/>
              <a:ext cx="330219" cy="677108"/>
            </a:xfrm>
            <a:prstGeom prst="rect">
              <a:avLst/>
            </a:prstGeom>
            <a:noFill/>
          </p:spPr>
          <p:txBody>
            <a:bodyPr wrap="none" lIns="0" tIns="0" rIns="0" bIns="0" rtlCol="0">
              <a:spAutoFit/>
            </a:bodyPr>
            <a:lstStyle/>
            <a:p>
              <a:r>
                <a:rPr lang="en-US" sz="4400" b="1" dirty="0">
                  <a:solidFill>
                    <a:schemeClr val="accent6">
                      <a:lumMod val="50000"/>
                    </a:schemeClr>
                  </a:solidFill>
                </a:rPr>
                <a:t>+</a:t>
              </a:r>
            </a:p>
          </p:txBody>
        </p:sp>
      </p:grpSp>
      <p:grpSp>
        <p:nvGrpSpPr>
          <p:cNvPr id="5" name="Group 4"/>
          <p:cNvGrpSpPr/>
          <p:nvPr/>
        </p:nvGrpSpPr>
        <p:grpSpPr>
          <a:xfrm>
            <a:off x="81575" y="1033407"/>
            <a:ext cx="2671837" cy="2484323"/>
            <a:chOff x="81575" y="1726157"/>
            <a:chExt cx="2671837" cy="2484323"/>
          </a:xfrm>
        </p:grpSpPr>
        <p:sp>
          <p:nvSpPr>
            <p:cNvPr id="4" name="Rounded Rectangle 3"/>
            <p:cNvSpPr/>
            <p:nvPr/>
          </p:nvSpPr>
          <p:spPr>
            <a:xfrm>
              <a:off x="81575" y="1726157"/>
              <a:ext cx="2671837" cy="1908017"/>
            </a:xfrm>
            <a:prstGeom prst="roundRect">
              <a:avLst/>
            </a:prstGeom>
            <a:solidFill>
              <a:srgbClr val="4066AA"/>
            </a:solidFill>
            <a:ln w="12700" cmpd="sng">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t>Understand and Execute the Accountabilities of Process Owners</a:t>
              </a:r>
            </a:p>
          </p:txBody>
        </p:sp>
        <p:sp>
          <p:nvSpPr>
            <p:cNvPr id="13" name="Oval 12"/>
            <p:cNvSpPr/>
            <p:nvPr/>
          </p:nvSpPr>
          <p:spPr>
            <a:xfrm>
              <a:off x="1143001" y="3721737"/>
              <a:ext cx="488743" cy="488743"/>
            </a:xfrm>
            <a:prstGeom prst="ellipse">
              <a:avLst/>
            </a:prstGeom>
            <a:solidFill>
              <a:srgbClr val="747678"/>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chemeClr val="bg1"/>
                  </a:solidFill>
                </a:rPr>
                <a:t>1</a:t>
              </a:r>
            </a:p>
          </p:txBody>
        </p:sp>
      </p:grpSp>
      <p:sp>
        <p:nvSpPr>
          <p:cNvPr id="27" name="Tittel 1"/>
          <p:cNvSpPr txBox="1">
            <a:spLocks/>
          </p:cNvSpPr>
          <p:nvPr/>
        </p:nvSpPr>
        <p:spPr bwMode="gray">
          <a:xfrm>
            <a:off x="0" y="2333"/>
            <a:ext cx="9144000" cy="965142"/>
          </a:xfrm>
          <a:prstGeom prst="rect">
            <a:avLst/>
          </a:prstGeom>
        </p:spPr>
        <p:txBody>
          <a:bodyPr vert="horz" lIns="91440" tIns="45720" rIns="91440" bIns="45720" rtlCol="0" anchor="ctr">
            <a:normAutofit fontScale="97500"/>
          </a:bodyPr>
          <a:lstStyle>
            <a:lvl1pPr algn="ctr" defTabSz="457200" rtl="0" eaLnBrk="1" latinLnBrk="0" hangingPunct="1">
              <a:spcBef>
                <a:spcPct val="0"/>
              </a:spcBef>
              <a:buNone/>
              <a:defRPr sz="3600" kern="1200">
                <a:solidFill>
                  <a:schemeClr val="tx2">
                    <a:lumMod val="50000"/>
                  </a:schemeClr>
                </a:solidFill>
                <a:latin typeface="+mj-lt"/>
                <a:ea typeface="+mj-ea"/>
                <a:cs typeface="+mj-cs"/>
              </a:defRPr>
            </a:lvl1pPr>
          </a:lstStyle>
          <a:p>
            <a:r>
              <a:rPr lang="en-GB" sz="3200" b="1" dirty="0"/>
              <a:t>Develop a Strategic Process Roadmap</a:t>
            </a:r>
            <a:endParaRPr lang="nb-NO" sz="3200" b="1" dirty="0"/>
          </a:p>
        </p:txBody>
      </p:sp>
      <p:grpSp>
        <p:nvGrpSpPr>
          <p:cNvPr id="33" name="Group 32"/>
          <p:cNvGrpSpPr/>
          <p:nvPr/>
        </p:nvGrpSpPr>
        <p:grpSpPr>
          <a:xfrm>
            <a:off x="76200" y="3423171"/>
            <a:ext cx="8991603" cy="2381885"/>
            <a:chOff x="76200" y="3423171"/>
            <a:chExt cx="8991603" cy="2381885"/>
          </a:xfrm>
        </p:grpSpPr>
        <p:sp>
          <p:nvSpPr>
            <p:cNvPr id="20" name="Right Brace 19"/>
            <p:cNvSpPr/>
            <p:nvPr/>
          </p:nvSpPr>
          <p:spPr>
            <a:xfrm rot="5400000">
              <a:off x="4427103" y="-927731"/>
              <a:ext cx="289797" cy="8991602"/>
            </a:xfrm>
            <a:prstGeom prst="rightBrace">
              <a:avLst>
                <a:gd name="adj1" fmla="val 50756"/>
                <a:gd name="adj2" fmla="val 47942"/>
              </a:avLst>
            </a:prstGeom>
            <a:ln w="28575" cmpd="sng">
              <a:solidFill>
                <a:schemeClr val="accent1">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2" name="Oval 21"/>
            <p:cNvSpPr/>
            <p:nvPr/>
          </p:nvSpPr>
          <p:spPr>
            <a:xfrm>
              <a:off x="1579188" y="4506928"/>
              <a:ext cx="488743" cy="488743"/>
            </a:xfrm>
            <a:prstGeom prst="ellipse">
              <a:avLst/>
            </a:prstGeom>
            <a:solidFill>
              <a:srgbClr val="747678"/>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chemeClr val="bg1"/>
                  </a:solidFill>
                </a:rPr>
                <a:t>4</a:t>
              </a:r>
            </a:p>
          </p:txBody>
        </p:sp>
        <p:sp>
          <p:nvSpPr>
            <p:cNvPr id="18" name="TextBox 17"/>
            <p:cNvSpPr txBox="1"/>
            <p:nvPr/>
          </p:nvSpPr>
          <p:spPr>
            <a:xfrm>
              <a:off x="140599" y="4302843"/>
              <a:ext cx="1227772" cy="923330"/>
            </a:xfrm>
            <a:prstGeom prst="rect">
              <a:avLst/>
            </a:prstGeom>
            <a:noFill/>
          </p:spPr>
          <p:txBody>
            <a:bodyPr wrap="none" lIns="0" tIns="0" rIns="0" bIns="0" rtlCol="0">
              <a:spAutoFit/>
            </a:bodyPr>
            <a:lstStyle/>
            <a:p>
              <a:r>
                <a:rPr lang="en-US" sz="2000" b="1" dirty="0">
                  <a:solidFill>
                    <a:schemeClr val="accent4"/>
                  </a:solidFill>
                </a:rPr>
                <a:t>Populate </a:t>
              </a:r>
            </a:p>
            <a:p>
              <a:r>
                <a:rPr lang="en-US" sz="2000" b="1" dirty="0">
                  <a:solidFill>
                    <a:schemeClr val="accent4"/>
                  </a:solidFill>
                </a:rPr>
                <a:t>Roadmap</a:t>
              </a:r>
            </a:p>
            <a:p>
              <a:r>
                <a:rPr lang="en-US" sz="2000" b="1" dirty="0">
                  <a:solidFill>
                    <a:schemeClr val="accent4"/>
                  </a:solidFill>
                </a:rPr>
                <a:t>TEMPLATES</a:t>
              </a:r>
            </a:p>
          </p:txBody>
        </p:sp>
        <p:sp>
          <p:nvSpPr>
            <p:cNvPr id="16" name="Rectangle 15"/>
            <p:cNvSpPr/>
            <p:nvPr/>
          </p:nvSpPr>
          <p:spPr>
            <a:xfrm>
              <a:off x="76200" y="3823810"/>
              <a:ext cx="8818418" cy="1981246"/>
            </a:xfrm>
            <a:prstGeom prst="rect">
              <a:avLst/>
            </a:prstGeom>
            <a:noFill/>
            <a:ln w="28575" cmpd="sng">
              <a:solidFill>
                <a:schemeClr val="bg2"/>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0" name="Group 29"/>
            <p:cNvGrpSpPr/>
            <p:nvPr/>
          </p:nvGrpSpPr>
          <p:grpSpPr>
            <a:xfrm>
              <a:off x="2603990" y="3998863"/>
              <a:ext cx="2281908" cy="1657709"/>
              <a:chOff x="-2609455" y="3988284"/>
              <a:chExt cx="2281908" cy="1657709"/>
            </a:xfrm>
          </p:grpSpPr>
          <p:pic>
            <p:nvPicPr>
              <p:cNvPr id="21" name="Picture 20"/>
              <p:cNvPicPr>
                <a:picLocks noChangeAspect="1"/>
              </p:cNvPicPr>
              <p:nvPr/>
            </p:nvPicPr>
            <p:blipFill>
              <a:blip r:embed="rId3"/>
              <a:stretch>
                <a:fillRect/>
              </a:stretch>
            </p:blipFill>
            <p:spPr>
              <a:xfrm>
                <a:off x="-2609455" y="3988284"/>
                <a:ext cx="2281908" cy="1657709"/>
              </a:xfrm>
              <a:prstGeom prst="rect">
                <a:avLst/>
              </a:prstGeom>
              <a:ln w="12700">
                <a:solidFill>
                  <a:schemeClr val="bg1">
                    <a:lumMod val="50000"/>
                  </a:schemeClr>
                </a:solidFill>
              </a:ln>
            </p:spPr>
          </p:pic>
          <p:sp>
            <p:nvSpPr>
              <p:cNvPr id="29" name="Rectangle 28"/>
              <p:cNvSpPr/>
              <p:nvPr/>
            </p:nvSpPr>
            <p:spPr>
              <a:xfrm>
                <a:off x="-2403534" y="4493973"/>
                <a:ext cx="1870066" cy="646331"/>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a:spAutoFit/>
              </a:bodyPr>
              <a:lstStyle/>
              <a:p>
                <a:r>
                  <a:rPr lang="en-US" dirty="0"/>
                  <a:t>3-year Strategic </a:t>
                </a:r>
              </a:p>
              <a:p>
                <a:r>
                  <a:rPr lang="en-US" dirty="0"/>
                  <a:t>outlook plan</a:t>
                </a:r>
              </a:p>
            </p:txBody>
          </p:sp>
        </p:grpSp>
        <p:grpSp>
          <p:nvGrpSpPr>
            <p:cNvPr id="32" name="Group 31"/>
            <p:cNvGrpSpPr/>
            <p:nvPr/>
          </p:nvGrpSpPr>
          <p:grpSpPr>
            <a:xfrm>
              <a:off x="5790700" y="3988284"/>
              <a:ext cx="2318043" cy="1668288"/>
              <a:chOff x="-2609455" y="1588906"/>
              <a:chExt cx="2318043" cy="1668288"/>
            </a:xfrm>
          </p:grpSpPr>
          <p:pic>
            <p:nvPicPr>
              <p:cNvPr id="28" name="Picture 27"/>
              <p:cNvPicPr>
                <a:picLocks noChangeAspect="1"/>
              </p:cNvPicPr>
              <p:nvPr/>
            </p:nvPicPr>
            <p:blipFill>
              <a:blip r:embed="rId4"/>
              <a:stretch>
                <a:fillRect/>
              </a:stretch>
            </p:blipFill>
            <p:spPr>
              <a:xfrm>
                <a:off x="-2609455" y="1588906"/>
                <a:ext cx="2318043" cy="1668288"/>
              </a:xfrm>
              <a:prstGeom prst="rect">
                <a:avLst/>
              </a:prstGeom>
              <a:ln w="12700">
                <a:solidFill>
                  <a:schemeClr val="bg1">
                    <a:lumMod val="50000"/>
                  </a:schemeClr>
                </a:solidFill>
              </a:ln>
            </p:spPr>
          </p:pic>
          <p:sp>
            <p:nvSpPr>
              <p:cNvPr id="31" name="Rectangle 30"/>
              <p:cNvSpPr/>
              <p:nvPr/>
            </p:nvSpPr>
            <p:spPr>
              <a:xfrm>
                <a:off x="-2445122" y="2099885"/>
                <a:ext cx="1989376" cy="646331"/>
              </a:xfrm>
              <a:prstGeom prst="rect">
                <a:avLst/>
              </a:prstGeom>
              <a:solidFill>
                <a:schemeClr val="bg1">
                  <a:lumMod val="95000"/>
                </a:schemeClr>
              </a:solidFill>
              <a:effectLst>
                <a:outerShdw blurRad="50800" dist="38100" dir="2700000" algn="tl" rotWithShape="0">
                  <a:prstClr val="black">
                    <a:alpha val="40000"/>
                  </a:prstClr>
                </a:outerShdw>
              </a:effectLst>
            </p:spPr>
            <p:txBody>
              <a:bodyPr wrap="square">
                <a:spAutoFit/>
              </a:bodyPr>
              <a:lstStyle/>
              <a:p>
                <a:r>
                  <a:rPr lang="en-US" dirty="0"/>
                  <a:t>12-month rolling</a:t>
                </a:r>
              </a:p>
              <a:p>
                <a:r>
                  <a:rPr lang="en-US" dirty="0"/>
                  <a:t>Tactical plan</a:t>
                </a:r>
              </a:p>
            </p:txBody>
          </p:sp>
        </p:grpSp>
      </p:grpSp>
      <p:sp>
        <p:nvSpPr>
          <p:cNvPr id="25" name="Slide Number Placeholder 4"/>
          <p:cNvSpPr txBox="1">
            <a:spLocks/>
          </p:cNvSpPr>
          <p:nvPr/>
        </p:nvSpPr>
        <p:spPr bwMode="auto">
          <a:xfrm>
            <a:off x="8866905" y="6578030"/>
            <a:ext cx="401782" cy="365125"/>
          </a:xfrm>
          <a:prstGeom prst="rect">
            <a:avLst/>
          </a:prstGeom>
          <a:noFill/>
          <a:ln>
            <a:miter lim="800000"/>
            <a:headEnd/>
            <a:tailEnd/>
          </a:ln>
        </p:spPr>
        <p:txBody>
          <a:bodyPr/>
          <a:ls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64770AC-CBF5-4E8E-B167-0C19C569F6A6}" type="slidenum">
              <a:rPr lang="en-US" sz="1200" smtClean="0">
                <a:solidFill>
                  <a:schemeClr val="bg1"/>
                </a:solidFill>
              </a:rPr>
              <a:pPr/>
              <a:t>8</a:t>
            </a:fld>
            <a:endParaRPr lang="en-US" sz="1200" dirty="0">
              <a:solidFill>
                <a:schemeClr val="bg1"/>
              </a:solidFill>
            </a:endParaRPr>
          </a:p>
        </p:txBody>
      </p:sp>
    </p:spTree>
    <p:extLst>
      <p:ext uri="{BB962C8B-B14F-4D97-AF65-F5344CB8AC3E}">
        <p14:creationId xmlns:p14="http://schemas.microsoft.com/office/powerpoint/2010/main" val="88302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ppt_x"/>
                                          </p:val>
                                        </p:tav>
                                        <p:tav tm="100000">
                                          <p:val>
                                            <p:strVal val="#ppt_x"/>
                                          </p:val>
                                        </p:tav>
                                      </p:tavLst>
                                    </p:anim>
                                    <p:anim calcmode="lin" valueType="num">
                                      <p:cBhvr additive="base">
                                        <p:cTn id="20"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84909" y="835993"/>
            <a:ext cx="8483686" cy="826551"/>
          </a:xfrm>
          <a:prstGeom prst="rect">
            <a:avLst/>
          </a:prstGeom>
          <a:solidFill>
            <a:srgbClr val="FFF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sz="quarter" idx="10"/>
          </p:nvPr>
        </p:nvSpPr>
        <p:spPr>
          <a:xfrm>
            <a:off x="609600" y="838200"/>
            <a:ext cx="8282880" cy="5867400"/>
          </a:xfrm>
        </p:spPr>
        <p:txBody>
          <a:bodyPr>
            <a:normAutofit/>
          </a:bodyPr>
          <a:lstStyle/>
          <a:p>
            <a:pPr marL="342900" lvl="1" indent="-342900">
              <a:buFont typeface="+mj-lt"/>
              <a:buAutoNum type="arabicPeriod"/>
            </a:pPr>
            <a:r>
              <a:rPr lang="en-US" sz="1800" b="1" dirty="0">
                <a:solidFill>
                  <a:schemeClr val="tx2"/>
                </a:solidFill>
              </a:rPr>
              <a:t>Accountable for the strategic direction and long term goal of the process</a:t>
            </a:r>
            <a:endParaRPr lang="en-CA" sz="1800" b="1" dirty="0">
              <a:solidFill>
                <a:schemeClr val="tx2"/>
              </a:solidFill>
            </a:endParaRPr>
          </a:p>
          <a:p>
            <a:pPr marL="625475" lvl="2" indent="-285750">
              <a:spcBef>
                <a:spcPts val="0"/>
              </a:spcBef>
              <a:spcAft>
                <a:spcPts val="400"/>
              </a:spcAft>
              <a:buFont typeface="Wingdings" panose="05000000000000000000" pitchFamily="2" charset="2"/>
              <a:buChar char="§"/>
            </a:pPr>
            <a:r>
              <a:rPr lang="en-US" sz="1400" dirty="0"/>
              <a:t>Set short term (12-month rolling) and long term (3 years) process goals</a:t>
            </a:r>
          </a:p>
          <a:p>
            <a:pPr marL="625475" lvl="2" indent="-285750">
              <a:spcBef>
                <a:spcPts val="0"/>
              </a:spcBef>
              <a:spcAft>
                <a:spcPts val="400"/>
              </a:spcAft>
              <a:buFont typeface="Wingdings" panose="05000000000000000000" pitchFamily="2" charset="2"/>
              <a:buChar char="§"/>
            </a:pPr>
            <a:r>
              <a:rPr lang="en-US" sz="1400" dirty="0"/>
              <a:t>Define current maturity baseline and future process maturity level to be reached</a:t>
            </a:r>
          </a:p>
          <a:p>
            <a:pPr marL="342900" lvl="1" indent="-342900">
              <a:buFont typeface="+mj-lt"/>
              <a:buAutoNum type="arabicPeriod"/>
            </a:pPr>
            <a:r>
              <a:rPr lang="en-US" sz="1800" b="1" dirty="0">
                <a:solidFill>
                  <a:schemeClr val="tx2"/>
                </a:solidFill>
              </a:rPr>
              <a:t>Accountable for the overall performance and results of the process</a:t>
            </a:r>
          </a:p>
          <a:p>
            <a:pPr marL="625475" lvl="2" indent="-285750">
              <a:spcBef>
                <a:spcPts val="0"/>
              </a:spcBef>
              <a:spcAft>
                <a:spcPts val="400"/>
              </a:spcAft>
              <a:buFont typeface="Wingdings" panose="05000000000000000000" pitchFamily="2" charset="2"/>
              <a:buChar char="§"/>
            </a:pPr>
            <a:r>
              <a:rPr lang="en-US" sz="1400" dirty="0"/>
              <a:t>Set performance goals (SLAs, process output, quality metrics, CSF, KPI) </a:t>
            </a:r>
          </a:p>
          <a:p>
            <a:pPr marL="625475" lvl="2" indent="-285750">
              <a:spcBef>
                <a:spcPts val="0"/>
              </a:spcBef>
              <a:spcAft>
                <a:spcPts val="400"/>
              </a:spcAft>
              <a:buFont typeface="Wingdings" panose="05000000000000000000" pitchFamily="2" charset="2"/>
              <a:buChar char="§"/>
            </a:pPr>
            <a:r>
              <a:rPr lang="en-US" sz="1400" dirty="0"/>
              <a:t>Define schedule for process maturity assessments (baseline is critical)</a:t>
            </a:r>
          </a:p>
          <a:p>
            <a:pPr marL="625475" lvl="2" indent="-285750">
              <a:spcBef>
                <a:spcPts val="0"/>
              </a:spcBef>
              <a:spcAft>
                <a:spcPts val="400"/>
              </a:spcAft>
              <a:buFont typeface="Wingdings" panose="05000000000000000000" pitchFamily="2" charset="2"/>
              <a:buChar char="§"/>
            </a:pPr>
            <a:r>
              <a:rPr lang="en-US" sz="1400" dirty="0"/>
              <a:t>Define schedule for process audits (Compliance and execution)</a:t>
            </a:r>
          </a:p>
          <a:p>
            <a:pPr marL="342900" lvl="1" indent="-342900">
              <a:buFont typeface="+mj-lt"/>
              <a:buAutoNum type="arabicPeriod"/>
            </a:pPr>
            <a:r>
              <a:rPr lang="en-US" sz="1800" b="1" dirty="0">
                <a:solidFill>
                  <a:schemeClr val="tx2"/>
                </a:solidFill>
              </a:rPr>
              <a:t>Responsible to define process scope and goals</a:t>
            </a:r>
          </a:p>
          <a:p>
            <a:pPr marL="625475" lvl="2" indent="-285750">
              <a:spcBef>
                <a:spcPts val="0"/>
              </a:spcBef>
              <a:spcAft>
                <a:spcPts val="400"/>
              </a:spcAft>
              <a:buFont typeface="Wingdings" panose="05000000000000000000" pitchFamily="2" charset="2"/>
              <a:buChar char="§"/>
            </a:pPr>
            <a:r>
              <a:rPr lang="en-US" sz="1400" dirty="0"/>
              <a:t>Define organizational and technical scope of the process (Who and what should be included in the execution scope of the process)</a:t>
            </a:r>
          </a:p>
          <a:p>
            <a:pPr marL="625475" lvl="2" indent="-285750">
              <a:spcBef>
                <a:spcPts val="0"/>
              </a:spcBef>
              <a:spcAft>
                <a:spcPts val="400"/>
              </a:spcAft>
              <a:buFont typeface="Wingdings" panose="05000000000000000000" pitchFamily="2" charset="2"/>
              <a:buChar char="§"/>
            </a:pPr>
            <a:r>
              <a:rPr lang="en-US" sz="1400" dirty="0"/>
              <a:t>Process specification, documentation and design, define clear Process goals (SMART)</a:t>
            </a:r>
          </a:p>
          <a:p>
            <a:pPr marL="342900" lvl="1" indent="-342900">
              <a:buFont typeface="+mj-lt"/>
              <a:buAutoNum type="arabicPeriod"/>
            </a:pPr>
            <a:r>
              <a:rPr lang="en-US" sz="1800" b="1" dirty="0">
                <a:solidFill>
                  <a:schemeClr val="tx2"/>
                </a:solidFill>
              </a:rPr>
              <a:t>Accountable to ensure support and commitment of resources</a:t>
            </a:r>
          </a:p>
          <a:p>
            <a:pPr marL="625475" lvl="2" indent="-285750">
              <a:spcBef>
                <a:spcPts val="0"/>
              </a:spcBef>
              <a:spcAft>
                <a:spcPts val="400"/>
              </a:spcAft>
              <a:buFont typeface="Wingdings" panose="05000000000000000000" pitchFamily="2" charset="2"/>
              <a:buChar char="§"/>
            </a:pPr>
            <a:r>
              <a:rPr lang="en-US" sz="1400" dirty="0"/>
              <a:t>Ensure funds ($), resources  (people), vendor relationship (partners) and tools (product) are made available to enable efficient and effective process execution</a:t>
            </a:r>
          </a:p>
          <a:p>
            <a:pPr marL="342900" lvl="1" indent="-342900">
              <a:buFont typeface="+mj-lt"/>
              <a:buAutoNum type="arabicPeriod"/>
            </a:pPr>
            <a:r>
              <a:rPr lang="en-US" sz="1800" b="1" dirty="0">
                <a:solidFill>
                  <a:schemeClr val="tx2"/>
                </a:solidFill>
              </a:rPr>
              <a:t>Assisting in assigning a Process Manager</a:t>
            </a:r>
            <a:endParaRPr lang="en-CA" sz="1800" b="1" dirty="0">
              <a:solidFill>
                <a:schemeClr val="tx2"/>
              </a:solidFill>
            </a:endParaRPr>
          </a:p>
          <a:p>
            <a:pPr marL="625475" lvl="2" indent="-285750">
              <a:spcBef>
                <a:spcPts val="0"/>
              </a:spcBef>
              <a:spcAft>
                <a:spcPts val="400"/>
              </a:spcAft>
              <a:buFont typeface="Wingdings" panose="05000000000000000000" pitchFamily="2" charset="2"/>
              <a:buChar char="§"/>
            </a:pPr>
            <a:r>
              <a:rPr lang="en-US" sz="1400" dirty="0"/>
              <a:t>Ensures that a Process Manager is assigned who is responsible for the day-to-day execution, monitoring, reporting etc. and is empowered to execute </a:t>
            </a:r>
            <a:br>
              <a:rPr lang="en-US" sz="1400" dirty="0"/>
            </a:br>
            <a:r>
              <a:rPr lang="en-US" sz="1400" dirty="0"/>
              <a:t>the process</a:t>
            </a:r>
            <a:endParaRPr lang="en-CA" sz="1200" dirty="0"/>
          </a:p>
          <a:p>
            <a:pPr marL="625475" lvl="2" indent="-285750">
              <a:spcBef>
                <a:spcPts val="0"/>
              </a:spcBef>
              <a:spcAft>
                <a:spcPts val="400"/>
              </a:spcAft>
              <a:buFont typeface="Arial" panose="020B0604020202020204" pitchFamily="34" charset="0"/>
              <a:buChar char="•"/>
            </a:pPr>
            <a:endParaRPr lang="en-CA" sz="1200" dirty="0"/>
          </a:p>
          <a:p>
            <a:endParaRPr lang="en-US" sz="1200" dirty="0"/>
          </a:p>
        </p:txBody>
      </p:sp>
      <p:sp>
        <p:nvSpPr>
          <p:cNvPr id="6" name="Oval 5"/>
          <p:cNvSpPr/>
          <p:nvPr/>
        </p:nvSpPr>
        <p:spPr>
          <a:xfrm>
            <a:off x="214740" y="271933"/>
            <a:ext cx="488743" cy="488743"/>
          </a:xfrm>
          <a:prstGeom prst="ellipse">
            <a:avLst/>
          </a:prstGeom>
          <a:solidFill>
            <a:srgbClr val="747678"/>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chemeClr val="bg1"/>
                </a:solidFill>
              </a:rPr>
              <a:t>1</a:t>
            </a:r>
          </a:p>
        </p:txBody>
      </p:sp>
      <p:sp>
        <p:nvSpPr>
          <p:cNvPr id="8" name="Title 1"/>
          <p:cNvSpPr>
            <a:spLocks noGrp="1"/>
          </p:cNvSpPr>
          <p:nvPr>
            <p:ph type="title"/>
          </p:nvPr>
        </p:nvSpPr>
        <p:spPr>
          <a:xfrm>
            <a:off x="703484" y="5518"/>
            <a:ext cx="8440516" cy="965142"/>
          </a:xfrm>
        </p:spPr>
        <p:txBody>
          <a:bodyPr>
            <a:noAutofit/>
          </a:bodyPr>
          <a:lstStyle/>
          <a:p>
            <a:r>
              <a:rPr lang="en-US" sz="3500" b="1" dirty="0"/>
              <a:t>Understand Process Owner Accountabilities</a:t>
            </a:r>
          </a:p>
        </p:txBody>
      </p:sp>
      <p:pic>
        <p:nvPicPr>
          <p:cNvPr id="9" name="Picture 8"/>
          <p:cNvPicPr>
            <a:picLocks noChangeAspect="1"/>
          </p:cNvPicPr>
          <p:nvPr/>
        </p:nvPicPr>
        <p:blipFill rotWithShape="1">
          <a:blip r:embed="rId2"/>
          <a:srcRect t="1" r="18147" b="66348"/>
          <a:stretch/>
        </p:blipFill>
        <p:spPr>
          <a:xfrm>
            <a:off x="8283937" y="5161547"/>
            <a:ext cx="777121" cy="746087"/>
          </a:xfrm>
          <a:prstGeom prst="rect">
            <a:avLst/>
          </a:prstGeom>
          <a:ln>
            <a:solidFill>
              <a:schemeClr val="tx1"/>
            </a:solidFill>
          </a:ln>
        </p:spPr>
      </p:pic>
      <p:sp>
        <p:nvSpPr>
          <p:cNvPr id="10" name="Rectangle 9"/>
          <p:cNvSpPr/>
          <p:nvPr/>
        </p:nvSpPr>
        <p:spPr>
          <a:xfrm>
            <a:off x="4384670" y="5709961"/>
            <a:ext cx="3954929" cy="253916"/>
          </a:xfrm>
          <a:prstGeom prst="rect">
            <a:avLst/>
          </a:prstGeom>
        </p:spPr>
        <p:txBody>
          <a:bodyPr wrap="none">
            <a:spAutoFit/>
          </a:bodyPr>
          <a:lstStyle/>
          <a:p>
            <a:r>
              <a:rPr lang="en-US" sz="1050" i="1" dirty="0">
                <a:solidFill>
                  <a:schemeClr val="bg1">
                    <a:lumMod val="50000"/>
                  </a:schemeClr>
                </a:solidFill>
              </a:rPr>
              <a:t>Download detailed description at: www.tmanthey.com/speaker.html</a:t>
            </a:r>
          </a:p>
        </p:txBody>
      </p:sp>
      <p:sp>
        <p:nvSpPr>
          <p:cNvPr id="11" name="Slide Number Placeholder 4"/>
          <p:cNvSpPr txBox="1">
            <a:spLocks/>
          </p:cNvSpPr>
          <p:nvPr/>
        </p:nvSpPr>
        <p:spPr bwMode="auto">
          <a:xfrm>
            <a:off x="8866905" y="6578030"/>
            <a:ext cx="401782" cy="365125"/>
          </a:xfrm>
          <a:prstGeom prst="rect">
            <a:avLst/>
          </a:prstGeom>
          <a:noFill/>
          <a:ln>
            <a:miter lim="800000"/>
            <a:headEnd/>
            <a:tailEnd/>
          </a:ln>
        </p:spPr>
        <p:txBody>
          <a:bodyPr/>
          <a:lstStyle>
            <a:defPPr>
              <a:defRPr lang="nb-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64770AC-CBF5-4E8E-B167-0C19C569F6A6}" type="slidenum">
              <a:rPr lang="en-US" sz="1200" smtClean="0">
                <a:solidFill>
                  <a:schemeClr val="bg1"/>
                </a:solidFill>
              </a:rPr>
              <a:pPr/>
              <a:t>9</a:t>
            </a:fld>
            <a:endParaRPr lang="en-US" sz="1200" dirty="0">
              <a:solidFill>
                <a:schemeClr val="bg1"/>
              </a:solidFill>
            </a:endParaRPr>
          </a:p>
        </p:txBody>
      </p:sp>
    </p:spTree>
    <p:extLst>
      <p:ext uri="{BB962C8B-B14F-4D97-AF65-F5344CB8AC3E}">
        <p14:creationId xmlns:p14="http://schemas.microsoft.com/office/powerpoint/2010/main" val="7099664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ema">
  <a:themeElements>
    <a:clrScheme name="Formell">
      <a:dk1>
        <a:srgbClr val="534239"/>
      </a:dk1>
      <a:lt1>
        <a:srgbClr val="FFFFFF"/>
      </a:lt1>
      <a:dk2>
        <a:srgbClr val="3D3A48"/>
      </a:dk2>
      <a:lt2>
        <a:srgbClr val="E1DFD1"/>
      </a:lt2>
      <a:accent1>
        <a:srgbClr val="907F76"/>
      </a:accent1>
      <a:accent2>
        <a:srgbClr val="A46645"/>
      </a:accent2>
      <a:accent3>
        <a:srgbClr val="CD9C47"/>
      </a:accent3>
      <a:accent4>
        <a:srgbClr val="9A92CD"/>
      </a:accent4>
      <a:accent5>
        <a:srgbClr val="7D639B"/>
      </a:accent5>
      <a:accent6>
        <a:srgbClr val="733678"/>
      </a:accent6>
      <a:hlink>
        <a:srgbClr val="A84914"/>
      </a:hlink>
      <a:folHlink>
        <a:srgbClr val="B256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4997</TotalTime>
  <Words>2190</Words>
  <Application>Microsoft Office PowerPoint</Application>
  <PresentationFormat>On-screen Show (4:3)</PresentationFormat>
  <Paragraphs>544</Paragraphs>
  <Slides>22</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Wingdings</vt:lpstr>
      <vt:lpstr>ヒラギノ角ゴ Pro W3</vt:lpstr>
      <vt:lpstr>Office-tema</vt:lpstr>
      <vt:lpstr>PowerPoint Presentation</vt:lpstr>
      <vt:lpstr>The Process Owner is the Secret Agent! </vt:lpstr>
      <vt:lpstr>Information Gap between IT Strategy &amp; Process Execution</vt:lpstr>
      <vt:lpstr>Bridging the Information Gap</vt:lpstr>
      <vt:lpstr>PowerPoint Presentation</vt:lpstr>
      <vt:lpstr>IT Service Management Governance</vt:lpstr>
      <vt:lpstr>Four Steps to develop a Strategic Process Roadmap</vt:lpstr>
      <vt:lpstr>PowerPoint Presentation</vt:lpstr>
      <vt:lpstr>Understand Process Owner Accountabilities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Value Proposition of a Strategic Process Roadmap</vt:lpstr>
      <vt:lpstr>IT Service Management Governance</vt:lpstr>
      <vt:lpstr>IT Service Management Governance</vt:lpstr>
    </vt:vector>
  </TitlesOfParts>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Admin</dc:creator>
  <cp:lastModifiedBy>Thorsten Manthey</cp:lastModifiedBy>
  <cp:revision>53</cp:revision>
  <dcterms:created xsi:type="dcterms:W3CDTF">2012-08-27T09:32:36Z</dcterms:created>
  <dcterms:modified xsi:type="dcterms:W3CDTF">2017-03-02T14:41:13Z</dcterms:modified>
</cp:coreProperties>
</file>