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24"/>
  </p:notesMasterIdLst>
  <p:sldIdLst>
    <p:sldId id="275" r:id="rId5"/>
    <p:sldId id="291" r:id="rId6"/>
    <p:sldId id="292" r:id="rId7"/>
    <p:sldId id="298" r:id="rId8"/>
    <p:sldId id="279" r:id="rId9"/>
    <p:sldId id="294" r:id="rId10"/>
    <p:sldId id="299" r:id="rId11"/>
    <p:sldId id="281" r:id="rId12"/>
    <p:sldId id="295" r:id="rId13"/>
    <p:sldId id="297" r:id="rId14"/>
    <p:sldId id="300" r:id="rId15"/>
    <p:sldId id="301" r:id="rId16"/>
    <p:sldId id="304" r:id="rId17"/>
    <p:sldId id="287" r:id="rId18"/>
    <p:sldId id="288" r:id="rId19"/>
    <p:sldId id="289" r:id="rId20"/>
    <p:sldId id="290" r:id="rId21"/>
    <p:sldId id="305" r:id="rId22"/>
    <p:sldId id="263" r:id="rId23"/>
  </p:sldIdLst>
  <p:sldSz cx="9144000" cy="6858000" type="letter"/>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orient="horz" pos="2296">
          <p15:clr>
            <a:srgbClr val="A4A3A4"/>
          </p15:clr>
        </p15:guide>
        <p15:guide id="3" orient="horz" pos="2387">
          <p15:clr>
            <a:srgbClr val="A4A3A4"/>
          </p15:clr>
        </p15:guide>
        <p15:guide id="4" orient="horz" pos="3884">
          <p15:clr>
            <a:srgbClr val="A4A3A4"/>
          </p15:clr>
        </p15:guide>
        <p15:guide id="5" pos="2838">
          <p15:clr>
            <a:srgbClr val="A4A3A4"/>
          </p15:clr>
        </p15:guide>
        <p15:guide id="6" pos="2925">
          <p15:clr>
            <a:srgbClr val="A4A3A4"/>
          </p15:clr>
        </p15:guide>
        <p15:guide id="7" pos="1474">
          <p15:clr>
            <a:srgbClr val="A4A3A4"/>
          </p15:clr>
        </p15:guide>
        <p15:guide id="8" pos="1565">
          <p15:clr>
            <a:srgbClr val="A4A3A4"/>
          </p15:clr>
        </p15:guide>
        <p15:guide id="9" pos="4286">
          <p15:clr>
            <a:srgbClr val="A4A3A4"/>
          </p15:clr>
        </p15:guide>
        <p15:guide id="10" pos="4195">
          <p15:clr>
            <a:srgbClr val="A4A3A4"/>
          </p15:clr>
        </p15:guide>
        <p15:guide id="11" pos="5556">
          <p15:clr>
            <a:srgbClr val="A4A3A4"/>
          </p15:clr>
        </p15:guide>
        <p15:guide id="12" pos="204">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8" autoAdjust="0"/>
    <p:restoredTop sz="94767" autoAdjust="0"/>
  </p:normalViewPr>
  <p:slideViewPr>
    <p:cSldViewPr snapToGrid="0">
      <p:cViewPr varScale="1">
        <p:scale>
          <a:sx n="71" d="100"/>
          <a:sy n="71" d="100"/>
        </p:scale>
        <p:origin x="1188" y="60"/>
      </p:cViewPr>
      <p:guideLst>
        <p:guide orient="horz" pos="799"/>
        <p:guide orient="horz" pos="2296"/>
        <p:guide orient="horz" pos="2387"/>
        <p:guide orient="horz" pos="3884"/>
        <p:guide pos="2838"/>
        <p:guide pos="2925"/>
        <p:guide pos="1474"/>
        <p:guide pos="1565"/>
        <p:guide pos="4286"/>
        <p:guide pos="4195"/>
        <p:guide pos="5556"/>
        <p:guide pos="20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2274" y="-120"/>
      </p:cViewPr>
      <p:guideLst>
        <p:guide orient="horz" pos="3127"/>
        <p:guide pos="21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C0CAE8A5-784D-4F54-B1BD-AD69ABFC8843}" type="datetimeFigureOut">
              <a:rPr lang="en-US" smtClean="0"/>
              <a:pPr/>
              <a:t>5/18/2017</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348D6A2A-7864-4D25-8791-DBC578CA6BB0}" type="slidenum">
              <a:rPr lang="en-US" smtClean="0"/>
              <a:pPr/>
              <a:t>‹#›</a:t>
            </a:fld>
            <a:endParaRPr lang="en-US"/>
          </a:p>
        </p:txBody>
      </p:sp>
    </p:spTree>
    <p:extLst>
      <p:ext uri="{BB962C8B-B14F-4D97-AF65-F5344CB8AC3E}">
        <p14:creationId xmlns:p14="http://schemas.microsoft.com/office/powerpoint/2010/main" val="412540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D6A2A-7864-4D25-8791-DBC578CA6BB0}" type="slidenum">
              <a:rPr lang="en-US" smtClean="0"/>
              <a:pPr/>
              <a:t>1</a:t>
            </a:fld>
            <a:endParaRPr lang="en-US"/>
          </a:p>
        </p:txBody>
      </p:sp>
    </p:spTree>
    <p:extLst>
      <p:ext uri="{BB962C8B-B14F-4D97-AF65-F5344CB8AC3E}">
        <p14:creationId xmlns:p14="http://schemas.microsoft.com/office/powerpoint/2010/main" val="3977856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9" name="Picture 8" descr="OFFICE LADY compressed.jpg"/>
          <p:cNvPicPr>
            <a:picLocks/>
          </p:cNvPicPr>
          <p:nvPr userDrawn="1"/>
        </p:nvPicPr>
        <p:blipFill>
          <a:blip r:embed="rId2" cstate="screen"/>
          <a:stretch>
            <a:fillRect/>
          </a:stretch>
        </p:blipFill>
        <p:spPr bwMode="gray">
          <a:xfrm>
            <a:off x="0" y="0"/>
            <a:ext cx="9144000" cy="6858000"/>
          </a:xfrm>
          <a:prstGeom prst="rect">
            <a:avLst/>
          </a:prstGeom>
        </p:spPr>
      </p:pic>
      <p:pic>
        <p:nvPicPr>
          <p:cNvPr id="11" name="Picture 10" descr="Wedge1.png"/>
          <p:cNvPicPr>
            <a:picLocks noChangeAspect="1"/>
          </p:cNvPicPr>
          <p:nvPr userDrawn="1"/>
        </p:nvPicPr>
        <p:blipFill>
          <a:blip r:embed="rId3" cstate="screen"/>
          <a:stretch>
            <a:fillRect/>
          </a:stretch>
        </p:blipFill>
        <p:spPr>
          <a:xfrm>
            <a:off x="-7257" y="-7257"/>
            <a:ext cx="4809347" cy="5601761"/>
          </a:xfrm>
          <a:prstGeom prst="rect">
            <a:avLst/>
          </a:prstGeom>
        </p:spPr>
      </p:pic>
      <p:sp>
        <p:nvSpPr>
          <p:cNvPr id="10" name="Title 9"/>
          <p:cNvSpPr>
            <a:spLocks noGrp="1"/>
          </p:cNvSpPr>
          <p:nvPr>
            <p:ph type="title"/>
          </p:nvPr>
        </p:nvSpPr>
        <p:spPr bwMode="gray">
          <a:xfrm>
            <a:off x="317989" y="1412776"/>
            <a:ext cx="3522853" cy="2160240"/>
          </a:xfr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smtClean="0"/>
              <a:t>Click to edit Master title style</a:t>
            </a:r>
            <a:endParaRPr lang="en-GB" dirty="0"/>
          </a:p>
        </p:txBody>
      </p:sp>
      <p:sp>
        <p:nvSpPr>
          <p:cNvPr id="17" name="Text Placeholder 16"/>
          <p:cNvSpPr>
            <a:spLocks noGrp="1"/>
          </p:cNvSpPr>
          <p:nvPr>
            <p:ph type="body" sz="quarter" idx="10"/>
          </p:nvPr>
        </p:nvSpPr>
        <p:spPr bwMode="gray">
          <a:xfrm>
            <a:off x="317989" y="3789363"/>
            <a:ext cx="312420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4644008" y="1268760"/>
            <a:ext cx="4176464"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able Placeholder 10"/>
          <p:cNvSpPr>
            <a:spLocks noGrp="1"/>
          </p:cNvSpPr>
          <p:nvPr>
            <p:ph type="tbl" sz="quarter" idx="12"/>
          </p:nvPr>
        </p:nvSpPr>
        <p:spPr bwMode="gray">
          <a:xfrm>
            <a:off x="323527" y="1268414"/>
            <a:ext cx="4176465" cy="2376487"/>
          </a:xfrm>
        </p:spPr>
        <p:txBody>
          <a:bodyPr anchor="ctr"/>
          <a:lstStyle>
            <a:lvl1pPr algn="ctr">
              <a:defRPr/>
            </a:lvl1pPr>
          </a:lstStyle>
          <a:p>
            <a:r>
              <a:rPr lang="en-US" smtClean="0"/>
              <a:t>Click icon to add table</a:t>
            </a:r>
            <a:endParaRPr lang="en-GB" dirty="0"/>
          </a:p>
        </p:txBody>
      </p:sp>
      <p:sp>
        <p:nvSpPr>
          <p:cNvPr id="12" name="Table Placeholder 10"/>
          <p:cNvSpPr>
            <a:spLocks noGrp="1"/>
          </p:cNvSpPr>
          <p:nvPr>
            <p:ph type="tbl" sz="quarter" idx="13"/>
          </p:nvPr>
        </p:nvSpPr>
        <p:spPr bwMode="gray">
          <a:xfrm>
            <a:off x="323527" y="3789364"/>
            <a:ext cx="4176465" cy="2376487"/>
          </a:xfrm>
        </p:spPr>
        <p:txBody>
          <a:bodyPr anchor="ctr"/>
          <a:lstStyle>
            <a:lvl1pPr algn="ctr">
              <a:defRPr/>
            </a:lvl1pPr>
          </a:lstStyle>
          <a:p>
            <a:r>
              <a:rPr lang="en-US" smtClean="0"/>
              <a:t>Click icon to add table</a:t>
            </a:r>
            <a:endParaRPr lang="en-GB" dirty="0"/>
          </a:p>
        </p:txBody>
      </p:sp>
      <p:sp>
        <p:nvSpPr>
          <p:cNvPr id="7" name="Footer Placeholder 6"/>
          <p:cNvSpPr>
            <a:spLocks noGrp="1"/>
          </p:cNvSpPr>
          <p:nvPr>
            <p:ph type="ftr" sz="quarter" idx="14"/>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23528" y="1268760"/>
            <a:ext cx="8496944"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6"/>
          <p:cNvSpPr>
            <a:spLocks noGrp="1"/>
          </p:cNvSpPr>
          <p:nvPr>
            <p:ph type="body" sz="quarter" idx="11"/>
          </p:nvPr>
        </p:nvSpPr>
        <p:spPr bwMode="gray">
          <a:xfrm>
            <a:off x="323528" y="3789710"/>
            <a:ext cx="8496944"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6" name="Text Placeholder 6"/>
          <p:cNvSpPr>
            <a:spLocks noGrp="1"/>
          </p:cNvSpPr>
          <p:nvPr>
            <p:ph type="body" sz="quarter" idx="11"/>
          </p:nvPr>
        </p:nvSpPr>
        <p:spPr bwMode="gray">
          <a:xfrm>
            <a:off x="323528" y="3789710"/>
            <a:ext cx="8497988"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7"/>
          <p:cNvSpPr>
            <a:spLocks noGrp="1"/>
          </p:cNvSpPr>
          <p:nvPr>
            <p:ph type="chart" sz="quarter" idx="12"/>
          </p:nvPr>
        </p:nvSpPr>
        <p:spPr bwMode="gray">
          <a:xfrm>
            <a:off x="323519" y="1268414"/>
            <a:ext cx="8496954" cy="2376487"/>
          </a:xfrm>
        </p:spPr>
        <p:txBody>
          <a:bodyPr anchor="ctr"/>
          <a:lstStyle>
            <a:lvl1pPr algn="ctr">
              <a:defRPr/>
            </a:lvl1pPr>
          </a:lstStyle>
          <a:p>
            <a:r>
              <a:rPr lang="en-US" smtClean="0"/>
              <a:t>Click icon to add chart</a:t>
            </a:r>
            <a:endParaRPr lang="en-GB" dirty="0"/>
          </a:p>
        </p:txBody>
      </p:sp>
      <p:sp>
        <p:nvSpPr>
          <p:cNvPr id="5" name="Footer Placeholder 4"/>
          <p:cNvSpPr>
            <a:spLocks noGrp="1"/>
          </p:cNvSpPr>
          <p:nvPr>
            <p:ph type="ftr" sz="quarter" idx="13"/>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
        <p:nvSpPr>
          <p:cNvPr id="4" name="Footer Placeholder 3"/>
          <p:cNvSpPr>
            <a:spLocks noGrp="1"/>
          </p:cNvSpPr>
          <p:nvPr>
            <p:ph type="ftr" sz="quarter" idx="10"/>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2" name="Text Placeholder 20"/>
          <p:cNvSpPr>
            <a:spLocks noGrp="1"/>
          </p:cNvSpPr>
          <p:nvPr>
            <p:ph type="body" sz="quarter" idx="27"/>
          </p:nvPr>
        </p:nvSpPr>
        <p:spPr bwMode="gray">
          <a:xfrm>
            <a:off x="2483768" y="1268414"/>
            <a:ext cx="202229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Text Placeholder 20"/>
          <p:cNvSpPr>
            <a:spLocks noGrp="1"/>
          </p:cNvSpPr>
          <p:nvPr>
            <p:ph type="body" sz="quarter" idx="26"/>
          </p:nvPr>
        </p:nvSpPr>
        <p:spPr bwMode="gray">
          <a:xfrm>
            <a:off x="323528" y="1268414"/>
            <a:ext cx="2016224"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30" name="Text Placeholder 29"/>
          <p:cNvSpPr>
            <a:spLocks noGrp="1"/>
          </p:cNvSpPr>
          <p:nvPr>
            <p:ph type="body" sz="quarter" idx="13"/>
          </p:nvPr>
        </p:nvSpPr>
        <p:spPr bwMode="gray">
          <a:xfrm>
            <a:off x="323528" y="1988840"/>
            <a:ext cx="2016224" cy="41770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1" name="Text Placeholder 29"/>
          <p:cNvSpPr>
            <a:spLocks noGrp="1"/>
          </p:cNvSpPr>
          <p:nvPr>
            <p:ph type="body" sz="quarter" idx="14"/>
          </p:nvPr>
        </p:nvSpPr>
        <p:spPr bwMode="gray">
          <a:xfrm>
            <a:off x="2483768" y="1988840"/>
            <a:ext cx="2016223" cy="4177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9"/>
          <p:cNvSpPr>
            <a:spLocks noGrp="1"/>
          </p:cNvSpPr>
          <p:nvPr>
            <p:ph type="body" sz="quarter" idx="15"/>
          </p:nvPr>
        </p:nvSpPr>
        <p:spPr bwMode="gray">
          <a:xfrm>
            <a:off x="4644008" y="1988840"/>
            <a:ext cx="2016224" cy="4177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29"/>
          <p:cNvSpPr>
            <a:spLocks noGrp="1"/>
          </p:cNvSpPr>
          <p:nvPr>
            <p:ph type="body" sz="quarter" idx="16"/>
          </p:nvPr>
        </p:nvSpPr>
        <p:spPr bwMode="gray">
          <a:xfrm>
            <a:off x="6804248" y="1988840"/>
            <a:ext cx="2016224" cy="4177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20"/>
          <p:cNvSpPr>
            <a:spLocks noGrp="1"/>
          </p:cNvSpPr>
          <p:nvPr>
            <p:ph type="body" sz="quarter" idx="28"/>
          </p:nvPr>
        </p:nvSpPr>
        <p:spPr bwMode="gray">
          <a:xfrm>
            <a:off x="4644008" y="1268414"/>
            <a:ext cx="202229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6804248" y="1268414"/>
            <a:ext cx="202229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Footer Placeholder 12"/>
          <p:cNvSpPr>
            <a:spLocks noGrp="1"/>
          </p:cNvSpPr>
          <p:nvPr>
            <p:ph type="ftr" sz="quarter" idx="30"/>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14" name="Text Placeholder 20"/>
          <p:cNvSpPr>
            <a:spLocks noGrp="1"/>
          </p:cNvSpPr>
          <p:nvPr>
            <p:ph type="body" sz="quarter" idx="27"/>
          </p:nvPr>
        </p:nvSpPr>
        <p:spPr bwMode="gray">
          <a:xfrm>
            <a:off x="2051720" y="1268414"/>
            <a:ext cx="1584176"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323528" y="1268414"/>
            <a:ext cx="158417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79912" y="1268414"/>
            <a:ext cx="1584176"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08104" y="1268414"/>
            <a:ext cx="1584177"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36297" y="1268414"/>
            <a:ext cx="158417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323529" y="1989138"/>
            <a:ext cx="1584176"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29"/>
          <p:cNvSpPr>
            <a:spLocks noGrp="1"/>
          </p:cNvSpPr>
          <p:nvPr>
            <p:ph type="body" sz="quarter" idx="31"/>
          </p:nvPr>
        </p:nvSpPr>
        <p:spPr bwMode="gray">
          <a:xfrm>
            <a:off x="2051720" y="1989138"/>
            <a:ext cx="1584176"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9"/>
          <p:cNvSpPr>
            <a:spLocks noGrp="1"/>
          </p:cNvSpPr>
          <p:nvPr>
            <p:ph type="body" sz="quarter" idx="32"/>
          </p:nvPr>
        </p:nvSpPr>
        <p:spPr bwMode="gray">
          <a:xfrm>
            <a:off x="3779912" y="1989138"/>
            <a:ext cx="1584176"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9"/>
          <p:cNvSpPr>
            <a:spLocks noGrp="1"/>
          </p:cNvSpPr>
          <p:nvPr>
            <p:ph type="body" sz="quarter" idx="33"/>
          </p:nvPr>
        </p:nvSpPr>
        <p:spPr bwMode="gray">
          <a:xfrm>
            <a:off x="5508104" y="1989138"/>
            <a:ext cx="1584176"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9"/>
          <p:cNvSpPr>
            <a:spLocks noGrp="1"/>
          </p:cNvSpPr>
          <p:nvPr>
            <p:ph type="body" sz="quarter" idx="34"/>
          </p:nvPr>
        </p:nvSpPr>
        <p:spPr bwMode="gray">
          <a:xfrm>
            <a:off x="7236296" y="1989138"/>
            <a:ext cx="1584176"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Footer Placeholder 12"/>
          <p:cNvSpPr>
            <a:spLocks noGrp="1"/>
          </p:cNvSpPr>
          <p:nvPr>
            <p:ph type="ftr" sz="quarter" idx="3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grpSp>
        <p:nvGrpSpPr>
          <p:cNvPr id="16" name="Group 15"/>
          <p:cNvGrpSpPr/>
          <p:nvPr userDrawn="1"/>
        </p:nvGrpSpPr>
        <p:grpSpPr bwMode="gray">
          <a:xfrm>
            <a:off x="2907738" y="2497138"/>
            <a:ext cx="3339178" cy="2448457"/>
            <a:chOff x="2902075" y="2497138"/>
            <a:chExt cx="3339178" cy="2448457"/>
          </a:xfrm>
        </p:grpSpPr>
        <p:sp>
          <p:nvSpPr>
            <p:cNvPr id="33" name="AutoShape 20"/>
            <p:cNvSpPr>
              <a:spLocks noChangeArrowheads="1"/>
            </p:cNvSpPr>
            <p:nvPr userDrawn="1"/>
          </p:nvSpPr>
          <p:spPr bwMode="gray">
            <a:xfrm rot="19080000" flipH="1">
              <a:off x="4743630" y="2497138"/>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34" name="AutoShape 17"/>
            <p:cNvSpPr>
              <a:spLocks noChangeArrowheads="1"/>
            </p:cNvSpPr>
            <p:nvPr userDrawn="1"/>
          </p:nvSpPr>
          <p:spPr bwMode="gray">
            <a:xfrm rot="2520000" flipH="1">
              <a:off x="4743630" y="4564595"/>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2" name="AutoShape 20"/>
            <p:cNvSpPr>
              <a:spLocks noChangeArrowheads="1"/>
            </p:cNvSpPr>
            <p:nvPr userDrawn="1"/>
          </p:nvSpPr>
          <p:spPr bwMode="gray">
            <a:xfrm rot="2520000">
              <a:off x="2902075" y="2497138"/>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2902075" y="4564595"/>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grpSp>
      <p:sp>
        <p:nvSpPr>
          <p:cNvPr id="25" name="Text Placeholder 10"/>
          <p:cNvSpPr>
            <a:spLocks noGrp="1"/>
          </p:cNvSpPr>
          <p:nvPr userDrawn="1">
            <p:ph type="body" sz="quarter" idx="21"/>
          </p:nvPr>
        </p:nvSpPr>
        <p:spPr bwMode="gray">
          <a:xfrm>
            <a:off x="4030681" y="3395663"/>
            <a:ext cx="1093292" cy="62280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323528" y="1700213"/>
            <a:ext cx="3323022"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20"/>
          <p:cNvSpPr>
            <a:spLocks noGrp="1"/>
          </p:cNvSpPr>
          <p:nvPr>
            <p:ph type="body" sz="quarter" idx="23"/>
          </p:nvPr>
        </p:nvSpPr>
        <p:spPr bwMode="gray">
          <a:xfrm>
            <a:off x="323528" y="4219575"/>
            <a:ext cx="3323022"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0"/>
          <p:cNvSpPr>
            <a:spLocks noGrp="1"/>
          </p:cNvSpPr>
          <p:nvPr>
            <p:ph type="body" sz="quarter" idx="24"/>
          </p:nvPr>
        </p:nvSpPr>
        <p:spPr bwMode="gray">
          <a:xfrm>
            <a:off x="5508104" y="1700213"/>
            <a:ext cx="3312368"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0"/>
          <p:cNvSpPr>
            <a:spLocks noGrp="1"/>
          </p:cNvSpPr>
          <p:nvPr>
            <p:ph type="body" sz="quarter" idx="25"/>
          </p:nvPr>
        </p:nvSpPr>
        <p:spPr bwMode="gray">
          <a:xfrm>
            <a:off x="5508104" y="4219575"/>
            <a:ext cx="3312368"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0"/>
          <p:cNvSpPr>
            <a:spLocks noGrp="1"/>
          </p:cNvSpPr>
          <p:nvPr>
            <p:ph type="body" sz="quarter" idx="26"/>
          </p:nvPr>
        </p:nvSpPr>
        <p:spPr bwMode="gray">
          <a:xfrm>
            <a:off x="323528" y="1268414"/>
            <a:ext cx="3323022"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08104" y="1268414"/>
            <a:ext cx="3312368"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323528" y="3787777"/>
            <a:ext cx="3323022"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08104" y="3787777"/>
            <a:ext cx="3312368"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Footer Placeholder 16"/>
          <p:cNvSpPr>
            <a:spLocks noGrp="1"/>
          </p:cNvSpPr>
          <p:nvPr>
            <p:ph type="ftr" sz="quarter" idx="30"/>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323528" y="1701800"/>
            <a:ext cx="4176464"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ext Placeholder 20"/>
          <p:cNvSpPr>
            <a:spLocks noGrp="1"/>
          </p:cNvSpPr>
          <p:nvPr>
            <p:ph type="body" sz="quarter" idx="22"/>
          </p:nvPr>
        </p:nvSpPr>
        <p:spPr bwMode="gray">
          <a:xfrm>
            <a:off x="4644008" y="1701800"/>
            <a:ext cx="4176464"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0"/>
          <p:cNvSpPr>
            <a:spLocks noGrp="1"/>
          </p:cNvSpPr>
          <p:nvPr>
            <p:ph type="body" sz="quarter" idx="23"/>
          </p:nvPr>
        </p:nvSpPr>
        <p:spPr bwMode="gray">
          <a:xfrm>
            <a:off x="323528" y="4221162"/>
            <a:ext cx="4176464" cy="1944688"/>
          </a:xfrm>
          <a:solidFill>
            <a:srgbClr val="BFDEE4"/>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20"/>
          <p:cNvSpPr>
            <a:spLocks noGrp="1"/>
          </p:cNvSpPr>
          <p:nvPr>
            <p:ph type="body" sz="quarter" idx="24"/>
          </p:nvPr>
        </p:nvSpPr>
        <p:spPr bwMode="gray">
          <a:xfrm>
            <a:off x="4644008" y="4221162"/>
            <a:ext cx="4176464" cy="1944688"/>
          </a:xfrm>
          <a:solidFill>
            <a:srgbClr val="BFDEE4"/>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0"/>
          <p:cNvSpPr>
            <a:spLocks noGrp="1"/>
          </p:cNvSpPr>
          <p:nvPr>
            <p:ph type="body" sz="quarter" idx="26"/>
          </p:nvPr>
        </p:nvSpPr>
        <p:spPr bwMode="gray">
          <a:xfrm>
            <a:off x="323528" y="1270001"/>
            <a:ext cx="4176464"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44009" y="1270001"/>
            <a:ext cx="4176464"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323528" y="3789364"/>
            <a:ext cx="4176464"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44009" y="3789364"/>
            <a:ext cx="4176464"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Footer Placeholder 10"/>
          <p:cNvSpPr>
            <a:spLocks noGrp="1"/>
          </p:cNvSpPr>
          <p:nvPr>
            <p:ph type="ftr" sz="quarter" idx="30"/>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323528" y="1270000"/>
            <a:ext cx="2736304" cy="2375024"/>
          </a:xfrm>
        </p:spPr>
        <p:txBody>
          <a:bodyPr/>
          <a:lstStyle/>
          <a:p>
            <a:r>
              <a:rPr lang="en-US" smtClean="0"/>
              <a:t>Click icon to add table</a:t>
            </a:r>
            <a:endParaRPr lang="en-GB" dirty="0"/>
          </a:p>
        </p:txBody>
      </p:sp>
      <p:sp>
        <p:nvSpPr>
          <p:cNvPr id="18" name="Text Placeholder 17"/>
          <p:cNvSpPr>
            <a:spLocks noGrp="1"/>
          </p:cNvSpPr>
          <p:nvPr>
            <p:ph type="body" sz="quarter" idx="16"/>
          </p:nvPr>
        </p:nvSpPr>
        <p:spPr bwMode="gray">
          <a:xfrm>
            <a:off x="323528" y="3789364"/>
            <a:ext cx="27363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able Placeholder 12"/>
          <p:cNvSpPr>
            <a:spLocks noGrp="1"/>
          </p:cNvSpPr>
          <p:nvPr>
            <p:ph type="tbl" sz="quarter" idx="21"/>
          </p:nvPr>
        </p:nvSpPr>
        <p:spPr bwMode="gray">
          <a:xfrm>
            <a:off x="3203848" y="1270000"/>
            <a:ext cx="2736304" cy="2375024"/>
          </a:xfrm>
        </p:spPr>
        <p:txBody>
          <a:bodyPr/>
          <a:lstStyle/>
          <a:p>
            <a:r>
              <a:rPr lang="en-US" smtClean="0"/>
              <a:t>Click icon to add table</a:t>
            </a:r>
            <a:endParaRPr lang="en-GB" dirty="0"/>
          </a:p>
        </p:txBody>
      </p:sp>
      <p:sp>
        <p:nvSpPr>
          <p:cNvPr id="11" name="Table Placeholder 12"/>
          <p:cNvSpPr>
            <a:spLocks noGrp="1"/>
          </p:cNvSpPr>
          <p:nvPr>
            <p:ph type="tbl" sz="quarter" idx="22"/>
          </p:nvPr>
        </p:nvSpPr>
        <p:spPr bwMode="gray">
          <a:xfrm>
            <a:off x="6084168" y="1270000"/>
            <a:ext cx="2736304" cy="2375024"/>
          </a:xfrm>
        </p:spPr>
        <p:txBody>
          <a:bodyPr/>
          <a:lstStyle/>
          <a:p>
            <a:r>
              <a:rPr lang="en-US" smtClean="0"/>
              <a:t>Click icon to add table</a:t>
            </a:r>
            <a:endParaRPr lang="en-GB" dirty="0"/>
          </a:p>
        </p:txBody>
      </p:sp>
      <p:sp>
        <p:nvSpPr>
          <p:cNvPr id="12" name="Text Placeholder 17"/>
          <p:cNvSpPr>
            <a:spLocks noGrp="1"/>
          </p:cNvSpPr>
          <p:nvPr>
            <p:ph type="body" sz="quarter" idx="23"/>
          </p:nvPr>
        </p:nvSpPr>
        <p:spPr bwMode="gray">
          <a:xfrm>
            <a:off x="3203848" y="3789364"/>
            <a:ext cx="27363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7"/>
          <p:cNvSpPr>
            <a:spLocks noGrp="1"/>
          </p:cNvSpPr>
          <p:nvPr>
            <p:ph type="body" sz="quarter" idx="24"/>
          </p:nvPr>
        </p:nvSpPr>
        <p:spPr bwMode="gray">
          <a:xfrm>
            <a:off x="6084168" y="3789364"/>
            <a:ext cx="27363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6" name="Picture 5" descr="Wedge4.png"/>
          <p:cNvPicPr>
            <a:picLocks noChangeAspect="1"/>
          </p:cNvPicPr>
          <p:nvPr userDrawn="1"/>
        </p:nvPicPr>
        <p:blipFill>
          <a:blip r:embed="rId2" cstate="screen"/>
          <a:srcRect b="1485"/>
          <a:stretch>
            <a:fillRect/>
          </a:stretch>
        </p:blipFill>
        <p:spPr>
          <a:xfrm>
            <a:off x="-8626" y="-8627"/>
            <a:ext cx="6401151" cy="6866627"/>
          </a:xfrm>
          <a:prstGeom prst="rect">
            <a:avLst/>
          </a:prstGeom>
        </p:spPr>
      </p:pic>
      <p:sp>
        <p:nvSpPr>
          <p:cNvPr id="5" name="Title 4"/>
          <p:cNvSpPr>
            <a:spLocks noGrp="1"/>
          </p:cNvSpPr>
          <p:nvPr>
            <p:ph type="title"/>
          </p:nvPr>
        </p:nvSpPr>
        <p:spPr bwMode="gray">
          <a:xfrm>
            <a:off x="324000" y="1268760"/>
            <a:ext cx="5046098" cy="1872208"/>
          </a:xfrm>
          <a:noFill/>
          <a:ln w="9525">
            <a:noFill/>
            <a:miter lim="800000"/>
            <a:headEnd/>
            <a:tailEnd/>
          </a:ln>
        </p:spPr>
        <p:txBody>
          <a:bodyPr vert="horz" wrap="square" lIns="0" tIns="0" rIns="0" bIns="0" numCol="1" anchor="b" anchorCtr="0" compatLnSpc="1">
            <a:prstTxWarp prst="textNoShape">
              <a:avLst/>
            </a:prstTxWarp>
          </a:bodyPr>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smtClean="0"/>
              <a:t>Click to edit Master title style</a:t>
            </a:r>
            <a:endParaRPr lang="en-GB" dirty="0"/>
          </a:p>
        </p:txBody>
      </p:sp>
      <p:sp>
        <p:nvSpPr>
          <p:cNvPr id="7" name="Text Placeholder 6"/>
          <p:cNvSpPr>
            <a:spLocks noGrp="1"/>
          </p:cNvSpPr>
          <p:nvPr>
            <p:ph type="body" sz="quarter" idx="10"/>
          </p:nvPr>
        </p:nvSpPr>
        <p:spPr bwMode="gray">
          <a:xfrm>
            <a:off x="324000" y="3356993"/>
            <a:ext cx="4614051" cy="1080120"/>
          </a:xfrm>
          <a:noFill/>
          <a:ln w="9525">
            <a:noFill/>
            <a:miter lim="800000"/>
            <a:headEnd/>
            <a:tailEnd/>
          </a:ln>
        </p:spPr>
        <p:txBody>
          <a:bodyPr vert="horz" wrap="square" lIns="0" tIns="0" rIns="0" bIns="0" numCol="1" anchor="t" anchorCtr="0" compatLnSpc="1">
            <a:prstTxWarp prst="textNoShape">
              <a:avLst/>
            </a:prstTxWarp>
            <a:norm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10" name="Picture 9" descr="OFFICE LADY compressed.jpg"/>
          <p:cNvPicPr>
            <a:picLocks/>
          </p:cNvPicPr>
          <p:nvPr userDrawn="1"/>
        </p:nvPicPr>
        <p:blipFill>
          <a:blip r:embed="rId2" cstate="screen"/>
          <a:stretch>
            <a:fillRect/>
          </a:stretch>
        </p:blipFill>
        <p:spPr bwMode="gray">
          <a:xfrm>
            <a:off x="0" y="0"/>
            <a:ext cx="9144000" cy="6858000"/>
          </a:xfrm>
          <a:prstGeom prst="rect">
            <a:avLst/>
          </a:prstGeom>
        </p:spPr>
      </p:pic>
      <p:pic>
        <p:nvPicPr>
          <p:cNvPr id="8" name="Picture 7" descr="Wedge2.png"/>
          <p:cNvPicPr>
            <a:picLocks noChangeAspect="1"/>
          </p:cNvPicPr>
          <p:nvPr userDrawn="1"/>
        </p:nvPicPr>
        <p:blipFill>
          <a:blip r:embed="rId3" cstate="screen"/>
          <a:stretch>
            <a:fillRect/>
          </a:stretch>
        </p:blipFill>
        <p:spPr>
          <a:xfrm>
            <a:off x="-7257" y="542607"/>
            <a:ext cx="4644768" cy="5047071"/>
          </a:xfrm>
          <a:prstGeom prst="rect">
            <a:avLst/>
          </a:prstGeom>
        </p:spPr>
      </p:pic>
      <p:sp>
        <p:nvSpPr>
          <p:cNvPr id="15" name="Title 9"/>
          <p:cNvSpPr>
            <a:spLocks noGrp="1"/>
          </p:cNvSpPr>
          <p:nvPr>
            <p:ph type="title"/>
          </p:nvPr>
        </p:nvSpPr>
        <p:spPr bwMode="gray">
          <a:xfrm>
            <a:off x="827583" y="2061028"/>
            <a:ext cx="2808313" cy="195217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6" name="Text Placeholder 16"/>
          <p:cNvSpPr>
            <a:spLocks noGrp="1"/>
          </p:cNvSpPr>
          <p:nvPr>
            <p:ph type="body" sz="quarter" idx="10"/>
          </p:nvPr>
        </p:nvSpPr>
        <p:spPr bwMode="gray">
          <a:xfrm>
            <a:off x="824534" y="4005064"/>
            <a:ext cx="246583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8" name="Picture 7" descr="Wedge1.png"/>
          <p:cNvPicPr>
            <a:picLocks noChangeAspect="1"/>
          </p:cNvPicPr>
          <p:nvPr userDrawn="1"/>
        </p:nvPicPr>
        <p:blipFill>
          <a:blip r:embed="rId2" cstate="screen"/>
          <a:stretch>
            <a:fillRect/>
          </a:stretch>
        </p:blipFill>
        <p:spPr>
          <a:xfrm>
            <a:off x="-8626" y="-8626"/>
            <a:ext cx="4809347" cy="5601761"/>
          </a:xfrm>
          <a:prstGeom prst="rect">
            <a:avLst/>
          </a:prstGeom>
        </p:spPr>
      </p:pic>
      <p:sp>
        <p:nvSpPr>
          <p:cNvPr id="5" name="Title 2"/>
          <p:cNvSpPr>
            <a:spLocks noGrp="1"/>
          </p:cNvSpPr>
          <p:nvPr>
            <p:ph type="title"/>
          </p:nvPr>
        </p:nvSpPr>
        <p:spPr bwMode="gray">
          <a:xfrm>
            <a:off x="323528" y="1412776"/>
            <a:ext cx="3384376" cy="2160240"/>
          </a:xfrm>
          <a:noFill/>
          <a:ln w="9525">
            <a:noFill/>
            <a:miter lim="800000"/>
            <a:headEnd/>
            <a:tailEnd/>
          </a:ln>
        </p:spPr>
        <p:txBody>
          <a:bodyPr anchor="t"/>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smtClean="0"/>
              <a:t>Click to edit Master title style</a:t>
            </a:r>
            <a:endParaRPr lang="en-GB" dirty="0"/>
          </a:p>
        </p:txBody>
      </p:sp>
      <p:sp>
        <p:nvSpPr>
          <p:cNvPr id="6" name="Text Placeholder 4"/>
          <p:cNvSpPr>
            <a:spLocks noGrp="1"/>
          </p:cNvSpPr>
          <p:nvPr>
            <p:ph type="body" sz="quarter" idx="10"/>
          </p:nvPr>
        </p:nvSpPr>
        <p:spPr bwMode="gray">
          <a:xfrm>
            <a:off x="323528" y="3789040"/>
            <a:ext cx="3024336" cy="1080120"/>
          </a:xfrm>
          <a:prstGeom prst="rect">
            <a:avLst/>
          </a:prstGeom>
          <a:noFill/>
          <a:ln w="9525">
            <a:noFill/>
            <a:miter lim="800000"/>
            <a:headEnd/>
            <a:tailEnd/>
          </a:ln>
        </p:spPr>
        <p:txBody>
          <a:bodyPr>
            <a:norm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7" name="Picture 6" descr="Wedge5.png"/>
          <p:cNvPicPr>
            <a:picLocks noChangeAspect="1"/>
          </p:cNvPicPr>
          <p:nvPr userDrawn="1"/>
        </p:nvPicPr>
        <p:blipFill>
          <a:blip r:embed="rId2" cstate="screen"/>
          <a:stretch>
            <a:fillRect/>
          </a:stretch>
        </p:blipFill>
        <p:spPr>
          <a:xfrm>
            <a:off x="-8626" y="-8626"/>
            <a:ext cx="4809347" cy="3218422"/>
          </a:xfrm>
          <a:prstGeom prst="rect">
            <a:avLst/>
          </a:prstGeom>
        </p:spPr>
      </p:pic>
      <p:sp>
        <p:nvSpPr>
          <p:cNvPr id="4" name="Text Placeholder 4"/>
          <p:cNvSpPr>
            <a:spLocks noGrp="1"/>
          </p:cNvSpPr>
          <p:nvPr>
            <p:ph type="body" sz="quarter" idx="10"/>
          </p:nvPr>
        </p:nvSpPr>
        <p:spPr bwMode="gray">
          <a:xfrm>
            <a:off x="320400" y="3789363"/>
            <a:ext cx="3531520" cy="2376487"/>
          </a:xfrm>
          <a:prstGeom prst="rect">
            <a:avLst/>
          </a:prstGeom>
          <a:noFill/>
          <a:ln w="9525">
            <a:noFill/>
            <a:miter lim="800000"/>
            <a:headEnd/>
            <a:tailEnd/>
          </a:ln>
        </p:spPr>
        <p:txBody>
          <a:bodyPr anchor="b">
            <a:normAutofit/>
          </a:bodyPr>
          <a:lstStyle>
            <a:lvl1pPr>
              <a:defRPr lang="en-US" sz="1000" b="0" dirty="0" smtClean="0">
                <a:solidFill>
                  <a:schemeClr val="tx1"/>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tretch>
            <a:fillRect/>
          </a:stretch>
        </p:blipFill>
        <p:spPr>
          <a:xfrm>
            <a:off x="3742" y="0"/>
            <a:ext cx="9144000" cy="6858000"/>
          </a:xfrm>
          <a:prstGeom prst="rect">
            <a:avLst/>
          </a:prstGeom>
        </p:spPr>
      </p:pic>
      <p:pic>
        <p:nvPicPr>
          <p:cNvPr id="7" name="Picture 6" descr="Wedge6.png"/>
          <p:cNvPicPr>
            <a:picLocks noChangeAspect="1"/>
          </p:cNvPicPr>
          <p:nvPr userDrawn="1"/>
        </p:nvPicPr>
        <p:blipFill>
          <a:blip r:embed="rId3" cstate="screen"/>
          <a:stretch>
            <a:fillRect/>
          </a:stretch>
        </p:blipFill>
        <p:spPr>
          <a:xfrm>
            <a:off x="-8626" y="-8626"/>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3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marL="1084263" indent="-169863">
              <a:spcBef>
                <a:spcPts val="300"/>
              </a:spcBef>
              <a:buClr>
                <a:schemeClr val="tx2"/>
              </a:buClr>
              <a:defRPr sz="1600">
                <a:solidFill>
                  <a:schemeClr val="bg2"/>
                </a:solidFill>
              </a:defRPr>
            </a:lvl3pPr>
            <a:lvl4pPr marL="1430338" indent="-168275">
              <a:spcBef>
                <a:spcPts val="300"/>
              </a:spcBef>
              <a:buClr>
                <a:schemeClr val="tx2"/>
              </a:buClr>
              <a:defRPr sz="1200">
                <a:solidFill>
                  <a:schemeClr val="bg2"/>
                </a:solidFill>
              </a:defRPr>
            </a:lvl4pPr>
            <a:lvl5pPr marL="1770063" indent="-169863">
              <a:spcBef>
                <a:spcPts val="300"/>
              </a:spcBef>
              <a:buClr>
                <a:schemeClr val="tx2"/>
              </a:buClr>
              <a:buFont typeface="Arial"/>
              <a:buChar char="•"/>
              <a:defRPr sz="11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ctrTitle" hasCustomPrompt="1"/>
          </p:nvPr>
        </p:nvSpPr>
        <p:spPr>
          <a:xfrm>
            <a:off x="379413" y="304800"/>
            <a:ext cx="8458200" cy="609600"/>
          </a:xfrm>
          <a:prstGeom prst="rect">
            <a:avLst/>
          </a:prstGeom>
        </p:spPr>
        <p:txBody>
          <a:bodyPr lIns="0" tIns="0" rIns="0" bIns="0" anchor="t" anchorCtr="0"/>
          <a:lstStyle>
            <a:lvl1pPr algn="l">
              <a:lnSpc>
                <a:spcPct val="100000"/>
              </a:lnSpc>
              <a:defRPr sz="2800">
                <a:solidFill>
                  <a:schemeClr val="tx2"/>
                </a:solidFill>
                <a:latin typeface="+mj-lt"/>
                <a:cs typeface="Architects Daughte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570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descr="Wedge3.png"/>
          <p:cNvPicPr>
            <a:picLocks noChangeAspect="1"/>
          </p:cNvPicPr>
          <p:nvPr userDrawn="1"/>
        </p:nvPicPr>
        <p:blipFill>
          <a:blip r:embed="rId2" cstate="screen"/>
          <a:srcRect r="1490" b="1485"/>
          <a:stretch>
            <a:fillRect/>
          </a:stretch>
        </p:blipFill>
        <p:spPr>
          <a:xfrm>
            <a:off x="-5229" y="-7257"/>
            <a:ext cx="9149229" cy="6865257"/>
          </a:xfrm>
          <a:prstGeom prst="rect">
            <a:avLst/>
          </a:prstGeom>
        </p:spPr>
      </p:pic>
      <p:sp>
        <p:nvSpPr>
          <p:cNvPr id="10" name="Title 9"/>
          <p:cNvSpPr>
            <a:spLocks noGrp="1"/>
          </p:cNvSpPr>
          <p:nvPr userDrawn="1">
            <p:ph type="title"/>
          </p:nvPr>
        </p:nvSpPr>
        <p:spPr bwMode="gray">
          <a:xfrm>
            <a:off x="4860031" y="2492896"/>
            <a:ext cx="3888433" cy="2232248"/>
          </a:xfrm>
          <a:noFill/>
          <a:ln w="9525">
            <a:noFill/>
            <a:miter lim="800000"/>
            <a:headEnd/>
            <a:tailEnd/>
          </a:ln>
        </p:spPr>
        <p:txBody>
          <a:bodyPr vert="horz" wrap="square" lIns="0" tIns="0" rIns="0" bIns="0" numCol="1" anchor="t"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bg1"/>
                </a:solidFill>
                <a:latin typeface="+mj-lt"/>
                <a:ea typeface="+mj-ea"/>
                <a:cs typeface="+mj-cs"/>
              </a:defRPr>
            </a:lvl1pPr>
          </a:lstStyle>
          <a:p>
            <a:r>
              <a:rPr lang="en-US" smtClean="0"/>
              <a:t>Click to edit Master title style</a:t>
            </a:r>
            <a:endParaRPr lang="en-GB" dirty="0"/>
          </a:p>
        </p:txBody>
      </p:sp>
      <p:sp>
        <p:nvSpPr>
          <p:cNvPr id="17" name="Text Placeholder 16"/>
          <p:cNvSpPr>
            <a:spLocks noGrp="1"/>
          </p:cNvSpPr>
          <p:nvPr userDrawn="1">
            <p:ph type="body" sz="quarter" idx="10"/>
          </p:nvPr>
        </p:nvSpPr>
        <p:spPr bwMode="gray">
          <a:xfrm>
            <a:off x="4860031" y="5013176"/>
            <a:ext cx="3888433" cy="1512168"/>
          </a:xfrm>
          <a:noFill/>
          <a:ln w="9525">
            <a:noFill/>
            <a:miter lim="800000"/>
            <a:headEnd/>
            <a:tailEnd/>
          </a:ln>
        </p:spPr>
        <p:txBody>
          <a:bodyPr vert="horz" wrap="square" lIns="0" tIns="0" rIns="0" bIns="0" numCol="1" anchor="t" anchorCtr="0" compatLnSpc="1">
            <a:prstTxWarp prst="textNoShape">
              <a:avLst/>
            </a:prstTxWarp>
          </a:bodyPr>
          <a:lstStyle>
            <a:lvl1pPr marL="342900" indent="-342900" algn="r"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tter 1">
    <p:spTree>
      <p:nvGrpSpPr>
        <p:cNvPr id="1" name=""/>
        <p:cNvGrpSpPr/>
        <p:nvPr/>
      </p:nvGrpSpPr>
      <p:grpSpPr>
        <a:xfrm>
          <a:off x="0" y="0"/>
          <a:ext cx="0" cy="0"/>
          <a:chOff x="0" y="0"/>
          <a:chExt cx="0" cy="0"/>
        </a:xfrm>
      </p:grpSpPr>
      <p:sp>
        <p:nvSpPr>
          <p:cNvPr id="22" name="Text Placeholder 4"/>
          <p:cNvSpPr>
            <a:spLocks noGrp="1"/>
          </p:cNvSpPr>
          <p:nvPr>
            <p:ph type="body" sz="quarter" idx="15" hasCustomPrompt="1"/>
          </p:nvPr>
        </p:nvSpPr>
        <p:spPr bwMode="gray">
          <a:xfrm>
            <a:off x="2484438" y="6381328"/>
            <a:ext cx="2020887" cy="216024"/>
          </a:xfrm>
        </p:spPr>
        <p:txBody>
          <a:bodyPr>
            <a:norm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21" name="Text Placeholder 4"/>
          <p:cNvSpPr>
            <a:spLocks noGrp="1"/>
          </p:cNvSpPr>
          <p:nvPr>
            <p:ph type="body" sz="quarter" idx="14" hasCustomPrompt="1"/>
          </p:nvPr>
        </p:nvSpPr>
        <p:spPr bwMode="gray">
          <a:xfrm>
            <a:off x="323850" y="6381328"/>
            <a:ext cx="1989138" cy="216024"/>
          </a:xfrm>
        </p:spPr>
        <p:txBody>
          <a:bodyPr>
            <a:norm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20" name="Text Placeholder 4"/>
          <p:cNvSpPr>
            <a:spLocks noGrp="1"/>
          </p:cNvSpPr>
          <p:nvPr>
            <p:ph type="body" sz="quarter" idx="13" hasCustomPrompt="1"/>
          </p:nvPr>
        </p:nvSpPr>
        <p:spPr bwMode="gray">
          <a:xfrm>
            <a:off x="2378525" y="514250"/>
            <a:ext cx="1262910" cy="504056"/>
          </a:xfrm>
        </p:spPr>
        <p:txBody>
          <a:bodyPr>
            <a:norm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KPMG Tel</a:t>
            </a:r>
            <a:endParaRPr lang="en-GB" dirty="0"/>
          </a:p>
        </p:txBody>
      </p:sp>
      <p:sp>
        <p:nvSpPr>
          <p:cNvPr id="19" name="Text Placeholder 4"/>
          <p:cNvSpPr>
            <a:spLocks noGrp="1"/>
          </p:cNvSpPr>
          <p:nvPr>
            <p:ph type="body" sz="quarter" idx="12" hasCustomPrompt="1"/>
          </p:nvPr>
        </p:nvSpPr>
        <p:spPr bwMode="gray">
          <a:xfrm>
            <a:off x="1115616" y="514250"/>
            <a:ext cx="1262910" cy="504056"/>
          </a:xfrm>
        </p:spPr>
        <p:txBody>
          <a:bodyPr>
            <a:norm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KPMG address</a:t>
            </a:r>
            <a:endParaRPr lang="en-GB" dirty="0"/>
          </a:p>
        </p:txBody>
      </p:sp>
      <p:sp>
        <p:nvSpPr>
          <p:cNvPr id="5" name="Text Placeholder 4"/>
          <p:cNvSpPr>
            <a:spLocks noGrp="1"/>
          </p:cNvSpPr>
          <p:nvPr>
            <p:ph type="body" sz="quarter" idx="10"/>
          </p:nvPr>
        </p:nvSpPr>
        <p:spPr bwMode="gray">
          <a:xfrm>
            <a:off x="323849" y="1268412"/>
            <a:ext cx="4181476" cy="4897438"/>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buSzPct val="100000"/>
              <a:buFont typeface="Symbol" pitchFamily="18" charset="2"/>
              <a:buChar char="·"/>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buSzPct val="100000"/>
              <a:buFont typeface="Symbol" pitchFamily="18" charset="2"/>
              <a:buChar char="·"/>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4"/>
          <p:cNvSpPr>
            <a:spLocks noGrp="1"/>
          </p:cNvSpPr>
          <p:nvPr>
            <p:ph type="body" sz="quarter" idx="11"/>
          </p:nvPr>
        </p:nvSpPr>
        <p:spPr bwMode="gray">
          <a:xfrm>
            <a:off x="4638675" y="1268412"/>
            <a:ext cx="4181475" cy="4897438"/>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buSzPct val="100000"/>
              <a:buFont typeface="Symbol" pitchFamily="18" charset="2"/>
              <a:buChar char="·"/>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buSzPct val="100000"/>
              <a:buFont typeface="Symbol" pitchFamily="18" charset="2"/>
              <a:buChar char="·"/>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tter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323849" y="1268412"/>
            <a:ext cx="4181476" cy="4897438"/>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buSzPct val="100000"/>
              <a:buFont typeface="Symbol" pitchFamily="18" charset="2"/>
              <a:buChar char="·"/>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buSzPct val="100000"/>
              <a:buFont typeface="Symbol" pitchFamily="18" charset="2"/>
              <a:buChar char="·"/>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4"/>
          <p:cNvSpPr>
            <a:spLocks noGrp="1"/>
          </p:cNvSpPr>
          <p:nvPr>
            <p:ph type="body" sz="quarter" idx="11"/>
          </p:nvPr>
        </p:nvSpPr>
        <p:spPr bwMode="gray">
          <a:xfrm>
            <a:off x="4638675" y="1268412"/>
            <a:ext cx="4181475" cy="4897438"/>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buSzPct val="100000"/>
              <a:buFont typeface="Symbol" pitchFamily="18" charset="2"/>
              <a:buChar char="·"/>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buSzPct val="100000"/>
              <a:buFont typeface="Symbol" pitchFamily="18" charset="2"/>
              <a:buChar char="·"/>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4"/>
          <p:cNvSpPr>
            <a:spLocks noGrp="1"/>
          </p:cNvSpPr>
          <p:nvPr>
            <p:ph type="body" sz="quarter" idx="12"/>
          </p:nvPr>
        </p:nvSpPr>
        <p:spPr bwMode="gray">
          <a:xfrm>
            <a:off x="4638675" y="188640"/>
            <a:ext cx="4181475" cy="504056"/>
          </a:xfrm>
        </p:spPr>
        <p:txBody>
          <a:bodyPr/>
          <a:lstStyle>
            <a:lvl1pPr algn="r">
              <a:defRPr b="0" i="1">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23527" y="1268760"/>
            <a:ext cx="4176465"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6"/>
          <p:cNvSpPr>
            <a:spLocks noGrp="1"/>
          </p:cNvSpPr>
          <p:nvPr>
            <p:ph type="body" sz="quarter" idx="11"/>
          </p:nvPr>
        </p:nvSpPr>
        <p:spPr bwMode="gray">
          <a:xfrm>
            <a:off x="4644008" y="1268760"/>
            <a:ext cx="4176464"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23527" y="1268760"/>
            <a:ext cx="4176465"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6"/>
          <p:cNvSpPr>
            <a:spLocks noGrp="1"/>
          </p:cNvSpPr>
          <p:nvPr>
            <p:ph type="body" sz="quarter" idx="11"/>
          </p:nvPr>
        </p:nvSpPr>
        <p:spPr bwMode="gray">
          <a:xfrm>
            <a:off x="4644008" y="1268760"/>
            <a:ext cx="4176464"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6"/>
          <p:cNvSpPr>
            <a:spLocks noGrp="1"/>
          </p:cNvSpPr>
          <p:nvPr>
            <p:ph type="body" sz="quarter" idx="12"/>
          </p:nvPr>
        </p:nvSpPr>
        <p:spPr bwMode="gray">
          <a:xfrm>
            <a:off x="323527" y="3789363"/>
            <a:ext cx="4176465"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6"/>
          <p:cNvSpPr>
            <a:spLocks noGrp="1"/>
          </p:cNvSpPr>
          <p:nvPr>
            <p:ph type="body" sz="quarter" idx="13"/>
          </p:nvPr>
        </p:nvSpPr>
        <p:spPr bwMode="gray">
          <a:xfrm>
            <a:off x="4644008" y="3789363"/>
            <a:ext cx="4176464" cy="2375941"/>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Footer Placeholder 9"/>
          <p:cNvSpPr>
            <a:spLocks noGrp="1"/>
          </p:cNvSpPr>
          <p:nvPr>
            <p:ph type="ftr" sz="quarter" idx="14"/>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4644008" y="1268760"/>
            <a:ext cx="4176464"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7"/>
          <p:cNvSpPr>
            <a:spLocks noGrp="1"/>
          </p:cNvSpPr>
          <p:nvPr>
            <p:ph type="chart" sz="quarter" idx="12"/>
          </p:nvPr>
        </p:nvSpPr>
        <p:spPr bwMode="gray">
          <a:xfrm>
            <a:off x="323527" y="1268414"/>
            <a:ext cx="4176465" cy="2376487"/>
          </a:xfrm>
        </p:spPr>
        <p:txBody>
          <a:bodyPr anchor="ctr"/>
          <a:lstStyle>
            <a:lvl1pPr algn="ctr">
              <a:defRPr/>
            </a:lvl1pPr>
          </a:lstStyle>
          <a:p>
            <a:r>
              <a:rPr lang="en-US" smtClean="0"/>
              <a:t>Click icon to add chart</a:t>
            </a:r>
            <a:endParaRPr lang="en-GB" dirty="0"/>
          </a:p>
        </p:txBody>
      </p:sp>
      <p:sp>
        <p:nvSpPr>
          <p:cNvPr id="10" name="Chart Placeholder 7"/>
          <p:cNvSpPr>
            <a:spLocks noGrp="1"/>
          </p:cNvSpPr>
          <p:nvPr>
            <p:ph type="chart" sz="quarter" idx="13"/>
          </p:nvPr>
        </p:nvSpPr>
        <p:spPr bwMode="gray">
          <a:xfrm>
            <a:off x="323527" y="3789364"/>
            <a:ext cx="4176465" cy="2376487"/>
          </a:xfrm>
        </p:spPr>
        <p:txBody>
          <a:bodyPr anchor="ctr"/>
          <a:lstStyle>
            <a:lvl1pPr algn="ctr">
              <a:defRPr/>
            </a:lvl1pPr>
          </a:lstStyle>
          <a:p>
            <a:r>
              <a:rPr lang="en-US" smtClean="0"/>
              <a:t>Click icon to add chart</a:t>
            </a:r>
            <a:endParaRPr lang="en-GB" dirty="0"/>
          </a:p>
        </p:txBody>
      </p:sp>
      <p:sp>
        <p:nvSpPr>
          <p:cNvPr id="7" name="Footer Placeholder 6"/>
          <p:cNvSpPr>
            <a:spLocks noGrp="1"/>
          </p:cNvSpPr>
          <p:nvPr>
            <p:ph type="ftr" sz="quarter" idx="14"/>
          </p:nvPr>
        </p:nvSpPr>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Footer Placeholder 13"/>
          <p:cNvSpPr>
            <a:spLocks noGrp="1"/>
          </p:cNvSpPr>
          <p:nvPr>
            <p:ph type="ftr" sz="quarter" idx="3"/>
          </p:nvPr>
        </p:nvSpPr>
        <p:spPr>
          <a:xfrm>
            <a:off x="5047988" y="6373986"/>
            <a:ext cx="3394553" cy="283464"/>
          </a:xfrm>
          <a:prstGeom prst="rect">
            <a:avLst/>
          </a:prstGeom>
          <a:noFill/>
        </p:spPr>
        <p:txBody>
          <a:bodyPr vert="horz" lIns="91440" tIns="45720" rIns="91440" bIns="45720" rtlCol="0" anchor="ctr"/>
          <a:lstStyle>
            <a:lvl1pPr algn="r">
              <a:defRPr sz="900">
                <a:solidFill>
                  <a:schemeClr val="tx1">
                    <a:tint val="75000"/>
                  </a:schemeClr>
                </a:solidFill>
              </a:defRPr>
            </a:lvl1pPr>
          </a:lstStyle>
          <a:p>
            <a:endParaRPr lang="en-US" dirty="0"/>
          </a:p>
        </p:txBody>
      </p:sp>
      <p:pic>
        <p:nvPicPr>
          <p:cNvPr id="13" name="Picture 12" descr="Top1.png"/>
          <p:cNvPicPr>
            <a:picLocks noChangeAspect="1"/>
          </p:cNvPicPr>
          <p:nvPr userDrawn="1"/>
        </p:nvPicPr>
        <p:blipFill>
          <a:blip r:embed="rId26" cstate="screen"/>
          <a:stretch>
            <a:fillRect/>
          </a:stretch>
        </p:blipFill>
        <p:spPr>
          <a:xfrm>
            <a:off x="-7258" y="-7257"/>
            <a:ext cx="9151257" cy="1065516"/>
          </a:xfrm>
          <a:prstGeom prst="rect">
            <a:avLst/>
          </a:prstGeom>
        </p:spPr>
      </p:pic>
      <p:sp>
        <p:nvSpPr>
          <p:cNvPr id="56" name="Text Placeholder 55"/>
          <p:cNvSpPr>
            <a:spLocks noGrp="1"/>
          </p:cNvSpPr>
          <p:nvPr>
            <p:ph type="body" idx="1"/>
          </p:nvPr>
        </p:nvSpPr>
        <p:spPr bwMode="gray">
          <a:xfrm>
            <a:off x="323528" y="1268760"/>
            <a:ext cx="8496944" cy="489654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Title Placeholder 54"/>
          <p:cNvSpPr>
            <a:spLocks noGrp="1"/>
          </p:cNvSpPr>
          <p:nvPr>
            <p:ph type="title"/>
          </p:nvPr>
        </p:nvSpPr>
        <p:spPr bwMode="gray">
          <a:xfrm>
            <a:off x="323528" y="116632"/>
            <a:ext cx="8496944"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l" rtl="0" eaLnBrk="1" fontAlgn="base" hangingPunct="1">
              <a:spcBef>
                <a:spcPct val="40000"/>
              </a:spcBef>
              <a:spcAft>
                <a:spcPct val="0"/>
              </a:spcAft>
            </a:pPr>
            <a:r>
              <a:rPr lang="en-US" smtClean="0"/>
              <a:t>Click to edit Master title style</a:t>
            </a:r>
            <a:endParaRPr lang="en-US" dirty="0"/>
          </a:p>
        </p:txBody>
      </p:sp>
      <p:sp>
        <p:nvSpPr>
          <p:cNvPr id="32" name="Line 10"/>
          <p:cNvSpPr>
            <a:spLocks noChangeShapeType="1"/>
          </p:cNvSpPr>
          <p:nvPr/>
        </p:nvSpPr>
        <p:spPr bwMode="gray">
          <a:xfrm>
            <a:off x="323528" y="6381328"/>
            <a:ext cx="8496622" cy="0"/>
          </a:xfrm>
          <a:prstGeom prst="line">
            <a:avLst/>
          </a:prstGeom>
          <a:noFill/>
          <a:ln w="3175">
            <a:solidFill>
              <a:srgbClr val="000000"/>
            </a:solidFill>
            <a:round/>
            <a:headEnd/>
            <a:tailEnd/>
          </a:ln>
        </p:spPr>
        <p:txBody>
          <a:bodyPr/>
          <a:lstStyle/>
          <a:p>
            <a:pPr algn="ctr">
              <a:spcBef>
                <a:spcPct val="50000"/>
              </a:spcBef>
              <a:defRPr/>
            </a:pPr>
            <a:endParaRPr lang="en-GB" dirty="0"/>
          </a:p>
        </p:txBody>
      </p:sp>
      <p:sp>
        <p:nvSpPr>
          <p:cNvPr id="34" name="Rectangle 33"/>
          <p:cNvSpPr/>
          <p:nvPr/>
        </p:nvSpPr>
        <p:spPr bwMode="gray">
          <a:xfrm>
            <a:off x="8300742" y="6381329"/>
            <a:ext cx="503530" cy="280987"/>
          </a:xfrm>
          <a:prstGeom prst="rect">
            <a:avLst/>
          </a:prstGeom>
          <a:ln>
            <a:miter lim="800000"/>
            <a:headEnd/>
            <a:tailEnd/>
          </a:ln>
        </p:spPr>
        <p:txBody>
          <a:bodyPr lIns="72000" tIns="72000" rIns="0" bIns="0"/>
          <a:lstStyle/>
          <a:p>
            <a:pPr algn="r">
              <a:spcBef>
                <a:spcPct val="40000"/>
              </a:spcBef>
              <a:defRPr/>
            </a:pPr>
            <a:fld id="{6BA71C0A-9F0F-41ED-AE97-DBF05B351E59}" type="slidenum">
              <a:rPr lang="en-US" sz="900" smtClean="0">
                <a:solidFill>
                  <a:srgbClr val="00338D"/>
                </a:solidFill>
                <a:latin typeface="Arial"/>
              </a:rPr>
              <a:pPr algn="r">
                <a:spcBef>
                  <a:spcPct val="40000"/>
                </a:spcBef>
                <a:defRPr/>
              </a:pPr>
              <a:t>‹#›</a:t>
            </a:fld>
            <a:endParaRPr lang="en-US" sz="900" dirty="0">
              <a:solidFill>
                <a:srgbClr val="00338D"/>
              </a:solidFill>
              <a:latin typeface="Arial"/>
            </a:endParaRPr>
          </a:p>
        </p:txBody>
      </p:sp>
      <p:grpSp>
        <p:nvGrpSpPr>
          <p:cNvPr id="20" name="Group 19"/>
          <p:cNvGrpSpPr/>
          <p:nvPr/>
        </p:nvGrpSpPr>
        <p:grpSpPr bwMode="gray">
          <a:xfrm>
            <a:off x="1" y="1052736"/>
            <a:ext cx="9143999" cy="5328591"/>
            <a:chOff x="1" y="1052736"/>
            <a:chExt cx="9905999" cy="5328591"/>
          </a:xfrm>
          <a:noFill/>
        </p:grpSpPr>
        <p:sp>
          <p:nvSpPr>
            <p:cNvPr id="16" name="Rectangle 22"/>
            <p:cNvSpPr>
              <a:spLocks noChangeArrowheads="1"/>
            </p:cNvSpPr>
            <p:nvPr/>
          </p:nvSpPr>
          <p:spPr bwMode="gray">
            <a:xfrm>
              <a:off x="9633520" y="3680619"/>
              <a:ext cx="272480" cy="73025"/>
            </a:xfrm>
            <a:prstGeom prst="rect">
              <a:avLst/>
            </a:prstGeom>
            <a:grpFill/>
            <a:ln w="9525" algn="ctr">
              <a:noFill/>
              <a:miter lim="800000"/>
              <a:headEnd/>
              <a:tailEnd/>
            </a:ln>
            <a:effectLst/>
          </p:spPr>
          <p:txBody>
            <a:bodyPr/>
            <a:lstStyle/>
            <a:p>
              <a:endParaRPr lang="en-GB" dirty="0"/>
            </a:p>
          </p:txBody>
        </p:sp>
        <p:sp>
          <p:nvSpPr>
            <p:cNvPr id="17" name="Rectangle 23"/>
            <p:cNvSpPr>
              <a:spLocks noChangeArrowheads="1"/>
            </p:cNvSpPr>
            <p:nvPr/>
          </p:nvSpPr>
          <p:spPr bwMode="gray">
            <a:xfrm>
              <a:off x="1" y="3680619"/>
              <a:ext cx="272480" cy="73025"/>
            </a:xfrm>
            <a:prstGeom prst="rect">
              <a:avLst/>
            </a:prstGeom>
            <a:grpFill/>
            <a:ln w="9525" algn="ctr">
              <a:noFill/>
              <a:miter lim="800000"/>
              <a:headEnd/>
              <a:tailEnd/>
            </a:ln>
            <a:effectLst/>
          </p:spPr>
          <p:txBody>
            <a:bodyPr/>
            <a:lstStyle/>
            <a:p>
              <a:endParaRPr lang="en-GB" dirty="0"/>
            </a:p>
          </p:txBody>
        </p:sp>
        <p:sp>
          <p:nvSpPr>
            <p:cNvPr id="18" name="Rectangle 24"/>
            <p:cNvSpPr>
              <a:spLocks noChangeArrowheads="1"/>
            </p:cNvSpPr>
            <p:nvPr/>
          </p:nvSpPr>
          <p:spPr bwMode="gray">
            <a:xfrm rot="16200000">
              <a:off x="4845050" y="1124173"/>
              <a:ext cx="215900" cy="73025"/>
            </a:xfrm>
            <a:prstGeom prst="rect">
              <a:avLst/>
            </a:prstGeom>
            <a:grpFill/>
            <a:ln w="9525" algn="ctr">
              <a:noFill/>
              <a:miter lim="800000"/>
              <a:headEnd/>
              <a:tailEnd/>
            </a:ln>
            <a:effectLst/>
          </p:spPr>
          <p:txBody>
            <a:bodyPr/>
            <a:lstStyle/>
            <a:p>
              <a:endParaRPr lang="en-GB" dirty="0"/>
            </a:p>
          </p:txBody>
        </p:sp>
        <p:sp>
          <p:nvSpPr>
            <p:cNvPr id="19" name="Rectangle 34"/>
            <p:cNvSpPr>
              <a:spLocks noChangeArrowheads="1"/>
            </p:cNvSpPr>
            <p:nvPr/>
          </p:nvSpPr>
          <p:spPr bwMode="gray">
            <a:xfrm rot="16200000">
              <a:off x="4844989" y="6236803"/>
              <a:ext cx="216023" cy="73025"/>
            </a:xfrm>
            <a:prstGeom prst="rect">
              <a:avLst/>
            </a:prstGeom>
            <a:grpFill/>
            <a:ln w="9525" algn="ctr">
              <a:noFill/>
              <a:miter lim="800000"/>
              <a:headEnd/>
              <a:tailEnd/>
            </a:ln>
            <a:effectLst/>
          </p:spPr>
          <p:txBody>
            <a:bodyPr/>
            <a:lstStyle/>
            <a:p>
              <a:endParaRPr lang="en-GB" dirty="0"/>
            </a:p>
          </p:txBody>
        </p:sp>
      </p:grpSp>
    </p:spTree>
  </p:cSld>
  <p:clrMap bg1="lt1" tx1="dk1" bg2="lt2" tx2="dk2" accent1="accent1" accent2="accent2" accent3="accent3" accent4="accent4" accent5="accent5" accent6="accent6" hlink="hlink" folHlink="folHlink"/>
  <p:sldLayoutIdLst>
    <p:sldLayoutId id="2147483769" r:id="rId1"/>
    <p:sldLayoutId id="2147483787" r:id="rId2"/>
    <p:sldLayoutId id="2147483788" r:id="rId3"/>
    <p:sldLayoutId id="2147483789" r:id="rId4"/>
    <p:sldLayoutId id="2147483790" r:id="rId5"/>
    <p:sldLayoutId id="2147483775" r:id="rId6"/>
    <p:sldLayoutId id="2147483776" r:id="rId7"/>
    <p:sldLayoutId id="2147483791" r:id="rId8"/>
    <p:sldLayoutId id="2147483792" r:id="rId9"/>
    <p:sldLayoutId id="2147483793" r:id="rId10"/>
    <p:sldLayoutId id="2147483785" r:id="rId11"/>
    <p:sldLayoutId id="2147483794" r:id="rId12"/>
    <p:sldLayoutId id="2147483777" r:id="rId13"/>
    <p:sldLayoutId id="2147483795" r:id="rId14"/>
    <p:sldLayoutId id="2147483796" r:id="rId15"/>
    <p:sldLayoutId id="2147483797" r:id="rId16"/>
    <p:sldLayoutId id="2147483798" r:id="rId17"/>
    <p:sldLayoutId id="2147483799" r:id="rId18"/>
    <p:sldLayoutId id="2147483780" r:id="rId19"/>
    <p:sldLayoutId id="2147483783" r:id="rId20"/>
    <p:sldLayoutId id="2147483784" r:id="rId21"/>
    <p:sldLayoutId id="2147483828" r:id="rId22"/>
    <p:sldLayoutId id="2147483829" r:id="rId23"/>
    <p:sldLayoutId id="2147483830" r:id="rId24"/>
  </p:sldLayoutIdLst>
  <p:timing>
    <p:tnLst>
      <p:par>
        <p:cTn id="1" dur="indefinite" restart="never" nodeType="tmRoot"/>
      </p:par>
    </p:tnLst>
  </p:timing>
  <p:txStyles>
    <p:titleStyle>
      <a:lvl1pPr algn="l" defTabSz="914400" rtl="0" eaLnBrk="1" latinLnBrk="0" hangingPunct="1">
        <a:spcBef>
          <a:spcPct val="0"/>
        </a:spcBef>
        <a:buNone/>
        <a:defRPr lang="en-GB" sz="1800" b="1" kern="1200" noProof="0" dirty="0">
          <a:solidFill>
            <a:schemeClr val="bg1"/>
          </a:solidFill>
          <a:latin typeface="Arial"/>
          <a:ea typeface="+mj-ea"/>
          <a:cs typeface="+mj-cs"/>
        </a:defRPr>
      </a:lvl1pPr>
      <a:lvl2pPr eaLnBrk="1" hangingPunct="1">
        <a:defRPr lang="en-GB" sz="1800" b="1" kern="1200" noProof="0" dirty="0">
          <a:solidFill>
            <a:schemeClr val="bg1"/>
          </a:solidFill>
          <a:latin typeface="+mj-lt"/>
          <a:ea typeface="+mj-ea"/>
          <a:cs typeface="+mj-cs"/>
        </a:defRPr>
      </a:lvl2pPr>
      <a:lvl3pPr eaLnBrk="1" hangingPunct="1">
        <a:defRPr lang="en-GB" sz="1800" b="1" kern="1200" noProof="0" dirty="0">
          <a:solidFill>
            <a:schemeClr val="bg1"/>
          </a:solidFill>
          <a:latin typeface="+mj-lt"/>
          <a:ea typeface="+mj-ea"/>
          <a:cs typeface="+mj-cs"/>
        </a:defRPr>
      </a:lvl3pPr>
      <a:lvl4pPr eaLnBrk="1" hangingPunct="1">
        <a:defRPr lang="en-GB" sz="1800" b="1" kern="1200" noProof="0" dirty="0">
          <a:solidFill>
            <a:schemeClr val="bg1"/>
          </a:solidFill>
          <a:latin typeface="+mj-lt"/>
          <a:ea typeface="+mj-ea"/>
          <a:cs typeface="+mj-cs"/>
        </a:defRPr>
      </a:lvl4pPr>
      <a:lvl5pPr eaLnBrk="1" hangingPunct="1">
        <a:defRPr lang="en-GB" sz="1800" b="1" kern="1200" noProof="0" dirty="0">
          <a:solidFill>
            <a:schemeClr val="bg1"/>
          </a:solidFill>
          <a:latin typeface="+mj-lt"/>
          <a:ea typeface="+mj-ea"/>
          <a:cs typeface="+mj-cs"/>
        </a:defRPr>
      </a:lvl5pPr>
      <a:lvl6pPr eaLnBrk="1" hangingPunct="1">
        <a:defRPr lang="en-GB" sz="1800" b="1" kern="1200" noProof="0" dirty="0">
          <a:solidFill>
            <a:schemeClr val="bg1"/>
          </a:solidFill>
          <a:latin typeface="+mj-lt"/>
          <a:ea typeface="+mj-ea"/>
          <a:cs typeface="+mj-cs"/>
        </a:defRPr>
      </a:lvl6pPr>
      <a:lvl7pPr eaLnBrk="1" hangingPunct="1">
        <a:defRPr lang="en-GB" sz="1800" b="1" kern="1200" noProof="0" dirty="0">
          <a:solidFill>
            <a:schemeClr val="bg1"/>
          </a:solidFill>
          <a:latin typeface="+mj-lt"/>
          <a:ea typeface="+mj-ea"/>
          <a:cs typeface="+mj-cs"/>
        </a:defRPr>
      </a:lvl7pPr>
      <a:lvl8pPr eaLnBrk="1" hangingPunct="1">
        <a:defRPr lang="en-GB" sz="1800" b="1" kern="1200" noProof="0" dirty="0">
          <a:solidFill>
            <a:schemeClr val="bg1"/>
          </a:solidFill>
          <a:latin typeface="+mj-lt"/>
          <a:ea typeface="+mj-ea"/>
          <a:cs typeface="+mj-cs"/>
        </a:defRPr>
      </a:lvl8pPr>
      <a:lvl9pPr eaLnBrk="1" hangingPunct="1">
        <a:defRPr lang="en-GB" sz="1800" b="1" kern="1200" noProof="0" dirty="0">
          <a:solidFill>
            <a:schemeClr val="bg1"/>
          </a:solidFill>
          <a:latin typeface="+mj-lt"/>
          <a:ea typeface="+mj-ea"/>
          <a:cs typeface="+mj-cs"/>
        </a:defRPr>
      </a:lvl9pPr>
    </p:titleStyle>
    <p:bodyStyle>
      <a:lvl1pPr marL="0" indent="0" algn="l" defTabSz="914400" rtl="0" eaLnBrk="1" latinLnBrk="0" hangingPunct="1">
        <a:lnSpc>
          <a:spcPct val="100000"/>
        </a:lnSpc>
        <a:spcBef>
          <a:spcPts val="600"/>
        </a:spcBef>
        <a:buFont typeface="Arial" pitchFamily="34" charset="0"/>
        <a:buNone/>
        <a:defRPr lang="en-US" sz="12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2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SzPct val="80000"/>
        <a:buFont typeface="Wingdings" pitchFamily="2" charset="2"/>
        <a:buChar char="n"/>
        <a:defRPr lang="en-US" sz="12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SzPct val="80000"/>
        <a:buFont typeface="Arial" pitchFamily="34" charset="0"/>
        <a:buChar char="–"/>
        <a:defRPr lang="en-US" sz="12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SzPct val="80000"/>
        <a:buFont typeface="Wingdings" pitchFamily="2" charset="2"/>
        <a:buChar char="n"/>
        <a:defRPr lang="en-GB" sz="12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g"/><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jpeg"/><Relationship Id="rId7"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1.jpeg"/><Relationship Id="rId5" Type="http://schemas.microsoft.com/office/2007/relationships/hdphoto" Target="../media/hdphoto2.wdp"/><Relationship Id="rId4" Type="http://schemas.openxmlformats.org/officeDocument/2006/relationships/image" Target="../media/image20.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smtClean="0"/>
              <a:t>Establishing Strategic Process Roadmaps</a:t>
            </a:r>
            <a:endParaRPr lang="en-GB" sz="3600" dirty="0"/>
          </a:p>
        </p:txBody>
      </p:sp>
      <p:sp>
        <p:nvSpPr>
          <p:cNvPr id="7" name="Text Placeholder 6"/>
          <p:cNvSpPr>
            <a:spLocks noGrp="1"/>
          </p:cNvSpPr>
          <p:nvPr>
            <p:ph type="body" sz="quarter" idx="10"/>
          </p:nvPr>
        </p:nvSpPr>
        <p:spPr/>
        <p:txBody>
          <a:bodyPr>
            <a:normAutofit/>
          </a:bodyPr>
          <a:lstStyle/>
          <a:p>
            <a:pPr>
              <a:defRPr/>
            </a:pPr>
            <a:r>
              <a:rPr lang="en-US" sz="1600" dirty="0" smtClean="0"/>
              <a:t>Thorsten Manthey</a:t>
            </a:r>
            <a:r>
              <a:rPr lang="en-US" dirty="0" smtClean="0"/>
              <a:t/>
            </a:r>
            <a:br>
              <a:rPr lang="en-US" dirty="0" smtClean="0"/>
            </a:br>
            <a:r>
              <a:rPr lang="en-US" dirty="0" smtClean="0"/>
              <a:t>thorsten@tmanthey.com</a:t>
            </a:r>
            <a:br>
              <a:rPr lang="en-US" dirty="0" smtClean="0"/>
            </a:br>
            <a:r>
              <a:rPr lang="en-US" dirty="0" smtClean="0"/>
              <a:t>www.tmanthey.com</a:t>
            </a:r>
            <a:br>
              <a:rPr lang="en-US" dirty="0" smtClean="0"/>
            </a:br>
            <a:r>
              <a:rPr lang="en-US" dirty="0"/>
              <a:t>@ThorstenManthey</a:t>
            </a:r>
          </a:p>
          <a:p>
            <a:pPr lvl="0">
              <a:defRPr/>
            </a:pPr>
            <a:r>
              <a:rPr lang="en-US" dirty="0" smtClean="0"/>
              <a:t>itSMF Expo, Stockholm, Sweden</a:t>
            </a:r>
            <a:br>
              <a:rPr lang="en-US" dirty="0" smtClean="0"/>
            </a:br>
            <a:r>
              <a:rPr lang="en-US" dirty="0" smtClean="0"/>
              <a:t>April 6-7,2016</a:t>
            </a:r>
          </a:p>
          <a:p>
            <a:endParaRPr lang="en-US" dirty="0"/>
          </a:p>
        </p:txBody>
      </p:sp>
      <p:pic>
        <p:nvPicPr>
          <p:cNvPr id="2" name="Picture 1"/>
          <p:cNvPicPr>
            <a:picLocks noChangeAspect="1"/>
          </p:cNvPicPr>
          <p:nvPr/>
        </p:nvPicPr>
        <p:blipFill>
          <a:blip r:embed="rId3"/>
          <a:stretch>
            <a:fillRect/>
          </a:stretch>
        </p:blipFill>
        <p:spPr>
          <a:xfrm>
            <a:off x="0" y="-5237"/>
            <a:ext cx="9144000" cy="1822461"/>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 Answer Strategic Process Roadmap Questionnaire</a:t>
            </a:r>
            <a:endParaRPr lang="en-US" sz="2400" dirty="0"/>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sz="2000" dirty="0"/>
              <a:t>The Excel workbook consist of questions a Process Owner should ask themselves for each process they </a:t>
            </a:r>
            <a:r>
              <a:rPr lang="en-US" sz="2000" dirty="0" smtClean="0"/>
              <a:t>own.</a:t>
            </a:r>
          </a:p>
          <a:p>
            <a:pPr marL="342900" indent="-342900">
              <a:buFont typeface="Arial" panose="020B0604020202020204" pitchFamily="34" charset="0"/>
              <a:buChar char="•"/>
            </a:pPr>
            <a:r>
              <a:rPr lang="en-US" sz="2000" dirty="0" smtClean="0"/>
              <a:t>This </a:t>
            </a:r>
            <a:r>
              <a:rPr lang="en-US" sz="2000" dirty="0"/>
              <a:t>is only a starting point but provides great guidance</a:t>
            </a:r>
          </a:p>
          <a:p>
            <a:endParaRPr lang="en-US" dirty="0"/>
          </a:p>
          <a:p>
            <a:r>
              <a:rPr lang="en-US" sz="2400" dirty="0">
                <a:solidFill>
                  <a:schemeClr val="bg1">
                    <a:lumMod val="50000"/>
                  </a:schemeClr>
                </a:solidFill>
              </a:rPr>
              <a:t>Workbook with questions</a:t>
            </a:r>
          </a:p>
          <a:p>
            <a:pPr marL="285750" lvl="1" indent="-285750">
              <a:buFont typeface="Arial" panose="020B0604020202020204" pitchFamily="34" charset="0"/>
              <a:buChar char="•"/>
            </a:pPr>
            <a:r>
              <a:rPr lang="en-US" sz="1600" dirty="0"/>
              <a:t>Workbook contains detailed instructions</a:t>
            </a:r>
          </a:p>
          <a:p>
            <a:pPr marL="285750" lvl="1" indent="-285750">
              <a:buFont typeface="Arial" panose="020B0604020202020204" pitchFamily="34" charset="0"/>
              <a:buChar char="•"/>
            </a:pPr>
            <a:r>
              <a:rPr lang="en-US" sz="1600" dirty="0"/>
              <a:t>Questions in </a:t>
            </a:r>
            <a:r>
              <a:rPr lang="en-US" sz="1600" dirty="0" smtClean="0"/>
              <a:t>four domains</a:t>
            </a:r>
            <a:r>
              <a:rPr lang="en-US" sz="1600" dirty="0"/>
              <a:t>: People, Process, </a:t>
            </a:r>
            <a:r>
              <a:rPr lang="en-US" sz="1600" dirty="0" smtClean="0"/>
              <a:t>Technology and Partners</a:t>
            </a:r>
            <a:endParaRPr lang="en-US" sz="1600" dirty="0"/>
          </a:p>
          <a:p>
            <a:pPr marL="285750" lvl="1" indent="-285750">
              <a:buFont typeface="Arial" panose="020B0604020202020204" pitchFamily="34" charset="0"/>
              <a:buChar char="•"/>
            </a:pPr>
            <a:r>
              <a:rPr lang="en-US" sz="1600" dirty="0" smtClean="0"/>
              <a:t>The </a:t>
            </a:r>
            <a:r>
              <a:rPr lang="en-US" sz="1600" dirty="0"/>
              <a:t>Process Owner must identify process specific questions for their process</a:t>
            </a:r>
          </a:p>
          <a:p>
            <a:endParaRPr lang="en-US" dirty="0"/>
          </a:p>
        </p:txBody>
      </p:sp>
      <p:pic>
        <p:nvPicPr>
          <p:cNvPr id="4" name="Picture 3"/>
          <p:cNvPicPr>
            <a:picLocks noChangeAspect="1"/>
          </p:cNvPicPr>
          <p:nvPr/>
        </p:nvPicPr>
        <p:blipFill>
          <a:blip r:embed="rId2"/>
          <a:stretch>
            <a:fillRect/>
          </a:stretch>
        </p:blipFill>
        <p:spPr>
          <a:xfrm>
            <a:off x="2735885" y="4076700"/>
            <a:ext cx="3859728" cy="2088604"/>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684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3</a:t>
            </a:r>
            <a:r>
              <a:rPr lang="en-US" sz="2400" dirty="0" smtClean="0"/>
              <a:t>. </a:t>
            </a:r>
            <a:r>
              <a:rPr lang="en-US" sz="2400" dirty="0"/>
              <a:t>Review Process Assessment findings, CSI register, Customer feedback etc</a:t>
            </a:r>
            <a:r>
              <a:rPr lang="en-US" sz="2400" dirty="0" smtClean="0"/>
              <a:t>.</a:t>
            </a:r>
            <a:endParaRPr lang="en-US" sz="2400" dirty="0"/>
          </a:p>
        </p:txBody>
      </p:sp>
      <p:sp>
        <p:nvSpPr>
          <p:cNvPr id="3" name="Text Placeholder 2"/>
          <p:cNvSpPr>
            <a:spLocks noGrp="1"/>
          </p:cNvSpPr>
          <p:nvPr>
            <p:ph type="body" sz="quarter" idx="10"/>
          </p:nvPr>
        </p:nvSpPr>
        <p:spPr>
          <a:xfrm>
            <a:off x="323528" y="1268760"/>
            <a:ext cx="8496944" cy="1543888"/>
          </a:xfrm>
        </p:spPr>
        <p:txBody>
          <a:bodyPr>
            <a:normAutofit/>
          </a:bodyPr>
          <a:lstStyle/>
          <a:p>
            <a:pPr lvl="1"/>
            <a:r>
              <a:rPr lang="en-US" sz="3200" dirty="0" smtClean="0"/>
              <a:t>There is usually a lot of existing information and data a Process Owner can use as input to the Strategic Process Roadmap.</a:t>
            </a:r>
            <a:endParaRPr lang="en-US" sz="3200" dirty="0"/>
          </a:p>
          <a:p>
            <a:endParaRPr lang="en-US" sz="2400" dirty="0"/>
          </a:p>
        </p:txBody>
      </p:sp>
      <p:grpSp>
        <p:nvGrpSpPr>
          <p:cNvPr id="25" name="Group 24"/>
          <p:cNvGrpSpPr/>
          <p:nvPr/>
        </p:nvGrpSpPr>
        <p:grpSpPr>
          <a:xfrm>
            <a:off x="3829941" y="4497669"/>
            <a:ext cx="2507353" cy="1635269"/>
            <a:chOff x="3598441" y="4497669"/>
            <a:chExt cx="2507353" cy="1635269"/>
          </a:xfrm>
        </p:grpSpPr>
        <p:pic>
          <p:nvPicPr>
            <p:cNvPr id="4" name="Picture 3"/>
            <p:cNvPicPr>
              <a:picLocks noChangeAspect="1"/>
            </p:cNvPicPr>
            <p:nvPr/>
          </p:nvPicPr>
          <p:blipFill>
            <a:blip r:embed="rId2"/>
            <a:stretch>
              <a:fillRect/>
            </a:stretch>
          </p:blipFill>
          <p:spPr>
            <a:xfrm>
              <a:off x="3598442" y="4832013"/>
              <a:ext cx="2036922" cy="1300925"/>
            </a:xfrm>
            <a:prstGeom prst="rect">
              <a:avLst/>
            </a:prstGeom>
          </p:spPr>
        </p:pic>
        <p:sp>
          <p:nvSpPr>
            <p:cNvPr id="11" name="TextBox 10"/>
            <p:cNvSpPr txBox="1"/>
            <p:nvPr/>
          </p:nvSpPr>
          <p:spPr>
            <a:xfrm>
              <a:off x="3598441" y="4497669"/>
              <a:ext cx="2507353" cy="307777"/>
            </a:xfrm>
            <a:prstGeom prst="rect">
              <a:avLst/>
            </a:prstGeom>
            <a:noFill/>
          </p:spPr>
          <p:txBody>
            <a:bodyPr wrap="none" lIns="0" tIns="0" rIns="0" bIns="0" rtlCol="0">
              <a:spAutoFit/>
            </a:bodyPr>
            <a:lstStyle/>
            <a:p>
              <a:r>
                <a:rPr lang="en-US" sz="2000" dirty="0" smtClean="0"/>
                <a:t>Process Assessments</a:t>
              </a:r>
            </a:p>
          </p:txBody>
        </p:sp>
      </p:grpSp>
      <p:grpSp>
        <p:nvGrpSpPr>
          <p:cNvPr id="21" name="Group 20"/>
          <p:cNvGrpSpPr/>
          <p:nvPr/>
        </p:nvGrpSpPr>
        <p:grpSpPr>
          <a:xfrm>
            <a:off x="323528" y="2975904"/>
            <a:ext cx="2308325" cy="1580379"/>
            <a:chOff x="323528" y="2975904"/>
            <a:chExt cx="2308325" cy="1580379"/>
          </a:xfrm>
        </p:grpSpPr>
        <p:grpSp>
          <p:nvGrpSpPr>
            <p:cNvPr id="9" name="Group 8"/>
            <p:cNvGrpSpPr/>
            <p:nvPr/>
          </p:nvGrpSpPr>
          <p:grpSpPr>
            <a:xfrm>
              <a:off x="559822" y="3322197"/>
              <a:ext cx="1856991" cy="1234086"/>
              <a:chOff x="3321934" y="3946278"/>
              <a:chExt cx="2685327" cy="1784567"/>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009" r="13275"/>
              <a:stretch/>
            </p:blipFill>
            <p:spPr>
              <a:xfrm>
                <a:off x="3321934" y="4445143"/>
                <a:ext cx="2685327" cy="1285702"/>
              </a:xfrm>
              <a:prstGeom prst="rect">
                <a:avLst/>
              </a:prstGeom>
            </p:spPr>
          </p:pic>
          <p:sp>
            <p:nvSpPr>
              <p:cNvPr id="6" name="Oval Callout 5"/>
              <p:cNvSpPr/>
              <p:nvPr/>
            </p:nvSpPr>
            <p:spPr>
              <a:xfrm>
                <a:off x="5092861" y="3993264"/>
                <a:ext cx="914400" cy="498865"/>
              </a:xfrm>
              <a:prstGeom prst="wedgeEllipseCallout">
                <a:avLst>
                  <a:gd name="adj1" fmla="val -30960"/>
                  <a:gd name="adj2" fmla="val 83282"/>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3321934" y="3946278"/>
                <a:ext cx="914400" cy="498865"/>
              </a:xfrm>
              <a:prstGeom prst="wedgeEllipseCallout">
                <a:avLst>
                  <a:gd name="adj1" fmla="val 36129"/>
                  <a:gd name="adj2" fmla="val 7632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4308675" y="3946278"/>
                <a:ext cx="711844" cy="498865"/>
              </a:xfrm>
              <a:prstGeom prst="wedgeEllipseCallout">
                <a:avLst>
                  <a:gd name="adj1" fmla="val 357"/>
                  <a:gd name="adj2" fmla="val 87922"/>
                </a:avLst>
              </a:prstGeom>
              <a:solidFill>
                <a:srgbClr val="BD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23528" y="2975904"/>
              <a:ext cx="2308325" cy="307777"/>
            </a:xfrm>
            <a:prstGeom prst="rect">
              <a:avLst/>
            </a:prstGeom>
            <a:noFill/>
          </p:spPr>
          <p:txBody>
            <a:bodyPr wrap="none" lIns="0" tIns="0" rIns="0" bIns="0" rtlCol="0">
              <a:spAutoFit/>
            </a:bodyPr>
            <a:lstStyle/>
            <a:p>
              <a:pPr algn="ctr"/>
              <a:r>
                <a:rPr lang="en-US" sz="2000" dirty="0" smtClean="0"/>
                <a:t>Customer Feedback</a:t>
              </a:r>
            </a:p>
          </p:txBody>
        </p:sp>
      </p:grpSp>
      <p:grpSp>
        <p:nvGrpSpPr>
          <p:cNvPr id="23" name="Group 22"/>
          <p:cNvGrpSpPr/>
          <p:nvPr/>
        </p:nvGrpSpPr>
        <p:grpSpPr>
          <a:xfrm>
            <a:off x="6806934" y="2975902"/>
            <a:ext cx="1756938" cy="1637931"/>
            <a:chOff x="6806934" y="2975902"/>
            <a:chExt cx="1756938" cy="1637931"/>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934" y="3331496"/>
              <a:ext cx="1756938" cy="1282337"/>
            </a:xfrm>
            <a:prstGeom prst="rect">
              <a:avLst/>
            </a:prstGeom>
          </p:spPr>
        </p:pic>
        <p:sp>
          <p:nvSpPr>
            <p:cNvPr id="13" name="TextBox 12"/>
            <p:cNvSpPr txBox="1"/>
            <p:nvPr/>
          </p:nvSpPr>
          <p:spPr>
            <a:xfrm>
              <a:off x="6958441" y="2975902"/>
              <a:ext cx="1453924" cy="307777"/>
            </a:xfrm>
            <a:prstGeom prst="rect">
              <a:avLst/>
            </a:prstGeom>
            <a:noFill/>
          </p:spPr>
          <p:txBody>
            <a:bodyPr wrap="none" lIns="0" tIns="0" rIns="0" bIns="0" rtlCol="0">
              <a:spAutoFit/>
            </a:bodyPr>
            <a:lstStyle/>
            <a:p>
              <a:pPr algn="ctr"/>
              <a:r>
                <a:rPr lang="en-US" sz="2000" dirty="0" smtClean="0"/>
                <a:t>CSI Register</a:t>
              </a:r>
            </a:p>
          </p:txBody>
        </p:sp>
      </p:grpSp>
      <p:grpSp>
        <p:nvGrpSpPr>
          <p:cNvPr id="22" name="Group 21"/>
          <p:cNvGrpSpPr/>
          <p:nvPr/>
        </p:nvGrpSpPr>
        <p:grpSpPr>
          <a:xfrm>
            <a:off x="3579718" y="2975903"/>
            <a:ext cx="2109552" cy="1401367"/>
            <a:chOff x="3579718" y="2975903"/>
            <a:chExt cx="2109552" cy="1401367"/>
          </a:xfrm>
        </p:grpSpPr>
        <p:sp>
          <p:nvSpPr>
            <p:cNvPr id="16" name="TextBox 15"/>
            <p:cNvSpPr txBox="1"/>
            <p:nvPr/>
          </p:nvSpPr>
          <p:spPr>
            <a:xfrm>
              <a:off x="3579718" y="2975903"/>
              <a:ext cx="2109552" cy="307777"/>
            </a:xfrm>
            <a:prstGeom prst="rect">
              <a:avLst/>
            </a:prstGeom>
            <a:noFill/>
          </p:spPr>
          <p:txBody>
            <a:bodyPr wrap="none" lIns="0" tIns="0" rIns="0" bIns="0" rtlCol="0">
              <a:spAutoFit/>
            </a:bodyPr>
            <a:lstStyle/>
            <a:p>
              <a:r>
                <a:rPr lang="en-US" sz="2000" dirty="0" smtClean="0"/>
                <a:t>Ongoing Initiatives</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070239" y="3204065"/>
              <a:ext cx="1097398" cy="1249012"/>
            </a:xfrm>
            <a:prstGeom prst="rect">
              <a:avLst/>
            </a:prstGeom>
          </p:spPr>
        </p:pic>
      </p:grpSp>
      <p:grpSp>
        <p:nvGrpSpPr>
          <p:cNvPr id="24" name="Group 23"/>
          <p:cNvGrpSpPr/>
          <p:nvPr/>
        </p:nvGrpSpPr>
        <p:grpSpPr>
          <a:xfrm>
            <a:off x="346871" y="4841836"/>
            <a:ext cx="3185067" cy="1243107"/>
            <a:chOff x="346871" y="4841836"/>
            <a:chExt cx="3185067" cy="1243107"/>
          </a:xfrm>
        </p:grpSpPr>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85" y="5148660"/>
              <a:ext cx="843707" cy="847029"/>
            </a:xfrm>
            <a:prstGeom prst="rect">
              <a:avLst/>
            </a:prstGeom>
          </p:spPr>
        </p:pic>
        <p:sp>
          <p:nvSpPr>
            <p:cNvPr id="15" name="TextBox 14"/>
            <p:cNvSpPr txBox="1"/>
            <p:nvPr/>
          </p:nvSpPr>
          <p:spPr>
            <a:xfrm>
              <a:off x="1329412" y="5253946"/>
              <a:ext cx="2202526" cy="830997"/>
            </a:xfrm>
            <a:prstGeom prst="rect">
              <a:avLst/>
            </a:prstGeom>
            <a:noFill/>
          </p:spPr>
          <p:txBody>
            <a:bodyPr wrap="none" lIns="0" tIns="0" rIns="0" bIns="0" rtlCol="0">
              <a:spAutoFit/>
            </a:bodyPr>
            <a:lstStyle/>
            <a:p>
              <a:pPr marL="169863" indent="-169863">
                <a:buFont typeface="Arial" panose="020B0604020202020204" pitchFamily="34" charset="0"/>
                <a:buChar char="•"/>
              </a:pPr>
              <a:r>
                <a:rPr lang="en-US" dirty="0" smtClean="0"/>
                <a:t>IT Strategy &amp; Vision</a:t>
              </a:r>
            </a:p>
            <a:p>
              <a:pPr marL="169863" indent="-169863">
                <a:buFont typeface="Arial" panose="020B0604020202020204" pitchFamily="34" charset="0"/>
                <a:buChar char="•"/>
              </a:pPr>
              <a:r>
                <a:rPr lang="en-US" dirty="0" smtClean="0"/>
                <a:t>Business Strategy</a:t>
              </a:r>
            </a:p>
            <a:p>
              <a:pPr marL="169863" indent="-169863">
                <a:buFont typeface="Arial" panose="020B0604020202020204" pitchFamily="34" charset="0"/>
                <a:buChar char="•"/>
              </a:pPr>
              <a:r>
                <a:rPr lang="en-US" dirty="0" smtClean="0"/>
                <a:t>BRM feedback</a:t>
              </a:r>
            </a:p>
          </p:txBody>
        </p:sp>
        <p:sp>
          <p:nvSpPr>
            <p:cNvPr id="18" name="TextBox 17"/>
            <p:cNvSpPr txBox="1"/>
            <p:nvPr/>
          </p:nvSpPr>
          <p:spPr>
            <a:xfrm>
              <a:off x="346871" y="4841836"/>
              <a:ext cx="1962268" cy="307777"/>
            </a:xfrm>
            <a:prstGeom prst="rect">
              <a:avLst/>
            </a:prstGeom>
            <a:noFill/>
          </p:spPr>
          <p:txBody>
            <a:bodyPr wrap="none" lIns="0" tIns="0" rIns="0" bIns="0" rtlCol="0">
              <a:spAutoFit/>
            </a:bodyPr>
            <a:lstStyle/>
            <a:p>
              <a:pPr algn="ctr"/>
              <a:r>
                <a:rPr lang="en-US" sz="2000" dirty="0" smtClean="0"/>
                <a:t>Strategy &amp; Vision</a:t>
              </a:r>
            </a:p>
          </p:txBody>
        </p:sp>
      </p:grpSp>
      <p:grpSp>
        <p:nvGrpSpPr>
          <p:cNvPr id="26" name="Group 25"/>
          <p:cNvGrpSpPr/>
          <p:nvPr/>
        </p:nvGrpSpPr>
        <p:grpSpPr>
          <a:xfrm>
            <a:off x="6781203" y="4805446"/>
            <a:ext cx="1740861" cy="1376599"/>
            <a:chOff x="6781203" y="4805446"/>
            <a:chExt cx="1740861" cy="1376599"/>
          </a:xfrm>
        </p:grpSpPr>
        <p:sp>
          <p:nvSpPr>
            <p:cNvPr id="19" name="TextBox 18"/>
            <p:cNvSpPr txBox="1"/>
            <p:nvPr/>
          </p:nvSpPr>
          <p:spPr>
            <a:xfrm>
              <a:off x="6781203" y="4805446"/>
              <a:ext cx="1740861" cy="307777"/>
            </a:xfrm>
            <a:prstGeom prst="rect">
              <a:avLst/>
            </a:prstGeom>
            <a:noFill/>
          </p:spPr>
          <p:txBody>
            <a:bodyPr wrap="none" lIns="0" tIns="0" rIns="0" bIns="0" rtlCol="0">
              <a:spAutoFit/>
            </a:bodyPr>
            <a:lstStyle/>
            <a:p>
              <a:pPr algn="ctr"/>
              <a:r>
                <a:rPr lang="en-US" sz="2000" dirty="0" smtClean="0"/>
                <a:t>Additional Data</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55766" y="5156842"/>
              <a:ext cx="1025203" cy="1025203"/>
            </a:xfrm>
            <a:prstGeom prst="rect">
              <a:avLst/>
            </a:prstGeom>
          </p:spPr>
        </p:pic>
      </p:grpSp>
    </p:spTree>
    <p:extLst>
      <p:ext uri="{BB962C8B-B14F-4D97-AF65-F5344CB8AC3E}">
        <p14:creationId xmlns:p14="http://schemas.microsoft.com/office/powerpoint/2010/main" val="5380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0399" y="3405865"/>
            <a:ext cx="8518801" cy="816717"/>
          </a:xfrm>
        </p:spPr>
        <p:txBody>
          <a:bodyPr>
            <a:noAutofit/>
          </a:bodyPr>
          <a:lstStyle/>
          <a:p>
            <a:r>
              <a:rPr lang="en-US" sz="3600" dirty="0" smtClean="0"/>
              <a:t>Strategic Process Roadmap Templates</a:t>
            </a:r>
          </a:p>
          <a:p>
            <a:r>
              <a:rPr lang="en-US" sz="1800" b="1" dirty="0" smtClean="0">
                <a:solidFill>
                  <a:srgbClr val="7030A0"/>
                </a:solidFill>
              </a:rPr>
              <a:t>Download at</a:t>
            </a:r>
            <a:r>
              <a:rPr lang="en-US" sz="1800" b="1" dirty="0">
                <a:solidFill>
                  <a:srgbClr val="7030A0"/>
                </a:solidFill>
              </a:rPr>
              <a:t>: </a:t>
            </a:r>
            <a:r>
              <a:rPr lang="en-US" sz="1800" b="1" dirty="0" smtClean="0">
                <a:solidFill>
                  <a:srgbClr val="7030A0"/>
                </a:solidFill>
              </a:rPr>
              <a:t>www.tmanthey.com/speaker.html</a:t>
            </a:r>
            <a:endParaRPr lang="en-US" sz="1800" b="1"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
            <a:ext cx="3205137" cy="3205137"/>
          </a:xfrm>
          <a:prstGeom prst="rect">
            <a:avLst/>
          </a:prstGeom>
          <a:ln>
            <a:noFill/>
          </a:ln>
        </p:spPr>
      </p:pic>
      <p:pic>
        <p:nvPicPr>
          <p:cNvPr id="4" name="Picture 3"/>
          <p:cNvPicPr>
            <a:picLocks noChangeAspect="1"/>
          </p:cNvPicPr>
          <p:nvPr/>
        </p:nvPicPr>
        <p:blipFill>
          <a:blip r:embed="rId3"/>
          <a:stretch>
            <a:fillRect/>
          </a:stretch>
        </p:blipFill>
        <p:spPr>
          <a:xfrm>
            <a:off x="3341708" y="4602772"/>
            <a:ext cx="2593574" cy="148551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370579" y="4602773"/>
            <a:ext cx="2745216" cy="148551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3205137" y="-1"/>
            <a:ext cx="5938863" cy="3206187"/>
          </a:xfrm>
          <a:prstGeom prst="rect">
            <a:avLst/>
          </a:prstGeom>
        </p:spPr>
      </p:pic>
      <p:pic>
        <p:nvPicPr>
          <p:cNvPr id="9" name="Picture 8"/>
          <p:cNvPicPr/>
          <p:nvPr/>
        </p:nvPicPr>
        <p:blipFill rotWithShape="1">
          <a:blip r:embed="rId6" cstate="print">
            <a:extLst>
              <a:ext uri="{28A0092B-C50C-407E-A947-70E740481C1C}">
                <a14:useLocalDpi xmlns:a14="http://schemas.microsoft.com/office/drawing/2010/main" val="0"/>
              </a:ext>
            </a:extLst>
          </a:blip>
          <a:srcRect t="15408" b="7219"/>
          <a:stretch/>
        </p:blipFill>
        <p:spPr bwMode="auto">
          <a:xfrm>
            <a:off x="6110358" y="4602772"/>
            <a:ext cx="2568257" cy="1485511"/>
          </a:xfrm>
          <a:prstGeom prst="rect">
            <a:avLst/>
          </a:prstGeom>
          <a:noFill/>
          <a:ln>
            <a:solidFill>
              <a:schemeClr val="accent1"/>
            </a:solidFill>
          </a:ln>
          <a:effectLst>
            <a:outerShdw blurRad="50800" dist="38100" dir="2700000" algn="tl" rotWithShape="0">
              <a:prstClr val="black">
                <a:alpha val="40000"/>
              </a:prstClr>
            </a:outerShdw>
          </a:effectLst>
        </p:spPr>
      </p:pic>
      <p:sp>
        <p:nvSpPr>
          <p:cNvPr id="10" name="TextBox 9"/>
          <p:cNvSpPr txBox="1"/>
          <p:nvPr/>
        </p:nvSpPr>
        <p:spPr>
          <a:xfrm rot="16200000">
            <a:off x="-858122" y="1299161"/>
            <a:ext cx="2457404" cy="430887"/>
          </a:xfrm>
          <a:prstGeom prst="rect">
            <a:avLst/>
          </a:prstGeom>
          <a:noFill/>
        </p:spPr>
        <p:txBody>
          <a:bodyPr wrap="none" lIns="0" tIns="0" rIns="0" bIns="0" rtlCol="0">
            <a:spAutoFit/>
          </a:bodyPr>
          <a:lstStyle/>
          <a:p>
            <a:r>
              <a:rPr lang="en-US" sz="2800" dirty="0" smtClean="0">
                <a:solidFill>
                  <a:schemeClr val="bg1">
                    <a:lumMod val="75000"/>
                  </a:schemeClr>
                </a:solidFill>
              </a:rPr>
              <a:t>Process Owner</a:t>
            </a:r>
          </a:p>
        </p:txBody>
      </p:sp>
    </p:spTree>
    <p:extLst>
      <p:ext uri="{BB962C8B-B14F-4D97-AF65-F5344CB8AC3E}">
        <p14:creationId xmlns:p14="http://schemas.microsoft.com/office/powerpoint/2010/main" val="3871358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Strategic Process Roadmap Questionnaire</a:t>
            </a:r>
            <a:endParaRPr lang="en-US" sz="2400" dirty="0"/>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sz="2000" dirty="0"/>
              <a:t>The Excel workbook consist of questions a Process Owner should ask themselves for each process they </a:t>
            </a:r>
            <a:r>
              <a:rPr lang="en-US" sz="2000" dirty="0" smtClean="0"/>
              <a:t>own.</a:t>
            </a:r>
          </a:p>
          <a:p>
            <a:pPr marL="342900" indent="-342900">
              <a:buFont typeface="Arial" panose="020B0604020202020204" pitchFamily="34" charset="0"/>
              <a:buChar char="•"/>
            </a:pPr>
            <a:r>
              <a:rPr lang="en-US" sz="2000" dirty="0" smtClean="0"/>
              <a:t>This </a:t>
            </a:r>
            <a:r>
              <a:rPr lang="en-US" sz="2000" dirty="0"/>
              <a:t>is only a starting point but provides great guidance</a:t>
            </a:r>
          </a:p>
          <a:p>
            <a:endParaRPr lang="en-US" dirty="0"/>
          </a:p>
          <a:p>
            <a:r>
              <a:rPr lang="en-US" sz="2400" dirty="0">
                <a:solidFill>
                  <a:schemeClr val="bg1">
                    <a:lumMod val="50000"/>
                  </a:schemeClr>
                </a:solidFill>
              </a:rPr>
              <a:t>Workbook with questions</a:t>
            </a:r>
          </a:p>
          <a:p>
            <a:pPr marL="285750" lvl="1" indent="-285750">
              <a:buFont typeface="Arial" panose="020B0604020202020204" pitchFamily="34" charset="0"/>
              <a:buChar char="•"/>
            </a:pPr>
            <a:r>
              <a:rPr lang="en-US" sz="1600" dirty="0"/>
              <a:t>Workbook contains detailed instructions</a:t>
            </a:r>
          </a:p>
          <a:p>
            <a:pPr marL="285750" lvl="1" indent="-285750">
              <a:buFont typeface="Arial" panose="020B0604020202020204" pitchFamily="34" charset="0"/>
              <a:buChar char="•"/>
            </a:pPr>
            <a:r>
              <a:rPr lang="en-US" sz="1600" dirty="0"/>
              <a:t>Questions in </a:t>
            </a:r>
            <a:r>
              <a:rPr lang="en-US" sz="1600" dirty="0" smtClean="0"/>
              <a:t>four domains</a:t>
            </a:r>
            <a:r>
              <a:rPr lang="en-US" sz="1600" dirty="0"/>
              <a:t>: People, Process, </a:t>
            </a:r>
            <a:r>
              <a:rPr lang="en-US" sz="1600" dirty="0" smtClean="0"/>
              <a:t>Technology and Partners</a:t>
            </a:r>
            <a:endParaRPr lang="en-US" sz="1600" dirty="0"/>
          </a:p>
          <a:p>
            <a:pPr marL="285750" lvl="1" indent="-285750">
              <a:buFont typeface="Arial" panose="020B0604020202020204" pitchFamily="34" charset="0"/>
              <a:buChar char="•"/>
            </a:pPr>
            <a:r>
              <a:rPr lang="en-US" sz="1600" dirty="0" smtClean="0"/>
              <a:t>The </a:t>
            </a:r>
            <a:r>
              <a:rPr lang="en-US" sz="1600" dirty="0"/>
              <a:t>Process Owner must identify process specific questions for their process</a:t>
            </a:r>
          </a:p>
          <a:p>
            <a:endParaRPr lang="en-US" dirty="0"/>
          </a:p>
        </p:txBody>
      </p:sp>
      <p:pic>
        <p:nvPicPr>
          <p:cNvPr id="4" name="Picture 3"/>
          <p:cNvPicPr>
            <a:picLocks noChangeAspect="1"/>
          </p:cNvPicPr>
          <p:nvPr/>
        </p:nvPicPr>
        <p:blipFill>
          <a:blip r:embed="rId2"/>
          <a:stretch>
            <a:fillRect/>
          </a:stretch>
        </p:blipFill>
        <p:spPr>
          <a:xfrm>
            <a:off x="2735885" y="4076700"/>
            <a:ext cx="3859728" cy="2088604"/>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1255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36103818"/>
              </p:ext>
            </p:extLst>
          </p:nvPr>
        </p:nvGraphicFramePr>
        <p:xfrm>
          <a:off x="6248400" y="-2"/>
          <a:ext cx="2890165" cy="1037112"/>
        </p:xfrm>
        <a:graphic>
          <a:graphicData uri="http://schemas.openxmlformats.org/drawingml/2006/table">
            <a:tbl>
              <a:tblPr firstRow="1" bandRow="1">
                <a:tableStyleId>{5940675A-B579-460E-94D1-54222C63F5DA}</a:tableStyleId>
              </a:tblPr>
              <a:tblGrid>
                <a:gridCol w="1305236"/>
                <a:gridCol w="1584929"/>
              </a:tblGrid>
              <a:tr h="259278">
                <a:tc>
                  <a:txBody>
                    <a:bodyPr/>
                    <a:lstStyle/>
                    <a:p>
                      <a:r>
                        <a:rPr lang="en-US" sz="1000" b="1" dirty="0" smtClean="0">
                          <a:solidFill>
                            <a:schemeClr val="tx1"/>
                          </a:solidFill>
                        </a:rPr>
                        <a:t>As Of:</a:t>
                      </a:r>
                      <a:endParaRPr lang="en-US" sz="1000" b="1" dirty="0">
                        <a:solidFill>
                          <a:schemeClr val="tx1"/>
                        </a:solidFill>
                      </a:endParaRPr>
                    </a:p>
                  </a:txBody>
                  <a:tcPr>
                    <a:solidFill>
                      <a:schemeClr val="bg1">
                        <a:lumMod val="95000"/>
                      </a:schemeClr>
                    </a:solidFill>
                  </a:tcPr>
                </a:tc>
                <a:tc>
                  <a:txBody>
                    <a:bodyPr/>
                    <a:lstStyle/>
                    <a:p>
                      <a:pPr algn="ctr"/>
                      <a:r>
                        <a:rPr lang="en-US" sz="1000" b="1" dirty="0" smtClean="0">
                          <a:solidFill>
                            <a:schemeClr val="tx1"/>
                          </a:solidFill>
                        </a:rPr>
                        <a:t>1/1/2016</a:t>
                      </a:r>
                      <a:endParaRPr lang="en-US" sz="1000" b="1" dirty="0">
                        <a:solidFill>
                          <a:schemeClr val="tx1"/>
                        </a:solidFill>
                      </a:endParaRPr>
                    </a:p>
                  </a:txBody>
                  <a:tcPr>
                    <a:solidFill>
                      <a:schemeClr val="bg1">
                        <a:lumMod val="95000"/>
                      </a:schemeClr>
                    </a:solidFill>
                  </a:tcPr>
                </a:tc>
              </a:tr>
              <a:tr h="259278">
                <a:tc>
                  <a:txBody>
                    <a:bodyPr/>
                    <a:lstStyle/>
                    <a:p>
                      <a:r>
                        <a:rPr lang="en-US" sz="1000" b="1" dirty="0" smtClean="0">
                          <a:solidFill>
                            <a:schemeClr val="tx1"/>
                          </a:solidFill>
                        </a:rPr>
                        <a:t>Maturity</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2.5 (1/10/2015)</a:t>
                      </a:r>
                      <a:endParaRPr lang="en-US" sz="1000" dirty="0"/>
                    </a:p>
                  </a:txBody>
                  <a:tcPr>
                    <a:solidFill>
                      <a:schemeClr val="bg1"/>
                    </a:solidFill>
                  </a:tcPr>
                </a:tc>
              </a:tr>
              <a:tr h="259278">
                <a:tc>
                  <a:txBody>
                    <a:bodyPr/>
                    <a:lstStyle/>
                    <a:p>
                      <a:r>
                        <a:rPr lang="en-US" sz="1000" b="1" dirty="0" smtClean="0">
                          <a:solidFill>
                            <a:schemeClr val="tx1"/>
                          </a:solidFill>
                        </a:rPr>
                        <a:t>Process Owner</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John Doe</a:t>
                      </a:r>
                      <a:endParaRPr lang="en-US" sz="1000" dirty="0"/>
                    </a:p>
                  </a:txBody>
                  <a:tcPr>
                    <a:solidFill>
                      <a:schemeClr val="bg1"/>
                    </a:solidFill>
                  </a:tcPr>
                </a:tc>
              </a:tr>
              <a:tr h="259278">
                <a:tc>
                  <a:txBody>
                    <a:bodyPr/>
                    <a:lstStyle/>
                    <a:p>
                      <a:r>
                        <a:rPr lang="en-US" sz="1000" b="1" dirty="0" smtClean="0">
                          <a:solidFill>
                            <a:schemeClr val="tx1"/>
                          </a:solidFill>
                        </a:rPr>
                        <a:t>Process Manager</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Jane Smith</a:t>
                      </a:r>
                      <a:endParaRPr lang="en-US" sz="1000" dirty="0"/>
                    </a:p>
                  </a:txBody>
                  <a:tcPr>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7479421"/>
              </p:ext>
            </p:extLst>
          </p:nvPr>
        </p:nvGraphicFramePr>
        <p:xfrm>
          <a:off x="228600" y="1127586"/>
          <a:ext cx="8839200" cy="942514"/>
        </p:xfrm>
        <a:graphic>
          <a:graphicData uri="http://schemas.openxmlformats.org/drawingml/2006/table">
            <a:tbl>
              <a:tblPr firstRow="1" bandRow="1">
                <a:tableStyleId>{5940675A-B579-460E-94D1-54222C63F5DA}</a:tableStyleId>
              </a:tblPr>
              <a:tblGrid>
                <a:gridCol w="8839200"/>
              </a:tblGrid>
              <a:tr h="301799">
                <a:tc>
                  <a:txBody>
                    <a:bodyPr/>
                    <a:lstStyle/>
                    <a:p>
                      <a:r>
                        <a:rPr lang="en-US" sz="900" b="1" dirty="0" smtClean="0">
                          <a:solidFill>
                            <a:schemeClr val="bg1"/>
                          </a:solidFill>
                        </a:rPr>
                        <a:t>Improvement Focus and Future Vision of the Process</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640715">
                <a:tc>
                  <a:txBody>
                    <a:bodyPr/>
                    <a:lstStyle/>
                    <a:p>
                      <a:r>
                        <a:rPr lang="en-US" sz="800" dirty="0" smtClean="0"/>
                        <a:t>Xx</a:t>
                      </a:r>
                    </a:p>
                    <a:p>
                      <a:r>
                        <a:rPr lang="en-US" sz="800" dirty="0" smtClean="0"/>
                        <a:t>X</a:t>
                      </a:r>
                    </a:p>
                    <a:p>
                      <a:r>
                        <a:rPr lang="en-US" sz="800" dirty="0" smtClean="0"/>
                        <a:t>x</a:t>
                      </a:r>
                      <a:endParaRPr lang="en-US" sz="800" dirty="0"/>
                    </a:p>
                  </a:txBody>
                  <a:tcPr>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71058519"/>
              </p:ext>
            </p:extLst>
          </p:nvPr>
        </p:nvGraphicFramePr>
        <p:xfrm>
          <a:off x="228600" y="2142064"/>
          <a:ext cx="4393862" cy="1621014"/>
        </p:xfrm>
        <a:graphic>
          <a:graphicData uri="http://schemas.openxmlformats.org/drawingml/2006/table">
            <a:tbl>
              <a:tblPr firstRow="1" bandRow="1">
                <a:tableStyleId>{5940675A-B579-460E-94D1-54222C63F5DA}</a:tableStyleId>
              </a:tblPr>
              <a:tblGrid>
                <a:gridCol w="4393862"/>
              </a:tblGrid>
              <a:tr h="0">
                <a:tc>
                  <a:txBody>
                    <a:bodyPr/>
                    <a:lstStyle/>
                    <a:p>
                      <a:r>
                        <a:rPr lang="en-US" sz="900" b="1" dirty="0" smtClean="0">
                          <a:solidFill>
                            <a:schemeClr val="bg1"/>
                          </a:solidFill>
                        </a:rPr>
                        <a:t>Current State / Gaps / Limitations</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1392414">
                <a:tc>
                  <a:txBody>
                    <a:bodyPr/>
                    <a:lstStyle/>
                    <a:p>
                      <a:pPr marL="228600" indent="-228600">
                        <a:buFont typeface="+mj-lt"/>
                        <a:buAutoNum type="alphaLcParenR"/>
                      </a:pPr>
                      <a:r>
                        <a:rPr lang="en-US" sz="800" dirty="0" smtClean="0"/>
                        <a:t>xx</a:t>
                      </a:r>
                      <a:endParaRPr lang="en-US" sz="80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14202391"/>
              </p:ext>
            </p:extLst>
          </p:nvPr>
        </p:nvGraphicFramePr>
        <p:xfrm>
          <a:off x="4724400" y="2142062"/>
          <a:ext cx="4343400" cy="1624379"/>
        </p:xfrm>
        <a:graphic>
          <a:graphicData uri="http://schemas.openxmlformats.org/drawingml/2006/table">
            <a:tbl>
              <a:tblPr firstRow="1" bandRow="1">
                <a:tableStyleId>{5940675A-B579-460E-94D1-54222C63F5DA}</a:tableStyleId>
              </a:tblPr>
              <a:tblGrid>
                <a:gridCol w="4343400"/>
              </a:tblGrid>
              <a:tr h="0">
                <a:tc>
                  <a:txBody>
                    <a:bodyPr/>
                    <a:lstStyle/>
                    <a:p>
                      <a:r>
                        <a:rPr lang="en-US" sz="900" b="1" dirty="0" smtClean="0">
                          <a:solidFill>
                            <a:schemeClr val="bg1"/>
                          </a:solidFill>
                        </a:rPr>
                        <a:t>Key Activities / Milestones</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1395779">
                <a:tc>
                  <a:txBody>
                    <a:bodyPr/>
                    <a:lstStyle/>
                    <a:p>
                      <a:pPr marL="228600" indent="-228600">
                        <a:buFont typeface="+mj-lt"/>
                        <a:buAutoNum type="arabicPeriod"/>
                      </a:pPr>
                      <a:r>
                        <a:rPr lang="en-US" sz="800" dirty="0" smtClean="0"/>
                        <a:t>xx</a:t>
                      </a:r>
                      <a:endParaRPr lang="en-US" sz="800" dirty="0"/>
                    </a:p>
                  </a:txBody>
                  <a:tcP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82944857"/>
              </p:ext>
            </p:extLst>
          </p:nvPr>
        </p:nvGraphicFramePr>
        <p:xfrm>
          <a:off x="228600" y="3858682"/>
          <a:ext cx="4393862" cy="924990"/>
        </p:xfrm>
        <a:graphic>
          <a:graphicData uri="http://schemas.openxmlformats.org/drawingml/2006/table">
            <a:tbl>
              <a:tblPr firstRow="1" bandRow="1">
                <a:tableStyleId>{5940675A-B579-460E-94D1-54222C63F5DA}</a:tableStyleId>
              </a:tblPr>
              <a:tblGrid>
                <a:gridCol w="4393862"/>
              </a:tblGrid>
              <a:tr h="141810">
                <a:tc>
                  <a:txBody>
                    <a:bodyPr/>
                    <a:lstStyle/>
                    <a:p>
                      <a:r>
                        <a:rPr lang="en-US" sz="900" b="1" dirty="0" smtClean="0">
                          <a:solidFill>
                            <a:schemeClr val="bg1"/>
                          </a:solidFill>
                        </a:rPr>
                        <a:t>Benefits &amp; Value Proposition</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696390">
                <a:tc>
                  <a:txBody>
                    <a:bodyPr/>
                    <a:lstStyle/>
                    <a:p>
                      <a:pPr marL="169863" indent="-169863">
                        <a:buFont typeface="Arial" panose="020B0604020202020204" pitchFamily="34" charset="0"/>
                        <a:buChar char="•"/>
                      </a:pPr>
                      <a:r>
                        <a:rPr lang="en-US" sz="800" dirty="0" smtClean="0"/>
                        <a:t>xx</a:t>
                      </a:r>
                      <a:endParaRPr lang="en-US" sz="800" dirty="0"/>
                    </a:p>
                  </a:txBody>
                  <a:tcPr>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44305249"/>
              </p:ext>
            </p:extLst>
          </p:nvPr>
        </p:nvGraphicFramePr>
        <p:xfrm>
          <a:off x="4724400" y="3848100"/>
          <a:ext cx="4343400" cy="953325"/>
        </p:xfrm>
        <a:graphic>
          <a:graphicData uri="http://schemas.openxmlformats.org/drawingml/2006/table">
            <a:tbl>
              <a:tblPr firstRow="1" bandRow="1">
                <a:tableStyleId>{5940675A-B579-460E-94D1-54222C63F5DA}</a:tableStyleId>
              </a:tblPr>
              <a:tblGrid>
                <a:gridCol w="868680"/>
                <a:gridCol w="868680"/>
                <a:gridCol w="868680"/>
                <a:gridCol w="868680"/>
                <a:gridCol w="868680"/>
              </a:tblGrid>
              <a:tr h="226087">
                <a:tc gridSpan="5">
                  <a:txBody>
                    <a:bodyPr/>
                    <a:lstStyle/>
                    <a:p>
                      <a:r>
                        <a:rPr lang="en-US" sz="900" b="1" dirty="0" smtClean="0">
                          <a:solidFill>
                            <a:schemeClr val="bg1"/>
                          </a:solidFill>
                        </a:rPr>
                        <a:t>Financial Forecast over 3 years</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c hMerge="1">
                  <a:txBody>
                    <a:bodyPr/>
                    <a:lstStyle/>
                    <a:p>
                      <a:endParaRPr lang="en-US" sz="10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solidFill>
                      <a:schemeClr val="accent2"/>
                    </a:solidFill>
                  </a:tcPr>
                </a:tc>
                <a:tc hMerge="1">
                  <a:txBody>
                    <a:bodyPr/>
                    <a:lstStyle/>
                    <a:p>
                      <a:endParaRPr lang="en-US" sz="10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solidFill>
                      <a:schemeClr val="accent2"/>
                    </a:solidFill>
                  </a:tcPr>
                </a:tc>
                <a:tc hMerge="1">
                  <a:txBody>
                    <a:bodyPr/>
                    <a:lstStyle/>
                    <a:p>
                      <a:endParaRPr lang="en-US" sz="10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solidFill>
                      <a:schemeClr val="accent2"/>
                    </a:solidFill>
                  </a:tcPr>
                </a:tc>
                <a:tc hMerge="1">
                  <a:txBody>
                    <a:bodyPr/>
                    <a:lstStyle/>
                    <a:p>
                      <a:endParaRPr lang="en-US" sz="10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solidFill>
                      <a:schemeClr val="accent2"/>
                    </a:solidFill>
                  </a:tcPr>
                </a:tc>
              </a:tr>
              <a:tr h="241575">
                <a:tc>
                  <a:txBody>
                    <a:bodyPr/>
                    <a:lstStyle/>
                    <a:p>
                      <a:pPr marL="0" indent="0">
                        <a:buFont typeface="+mj-lt"/>
                        <a:buNone/>
                      </a:pPr>
                      <a:endParaRPr lang="en-US" sz="800" dirty="0"/>
                    </a:p>
                  </a:txBody>
                  <a:tcPr>
                    <a:solidFill>
                      <a:srgbClr val="E5EAF3"/>
                    </a:solidFill>
                  </a:tcPr>
                </a:tc>
                <a:tc>
                  <a:txBody>
                    <a:bodyPr/>
                    <a:lstStyle/>
                    <a:p>
                      <a:pPr marL="0" indent="0" algn="ctr">
                        <a:buFont typeface="+mj-lt"/>
                        <a:buNone/>
                      </a:pPr>
                      <a:r>
                        <a:rPr lang="en-US" sz="800" b="1" dirty="0" smtClean="0"/>
                        <a:t>2016</a:t>
                      </a:r>
                      <a:endParaRPr lang="en-US" sz="800" b="1" dirty="0"/>
                    </a:p>
                  </a:txBody>
                  <a:tcPr>
                    <a:solidFill>
                      <a:srgbClr val="E5EAF3"/>
                    </a:solidFill>
                  </a:tcPr>
                </a:tc>
                <a:tc>
                  <a:txBody>
                    <a:bodyPr/>
                    <a:lstStyle/>
                    <a:p>
                      <a:pPr marL="0" indent="0" algn="ctr">
                        <a:buFont typeface="+mj-lt"/>
                        <a:buNone/>
                      </a:pPr>
                      <a:r>
                        <a:rPr lang="en-US" sz="800" b="1" dirty="0" smtClean="0"/>
                        <a:t>2017</a:t>
                      </a:r>
                      <a:endParaRPr lang="en-US" sz="800" b="1" dirty="0"/>
                    </a:p>
                  </a:txBody>
                  <a:tcPr>
                    <a:solidFill>
                      <a:srgbClr val="E5EAF3"/>
                    </a:solidFill>
                  </a:tcPr>
                </a:tc>
                <a:tc>
                  <a:txBody>
                    <a:bodyPr/>
                    <a:lstStyle/>
                    <a:p>
                      <a:pPr marL="0" indent="0" algn="ctr">
                        <a:buFont typeface="+mj-lt"/>
                        <a:buNone/>
                      </a:pPr>
                      <a:r>
                        <a:rPr lang="en-US" sz="800" b="1" dirty="0" smtClean="0"/>
                        <a:t>2018</a:t>
                      </a:r>
                      <a:endParaRPr lang="en-US" sz="800" b="1" dirty="0"/>
                    </a:p>
                  </a:txBody>
                  <a:tcPr>
                    <a:solidFill>
                      <a:srgbClr val="E5EAF3"/>
                    </a:solidFill>
                  </a:tcPr>
                </a:tc>
                <a:tc>
                  <a:txBody>
                    <a:bodyPr/>
                    <a:lstStyle/>
                    <a:p>
                      <a:pPr marL="0" indent="0" algn="ctr">
                        <a:buFont typeface="+mj-lt"/>
                        <a:buNone/>
                      </a:pPr>
                      <a:r>
                        <a:rPr lang="en-US" sz="800" b="1" dirty="0" smtClean="0"/>
                        <a:t>Total</a:t>
                      </a:r>
                      <a:endParaRPr lang="en-US" sz="800" b="1" dirty="0"/>
                    </a:p>
                  </a:txBody>
                  <a:tcPr>
                    <a:solidFill>
                      <a:srgbClr val="E5EAF3"/>
                    </a:solidFill>
                  </a:tcPr>
                </a:tc>
              </a:tr>
              <a:tr h="241575">
                <a:tc>
                  <a:txBody>
                    <a:bodyPr/>
                    <a:lstStyle/>
                    <a:p>
                      <a:pPr marL="0" indent="0">
                        <a:buFont typeface="+mj-lt"/>
                        <a:buNone/>
                      </a:pPr>
                      <a:r>
                        <a:rPr lang="en-US" sz="800" b="0" dirty="0" smtClean="0"/>
                        <a:t>Committed</a:t>
                      </a:r>
                      <a:endParaRPr lang="en-US" sz="800" b="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rgbClr val="E5EAF3"/>
                    </a:solidFill>
                  </a:tcPr>
                </a:tc>
              </a:tr>
              <a:tr h="241575">
                <a:tc>
                  <a:txBody>
                    <a:bodyPr/>
                    <a:lstStyle/>
                    <a:p>
                      <a:pPr marL="0" indent="0">
                        <a:buFont typeface="+mj-lt"/>
                        <a:buNone/>
                      </a:pPr>
                      <a:r>
                        <a:rPr lang="en-US" sz="800" b="0" dirty="0" smtClean="0"/>
                        <a:t>Requested</a:t>
                      </a:r>
                      <a:endParaRPr lang="en-US" sz="800" b="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rgbClr val="E5EAF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8717891"/>
              </p:ext>
            </p:extLst>
          </p:nvPr>
        </p:nvGraphicFramePr>
        <p:xfrm>
          <a:off x="228600" y="4889500"/>
          <a:ext cx="8839200" cy="1318884"/>
        </p:xfrm>
        <a:graphic>
          <a:graphicData uri="http://schemas.openxmlformats.org/drawingml/2006/table">
            <a:tbl>
              <a:tblPr firstRow="1" bandRow="1">
                <a:tableStyleId>{5940675A-B579-460E-94D1-54222C63F5DA}</a:tableStyleId>
              </a:tblPr>
              <a:tblGrid>
                <a:gridCol w="2946400"/>
                <a:gridCol w="2946400"/>
                <a:gridCol w="2946400"/>
              </a:tblGrid>
              <a:tr h="248557">
                <a:tc>
                  <a:txBody>
                    <a:bodyPr/>
                    <a:lstStyle/>
                    <a:p>
                      <a:pPr algn="ctr"/>
                      <a:r>
                        <a:rPr lang="en-US" sz="1400" b="1" dirty="0" smtClean="0">
                          <a:solidFill>
                            <a:schemeClr val="bg1"/>
                          </a:solidFill>
                        </a:rPr>
                        <a:t>2016</a:t>
                      </a:r>
                      <a:endParaRPr lang="en-US" sz="14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lnB w="3175" cap="flat" cmpd="sng" algn="ctr">
                      <a:noFill/>
                      <a:prstDash val="solid"/>
                      <a:round/>
                      <a:headEnd type="none" w="med" len="med"/>
                      <a:tailEnd type="none" w="med" len="med"/>
                    </a:lnB>
                    <a:gradFill>
                      <a:gsLst>
                        <a:gs pos="0">
                          <a:schemeClr val="accent4"/>
                        </a:gs>
                        <a:gs pos="55000">
                          <a:schemeClr val="accent4">
                            <a:lumMod val="40000"/>
                            <a:lumOff val="60000"/>
                          </a:schemeClr>
                        </a:gs>
                        <a:gs pos="100000">
                          <a:srgbClr val="00338D"/>
                        </a:gs>
                      </a:gsLst>
                      <a:lin ang="10800000" scaled="0"/>
                    </a:gradFill>
                  </a:tcPr>
                </a:tc>
                <a:tc>
                  <a:txBody>
                    <a:bodyPr/>
                    <a:lstStyle/>
                    <a:p>
                      <a:pPr algn="ctr"/>
                      <a:r>
                        <a:rPr lang="en-US" sz="1400" b="1" dirty="0" smtClean="0">
                          <a:solidFill>
                            <a:schemeClr val="bg1"/>
                          </a:solidFill>
                        </a:rPr>
                        <a:t>2017</a:t>
                      </a:r>
                      <a:endParaRPr lang="en-US" sz="14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lnB w="3175" cap="flat" cmpd="sng" algn="ctr">
                      <a:noFill/>
                      <a:prstDash val="solid"/>
                      <a:round/>
                      <a:headEnd type="none" w="med" len="med"/>
                      <a:tailEnd type="none" w="med" len="med"/>
                    </a:lnB>
                    <a:gradFill>
                      <a:gsLst>
                        <a:gs pos="0">
                          <a:schemeClr val="accent4"/>
                        </a:gs>
                        <a:gs pos="55000">
                          <a:schemeClr val="accent4">
                            <a:lumMod val="40000"/>
                            <a:lumOff val="60000"/>
                          </a:schemeClr>
                        </a:gs>
                        <a:gs pos="100000">
                          <a:srgbClr val="00338D"/>
                        </a:gs>
                      </a:gsLst>
                      <a:lin ang="10800000" scaled="0"/>
                    </a:gradFill>
                  </a:tcPr>
                </a:tc>
                <a:tc>
                  <a:txBody>
                    <a:bodyPr/>
                    <a:lstStyle/>
                    <a:p>
                      <a:pPr algn="ctr"/>
                      <a:r>
                        <a:rPr lang="en-US" sz="1400" b="1" dirty="0" smtClean="0">
                          <a:solidFill>
                            <a:schemeClr val="bg1"/>
                          </a:solidFill>
                        </a:rPr>
                        <a:t>2018</a:t>
                      </a:r>
                      <a:endParaRPr lang="en-US" sz="14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lnB w="3175" cap="flat" cmpd="sng" algn="ctr">
                      <a:noFill/>
                      <a:prstDash val="solid"/>
                      <a:round/>
                      <a:headEnd type="none" w="med" len="med"/>
                      <a:tailEnd type="none" w="med" len="med"/>
                    </a:lnB>
                    <a:gradFill>
                      <a:gsLst>
                        <a:gs pos="0">
                          <a:schemeClr val="accent4"/>
                        </a:gs>
                        <a:gs pos="55000">
                          <a:schemeClr val="accent4">
                            <a:lumMod val="40000"/>
                            <a:lumOff val="60000"/>
                          </a:schemeClr>
                        </a:gs>
                        <a:gs pos="100000">
                          <a:srgbClr val="00338D"/>
                        </a:gs>
                      </a:gsLst>
                      <a:lin ang="10800000" scaled="0"/>
                    </a:gradFill>
                  </a:tcPr>
                </a:tc>
              </a:tr>
              <a:tr h="1014084">
                <a:tc>
                  <a:txBody>
                    <a:bodyPr/>
                    <a:lstStyle/>
                    <a:p>
                      <a:pPr marL="0" indent="0">
                        <a:buFont typeface="+mj-lt"/>
                        <a:buNone/>
                      </a:pPr>
                      <a:endParaRPr lang="en-US" sz="900" dirty="0"/>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indent="0">
                        <a:buFont typeface="+mj-lt"/>
                        <a:buNone/>
                      </a:pPr>
                      <a:endParaRPr lang="en-US" sz="9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indent="0">
                        <a:buFont typeface="+mj-lt"/>
                        <a:buNone/>
                      </a:pPr>
                      <a:endParaRPr lang="en-US" sz="900" dirty="0"/>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5EAF3"/>
                    </a:solidFill>
                  </a:tcPr>
                </a:tc>
              </a:tr>
            </a:tbl>
          </a:graphicData>
        </a:graphic>
      </p:graphicFrame>
      <p:cxnSp>
        <p:nvCxnSpPr>
          <p:cNvPr id="12" name="Straight Arrow Connector 11"/>
          <p:cNvCxnSpPr/>
          <p:nvPr/>
        </p:nvCxnSpPr>
        <p:spPr>
          <a:xfrm>
            <a:off x="287869" y="5702299"/>
            <a:ext cx="8763000" cy="0"/>
          </a:xfrm>
          <a:prstGeom prst="straightConnector1">
            <a:avLst/>
          </a:prstGeom>
          <a:ln w="28575" cmpd="sng">
            <a:solidFill>
              <a:srgbClr val="8099C6"/>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762000" y="5626537"/>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ular Callout 14"/>
          <p:cNvSpPr/>
          <p:nvPr/>
        </p:nvSpPr>
        <p:spPr>
          <a:xfrm>
            <a:off x="1066800" y="5755158"/>
            <a:ext cx="914400" cy="353542"/>
          </a:xfrm>
          <a:prstGeom prst="wedgeRectCallout">
            <a:avLst>
              <a:gd name="adj1" fmla="val -63426"/>
              <a:gd name="adj2" fmla="val -46218"/>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text</a:t>
            </a:r>
          </a:p>
        </p:txBody>
      </p:sp>
      <p:sp>
        <p:nvSpPr>
          <p:cNvPr id="18" name="Oval 17"/>
          <p:cNvSpPr/>
          <p:nvPr/>
        </p:nvSpPr>
        <p:spPr>
          <a:xfrm>
            <a:off x="2895600" y="5626099"/>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ular Callout 18"/>
          <p:cNvSpPr/>
          <p:nvPr/>
        </p:nvSpPr>
        <p:spPr>
          <a:xfrm>
            <a:off x="3200400" y="5754720"/>
            <a:ext cx="914400" cy="353542"/>
          </a:xfrm>
          <a:prstGeom prst="wedgeRectCallout">
            <a:avLst>
              <a:gd name="adj1" fmla="val -63426"/>
              <a:gd name="adj2" fmla="val -46218"/>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text</a:t>
            </a:r>
          </a:p>
        </p:txBody>
      </p:sp>
      <p:sp>
        <p:nvSpPr>
          <p:cNvPr id="20" name="Oval 19"/>
          <p:cNvSpPr/>
          <p:nvPr/>
        </p:nvSpPr>
        <p:spPr>
          <a:xfrm>
            <a:off x="5410200" y="5626099"/>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ular Callout 20"/>
          <p:cNvSpPr/>
          <p:nvPr/>
        </p:nvSpPr>
        <p:spPr>
          <a:xfrm>
            <a:off x="5715000" y="5754720"/>
            <a:ext cx="914400" cy="353542"/>
          </a:xfrm>
          <a:prstGeom prst="wedgeRectCallout">
            <a:avLst>
              <a:gd name="adj1" fmla="val -63426"/>
              <a:gd name="adj2" fmla="val -46218"/>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text</a:t>
            </a:r>
          </a:p>
        </p:txBody>
      </p:sp>
      <p:sp>
        <p:nvSpPr>
          <p:cNvPr id="22" name="Title 1"/>
          <p:cNvSpPr txBox="1">
            <a:spLocks/>
          </p:cNvSpPr>
          <p:nvPr/>
        </p:nvSpPr>
        <p:spPr>
          <a:xfrm>
            <a:off x="179512" y="76200"/>
            <a:ext cx="6373688" cy="685800"/>
          </a:xfrm>
          <a:prstGeom prst="rect">
            <a:avLst/>
          </a:prstGeom>
        </p:spPr>
        <p:txBody>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r>
              <a:rPr lang="en-US" dirty="0"/>
              <a:t>&lt;Process Name&gt;</a:t>
            </a:r>
          </a:p>
          <a:p>
            <a:r>
              <a:rPr lang="en-US" dirty="0" smtClean="0"/>
              <a:t>Strategic </a:t>
            </a:r>
            <a:r>
              <a:rPr lang="en-US" dirty="0"/>
              <a:t>Process Roadmap </a:t>
            </a:r>
            <a:r>
              <a:rPr lang="en-US" dirty="0" smtClean="0"/>
              <a:t>Summary</a:t>
            </a:r>
            <a:endParaRPr lang="en-US" dirty="0"/>
          </a:p>
        </p:txBody>
      </p:sp>
    </p:spTree>
    <p:extLst>
      <p:ext uri="{BB962C8B-B14F-4D97-AF65-F5344CB8AC3E}">
        <p14:creationId xmlns:p14="http://schemas.microsoft.com/office/powerpoint/2010/main" val="206766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15532951"/>
              </p:ext>
            </p:extLst>
          </p:nvPr>
        </p:nvGraphicFramePr>
        <p:xfrm>
          <a:off x="228600" y="1148602"/>
          <a:ext cx="8839200" cy="934198"/>
        </p:xfrm>
        <a:graphic>
          <a:graphicData uri="http://schemas.openxmlformats.org/drawingml/2006/table">
            <a:tbl>
              <a:tblPr firstRow="1" bandRow="1">
                <a:tableStyleId>{5940675A-B579-460E-94D1-54222C63F5DA}</a:tableStyleId>
              </a:tblPr>
              <a:tblGrid>
                <a:gridCol w="8839200"/>
              </a:tblGrid>
              <a:tr h="299136">
                <a:tc>
                  <a:txBody>
                    <a:bodyPr/>
                    <a:lstStyle/>
                    <a:p>
                      <a:r>
                        <a:rPr lang="en-US" sz="900" b="1" dirty="0" smtClean="0">
                          <a:solidFill>
                            <a:schemeClr val="bg1"/>
                          </a:solidFill>
                        </a:rPr>
                        <a:t>Improvement Focus and Future Vision of the Process</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635062">
                <a:tc>
                  <a:txBody>
                    <a:bodyPr/>
                    <a:lstStyle/>
                    <a:p>
                      <a:r>
                        <a:rPr lang="en-US" sz="900" dirty="0" smtClean="0"/>
                        <a:t>Focus</a:t>
                      </a:r>
                      <a:r>
                        <a:rPr lang="en-US" sz="900" baseline="0" dirty="0" smtClean="0"/>
                        <a:t> on process documentation, simplification and standardized execution across the enterprise. Establish a “follow-the-sun” 24/7/365 Service Desk globally utilizing one integrated platform (ServiceNow) and standardized process. Improve integration with key processes to improve first call resolution and time to resolution (i.e. Knowledge Management, Problem Management, Availability Management, Change Management, Configuration Management and Event Management).</a:t>
                      </a:r>
                      <a:endParaRPr lang="en-US" sz="900" dirty="0" smtClean="0"/>
                    </a:p>
                  </a:txBody>
                  <a:tcPr>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77879315"/>
              </p:ext>
            </p:extLst>
          </p:nvPr>
        </p:nvGraphicFramePr>
        <p:xfrm>
          <a:off x="228600" y="2159001"/>
          <a:ext cx="4393862" cy="1554480"/>
        </p:xfrm>
        <a:graphic>
          <a:graphicData uri="http://schemas.openxmlformats.org/drawingml/2006/table">
            <a:tbl>
              <a:tblPr firstRow="1" bandRow="1">
                <a:tableStyleId>{5940675A-B579-460E-94D1-54222C63F5DA}</a:tableStyleId>
              </a:tblPr>
              <a:tblGrid>
                <a:gridCol w="4393862"/>
              </a:tblGrid>
              <a:tr h="152399">
                <a:tc>
                  <a:txBody>
                    <a:bodyPr/>
                    <a:lstStyle/>
                    <a:p>
                      <a:r>
                        <a:rPr lang="en-US" sz="900" b="1" dirty="0" smtClean="0">
                          <a:solidFill>
                            <a:schemeClr val="bg1"/>
                          </a:solidFill>
                        </a:rPr>
                        <a:t>Current State / Gaps / Limitations</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1325772">
                <a:tc>
                  <a:txBody>
                    <a:bodyPr/>
                    <a:lstStyle/>
                    <a:p>
                      <a:pPr marL="228600" indent="-228600">
                        <a:buFont typeface="+mj-lt"/>
                        <a:buAutoNum type="alphaLcParenR"/>
                      </a:pPr>
                      <a:r>
                        <a:rPr lang="en-US" sz="900" dirty="0" smtClean="0"/>
                        <a:t>Process</a:t>
                      </a:r>
                      <a:r>
                        <a:rPr lang="en-US" sz="900" baseline="0" dirty="0" smtClean="0"/>
                        <a:t> documentation is not in line with ITIL best practices and documented in a consistent way using defined standards.</a:t>
                      </a:r>
                    </a:p>
                    <a:p>
                      <a:pPr marL="228600" indent="-228600">
                        <a:buFont typeface="+mj-lt"/>
                        <a:buAutoNum type="alphaLcParenR"/>
                      </a:pPr>
                      <a:r>
                        <a:rPr lang="en-US" sz="900" baseline="0" dirty="0" smtClean="0"/>
                        <a:t>Different priority classifications in different regions, no global standard or SLAs exist for incidents.</a:t>
                      </a:r>
                    </a:p>
                    <a:p>
                      <a:pPr marL="228600" indent="-228600">
                        <a:buFont typeface="+mj-lt"/>
                        <a:buAutoNum type="alphaLcParenR"/>
                      </a:pPr>
                      <a:r>
                        <a:rPr lang="en-US" sz="900" baseline="0" dirty="0" smtClean="0"/>
                        <a:t>No clear implementation strategy globally (People, Process &amp; Technology)</a:t>
                      </a:r>
                    </a:p>
                    <a:p>
                      <a:pPr marL="228600" indent="-228600">
                        <a:buFont typeface="+mj-lt"/>
                        <a:buAutoNum type="alphaLcParenR"/>
                      </a:pPr>
                      <a:r>
                        <a:rPr lang="en-US" sz="900" baseline="0" dirty="0" smtClean="0"/>
                        <a:t>Limited integration with Knowledge Management and usage and creating of Knowledge Articles</a:t>
                      </a:r>
                    </a:p>
                    <a:p>
                      <a:pPr marL="228600" indent="-228600">
                        <a:buFont typeface="+mj-lt"/>
                        <a:buAutoNum type="alphaLcParenR"/>
                      </a:pPr>
                      <a:r>
                        <a:rPr lang="en-US" sz="900" baseline="0" dirty="0" smtClean="0"/>
                        <a:t>Lack of funding for global implementation (Business case to be developed)</a:t>
                      </a:r>
                    </a:p>
                    <a:p>
                      <a:pPr marL="228600" indent="-228600">
                        <a:buFont typeface="+mj-lt"/>
                        <a:buAutoNum type="alphaLcParenR"/>
                      </a:pPr>
                      <a:r>
                        <a:rPr lang="en-US" sz="900" baseline="0" dirty="0" smtClean="0"/>
                        <a:t>Roles and responsibilities not formalized and communicated</a:t>
                      </a:r>
                      <a:endParaRPr lang="en-US" sz="90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52570557"/>
              </p:ext>
            </p:extLst>
          </p:nvPr>
        </p:nvGraphicFramePr>
        <p:xfrm>
          <a:off x="4724400" y="2159000"/>
          <a:ext cx="4343400" cy="1557576"/>
        </p:xfrm>
        <a:graphic>
          <a:graphicData uri="http://schemas.openxmlformats.org/drawingml/2006/table">
            <a:tbl>
              <a:tblPr firstRow="1" bandRow="1">
                <a:tableStyleId>{5940675A-B579-460E-94D1-54222C63F5DA}</a:tableStyleId>
              </a:tblPr>
              <a:tblGrid>
                <a:gridCol w="4343400"/>
              </a:tblGrid>
              <a:tr h="152400">
                <a:tc>
                  <a:txBody>
                    <a:bodyPr/>
                    <a:lstStyle/>
                    <a:p>
                      <a:r>
                        <a:rPr lang="en-US" sz="900" b="1" dirty="0" smtClean="0">
                          <a:solidFill>
                            <a:schemeClr val="bg1"/>
                          </a:solidFill>
                        </a:rPr>
                        <a:t>Key Activities / Milestones</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1328976">
                <a:tc>
                  <a:txBody>
                    <a:bodyPr/>
                    <a:lstStyle/>
                    <a:p>
                      <a:pPr marL="228600" indent="-228600">
                        <a:buFont typeface="+mj-lt"/>
                        <a:buAutoNum type="arabicPeriod"/>
                      </a:pPr>
                      <a:r>
                        <a:rPr lang="en-US" sz="900" dirty="0" smtClean="0"/>
                        <a:t>Defined</a:t>
                      </a:r>
                      <a:r>
                        <a:rPr lang="en-US" sz="900" baseline="0" dirty="0" smtClean="0"/>
                        <a:t> and approved global incident prioritization schema (Impact &amp; Urgency = Priority) implemented in ServiceNow</a:t>
                      </a:r>
                    </a:p>
                    <a:p>
                      <a:pPr marL="228600" indent="-228600">
                        <a:buFont typeface="+mj-lt"/>
                        <a:buAutoNum type="arabicPeriod"/>
                      </a:pPr>
                      <a:r>
                        <a:rPr lang="en-US" sz="900" baseline="0" dirty="0" smtClean="0"/>
                        <a:t>Business case development for global implementation (funding, resources etc.)</a:t>
                      </a:r>
                    </a:p>
                    <a:p>
                      <a:pPr marL="228600" indent="-228600">
                        <a:buFont typeface="+mj-lt"/>
                        <a:buAutoNum type="arabicPeriod"/>
                      </a:pPr>
                      <a:r>
                        <a:rPr lang="en-US" sz="900" baseline="0" dirty="0" smtClean="0"/>
                        <a:t>Process documented consistently according to standards</a:t>
                      </a:r>
                    </a:p>
                    <a:p>
                      <a:pPr marL="228600" indent="-228600">
                        <a:buFont typeface="+mj-lt"/>
                        <a:buAutoNum type="arabicPeriod"/>
                      </a:pPr>
                      <a:r>
                        <a:rPr lang="en-US" sz="900" baseline="0" dirty="0" smtClean="0"/>
                        <a:t>Integrated processes globally in multiple regions (platform roll-out and training completed)</a:t>
                      </a:r>
                    </a:p>
                    <a:p>
                      <a:pPr marL="228600" indent="-228600">
                        <a:buFont typeface="+mj-lt"/>
                        <a:buAutoNum type="arabicPeriod"/>
                      </a:pPr>
                      <a:r>
                        <a:rPr lang="en-US" sz="900" baseline="0" dirty="0" smtClean="0"/>
                        <a:t>Integration with Knowledge Management</a:t>
                      </a:r>
                    </a:p>
                    <a:p>
                      <a:pPr marL="228600" indent="-228600">
                        <a:buFont typeface="+mj-lt"/>
                        <a:buAutoNum type="arabicPeriod"/>
                      </a:pPr>
                      <a:r>
                        <a:rPr lang="en-US" sz="900" baseline="0" dirty="0" smtClean="0"/>
                        <a:t>Formal process roles documented and communicated</a:t>
                      </a:r>
                      <a:endParaRPr lang="en-US" sz="900" dirty="0"/>
                    </a:p>
                  </a:txBody>
                  <a:tcP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60197049"/>
              </p:ext>
            </p:extLst>
          </p:nvPr>
        </p:nvGraphicFramePr>
        <p:xfrm>
          <a:off x="228600" y="3807057"/>
          <a:ext cx="4393862" cy="924990"/>
        </p:xfrm>
        <a:graphic>
          <a:graphicData uri="http://schemas.openxmlformats.org/drawingml/2006/table">
            <a:tbl>
              <a:tblPr firstRow="1" bandRow="1">
                <a:tableStyleId>{5940675A-B579-460E-94D1-54222C63F5DA}</a:tableStyleId>
              </a:tblPr>
              <a:tblGrid>
                <a:gridCol w="4393862"/>
              </a:tblGrid>
              <a:tr h="141810">
                <a:tc>
                  <a:txBody>
                    <a:bodyPr/>
                    <a:lstStyle/>
                    <a:p>
                      <a:r>
                        <a:rPr lang="en-US" sz="900" b="1" dirty="0" smtClean="0">
                          <a:solidFill>
                            <a:schemeClr val="bg1"/>
                          </a:solidFill>
                        </a:rPr>
                        <a:t>Benefits &amp; Value Proposition</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696390">
                <a:tc>
                  <a:txBody>
                    <a:bodyPr/>
                    <a:lstStyle/>
                    <a:p>
                      <a:pPr marL="169863" indent="-169863">
                        <a:buFont typeface="Arial" panose="020B0604020202020204" pitchFamily="34" charset="0"/>
                        <a:buChar char="•"/>
                      </a:pPr>
                      <a:r>
                        <a:rPr lang="en-US" sz="900" dirty="0" smtClean="0"/>
                        <a:t>Improved speed in resolving incidents with globally hand-over capabilities</a:t>
                      </a:r>
                    </a:p>
                    <a:p>
                      <a:pPr marL="169863" indent="-169863">
                        <a:buFont typeface="Arial" panose="020B0604020202020204" pitchFamily="34" charset="0"/>
                        <a:buChar char="•"/>
                      </a:pPr>
                      <a:r>
                        <a:rPr lang="en-US" sz="900" dirty="0" smtClean="0"/>
                        <a:t>Consistent</a:t>
                      </a:r>
                      <a:r>
                        <a:rPr lang="en-US" sz="900" baseline="0" dirty="0" smtClean="0"/>
                        <a:t> process globally will improve customer experience, internal training, rotation of resources and comparable process metric</a:t>
                      </a:r>
                    </a:p>
                    <a:p>
                      <a:pPr marL="169863" indent="-169863">
                        <a:buFont typeface="Arial" panose="020B0604020202020204" pitchFamily="34" charset="0"/>
                        <a:buChar char="•"/>
                      </a:pPr>
                      <a:r>
                        <a:rPr lang="en-US" sz="900" dirty="0" smtClean="0"/>
                        <a:t>Optimized partner integration</a:t>
                      </a:r>
                      <a:r>
                        <a:rPr lang="en-US" sz="900" baseline="0" dirty="0" smtClean="0"/>
                        <a:t> utilizing one consistent process</a:t>
                      </a:r>
                      <a:endParaRPr lang="en-US" sz="900" dirty="0"/>
                    </a:p>
                  </a:txBody>
                  <a:tcPr>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89157834"/>
              </p:ext>
            </p:extLst>
          </p:nvPr>
        </p:nvGraphicFramePr>
        <p:xfrm>
          <a:off x="4724400" y="3796475"/>
          <a:ext cx="4343400" cy="953325"/>
        </p:xfrm>
        <a:graphic>
          <a:graphicData uri="http://schemas.openxmlformats.org/drawingml/2006/table">
            <a:tbl>
              <a:tblPr firstRow="1" bandRow="1">
                <a:tableStyleId>{5940675A-B579-460E-94D1-54222C63F5DA}</a:tableStyleId>
              </a:tblPr>
              <a:tblGrid>
                <a:gridCol w="868680"/>
                <a:gridCol w="868680"/>
                <a:gridCol w="868680"/>
                <a:gridCol w="868680"/>
                <a:gridCol w="868680"/>
              </a:tblGrid>
              <a:tr h="226087">
                <a:tc gridSpan="5">
                  <a:txBody>
                    <a:bodyPr/>
                    <a:lstStyle/>
                    <a:p>
                      <a:r>
                        <a:rPr lang="en-US" sz="900" b="1" dirty="0" smtClean="0">
                          <a:solidFill>
                            <a:schemeClr val="bg1"/>
                          </a:solidFill>
                        </a:rPr>
                        <a:t>Financial Forecast over 3 years</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c hMerge="1">
                  <a:txBody>
                    <a:bodyPr/>
                    <a:lstStyle/>
                    <a:p>
                      <a:endParaRPr lang="en-US" sz="10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solidFill>
                      <a:schemeClr val="accent2"/>
                    </a:solidFill>
                  </a:tcPr>
                </a:tc>
                <a:tc hMerge="1">
                  <a:txBody>
                    <a:bodyPr/>
                    <a:lstStyle/>
                    <a:p>
                      <a:endParaRPr lang="en-US" sz="10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solidFill>
                      <a:schemeClr val="accent2"/>
                    </a:solidFill>
                  </a:tcPr>
                </a:tc>
                <a:tc hMerge="1">
                  <a:txBody>
                    <a:bodyPr/>
                    <a:lstStyle/>
                    <a:p>
                      <a:endParaRPr lang="en-US" sz="10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solidFill>
                      <a:schemeClr val="accent2"/>
                    </a:solidFill>
                  </a:tcPr>
                </a:tc>
                <a:tc hMerge="1">
                  <a:txBody>
                    <a:bodyPr/>
                    <a:lstStyle/>
                    <a:p>
                      <a:endParaRPr lang="en-US" sz="10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solidFill>
                      <a:schemeClr val="accent2"/>
                    </a:solidFill>
                  </a:tcPr>
                </a:tc>
              </a:tr>
              <a:tr h="241575">
                <a:tc>
                  <a:txBody>
                    <a:bodyPr/>
                    <a:lstStyle/>
                    <a:p>
                      <a:pPr marL="0" indent="0">
                        <a:buFont typeface="+mj-lt"/>
                        <a:buNone/>
                      </a:pPr>
                      <a:endParaRPr lang="en-US" sz="800" dirty="0"/>
                    </a:p>
                  </a:txBody>
                  <a:tcPr>
                    <a:solidFill>
                      <a:srgbClr val="E5EAF3"/>
                    </a:solidFill>
                  </a:tcPr>
                </a:tc>
                <a:tc>
                  <a:txBody>
                    <a:bodyPr/>
                    <a:lstStyle/>
                    <a:p>
                      <a:pPr marL="0" indent="0" algn="ctr">
                        <a:buFont typeface="+mj-lt"/>
                        <a:buNone/>
                      </a:pPr>
                      <a:r>
                        <a:rPr lang="en-US" sz="800" b="1" dirty="0" smtClean="0"/>
                        <a:t>2016</a:t>
                      </a:r>
                      <a:endParaRPr lang="en-US" sz="800" b="1" dirty="0"/>
                    </a:p>
                  </a:txBody>
                  <a:tcPr>
                    <a:solidFill>
                      <a:srgbClr val="E5EAF3"/>
                    </a:solidFill>
                  </a:tcPr>
                </a:tc>
                <a:tc>
                  <a:txBody>
                    <a:bodyPr/>
                    <a:lstStyle/>
                    <a:p>
                      <a:pPr marL="0" indent="0" algn="ctr">
                        <a:buFont typeface="+mj-lt"/>
                        <a:buNone/>
                      </a:pPr>
                      <a:r>
                        <a:rPr lang="en-US" sz="800" b="1" dirty="0" smtClean="0"/>
                        <a:t>2017</a:t>
                      </a:r>
                      <a:endParaRPr lang="en-US" sz="800" b="1" dirty="0"/>
                    </a:p>
                  </a:txBody>
                  <a:tcPr>
                    <a:solidFill>
                      <a:srgbClr val="E5EAF3"/>
                    </a:solidFill>
                  </a:tcPr>
                </a:tc>
                <a:tc>
                  <a:txBody>
                    <a:bodyPr/>
                    <a:lstStyle/>
                    <a:p>
                      <a:pPr marL="0" indent="0" algn="ctr">
                        <a:buFont typeface="+mj-lt"/>
                        <a:buNone/>
                      </a:pPr>
                      <a:r>
                        <a:rPr lang="en-US" sz="800" b="1" dirty="0" smtClean="0"/>
                        <a:t>2018</a:t>
                      </a:r>
                      <a:endParaRPr lang="en-US" sz="800" b="1" dirty="0"/>
                    </a:p>
                  </a:txBody>
                  <a:tcPr>
                    <a:solidFill>
                      <a:srgbClr val="E5EAF3"/>
                    </a:solidFill>
                  </a:tcPr>
                </a:tc>
                <a:tc>
                  <a:txBody>
                    <a:bodyPr/>
                    <a:lstStyle/>
                    <a:p>
                      <a:pPr marL="0" indent="0" algn="ctr">
                        <a:buFont typeface="+mj-lt"/>
                        <a:buNone/>
                      </a:pPr>
                      <a:r>
                        <a:rPr lang="en-US" sz="800" b="1" dirty="0" smtClean="0"/>
                        <a:t>Total</a:t>
                      </a:r>
                      <a:endParaRPr lang="en-US" sz="800" b="1" dirty="0"/>
                    </a:p>
                  </a:txBody>
                  <a:tcPr>
                    <a:solidFill>
                      <a:srgbClr val="E5EAF3"/>
                    </a:solidFill>
                  </a:tcPr>
                </a:tc>
              </a:tr>
              <a:tr h="241575">
                <a:tc>
                  <a:txBody>
                    <a:bodyPr/>
                    <a:lstStyle/>
                    <a:p>
                      <a:pPr marL="0" indent="0">
                        <a:buFont typeface="+mj-lt"/>
                        <a:buNone/>
                      </a:pPr>
                      <a:r>
                        <a:rPr lang="en-US" sz="800" b="0" dirty="0" smtClean="0"/>
                        <a:t>Committed</a:t>
                      </a:r>
                      <a:endParaRPr lang="en-US" sz="800" b="0" dirty="0"/>
                    </a:p>
                  </a:txBody>
                  <a:tcPr>
                    <a:solidFill>
                      <a:schemeClr val="bg1"/>
                    </a:solidFill>
                  </a:tcPr>
                </a:tc>
                <a:tc>
                  <a:txBody>
                    <a:bodyPr/>
                    <a:lstStyle/>
                    <a:p>
                      <a:pPr marL="0" indent="0" algn="ctr">
                        <a:buFont typeface="+mj-lt"/>
                        <a:buNone/>
                      </a:pPr>
                      <a:r>
                        <a:rPr lang="en-US" sz="800" dirty="0" smtClean="0"/>
                        <a:t>150,000</a:t>
                      </a:r>
                      <a:endParaRPr lang="en-US" sz="800" dirty="0"/>
                    </a:p>
                  </a:txBody>
                  <a:tcPr>
                    <a:solidFill>
                      <a:schemeClr val="bg1"/>
                    </a:solidFill>
                  </a:tcPr>
                </a:tc>
                <a:tc>
                  <a:txBody>
                    <a:bodyPr/>
                    <a:lstStyle/>
                    <a:p>
                      <a:pPr marL="0" indent="0" algn="ctr">
                        <a:buFont typeface="+mj-lt"/>
                        <a:buNone/>
                      </a:pPr>
                      <a:r>
                        <a:rPr lang="en-US" sz="800" dirty="0" smtClean="0"/>
                        <a:t>TBD</a:t>
                      </a:r>
                      <a:endParaRPr lang="en-US" sz="800" dirty="0"/>
                    </a:p>
                  </a:txBody>
                  <a:tcPr>
                    <a:solidFill>
                      <a:schemeClr val="bg1"/>
                    </a:solidFill>
                  </a:tcPr>
                </a:tc>
                <a:tc>
                  <a:txBody>
                    <a:bodyPr/>
                    <a:lstStyle/>
                    <a:p>
                      <a:pPr marL="0" indent="0" algn="ctr">
                        <a:buFont typeface="+mj-lt"/>
                        <a:buNone/>
                      </a:pPr>
                      <a:r>
                        <a:rPr lang="en-US" sz="800" dirty="0" smtClean="0"/>
                        <a:t>TBD</a:t>
                      </a:r>
                      <a:endParaRPr lang="en-US" sz="800" dirty="0"/>
                    </a:p>
                  </a:txBody>
                  <a:tcPr>
                    <a:solidFill>
                      <a:schemeClr val="bg1"/>
                    </a:solidFill>
                  </a:tcPr>
                </a:tc>
                <a:tc>
                  <a:txBody>
                    <a:bodyPr/>
                    <a:lstStyle/>
                    <a:p>
                      <a:pPr marL="0" indent="0" algn="ctr">
                        <a:buFont typeface="+mj-lt"/>
                        <a:buNone/>
                      </a:pPr>
                      <a:r>
                        <a:rPr lang="en-US" sz="800" dirty="0" smtClean="0"/>
                        <a:t>150,000</a:t>
                      </a:r>
                      <a:endParaRPr lang="en-US" sz="800" dirty="0"/>
                    </a:p>
                  </a:txBody>
                  <a:tcPr>
                    <a:solidFill>
                      <a:srgbClr val="E5EAF3"/>
                    </a:solidFill>
                  </a:tcPr>
                </a:tc>
              </a:tr>
              <a:tr h="241575">
                <a:tc>
                  <a:txBody>
                    <a:bodyPr/>
                    <a:lstStyle/>
                    <a:p>
                      <a:pPr marL="0" indent="0">
                        <a:buFont typeface="+mj-lt"/>
                        <a:buNone/>
                      </a:pPr>
                      <a:r>
                        <a:rPr lang="en-US" sz="800" b="0" dirty="0" smtClean="0"/>
                        <a:t>Requested</a:t>
                      </a:r>
                      <a:endParaRPr lang="en-US" sz="800" b="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500,000</a:t>
                      </a:r>
                      <a:endParaRPr lang="en-US" sz="800" dirty="0"/>
                    </a:p>
                  </a:txBody>
                  <a:tcPr>
                    <a:solidFill>
                      <a:schemeClr val="bg1"/>
                    </a:solidFill>
                  </a:tcPr>
                </a:tc>
                <a:tc>
                  <a:txBody>
                    <a:bodyPr/>
                    <a:lstStyle/>
                    <a:p>
                      <a:pPr marL="0" indent="0" algn="ctr">
                        <a:buFont typeface="+mj-lt"/>
                        <a:buNone/>
                      </a:pPr>
                      <a:r>
                        <a:rPr lang="en-US" sz="800" dirty="0" smtClean="0"/>
                        <a:t>200,000</a:t>
                      </a:r>
                      <a:endParaRPr lang="en-US" sz="800" dirty="0"/>
                    </a:p>
                  </a:txBody>
                  <a:tcPr>
                    <a:solidFill>
                      <a:schemeClr val="bg1"/>
                    </a:solidFill>
                  </a:tcPr>
                </a:tc>
                <a:tc>
                  <a:txBody>
                    <a:bodyPr/>
                    <a:lstStyle/>
                    <a:p>
                      <a:pPr marL="0" indent="0" algn="ctr">
                        <a:buFont typeface="+mj-lt"/>
                        <a:buNone/>
                      </a:pPr>
                      <a:r>
                        <a:rPr lang="en-US" sz="800" dirty="0" smtClean="0"/>
                        <a:t>700,000</a:t>
                      </a:r>
                      <a:endParaRPr lang="en-US" sz="800" dirty="0"/>
                    </a:p>
                  </a:txBody>
                  <a:tcPr>
                    <a:solidFill>
                      <a:srgbClr val="E5EAF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69613606"/>
              </p:ext>
            </p:extLst>
          </p:nvPr>
        </p:nvGraphicFramePr>
        <p:xfrm>
          <a:off x="228600" y="4833878"/>
          <a:ext cx="8839200" cy="1348627"/>
        </p:xfrm>
        <a:graphic>
          <a:graphicData uri="http://schemas.openxmlformats.org/drawingml/2006/table">
            <a:tbl>
              <a:tblPr firstRow="1" bandRow="1">
                <a:tableStyleId>{5940675A-B579-460E-94D1-54222C63F5DA}</a:tableStyleId>
              </a:tblPr>
              <a:tblGrid>
                <a:gridCol w="2946400"/>
                <a:gridCol w="2946400"/>
                <a:gridCol w="2946400"/>
              </a:tblGrid>
              <a:tr h="250992">
                <a:tc>
                  <a:txBody>
                    <a:bodyPr/>
                    <a:lstStyle/>
                    <a:p>
                      <a:pPr algn="ctr"/>
                      <a:r>
                        <a:rPr lang="en-US" sz="1400" b="1" dirty="0" smtClean="0">
                          <a:solidFill>
                            <a:schemeClr val="bg1"/>
                          </a:solidFill>
                        </a:rPr>
                        <a:t>2016</a:t>
                      </a:r>
                      <a:endParaRPr lang="en-US" sz="14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lnB w="3175" cap="flat" cmpd="sng" algn="ctr">
                      <a:noFill/>
                      <a:prstDash val="solid"/>
                      <a:round/>
                      <a:headEnd type="none" w="med" len="med"/>
                      <a:tailEnd type="none" w="med" len="med"/>
                    </a:lnB>
                    <a:gradFill>
                      <a:gsLst>
                        <a:gs pos="0">
                          <a:schemeClr val="accent4"/>
                        </a:gs>
                        <a:gs pos="55000">
                          <a:schemeClr val="accent4">
                            <a:lumMod val="40000"/>
                            <a:lumOff val="60000"/>
                          </a:schemeClr>
                        </a:gs>
                        <a:gs pos="100000">
                          <a:srgbClr val="00338D"/>
                        </a:gs>
                      </a:gsLst>
                      <a:lin ang="10800000" scaled="0"/>
                    </a:gradFill>
                  </a:tcPr>
                </a:tc>
                <a:tc>
                  <a:txBody>
                    <a:bodyPr/>
                    <a:lstStyle/>
                    <a:p>
                      <a:pPr algn="ctr"/>
                      <a:r>
                        <a:rPr lang="en-US" sz="1400" b="1" dirty="0" smtClean="0">
                          <a:solidFill>
                            <a:schemeClr val="bg1"/>
                          </a:solidFill>
                        </a:rPr>
                        <a:t>2017</a:t>
                      </a:r>
                      <a:endParaRPr lang="en-US" sz="14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lnB w="3175" cap="flat" cmpd="sng" algn="ctr">
                      <a:noFill/>
                      <a:prstDash val="solid"/>
                      <a:round/>
                      <a:headEnd type="none" w="med" len="med"/>
                      <a:tailEnd type="none" w="med" len="med"/>
                    </a:lnB>
                    <a:gradFill>
                      <a:gsLst>
                        <a:gs pos="0">
                          <a:schemeClr val="accent4"/>
                        </a:gs>
                        <a:gs pos="55000">
                          <a:schemeClr val="accent4">
                            <a:lumMod val="40000"/>
                            <a:lumOff val="60000"/>
                          </a:schemeClr>
                        </a:gs>
                        <a:gs pos="100000">
                          <a:srgbClr val="00338D"/>
                        </a:gs>
                      </a:gsLst>
                      <a:lin ang="10800000" scaled="0"/>
                    </a:gradFill>
                  </a:tcPr>
                </a:tc>
                <a:tc>
                  <a:txBody>
                    <a:bodyPr/>
                    <a:lstStyle/>
                    <a:p>
                      <a:pPr algn="ctr"/>
                      <a:r>
                        <a:rPr lang="en-US" sz="1400" b="1" dirty="0" smtClean="0">
                          <a:solidFill>
                            <a:schemeClr val="bg1"/>
                          </a:solidFill>
                        </a:rPr>
                        <a:t>2018</a:t>
                      </a:r>
                      <a:endParaRPr lang="en-US" sz="14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lnB w="3175" cap="flat" cmpd="sng" algn="ctr">
                      <a:noFill/>
                      <a:prstDash val="solid"/>
                      <a:round/>
                      <a:headEnd type="none" w="med" len="med"/>
                      <a:tailEnd type="none" w="med" len="med"/>
                    </a:lnB>
                    <a:gradFill>
                      <a:gsLst>
                        <a:gs pos="0">
                          <a:schemeClr val="accent4"/>
                        </a:gs>
                        <a:gs pos="55000">
                          <a:schemeClr val="accent4">
                            <a:lumMod val="40000"/>
                            <a:lumOff val="60000"/>
                          </a:schemeClr>
                        </a:gs>
                        <a:gs pos="100000">
                          <a:srgbClr val="00338D"/>
                        </a:gs>
                      </a:gsLst>
                      <a:lin ang="10800000" scaled="0"/>
                    </a:gradFill>
                  </a:tcPr>
                </a:tc>
              </a:tr>
              <a:tr h="1043827">
                <a:tc>
                  <a:txBody>
                    <a:bodyPr/>
                    <a:lstStyle/>
                    <a:p>
                      <a:pPr marL="0" indent="0">
                        <a:buFont typeface="+mj-lt"/>
                        <a:buNone/>
                      </a:pPr>
                      <a:endParaRPr lang="en-US" sz="900" dirty="0"/>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indent="0">
                        <a:buFont typeface="+mj-lt"/>
                        <a:buNone/>
                      </a:pPr>
                      <a:endParaRPr lang="en-US" sz="9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indent="0">
                        <a:buFont typeface="+mj-lt"/>
                        <a:buNone/>
                      </a:pPr>
                      <a:endParaRPr lang="en-US" sz="900" dirty="0"/>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5EAF3"/>
                    </a:solidFill>
                  </a:tcPr>
                </a:tc>
              </a:tr>
            </a:tbl>
          </a:graphicData>
        </a:graphic>
      </p:graphicFrame>
      <p:cxnSp>
        <p:nvCxnSpPr>
          <p:cNvPr id="12" name="Straight Arrow Connector 11"/>
          <p:cNvCxnSpPr/>
          <p:nvPr/>
        </p:nvCxnSpPr>
        <p:spPr>
          <a:xfrm>
            <a:off x="287869" y="5689599"/>
            <a:ext cx="8763000" cy="0"/>
          </a:xfrm>
          <a:prstGeom prst="straightConnector1">
            <a:avLst/>
          </a:prstGeom>
          <a:ln w="28575" cmpd="sng">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1676400" y="5613837"/>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ular Callout 14"/>
          <p:cNvSpPr/>
          <p:nvPr/>
        </p:nvSpPr>
        <p:spPr>
          <a:xfrm>
            <a:off x="1981200" y="5742458"/>
            <a:ext cx="914400" cy="353542"/>
          </a:xfrm>
          <a:prstGeom prst="wedgeRectCallout">
            <a:avLst>
              <a:gd name="adj1" fmla="val -63426"/>
              <a:gd name="adj2" fmla="val -46218"/>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Business Case for funding</a:t>
            </a:r>
          </a:p>
        </p:txBody>
      </p:sp>
      <p:sp>
        <p:nvSpPr>
          <p:cNvPr id="18" name="Oval 17"/>
          <p:cNvSpPr/>
          <p:nvPr/>
        </p:nvSpPr>
        <p:spPr>
          <a:xfrm>
            <a:off x="2895600" y="5613399"/>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ular Callout 18"/>
          <p:cNvSpPr/>
          <p:nvPr/>
        </p:nvSpPr>
        <p:spPr>
          <a:xfrm>
            <a:off x="3200400" y="5742020"/>
            <a:ext cx="914400" cy="353542"/>
          </a:xfrm>
          <a:prstGeom prst="wedgeRectCallout">
            <a:avLst>
              <a:gd name="adj1" fmla="val -63426"/>
              <a:gd name="adj2" fmla="val -46218"/>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Incident Prioritization schema</a:t>
            </a:r>
          </a:p>
        </p:txBody>
      </p:sp>
      <p:sp>
        <p:nvSpPr>
          <p:cNvPr id="20" name="Oval 19"/>
          <p:cNvSpPr/>
          <p:nvPr/>
        </p:nvSpPr>
        <p:spPr>
          <a:xfrm>
            <a:off x="4457701" y="5613399"/>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ular Callout 20"/>
          <p:cNvSpPr/>
          <p:nvPr/>
        </p:nvSpPr>
        <p:spPr>
          <a:xfrm>
            <a:off x="4762501" y="5742020"/>
            <a:ext cx="914400" cy="353542"/>
          </a:xfrm>
          <a:prstGeom prst="wedgeRectCallout">
            <a:avLst>
              <a:gd name="adj1" fmla="val -63426"/>
              <a:gd name="adj2" fmla="val -46218"/>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ServiceNow Region 1</a:t>
            </a:r>
          </a:p>
        </p:txBody>
      </p:sp>
      <p:sp>
        <p:nvSpPr>
          <p:cNvPr id="2" name="TextBox 1"/>
          <p:cNvSpPr txBox="1"/>
          <p:nvPr/>
        </p:nvSpPr>
        <p:spPr>
          <a:xfrm rot="19598879">
            <a:off x="5101365" y="325381"/>
            <a:ext cx="998671" cy="307777"/>
          </a:xfrm>
          <a:prstGeom prst="rect">
            <a:avLst/>
          </a:prstGeom>
          <a:solidFill>
            <a:schemeClr val="bg1">
              <a:lumMod val="95000"/>
            </a:schemeClr>
          </a:solidFill>
        </p:spPr>
        <p:txBody>
          <a:bodyPr wrap="none" lIns="0" tIns="0" rIns="0" bIns="0" rtlCol="0">
            <a:spAutoFit/>
          </a:bodyPr>
          <a:lstStyle/>
          <a:p>
            <a:r>
              <a:rPr lang="en-US" sz="2000" dirty="0">
                <a:solidFill>
                  <a:srgbClr val="FF0000"/>
                </a:solidFill>
              </a:rPr>
              <a:t>Example</a:t>
            </a:r>
            <a:endParaRPr lang="en-US" sz="200" dirty="0">
              <a:solidFill>
                <a:srgbClr val="FF0000"/>
              </a:solidFill>
            </a:endParaRPr>
          </a:p>
        </p:txBody>
      </p:sp>
      <p:sp>
        <p:nvSpPr>
          <p:cNvPr id="22" name="Oval 21"/>
          <p:cNvSpPr/>
          <p:nvPr/>
        </p:nvSpPr>
        <p:spPr>
          <a:xfrm>
            <a:off x="6189134" y="5613399"/>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ular Callout 22"/>
          <p:cNvSpPr/>
          <p:nvPr/>
        </p:nvSpPr>
        <p:spPr>
          <a:xfrm>
            <a:off x="6455835" y="5309847"/>
            <a:ext cx="914400" cy="353542"/>
          </a:xfrm>
          <a:prstGeom prst="wedgeRectCallout">
            <a:avLst>
              <a:gd name="adj1" fmla="val -64352"/>
              <a:gd name="adj2" fmla="val 37600"/>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ServiceNow Region 2</a:t>
            </a:r>
          </a:p>
        </p:txBody>
      </p:sp>
      <p:sp>
        <p:nvSpPr>
          <p:cNvPr id="24" name="Oval 23"/>
          <p:cNvSpPr/>
          <p:nvPr/>
        </p:nvSpPr>
        <p:spPr>
          <a:xfrm>
            <a:off x="6786034" y="5613399"/>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ular Callout 24"/>
          <p:cNvSpPr/>
          <p:nvPr/>
        </p:nvSpPr>
        <p:spPr>
          <a:xfrm>
            <a:off x="7052735" y="5725026"/>
            <a:ext cx="914400" cy="353542"/>
          </a:xfrm>
          <a:prstGeom prst="wedgeRectCallout">
            <a:avLst>
              <a:gd name="adj1" fmla="val -68056"/>
              <a:gd name="adj2" fmla="val -39034"/>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ServiceNow Region 3</a:t>
            </a:r>
          </a:p>
        </p:txBody>
      </p:sp>
      <p:sp>
        <p:nvSpPr>
          <p:cNvPr id="26" name="Oval 25"/>
          <p:cNvSpPr/>
          <p:nvPr/>
        </p:nvSpPr>
        <p:spPr>
          <a:xfrm>
            <a:off x="3581400" y="5612151"/>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ular Callout 26"/>
          <p:cNvSpPr/>
          <p:nvPr/>
        </p:nvSpPr>
        <p:spPr>
          <a:xfrm>
            <a:off x="3848101" y="5308599"/>
            <a:ext cx="914400" cy="353542"/>
          </a:xfrm>
          <a:prstGeom prst="wedgeRectCallout">
            <a:avLst>
              <a:gd name="adj1" fmla="val -64352"/>
              <a:gd name="adj2" fmla="val 37600"/>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Knowledge Management</a:t>
            </a:r>
          </a:p>
        </p:txBody>
      </p:sp>
      <p:sp>
        <p:nvSpPr>
          <p:cNvPr id="28" name="Oval 27"/>
          <p:cNvSpPr/>
          <p:nvPr/>
        </p:nvSpPr>
        <p:spPr>
          <a:xfrm>
            <a:off x="4876800" y="5612151"/>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ular Callout 28"/>
          <p:cNvSpPr/>
          <p:nvPr/>
        </p:nvSpPr>
        <p:spPr>
          <a:xfrm>
            <a:off x="5143501" y="5308599"/>
            <a:ext cx="914400" cy="353542"/>
          </a:xfrm>
          <a:prstGeom prst="wedgeRectCallout">
            <a:avLst>
              <a:gd name="adj1" fmla="val -64352"/>
              <a:gd name="adj2" fmla="val 37600"/>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Process Assessment</a:t>
            </a:r>
          </a:p>
        </p:txBody>
      </p:sp>
      <p:sp>
        <p:nvSpPr>
          <p:cNvPr id="30" name="Oval 29"/>
          <p:cNvSpPr/>
          <p:nvPr/>
        </p:nvSpPr>
        <p:spPr>
          <a:xfrm>
            <a:off x="342899" y="5612151"/>
            <a:ext cx="152400" cy="16624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ular Callout 30"/>
          <p:cNvSpPr/>
          <p:nvPr/>
        </p:nvSpPr>
        <p:spPr>
          <a:xfrm>
            <a:off x="609600" y="5308599"/>
            <a:ext cx="914400" cy="353542"/>
          </a:xfrm>
          <a:prstGeom prst="wedgeRectCallout">
            <a:avLst>
              <a:gd name="adj1" fmla="val -64352"/>
              <a:gd name="adj2" fmla="val 37600"/>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Process Assessment</a:t>
            </a:r>
          </a:p>
        </p:txBody>
      </p:sp>
      <p:sp>
        <p:nvSpPr>
          <p:cNvPr id="33" name="Title 1"/>
          <p:cNvSpPr txBox="1">
            <a:spLocks/>
          </p:cNvSpPr>
          <p:nvPr/>
        </p:nvSpPr>
        <p:spPr>
          <a:xfrm>
            <a:off x="179512" y="76200"/>
            <a:ext cx="6373688" cy="685800"/>
          </a:xfrm>
          <a:prstGeom prst="rect">
            <a:avLst/>
          </a:prstGeom>
        </p:spPr>
        <p:txBody>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r>
              <a:rPr lang="en-US" dirty="0" smtClean="0"/>
              <a:t>Incident Management</a:t>
            </a:r>
            <a:endParaRPr lang="en-US" dirty="0"/>
          </a:p>
          <a:p>
            <a:r>
              <a:rPr lang="en-US" dirty="0" smtClean="0"/>
              <a:t>Strategic </a:t>
            </a:r>
            <a:r>
              <a:rPr lang="en-US" dirty="0"/>
              <a:t>Process Roadmap </a:t>
            </a:r>
            <a:r>
              <a:rPr lang="en-US" dirty="0" smtClean="0"/>
              <a:t>Summary</a:t>
            </a:r>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val="662614269"/>
              </p:ext>
            </p:extLst>
          </p:nvPr>
        </p:nvGraphicFramePr>
        <p:xfrm>
          <a:off x="6248400" y="-2"/>
          <a:ext cx="2890165" cy="1037112"/>
        </p:xfrm>
        <a:graphic>
          <a:graphicData uri="http://schemas.openxmlformats.org/drawingml/2006/table">
            <a:tbl>
              <a:tblPr firstRow="1" bandRow="1">
                <a:tableStyleId>{5940675A-B579-460E-94D1-54222C63F5DA}</a:tableStyleId>
              </a:tblPr>
              <a:tblGrid>
                <a:gridCol w="1305236"/>
                <a:gridCol w="1584929"/>
              </a:tblGrid>
              <a:tr h="259278">
                <a:tc>
                  <a:txBody>
                    <a:bodyPr/>
                    <a:lstStyle/>
                    <a:p>
                      <a:r>
                        <a:rPr lang="en-US" sz="1000" b="1" dirty="0" smtClean="0">
                          <a:solidFill>
                            <a:schemeClr val="tx1"/>
                          </a:solidFill>
                        </a:rPr>
                        <a:t>As Of:</a:t>
                      </a:r>
                      <a:endParaRPr lang="en-US" sz="1000" b="1" dirty="0">
                        <a:solidFill>
                          <a:schemeClr val="tx1"/>
                        </a:solidFill>
                      </a:endParaRPr>
                    </a:p>
                  </a:txBody>
                  <a:tcPr>
                    <a:solidFill>
                      <a:schemeClr val="bg1">
                        <a:lumMod val="95000"/>
                      </a:schemeClr>
                    </a:solidFill>
                  </a:tcPr>
                </a:tc>
                <a:tc>
                  <a:txBody>
                    <a:bodyPr/>
                    <a:lstStyle/>
                    <a:p>
                      <a:pPr algn="ctr"/>
                      <a:r>
                        <a:rPr lang="en-US" sz="1000" b="1" dirty="0" smtClean="0">
                          <a:solidFill>
                            <a:schemeClr val="tx1"/>
                          </a:solidFill>
                        </a:rPr>
                        <a:t>1/1/2016</a:t>
                      </a:r>
                      <a:endParaRPr lang="en-US" sz="1000" b="1" dirty="0">
                        <a:solidFill>
                          <a:schemeClr val="tx1"/>
                        </a:solidFill>
                      </a:endParaRPr>
                    </a:p>
                  </a:txBody>
                  <a:tcPr>
                    <a:solidFill>
                      <a:schemeClr val="bg1">
                        <a:lumMod val="95000"/>
                      </a:schemeClr>
                    </a:solidFill>
                  </a:tcPr>
                </a:tc>
              </a:tr>
              <a:tr h="259278">
                <a:tc>
                  <a:txBody>
                    <a:bodyPr/>
                    <a:lstStyle/>
                    <a:p>
                      <a:r>
                        <a:rPr lang="en-US" sz="1000" b="1" dirty="0" smtClean="0">
                          <a:solidFill>
                            <a:schemeClr val="tx1"/>
                          </a:solidFill>
                        </a:rPr>
                        <a:t>Maturity</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2.5 (1/10/2015)</a:t>
                      </a:r>
                      <a:endParaRPr lang="en-US" sz="1000" dirty="0"/>
                    </a:p>
                  </a:txBody>
                  <a:tcPr>
                    <a:solidFill>
                      <a:schemeClr val="bg1"/>
                    </a:solidFill>
                  </a:tcPr>
                </a:tc>
              </a:tr>
              <a:tr h="259278">
                <a:tc>
                  <a:txBody>
                    <a:bodyPr/>
                    <a:lstStyle/>
                    <a:p>
                      <a:r>
                        <a:rPr lang="en-US" sz="1000" b="1" dirty="0" smtClean="0">
                          <a:solidFill>
                            <a:schemeClr val="tx1"/>
                          </a:solidFill>
                        </a:rPr>
                        <a:t>Process Owner</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John Doe</a:t>
                      </a:r>
                      <a:endParaRPr lang="en-US" sz="1000" dirty="0"/>
                    </a:p>
                  </a:txBody>
                  <a:tcPr>
                    <a:solidFill>
                      <a:schemeClr val="bg1"/>
                    </a:solidFill>
                  </a:tcPr>
                </a:tc>
              </a:tr>
              <a:tr h="259278">
                <a:tc>
                  <a:txBody>
                    <a:bodyPr/>
                    <a:lstStyle/>
                    <a:p>
                      <a:r>
                        <a:rPr lang="en-US" sz="1000" b="1" dirty="0" smtClean="0">
                          <a:solidFill>
                            <a:schemeClr val="tx1"/>
                          </a:solidFill>
                        </a:rPr>
                        <a:t>Process Manager</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Jane Smith</a:t>
                      </a:r>
                      <a:endParaRPr lang="en-US" sz="1000" dirty="0"/>
                    </a:p>
                  </a:txBody>
                  <a:tcPr>
                    <a:solidFill>
                      <a:schemeClr val="bg1"/>
                    </a:solidFill>
                  </a:tcPr>
                </a:tc>
              </a:tr>
            </a:tbl>
          </a:graphicData>
        </a:graphic>
      </p:graphicFrame>
      <p:sp>
        <p:nvSpPr>
          <p:cNvPr id="35" name="Rectangular Callout 34"/>
          <p:cNvSpPr/>
          <p:nvPr/>
        </p:nvSpPr>
        <p:spPr>
          <a:xfrm>
            <a:off x="1955800" y="5202540"/>
            <a:ext cx="914400" cy="353542"/>
          </a:xfrm>
          <a:prstGeom prst="wedgeRectCallout">
            <a:avLst>
              <a:gd name="adj1" fmla="val 49537"/>
              <a:gd name="adj2" fmla="val 80707"/>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Process Roles Communicated</a:t>
            </a:r>
            <a:endParaRPr lang="en-US" sz="800" dirty="0">
              <a:solidFill>
                <a:schemeClr val="tx1"/>
              </a:solidFill>
            </a:endParaRPr>
          </a:p>
        </p:txBody>
      </p:sp>
    </p:spTree>
    <p:extLst>
      <p:ext uri="{BB962C8B-B14F-4D97-AF65-F5344CB8AC3E}">
        <p14:creationId xmlns:p14="http://schemas.microsoft.com/office/powerpoint/2010/main" val="296881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32013154"/>
              </p:ext>
            </p:extLst>
          </p:nvPr>
        </p:nvGraphicFramePr>
        <p:xfrm>
          <a:off x="212168" y="1117600"/>
          <a:ext cx="8855631" cy="1066800"/>
        </p:xfrm>
        <a:graphic>
          <a:graphicData uri="http://schemas.openxmlformats.org/drawingml/2006/table">
            <a:tbl>
              <a:tblPr firstRow="1" bandRow="1">
                <a:tableStyleId>{5940675A-B579-460E-94D1-54222C63F5DA}</a:tableStyleId>
              </a:tblPr>
              <a:tblGrid>
                <a:gridCol w="8855631"/>
              </a:tblGrid>
              <a:tr h="341596">
                <a:tc>
                  <a:txBody>
                    <a:bodyPr/>
                    <a:lstStyle/>
                    <a:p>
                      <a:r>
                        <a:rPr lang="en-US" sz="900" b="1" dirty="0" smtClean="0">
                          <a:solidFill>
                            <a:schemeClr val="bg1"/>
                          </a:solidFill>
                        </a:rPr>
                        <a:t>Detailed</a:t>
                      </a:r>
                      <a:r>
                        <a:rPr lang="en-US" sz="900" b="1" baseline="0" dirty="0" smtClean="0">
                          <a:solidFill>
                            <a:schemeClr val="bg1"/>
                          </a:solidFill>
                        </a:rPr>
                        <a:t> Description of the Milestone / Key Activities (What/Objectives/Scope)</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725204">
                <a:tc>
                  <a:txBody>
                    <a:bodyPr/>
                    <a:lstStyle/>
                    <a:p>
                      <a:r>
                        <a:rPr lang="en-US" sz="800" dirty="0" smtClean="0"/>
                        <a:t>Xx</a:t>
                      </a:r>
                    </a:p>
                    <a:p>
                      <a:r>
                        <a:rPr lang="en-US" sz="800" dirty="0" smtClean="0"/>
                        <a:t>X</a:t>
                      </a:r>
                    </a:p>
                    <a:p>
                      <a:r>
                        <a:rPr lang="en-US" sz="800" dirty="0" smtClean="0"/>
                        <a:t>x</a:t>
                      </a:r>
                      <a:endParaRPr lang="en-US" sz="800" dirty="0"/>
                    </a:p>
                  </a:txBody>
                  <a:tcP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15198828"/>
              </p:ext>
            </p:extLst>
          </p:nvPr>
        </p:nvGraphicFramePr>
        <p:xfrm>
          <a:off x="228600" y="4220006"/>
          <a:ext cx="8839200" cy="1807050"/>
        </p:xfrm>
        <a:graphic>
          <a:graphicData uri="http://schemas.openxmlformats.org/drawingml/2006/table">
            <a:tbl>
              <a:tblPr firstRow="1" bandRow="1">
                <a:tableStyleId>{5940675A-B579-460E-94D1-54222C63F5DA}</a:tableStyleId>
              </a:tblPr>
              <a:tblGrid>
                <a:gridCol w="381000"/>
                <a:gridCol w="1600200"/>
                <a:gridCol w="5334000"/>
                <a:gridCol w="685800"/>
                <a:gridCol w="838200"/>
              </a:tblGrid>
              <a:tr h="178961">
                <a:tc>
                  <a:txBody>
                    <a:bodyPr/>
                    <a:lstStyle/>
                    <a:p>
                      <a:pPr marL="0" indent="0">
                        <a:buFont typeface="+mj-lt"/>
                        <a:buNone/>
                      </a:pPr>
                      <a:r>
                        <a:rPr lang="en-US" sz="800" b="1" dirty="0" smtClean="0">
                          <a:solidFill>
                            <a:schemeClr val="bg1"/>
                          </a:solidFill>
                        </a:rPr>
                        <a:t>ID</a:t>
                      </a:r>
                      <a:endParaRPr lang="en-US" sz="800" b="1" dirty="0">
                        <a:solidFill>
                          <a:schemeClr val="bg1"/>
                        </a:solidFill>
                      </a:endParaRPr>
                    </a:p>
                  </a:txBody>
                  <a:tcPr>
                    <a:gradFill>
                      <a:gsLst>
                        <a:gs pos="0">
                          <a:schemeClr val="accent4"/>
                        </a:gs>
                        <a:gs pos="55000">
                          <a:schemeClr val="accent4">
                            <a:lumMod val="40000"/>
                            <a:lumOff val="60000"/>
                          </a:schemeClr>
                        </a:gs>
                        <a:gs pos="100000">
                          <a:srgbClr val="00338D"/>
                        </a:gs>
                      </a:gsLst>
                      <a:lin ang="10800000" scaled="0"/>
                    </a:gradFill>
                  </a:tcPr>
                </a:tc>
                <a:tc>
                  <a:txBody>
                    <a:bodyPr/>
                    <a:lstStyle/>
                    <a:p>
                      <a:pPr marL="0" indent="0" algn="l">
                        <a:buFont typeface="+mj-lt"/>
                        <a:buNone/>
                      </a:pPr>
                      <a:r>
                        <a:rPr lang="en-US" sz="800" b="1" dirty="0" smtClean="0">
                          <a:solidFill>
                            <a:schemeClr val="bg1"/>
                          </a:solidFill>
                        </a:rPr>
                        <a:t>Short Name</a:t>
                      </a:r>
                      <a:endParaRPr lang="en-US" sz="800" b="1" dirty="0">
                        <a:solidFill>
                          <a:schemeClr val="bg1"/>
                        </a:solidFill>
                      </a:endParaRPr>
                    </a:p>
                  </a:txBody>
                  <a:tcPr>
                    <a:gradFill>
                      <a:gsLst>
                        <a:gs pos="0">
                          <a:schemeClr val="accent4"/>
                        </a:gs>
                        <a:gs pos="55000">
                          <a:schemeClr val="accent4">
                            <a:lumMod val="40000"/>
                            <a:lumOff val="60000"/>
                          </a:schemeClr>
                        </a:gs>
                        <a:gs pos="100000">
                          <a:srgbClr val="00338D"/>
                        </a:gs>
                      </a:gsLst>
                      <a:lin ang="10800000" scaled="0"/>
                    </a:gradFill>
                  </a:tcPr>
                </a:tc>
                <a:tc>
                  <a:txBody>
                    <a:bodyPr/>
                    <a:lstStyle/>
                    <a:p>
                      <a:pPr marL="0" indent="0" algn="l">
                        <a:buFont typeface="+mj-lt"/>
                        <a:buNone/>
                      </a:pPr>
                      <a:r>
                        <a:rPr lang="en-US" sz="800" b="1" dirty="0" smtClean="0">
                          <a:solidFill>
                            <a:schemeClr val="bg1"/>
                          </a:solidFill>
                        </a:rPr>
                        <a:t>Key Activities - Detailed Description of Tasks to Fulfill Objective of Milestone (How)</a:t>
                      </a:r>
                      <a:endParaRPr lang="en-US" sz="800" b="1" dirty="0">
                        <a:solidFill>
                          <a:schemeClr val="bg1"/>
                        </a:solidFill>
                      </a:endParaRPr>
                    </a:p>
                  </a:txBody>
                  <a:tcPr>
                    <a:gradFill>
                      <a:gsLst>
                        <a:gs pos="0">
                          <a:schemeClr val="accent4"/>
                        </a:gs>
                        <a:gs pos="55000">
                          <a:schemeClr val="accent4">
                            <a:lumMod val="40000"/>
                            <a:lumOff val="60000"/>
                          </a:schemeClr>
                        </a:gs>
                        <a:gs pos="100000">
                          <a:srgbClr val="00338D"/>
                        </a:gs>
                      </a:gsLst>
                      <a:lin ang="10800000" scaled="0"/>
                    </a:gradFill>
                  </a:tcPr>
                </a:tc>
                <a:tc>
                  <a:txBody>
                    <a:bodyPr/>
                    <a:lstStyle/>
                    <a:p>
                      <a:pPr marL="0" indent="0" algn="ctr">
                        <a:buFont typeface="+mj-lt"/>
                        <a:buNone/>
                      </a:pPr>
                      <a:r>
                        <a:rPr lang="en-US" sz="800" b="1" dirty="0" smtClean="0">
                          <a:solidFill>
                            <a:schemeClr val="bg1"/>
                          </a:solidFill>
                        </a:rPr>
                        <a:t>Funding</a:t>
                      </a:r>
                      <a:endParaRPr lang="en-US" sz="800" b="1" dirty="0">
                        <a:solidFill>
                          <a:schemeClr val="bg1"/>
                        </a:solidFill>
                      </a:endParaRPr>
                    </a:p>
                  </a:txBody>
                  <a:tcPr>
                    <a:gradFill>
                      <a:gsLst>
                        <a:gs pos="0">
                          <a:schemeClr val="accent4"/>
                        </a:gs>
                        <a:gs pos="55000">
                          <a:schemeClr val="accent4">
                            <a:lumMod val="40000"/>
                            <a:lumOff val="60000"/>
                          </a:schemeClr>
                        </a:gs>
                        <a:gs pos="100000">
                          <a:srgbClr val="00338D"/>
                        </a:gs>
                      </a:gsLst>
                      <a:lin ang="10800000" scaled="0"/>
                    </a:gradFill>
                  </a:tcPr>
                </a:tc>
                <a:tc>
                  <a:txBody>
                    <a:bodyPr/>
                    <a:lstStyle/>
                    <a:p>
                      <a:pPr marL="0" indent="0" algn="ctr">
                        <a:buFont typeface="+mj-lt"/>
                        <a:buNone/>
                      </a:pPr>
                      <a:r>
                        <a:rPr lang="en-US" sz="800" b="1" dirty="0" smtClean="0">
                          <a:solidFill>
                            <a:schemeClr val="bg1"/>
                          </a:solidFill>
                        </a:rPr>
                        <a:t>Status</a:t>
                      </a:r>
                      <a:endParaRPr lang="en-US" sz="800" b="1" dirty="0">
                        <a:solidFill>
                          <a:schemeClr val="bg1"/>
                        </a:solidFill>
                      </a:endParaRPr>
                    </a:p>
                  </a:txBody>
                  <a:tcPr>
                    <a:gradFill>
                      <a:gsLst>
                        <a:gs pos="0">
                          <a:schemeClr val="accent4"/>
                        </a:gs>
                        <a:gs pos="55000">
                          <a:schemeClr val="accent4">
                            <a:lumMod val="40000"/>
                            <a:lumOff val="60000"/>
                          </a:schemeClr>
                        </a:gs>
                        <a:gs pos="100000">
                          <a:srgbClr val="00338D"/>
                        </a:gs>
                      </a:gsLst>
                      <a:lin ang="10800000" scaled="0"/>
                    </a:gradFill>
                  </a:tcPr>
                </a:tc>
              </a:tr>
              <a:tr h="227670">
                <a:tc>
                  <a:txBody>
                    <a:bodyPr/>
                    <a:lstStyle/>
                    <a:p>
                      <a:pPr marL="0" indent="0">
                        <a:buFont typeface="+mj-lt"/>
                        <a:buNone/>
                      </a:pPr>
                      <a:r>
                        <a:rPr lang="en-US" sz="800" b="0" dirty="0" smtClean="0"/>
                        <a:t>1.1</a:t>
                      </a:r>
                      <a:endParaRPr lang="en-US" sz="800" b="0" dirty="0"/>
                    </a:p>
                  </a:txBody>
                  <a:tcPr>
                    <a:solidFill>
                      <a:schemeClr val="bg1"/>
                    </a:solidFill>
                  </a:tcPr>
                </a:tc>
                <a:tc>
                  <a:txBody>
                    <a:bodyPr/>
                    <a:lstStyle/>
                    <a:p>
                      <a:pPr marL="0" indent="0" algn="l">
                        <a:buFont typeface="+mj-lt"/>
                        <a:buNone/>
                      </a:pPr>
                      <a:r>
                        <a:rPr lang="en-US" sz="800" dirty="0" smtClean="0"/>
                        <a:t>Text</a:t>
                      </a:r>
                      <a:endParaRPr lang="en-US" sz="800" dirty="0"/>
                    </a:p>
                  </a:txBody>
                  <a:tcPr>
                    <a:solidFill>
                      <a:schemeClr val="bg1"/>
                    </a:solidFill>
                  </a:tcPr>
                </a:tc>
                <a:tc>
                  <a:txBody>
                    <a:bodyPr/>
                    <a:lstStyle/>
                    <a:p>
                      <a:pPr marL="0" indent="0" algn="l">
                        <a:buFont typeface="+mj-lt"/>
                        <a:buNone/>
                      </a:pPr>
                      <a:r>
                        <a:rPr lang="en-US" sz="800" dirty="0" smtClean="0"/>
                        <a:t>Text</a:t>
                      </a:r>
                      <a:endParaRPr lang="en-US" sz="80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On</a:t>
                      </a:r>
                      <a:r>
                        <a:rPr lang="en-US" sz="800" baseline="0" dirty="0" smtClean="0"/>
                        <a:t> target</a:t>
                      </a:r>
                      <a:endParaRPr lang="en-US" sz="800" dirty="0"/>
                    </a:p>
                  </a:txBody>
                  <a:tcPr>
                    <a:solidFill>
                      <a:schemeClr val="bg1"/>
                    </a:solidFill>
                  </a:tcPr>
                </a:tc>
              </a:tr>
              <a:tr h="227670">
                <a:tc>
                  <a:txBody>
                    <a:bodyPr/>
                    <a:lstStyle/>
                    <a:p>
                      <a:pPr marL="0" indent="0">
                        <a:buFont typeface="+mj-lt"/>
                        <a:buNone/>
                      </a:pPr>
                      <a:r>
                        <a:rPr lang="en-US" sz="800" b="0" dirty="0" smtClean="0"/>
                        <a:t>1.2</a:t>
                      </a:r>
                      <a:endParaRPr lang="en-US" sz="800" b="0" dirty="0"/>
                    </a:p>
                  </a:txBody>
                  <a:tcPr>
                    <a:solidFill>
                      <a:schemeClr val="bg1"/>
                    </a:solidFill>
                  </a:tcPr>
                </a:tc>
                <a:tc>
                  <a:txBody>
                    <a:bodyPr/>
                    <a:lstStyle/>
                    <a:p>
                      <a:pPr marL="0" indent="0" algn="l">
                        <a:buFont typeface="+mj-lt"/>
                        <a:buNone/>
                      </a:pPr>
                      <a:r>
                        <a:rPr lang="en-US" sz="800" dirty="0" smtClean="0"/>
                        <a:t>Text</a:t>
                      </a:r>
                      <a:endParaRPr lang="en-US" sz="800" dirty="0"/>
                    </a:p>
                  </a:txBody>
                  <a:tcPr>
                    <a:solidFill>
                      <a:schemeClr val="bg1"/>
                    </a:solidFill>
                  </a:tcPr>
                </a:tc>
                <a:tc>
                  <a:txBody>
                    <a:bodyPr/>
                    <a:lstStyle/>
                    <a:p>
                      <a:pPr marL="0" indent="0" algn="l">
                        <a:buFont typeface="+mj-lt"/>
                        <a:buNone/>
                      </a:pPr>
                      <a:r>
                        <a:rPr lang="en-US" sz="800" dirty="0" smtClean="0"/>
                        <a:t>Text</a:t>
                      </a:r>
                      <a:endParaRPr lang="en-US" sz="80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Not</a:t>
                      </a:r>
                      <a:r>
                        <a:rPr lang="en-US" sz="800" baseline="0" dirty="0" smtClean="0"/>
                        <a:t> started</a:t>
                      </a:r>
                      <a:endParaRPr lang="en-US" sz="800" dirty="0"/>
                    </a:p>
                  </a:txBody>
                  <a:tcPr>
                    <a:solidFill>
                      <a:schemeClr val="bg1"/>
                    </a:solidFill>
                  </a:tcPr>
                </a:tc>
              </a:tr>
              <a:tr h="227670">
                <a:tc>
                  <a:txBody>
                    <a:bodyPr/>
                    <a:lstStyle/>
                    <a:p>
                      <a:pPr marL="0" indent="0">
                        <a:buFont typeface="+mj-lt"/>
                        <a:buNone/>
                      </a:pPr>
                      <a:r>
                        <a:rPr lang="en-US" sz="800" b="0" dirty="0" smtClean="0"/>
                        <a:t>1.3</a:t>
                      </a:r>
                      <a:endParaRPr lang="en-US" sz="800" b="0" dirty="0"/>
                    </a:p>
                  </a:txBody>
                  <a:tcPr>
                    <a:solidFill>
                      <a:schemeClr val="bg1"/>
                    </a:solidFill>
                  </a:tcPr>
                </a:tc>
                <a:tc>
                  <a:txBody>
                    <a:bodyPr/>
                    <a:lstStyle/>
                    <a:p>
                      <a:pPr marL="0" indent="0" algn="l">
                        <a:buFont typeface="+mj-lt"/>
                        <a:buNone/>
                      </a:pPr>
                      <a:endParaRPr lang="en-US" sz="800" dirty="0"/>
                    </a:p>
                  </a:txBody>
                  <a:tcPr>
                    <a:solidFill>
                      <a:schemeClr val="bg1"/>
                    </a:solidFill>
                  </a:tcPr>
                </a:tc>
                <a:tc>
                  <a:txBody>
                    <a:bodyPr/>
                    <a:lstStyle/>
                    <a:p>
                      <a:pPr marL="0" indent="0" algn="l">
                        <a:buFont typeface="+mj-lt"/>
                        <a:buNone/>
                      </a:pPr>
                      <a:endParaRPr lang="en-US" sz="80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Delayed</a:t>
                      </a:r>
                      <a:endParaRPr lang="en-US" sz="800" dirty="0"/>
                    </a:p>
                  </a:txBody>
                  <a:tcPr>
                    <a:solidFill>
                      <a:schemeClr val="bg1"/>
                    </a:solidFill>
                  </a:tcPr>
                </a:tc>
              </a:tr>
              <a:tr h="227670">
                <a:tc>
                  <a:txBody>
                    <a:bodyPr/>
                    <a:lstStyle/>
                    <a:p>
                      <a:pPr marL="0" indent="0">
                        <a:buFont typeface="+mj-lt"/>
                        <a:buNone/>
                      </a:pPr>
                      <a:r>
                        <a:rPr lang="en-US" sz="800" b="0" dirty="0" smtClean="0"/>
                        <a:t>1.4</a:t>
                      </a:r>
                      <a:endParaRPr lang="en-US" sz="800" b="0" dirty="0"/>
                    </a:p>
                  </a:txBody>
                  <a:tcPr>
                    <a:solidFill>
                      <a:schemeClr val="bg1"/>
                    </a:solidFill>
                  </a:tcPr>
                </a:tc>
                <a:tc>
                  <a:txBody>
                    <a:bodyPr/>
                    <a:lstStyle/>
                    <a:p>
                      <a:pPr marL="0" indent="0" algn="l">
                        <a:buFont typeface="+mj-lt"/>
                        <a:buNone/>
                      </a:pPr>
                      <a:endParaRPr lang="en-US" sz="800" dirty="0"/>
                    </a:p>
                  </a:txBody>
                  <a:tcPr>
                    <a:solidFill>
                      <a:schemeClr val="bg1"/>
                    </a:solidFill>
                  </a:tcPr>
                </a:tc>
                <a:tc>
                  <a:txBody>
                    <a:bodyPr/>
                    <a:lstStyle/>
                    <a:p>
                      <a:pPr marL="0" indent="0" algn="l">
                        <a:buFont typeface="+mj-lt"/>
                        <a:buNone/>
                      </a:pPr>
                      <a:endParaRPr lang="en-US" sz="800" dirty="0"/>
                    </a:p>
                  </a:txBody>
                  <a:tcPr>
                    <a:solidFill>
                      <a:schemeClr val="bg1"/>
                    </a:solidFill>
                  </a:tcPr>
                </a:tc>
                <a:tc>
                  <a:txBody>
                    <a:bodyPr/>
                    <a:lstStyle/>
                    <a:p>
                      <a:pPr marL="0" indent="0" algn="ctr">
                        <a:buFont typeface="+mj-lt"/>
                        <a:buNone/>
                      </a:pPr>
                      <a:r>
                        <a:rPr lang="en-US" sz="800" dirty="0" smtClean="0"/>
                        <a:t>$</a:t>
                      </a:r>
                      <a:endParaRPr lang="en-US" sz="800" dirty="0"/>
                    </a:p>
                  </a:txBody>
                  <a:tcPr>
                    <a:solidFill>
                      <a:schemeClr val="bg1"/>
                    </a:solidFill>
                  </a:tcPr>
                </a:tc>
                <a:tc>
                  <a:txBody>
                    <a:bodyPr/>
                    <a:lstStyle/>
                    <a:p>
                      <a:pPr marL="0" indent="0" algn="ctr">
                        <a:buFont typeface="+mj-lt"/>
                        <a:buNone/>
                      </a:pPr>
                      <a:r>
                        <a:rPr lang="en-US" sz="800" dirty="0" smtClean="0"/>
                        <a:t>Cancelled</a:t>
                      </a:r>
                      <a:endParaRPr lang="en-US" sz="800" dirty="0"/>
                    </a:p>
                  </a:txBody>
                  <a:tcPr>
                    <a:solidFill>
                      <a:schemeClr val="bg1"/>
                    </a:solidFill>
                  </a:tcPr>
                </a:tc>
              </a:tr>
              <a:tr h="227670">
                <a:tc>
                  <a:txBody>
                    <a:bodyPr/>
                    <a:lstStyle/>
                    <a:p>
                      <a:pPr marL="0" indent="0">
                        <a:buFont typeface="+mj-lt"/>
                        <a:buNone/>
                      </a:pPr>
                      <a:r>
                        <a:rPr lang="en-US" sz="800" b="0" dirty="0" smtClean="0"/>
                        <a:t>1.5</a:t>
                      </a:r>
                      <a:endParaRPr lang="en-US" sz="800" b="0" dirty="0"/>
                    </a:p>
                  </a:txBody>
                  <a:tcPr>
                    <a:solidFill>
                      <a:schemeClr val="bg1"/>
                    </a:solidFill>
                  </a:tcPr>
                </a:tc>
                <a:tc>
                  <a:txBody>
                    <a:bodyPr/>
                    <a:lstStyle/>
                    <a:p>
                      <a:pPr marL="0" indent="0" algn="l">
                        <a:buFont typeface="+mj-lt"/>
                        <a:buNone/>
                      </a:pPr>
                      <a:endParaRPr lang="en-US" sz="800" dirty="0"/>
                    </a:p>
                  </a:txBody>
                  <a:tcPr>
                    <a:solidFill>
                      <a:schemeClr val="bg1"/>
                    </a:solidFill>
                  </a:tcPr>
                </a:tc>
                <a:tc>
                  <a:txBody>
                    <a:bodyPr/>
                    <a:lstStyle/>
                    <a:p>
                      <a:pPr marL="0" indent="0" algn="l">
                        <a:buFont typeface="+mj-lt"/>
                        <a:buNone/>
                      </a:pPr>
                      <a:endParaRPr lang="en-US" sz="800" dirty="0"/>
                    </a:p>
                  </a:txBody>
                  <a:tcPr>
                    <a:solidFill>
                      <a:schemeClr val="bg1"/>
                    </a:solidFill>
                  </a:tcPr>
                </a:tc>
                <a:tc>
                  <a:txBody>
                    <a:bodyPr/>
                    <a:lstStyle/>
                    <a:p>
                      <a:pPr marL="0" indent="0" algn="ctr">
                        <a:buFont typeface="+mj-lt"/>
                        <a:buNone/>
                      </a:pPr>
                      <a:endParaRPr lang="en-US" sz="800" dirty="0"/>
                    </a:p>
                  </a:txBody>
                  <a:tcPr>
                    <a:solidFill>
                      <a:schemeClr val="bg1"/>
                    </a:solidFill>
                  </a:tcPr>
                </a:tc>
                <a:tc>
                  <a:txBody>
                    <a:bodyPr/>
                    <a:lstStyle/>
                    <a:p>
                      <a:pPr marL="0" indent="0" algn="ctr">
                        <a:buFont typeface="+mj-lt"/>
                        <a:buNone/>
                      </a:pPr>
                      <a:endParaRPr lang="en-US" sz="800" dirty="0"/>
                    </a:p>
                  </a:txBody>
                  <a:tcPr>
                    <a:solidFill>
                      <a:schemeClr val="bg1"/>
                    </a:solidFill>
                  </a:tcPr>
                </a:tc>
              </a:tr>
              <a:tr h="227670">
                <a:tc>
                  <a:txBody>
                    <a:bodyPr/>
                    <a:lstStyle/>
                    <a:p>
                      <a:pPr marL="0" indent="0">
                        <a:buFont typeface="+mj-lt"/>
                        <a:buNone/>
                      </a:pPr>
                      <a:r>
                        <a:rPr lang="en-US" sz="800" b="0" dirty="0" smtClean="0"/>
                        <a:t>1.6</a:t>
                      </a:r>
                      <a:endParaRPr lang="en-US" sz="800" b="0" dirty="0"/>
                    </a:p>
                  </a:txBody>
                  <a:tcPr>
                    <a:solidFill>
                      <a:schemeClr val="bg1"/>
                    </a:solidFill>
                  </a:tcPr>
                </a:tc>
                <a:tc>
                  <a:txBody>
                    <a:bodyPr/>
                    <a:lstStyle/>
                    <a:p>
                      <a:pPr marL="0" indent="0" algn="l">
                        <a:buFont typeface="+mj-lt"/>
                        <a:buNone/>
                      </a:pPr>
                      <a:endParaRPr lang="en-US" sz="800" dirty="0"/>
                    </a:p>
                  </a:txBody>
                  <a:tcPr>
                    <a:solidFill>
                      <a:schemeClr val="bg1"/>
                    </a:solidFill>
                  </a:tcPr>
                </a:tc>
                <a:tc>
                  <a:txBody>
                    <a:bodyPr/>
                    <a:lstStyle/>
                    <a:p>
                      <a:pPr marL="0" indent="0" algn="l">
                        <a:buFont typeface="+mj-lt"/>
                        <a:buNone/>
                      </a:pPr>
                      <a:endParaRPr lang="en-US" sz="800" dirty="0"/>
                    </a:p>
                  </a:txBody>
                  <a:tcPr>
                    <a:solidFill>
                      <a:schemeClr val="bg1"/>
                    </a:solidFill>
                  </a:tcPr>
                </a:tc>
                <a:tc>
                  <a:txBody>
                    <a:bodyPr/>
                    <a:lstStyle/>
                    <a:p>
                      <a:pPr marL="0" indent="0" algn="ctr">
                        <a:buFont typeface="+mj-lt"/>
                        <a:buNone/>
                      </a:pPr>
                      <a:endParaRPr lang="en-US" sz="800" dirty="0"/>
                    </a:p>
                  </a:txBody>
                  <a:tcPr>
                    <a:solidFill>
                      <a:schemeClr val="bg1"/>
                    </a:solidFill>
                  </a:tcPr>
                </a:tc>
                <a:tc>
                  <a:txBody>
                    <a:bodyPr/>
                    <a:lstStyle/>
                    <a:p>
                      <a:pPr marL="0" indent="0" algn="ctr">
                        <a:buFont typeface="+mj-lt"/>
                        <a:buNone/>
                      </a:pPr>
                      <a:endParaRPr lang="en-US" sz="800" dirty="0"/>
                    </a:p>
                  </a:txBody>
                  <a:tcPr>
                    <a:solidFill>
                      <a:schemeClr val="bg1"/>
                    </a:solidFill>
                  </a:tcPr>
                </a:tc>
              </a:tr>
              <a:tr h="227670">
                <a:tc>
                  <a:txBody>
                    <a:bodyPr/>
                    <a:lstStyle/>
                    <a:p>
                      <a:pPr marL="0" indent="0">
                        <a:buFont typeface="+mj-lt"/>
                        <a:buNone/>
                      </a:pPr>
                      <a:r>
                        <a:rPr lang="en-US" sz="800" b="0" dirty="0" smtClean="0"/>
                        <a:t>1.7</a:t>
                      </a:r>
                      <a:endParaRPr lang="en-US" sz="800" b="0" dirty="0"/>
                    </a:p>
                  </a:txBody>
                  <a:tcPr>
                    <a:solidFill>
                      <a:schemeClr val="bg1"/>
                    </a:solidFill>
                  </a:tcPr>
                </a:tc>
                <a:tc>
                  <a:txBody>
                    <a:bodyPr/>
                    <a:lstStyle/>
                    <a:p>
                      <a:pPr marL="0" indent="0" algn="l">
                        <a:buFont typeface="+mj-lt"/>
                        <a:buNone/>
                      </a:pPr>
                      <a:endParaRPr lang="en-US" sz="800" dirty="0"/>
                    </a:p>
                  </a:txBody>
                  <a:tcPr>
                    <a:solidFill>
                      <a:schemeClr val="bg1"/>
                    </a:solidFill>
                  </a:tcPr>
                </a:tc>
                <a:tc>
                  <a:txBody>
                    <a:bodyPr/>
                    <a:lstStyle/>
                    <a:p>
                      <a:pPr marL="0" indent="0" algn="l">
                        <a:buFont typeface="+mj-lt"/>
                        <a:buNone/>
                      </a:pPr>
                      <a:endParaRPr lang="en-US" sz="800" dirty="0"/>
                    </a:p>
                  </a:txBody>
                  <a:tcPr>
                    <a:solidFill>
                      <a:schemeClr val="bg1"/>
                    </a:solidFill>
                  </a:tcPr>
                </a:tc>
                <a:tc>
                  <a:txBody>
                    <a:bodyPr/>
                    <a:lstStyle/>
                    <a:p>
                      <a:pPr marL="0" indent="0" algn="ctr">
                        <a:buFont typeface="+mj-lt"/>
                        <a:buNone/>
                      </a:pPr>
                      <a:endParaRPr lang="en-US" sz="800" dirty="0"/>
                    </a:p>
                  </a:txBody>
                  <a:tcPr>
                    <a:solidFill>
                      <a:schemeClr val="bg1"/>
                    </a:solidFill>
                  </a:tcPr>
                </a:tc>
                <a:tc>
                  <a:txBody>
                    <a:bodyPr/>
                    <a:lstStyle/>
                    <a:p>
                      <a:pPr marL="0" indent="0" algn="ctr">
                        <a:buFont typeface="+mj-lt"/>
                        <a:buNone/>
                      </a:pPr>
                      <a:endParaRPr lang="en-US" sz="800" dirty="0"/>
                    </a:p>
                  </a:txBody>
                  <a:tcPr>
                    <a:solidFill>
                      <a:schemeClr val="bg1"/>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918259269"/>
              </p:ext>
            </p:extLst>
          </p:nvPr>
        </p:nvGraphicFramePr>
        <p:xfrm>
          <a:off x="228600" y="2260601"/>
          <a:ext cx="8839200" cy="469268"/>
        </p:xfrm>
        <a:graphic>
          <a:graphicData uri="http://schemas.openxmlformats.org/drawingml/2006/table">
            <a:tbl>
              <a:tblPr firstRow="1" bandRow="1">
                <a:tableStyleId>{5940675A-B579-460E-94D1-54222C63F5DA}</a:tableStyleId>
              </a:tblPr>
              <a:tblGrid>
                <a:gridCol w="2209800"/>
                <a:gridCol w="2209800"/>
                <a:gridCol w="2209800"/>
                <a:gridCol w="2209800"/>
              </a:tblGrid>
              <a:tr h="171740">
                <a:tc>
                  <a:txBody>
                    <a:bodyPr/>
                    <a:lstStyle/>
                    <a:p>
                      <a:r>
                        <a:rPr lang="en-US" sz="900" b="1" dirty="0" smtClean="0">
                          <a:solidFill>
                            <a:schemeClr val="bg1"/>
                          </a:solidFill>
                        </a:rPr>
                        <a:t>Target Completion Date</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c>
                  <a:txBody>
                    <a:bodyPr/>
                    <a:lstStyle/>
                    <a:p>
                      <a:r>
                        <a:rPr lang="en-US" sz="900" b="1" dirty="0" smtClean="0">
                          <a:solidFill>
                            <a:schemeClr val="bg1"/>
                          </a:solidFill>
                        </a:rPr>
                        <a:t>Estimated Complexity</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c>
                  <a:txBody>
                    <a:bodyPr/>
                    <a:lstStyle/>
                    <a:p>
                      <a:r>
                        <a:rPr lang="en-US" sz="900" b="1" dirty="0" smtClean="0">
                          <a:solidFill>
                            <a:schemeClr val="bg1"/>
                          </a:solidFill>
                        </a:rPr>
                        <a:t>Estimated Cost</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c>
                  <a:txBody>
                    <a:bodyPr/>
                    <a:lstStyle/>
                    <a:p>
                      <a:r>
                        <a:rPr lang="en-US" sz="900" b="1" dirty="0" smtClean="0">
                          <a:solidFill>
                            <a:schemeClr val="bg1"/>
                          </a:solidFill>
                        </a:rPr>
                        <a:t>Estimated Duration</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240668">
                <a:tc>
                  <a:txBody>
                    <a:bodyPr/>
                    <a:lstStyle/>
                    <a:p>
                      <a:r>
                        <a:rPr lang="en-US" sz="800" dirty="0" smtClean="0"/>
                        <a:t>Month Year</a:t>
                      </a:r>
                      <a:endParaRPr lang="en-US" sz="800" dirty="0"/>
                    </a:p>
                  </a:txBody>
                  <a:tcPr>
                    <a:solidFill>
                      <a:schemeClr val="bg1"/>
                    </a:solidFill>
                  </a:tcPr>
                </a:tc>
                <a:tc>
                  <a:txBody>
                    <a:bodyPr/>
                    <a:lstStyle/>
                    <a:p>
                      <a:r>
                        <a:rPr lang="en-US" sz="800" dirty="0" smtClean="0"/>
                        <a:t>High / Medium / Low</a:t>
                      </a:r>
                      <a:endParaRPr lang="en-US" sz="8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High / Medium / Low</a:t>
                      </a:r>
                    </a:p>
                  </a:txBody>
                  <a:tcPr>
                    <a:solidFill>
                      <a:schemeClr val="bg1"/>
                    </a:solidFill>
                  </a:tcPr>
                </a:tc>
                <a:tc>
                  <a:txBody>
                    <a:bodyPr/>
                    <a:lstStyle/>
                    <a:p>
                      <a:r>
                        <a:rPr lang="en-US" sz="800" dirty="0" smtClean="0"/>
                        <a:t>X Months</a:t>
                      </a:r>
                    </a:p>
                  </a:txBody>
                  <a:tcPr>
                    <a:solidFill>
                      <a:schemeClr val="bg1"/>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558531"/>
              </p:ext>
            </p:extLst>
          </p:nvPr>
        </p:nvGraphicFramePr>
        <p:xfrm>
          <a:off x="1371600" y="2826656"/>
          <a:ext cx="7696200" cy="1281735"/>
        </p:xfrm>
        <a:graphic>
          <a:graphicData uri="http://schemas.openxmlformats.org/drawingml/2006/table">
            <a:tbl>
              <a:tblPr firstRow="1" bandRow="1">
                <a:tableStyleId>{5940675A-B579-460E-94D1-54222C63F5DA}</a:tableStyleId>
              </a:tblPr>
              <a:tblGrid>
                <a:gridCol w="3772647"/>
                <a:gridCol w="3923553"/>
              </a:tblGrid>
              <a:tr h="152400">
                <a:tc>
                  <a:txBody>
                    <a:bodyPr/>
                    <a:lstStyle/>
                    <a:p>
                      <a:r>
                        <a:rPr lang="en-US" sz="900" b="1" dirty="0" smtClean="0">
                          <a:solidFill>
                            <a:schemeClr val="bg1"/>
                          </a:solidFill>
                        </a:rPr>
                        <a:t>Benefits of Implementation (Why)</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c>
                  <a:txBody>
                    <a:bodyPr/>
                    <a:lstStyle/>
                    <a:p>
                      <a:r>
                        <a:rPr lang="en-US" sz="900" b="1" dirty="0" smtClean="0">
                          <a:solidFill>
                            <a:schemeClr val="bg1"/>
                          </a:solidFill>
                        </a:rPr>
                        <a:t>Assumptions &amp; Dependencies</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1053135">
                <a:tc>
                  <a:txBody>
                    <a:bodyPr/>
                    <a:lstStyle/>
                    <a:p>
                      <a:pPr marL="228600" indent="-228600">
                        <a:buFont typeface="+mj-lt"/>
                        <a:buAutoNum type="alphaLcParenR"/>
                      </a:pPr>
                      <a:r>
                        <a:rPr lang="en-US" sz="800" dirty="0" smtClean="0"/>
                        <a:t>xxx</a:t>
                      </a:r>
                    </a:p>
                  </a:txBody>
                  <a:tcPr>
                    <a:solidFill>
                      <a:schemeClr val="bg1"/>
                    </a:solidFill>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smtClean="0"/>
                        <a:t>xxx</a:t>
                      </a:r>
                    </a:p>
                  </a:txBody>
                  <a:tcPr>
                    <a:solidFill>
                      <a:schemeClr val="bg1"/>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670687831"/>
              </p:ext>
            </p:extLst>
          </p:nvPr>
        </p:nvGraphicFramePr>
        <p:xfrm>
          <a:off x="228600" y="2826656"/>
          <a:ext cx="1066800" cy="1082040"/>
        </p:xfrm>
        <a:graphic>
          <a:graphicData uri="http://schemas.openxmlformats.org/drawingml/2006/table">
            <a:tbl>
              <a:tblPr firstRow="1" bandRow="1">
                <a:tableStyleId>{5940675A-B579-460E-94D1-54222C63F5DA}</a:tableStyleId>
              </a:tblPr>
              <a:tblGrid>
                <a:gridCol w="1066800"/>
              </a:tblGrid>
              <a:tr h="174812">
                <a:tc>
                  <a:txBody>
                    <a:bodyPr/>
                    <a:lstStyle/>
                    <a:p>
                      <a:r>
                        <a:rPr lang="en-US" sz="900" b="1" dirty="0" smtClean="0">
                          <a:solidFill>
                            <a:schemeClr val="bg1"/>
                          </a:solidFill>
                        </a:rPr>
                        <a:t>Domain</a:t>
                      </a:r>
                      <a:endParaRPr lang="en-US" sz="900" b="1" dirty="0">
                        <a:solidFill>
                          <a:schemeClr val="bg1"/>
                        </a:solidFill>
                      </a:endParaRPr>
                    </a:p>
                  </a:txBody>
                  <a:tcPr>
                    <a:lnT w="12700" cap="flat" cmpd="sng" algn="ctr">
                      <a:solidFill>
                        <a:schemeClr val="accent2">
                          <a:lumMod val="50000"/>
                        </a:schemeClr>
                      </a:solidFill>
                      <a:prstDash val="solid"/>
                      <a:round/>
                      <a:headEnd type="none" w="med" len="med"/>
                      <a:tailEnd type="none" w="med" len="med"/>
                    </a:lnT>
                    <a:gradFill>
                      <a:gsLst>
                        <a:gs pos="0">
                          <a:schemeClr val="accent4"/>
                        </a:gs>
                        <a:gs pos="55000">
                          <a:schemeClr val="accent4">
                            <a:lumMod val="40000"/>
                            <a:lumOff val="60000"/>
                          </a:schemeClr>
                        </a:gs>
                        <a:gs pos="100000">
                          <a:srgbClr val="00338D"/>
                        </a:gs>
                      </a:gsLst>
                      <a:lin ang="10800000" scaled="0"/>
                    </a:gradFill>
                  </a:tcPr>
                </a:tc>
              </a:tr>
              <a:tr h="163158">
                <a:tc>
                  <a:txBody>
                    <a:bodyPr/>
                    <a:lstStyle/>
                    <a:p>
                      <a:pPr marL="231775" indent="0"/>
                      <a:r>
                        <a:rPr lang="en-US" sz="800" dirty="0" smtClean="0"/>
                        <a:t>People</a:t>
                      </a:r>
                      <a:endParaRPr lang="en-US" sz="800" dirty="0"/>
                    </a:p>
                  </a:txBody>
                  <a:tcPr>
                    <a:solidFill>
                      <a:srgbClr val="E5EAF3"/>
                    </a:solidFill>
                  </a:tcPr>
                </a:tc>
              </a:tr>
              <a:tr h="163158">
                <a:tc>
                  <a:txBody>
                    <a:bodyPr/>
                    <a:lstStyle/>
                    <a:p>
                      <a:pPr marL="231775" indent="0"/>
                      <a:r>
                        <a:rPr lang="en-US" sz="800" dirty="0" smtClean="0"/>
                        <a:t>Process</a:t>
                      </a:r>
                      <a:endParaRPr lang="en-US" sz="800" dirty="0"/>
                    </a:p>
                  </a:txBody>
                  <a:tcPr>
                    <a:solidFill>
                      <a:srgbClr val="E5EAF3"/>
                    </a:solidFill>
                  </a:tcPr>
                </a:tc>
              </a:tr>
              <a:tr h="163158">
                <a:tc>
                  <a:txBody>
                    <a:bodyPr/>
                    <a:lstStyle/>
                    <a:p>
                      <a:pPr marL="231775" indent="0"/>
                      <a:r>
                        <a:rPr lang="en-US" sz="800" dirty="0" smtClean="0"/>
                        <a:t>Technology</a:t>
                      </a:r>
                    </a:p>
                  </a:txBody>
                  <a:tcPr>
                    <a:solidFill>
                      <a:srgbClr val="E5EAF3"/>
                    </a:solidFill>
                  </a:tcPr>
                </a:tc>
              </a:tr>
              <a:tr h="163158">
                <a:tc>
                  <a:txBody>
                    <a:bodyPr/>
                    <a:lstStyle/>
                    <a:p>
                      <a:pPr marL="231775" indent="0"/>
                      <a:r>
                        <a:rPr lang="en-US" sz="800" dirty="0" smtClean="0"/>
                        <a:t>Partners</a:t>
                      </a:r>
                      <a:endParaRPr lang="en-US" sz="800" dirty="0"/>
                    </a:p>
                  </a:txBody>
                  <a:tcPr>
                    <a:solidFill>
                      <a:srgbClr val="E5EAF3"/>
                    </a:solidFill>
                  </a:tcPr>
                </a:tc>
              </a:tr>
            </a:tbl>
          </a:graphicData>
        </a:graphic>
      </p:graphicFrame>
      <p:sp>
        <p:nvSpPr>
          <p:cNvPr id="20" name="Oval 19"/>
          <p:cNvSpPr/>
          <p:nvPr/>
        </p:nvSpPr>
        <p:spPr>
          <a:xfrm>
            <a:off x="301487" y="3085074"/>
            <a:ext cx="152400" cy="15240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01487" y="3300422"/>
            <a:ext cx="152400" cy="152400"/>
          </a:xfrm>
          <a:prstGeom prst="ellipse">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01487" y="3512456"/>
            <a:ext cx="152400" cy="152400"/>
          </a:xfrm>
          <a:prstGeom prst="ellipse">
            <a:avLst/>
          </a:prstGeom>
          <a:solidFill>
            <a:srgbClr val="8099C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01487" y="3724490"/>
            <a:ext cx="152400" cy="152400"/>
          </a:xfrm>
          <a:prstGeom prst="ellipse">
            <a:avLst/>
          </a:prstGeom>
          <a:solidFill>
            <a:schemeClr val="bg1"/>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rot="20086660">
            <a:off x="1446378" y="4409983"/>
            <a:ext cx="6751272" cy="430887"/>
          </a:xfrm>
          <a:prstGeom prst="rect">
            <a:avLst/>
          </a:prstGeom>
          <a:noFill/>
        </p:spPr>
        <p:txBody>
          <a:bodyPr wrap="none" lIns="0" tIns="0" rIns="0" bIns="0" rtlCol="0">
            <a:spAutoFit/>
          </a:bodyPr>
          <a:lstStyle/>
          <a:p>
            <a:r>
              <a:rPr lang="en-US" sz="2800" dirty="0">
                <a:solidFill>
                  <a:srgbClr val="FF0000"/>
                </a:solidFill>
              </a:rPr>
              <a:t>One Slide for each Milestone / Key Activity</a:t>
            </a:r>
          </a:p>
        </p:txBody>
      </p:sp>
      <p:sp>
        <p:nvSpPr>
          <p:cNvPr id="24" name="Title 1"/>
          <p:cNvSpPr txBox="1">
            <a:spLocks/>
          </p:cNvSpPr>
          <p:nvPr/>
        </p:nvSpPr>
        <p:spPr>
          <a:xfrm>
            <a:off x="179512" y="76200"/>
            <a:ext cx="6373688" cy="685800"/>
          </a:xfrm>
          <a:prstGeom prst="rect">
            <a:avLst/>
          </a:prstGeom>
        </p:spPr>
        <p:txBody>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r>
              <a:rPr lang="en-US" dirty="0"/>
              <a:t>&lt;Process Name&gt; Milestone  Details</a:t>
            </a:r>
          </a:p>
          <a:p>
            <a:r>
              <a:rPr lang="en-US" dirty="0"/>
              <a:t>&lt;</a:t>
            </a:r>
            <a:r>
              <a:rPr lang="en-US" dirty="0" smtClean="0"/>
              <a:t>Milestone # and Name&gt;</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662614269"/>
              </p:ext>
            </p:extLst>
          </p:nvPr>
        </p:nvGraphicFramePr>
        <p:xfrm>
          <a:off x="6248400" y="-2"/>
          <a:ext cx="2890165" cy="1037112"/>
        </p:xfrm>
        <a:graphic>
          <a:graphicData uri="http://schemas.openxmlformats.org/drawingml/2006/table">
            <a:tbl>
              <a:tblPr firstRow="1" bandRow="1">
                <a:tableStyleId>{5940675A-B579-460E-94D1-54222C63F5DA}</a:tableStyleId>
              </a:tblPr>
              <a:tblGrid>
                <a:gridCol w="1305236"/>
                <a:gridCol w="1584929"/>
              </a:tblGrid>
              <a:tr h="259278">
                <a:tc>
                  <a:txBody>
                    <a:bodyPr/>
                    <a:lstStyle/>
                    <a:p>
                      <a:r>
                        <a:rPr lang="en-US" sz="1000" b="1" dirty="0" smtClean="0">
                          <a:solidFill>
                            <a:schemeClr val="tx1"/>
                          </a:solidFill>
                        </a:rPr>
                        <a:t>As Of:</a:t>
                      </a:r>
                      <a:endParaRPr lang="en-US" sz="1000" b="1" dirty="0">
                        <a:solidFill>
                          <a:schemeClr val="tx1"/>
                        </a:solidFill>
                      </a:endParaRPr>
                    </a:p>
                  </a:txBody>
                  <a:tcPr>
                    <a:solidFill>
                      <a:schemeClr val="bg1">
                        <a:lumMod val="95000"/>
                      </a:schemeClr>
                    </a:solidFill>
                  </a:tcPr>
                </a:tc>
                <a:tc>
                  <a:txBody>
                    <a:bodyPr/>
                    <a:lstStyle/>
                    <a:p>
                      <a:pPr algn="ctr"/>
                      <a:r>
                        <a:rPr lang="en-US" sz="1000" b="1" dirty="0" smtClean="0">
                          <a:solidFill>
                            <a:schemeClr val="tx1"/>
                          </a:solidFill>
                        </a:rPr>
                        <a:t>1/1/2016</a:t>
                      </a:r>
                      <a:endParaRPr lang="en-US" sz="1000" b="1" dirty="0">
                        <a:solidFill>
                          <a:schemeClr val="tx1"/>
                        </a:solidFill>
                      </a:endParaRPr>
                    </a:p>
                  </a:txBody>
                  <a:tcPr>
                    <a:solidFill>
                      <a:schemeClr val="bg1">
                        <a:lumMod val="95000"/>
                      </a:schemeClr>
                    </a:solidFill>
                  </a:tcPr>
                </a:tc>
              </a:tr>
              <a:tr h="259278">
                <a:tc>
                  <a:txBody>
                    <a:bodyPr/>
                    <a:lstStyle/>
                    <a:p>
                      <a:r>
                        <a:rPr lang="en-US" sz="1000" b="1" dirty="0" smtClean="0">
                          <a:solidFill>
                            <a:schemeClr val="tx1"/>
                          </a:solidFill>
                        </a:rPr>
                        <a:t>Maturity</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2.5 (1/10/2015)</a:t>
                      </a:r>
                      <a:endParaRPr lang="en-US" sz="1000" dirty="0"/>
                    </a:p>
                  </a:txBody>
                  <a:tcPr>
                    <a:solidFill>
                      <a:schemeClr val="bg1"/>
                    </a:solidFill>
                  </a:tcPr>
                </a:tc>
              </a:tr>
              <a:tr h="259278">
                <a:tc>
                  <a:txBody>
                    <a:bodyPr/>
                    <a:lstStyle/>
                    <a:p>
                      <a:r>
                        <a:rPr lang="en-US" sz="1000" b="1" dirty="0" smtClean="0">
                          <a:solidFill>
                            <a:schemeClr val="tx1"/>
                          </a:solidFill>
                        </a:rPr>
                        <a:t>Process Owner</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John Doe</a:t>
                      </a:r>
                      <a:endParaRPr lang="en-US" sz="1000" dirty="0"/>
                    </a:p>
                  </a:txBody>
                  <a:tcPr>
                    <a:solidFill>
                      <a:schemeClr val="bg1"/>
                    </a:solidFill>
                  </a:tcPr>
                </a:tc>
              </a:tr>
              <a:tr h="259278">
                <a:tc>
                  <a:txBody>
                    <a:bodyPr/>
                    <a:lstStyle/>
                    <a:p>
                      <a:r>
                        <a:rPr lang="en-US" sz="1000" b="1" dirty="0" smtClean="0">
                          <a:solidFill>
                            <a:schemeClr val="tx1"/>
                          </a:solidFill>
                        </a:rPr>
                        <a:t>Process Manager</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Jane Smith</a:t>
                      </a:r>
                      <a:endParaRPr lang="en-US" sz="1000" dirty="0"/>
                    </a:p>
                  </a:txBody>
                  <a:tcPr>
                    <a:solidFill>
                      <a:schemeClr val="bg1"/>
                    </a:solidFill>
                  </a:tcPr>
                </a:tc>
              </a:tr>
            </a:tbl>
          </a:graphicData>
        </a:graphic>
      </p:graphicFrame>
    </p:spTree>
    <p:extLst>
      <p:ext uri="{BB962C8B-B14F-4D97-AF65-F5344CB8AC3E}">
        <p14:creationId xmlns:p14="http://schemas.microsoft.com/office/powerpoint/2010/main" val="344727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2"/>
          <p:cNvGraphicFramePr>
            <a:graphicFrameLocks noGrp="1"/>
          </p:cNvGraphicFramePr>
          <p:nvPr>
            <p:extLst>
              <p:ext uri="{D42A27DB-BD31-4B8C-83A1-F6EECF244321}">
                <p14:modId xmlns:p14="http://schemas.microsoft.com/office/powerpoint/2010/main" val="2535264345"/>
              </p:ext>
            </p:extLst>
          </p:nvPr>
        </p:nvGraphicFramePr>
        <p:xfrm>
          <a:off x="152400" y="1117601"/>
          <a:ext cx="2090306" cy="5121155"/>
        </p:xfrm>
        <a:graphic>
          <a:graphicData uri="http://schemas.openxmlformats.org/drawingml/2006/table">
            <a:tbl>
              <a:tblPr/>
              <a:tblGrid>
                <a:gridCol w="2090306"/>
              </a:tblGrid>
              <a:tr h="46185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bg1"/>
                          </a:solidFill>
                          <a:effectLst/>
                          <a:latin typeface="Arial" charset="0"/>
                          <a:ea typeface="ヒラギノ角ゴ Pro W3"/>
                          <a:cs typeface="ヒラギノ角ゴ Pro W3"/>
                        </a:rPr>
                        <a:t>Q1 2016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gradFill>
                      <a:gsLst>
                        <a:gs pos="0">
                          <a:schemeClr val="accent4"/>
                        </a:gs>
                        <a:gs pos="55000">
                          <a:schemeClr val="accent4">
                            <a:lumMod val="40000"/>
                            <a:lumOff val="60000"/>
                          </a:schemeClr>
                        </a:gs>
                        <a:gs pos="100000">
                          <a:srgbClr val="00338D"/>
                        </a:gs>
                      </a:gsLst>
                      <a:lin ang="10800000" scaled="0"/>
                    </a:gra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cs typeface="Calibri" panose="020F0502020204030204" pitchFamily="34" charset="0"/>
                        </a:rPr>
                        <a:t>Process</a:t>
                      </a:r>
                      <a:endParaRPr kumimoji="0" lang="en-US" sz="1600" b="0" i="0" u="none" strike="noStrike" kern="0" cap="none" spc="0" normalizeH="0" baseline="0" noProof="0" dirty="0" smtClean="0">
                        <a:ln>
                          <a:noFill/>
                        </a:ln>
                        <a:solidFill>
                          <a:srgbClr val="2D2D8A"/>
                        </a:solidFill>
                        <a:effectLst/>
                        <a:uLnTx/>
                        <a:uFillTx/>
                        <a:latin typeface="Calibri" panose="020F0502020204030204" pitchFamily="34" charset="0"/>
                        <a:cs typeface="Calibri" panose="020F0502020204030204" pitchFamily="34" charset="0"/>
                      </a:endParaRPr>
                    </a:p>
                    <a:p>
                      <a:pPr marL="119063" lvl="0" indent="-119063">
                        <a:buFont typeface="Arial" charset="0"/>
                        <a:buChar char="•"/>
                        <a:defRPr/>
                      </a:pPr>
                      <a:r>
                        <a:rPr lang="en-US" sz="1600" kern="0" dirty="0" smtClean="0">
                          <a:solidFill>
                            <a:srgbClr val="2D2D8A"/>
                          </a:solidFill>
                          <a:latin typeface="Calibri" panose="020F0502020204030204" pitchFamily="34" charset="0"/>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1F1"/>
                    </a:soli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People</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5EAF3"/>
                    </a:soli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marL="119063" lvl="0" indent="-119063">
                        <a:buFont typeface="Arial" charset="0"/>
                        <a:buNone/>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Technology</a:t>
                      </a:r>
                      <a:endParaRPr lang="en-US" sz="1600" kern="0" dirty="0" smtClean="0">
                        <a:solidFill>
                          <a:srgbClr val="2D2D8A"/>
                        </a:solidFill>
                        <a:latin typeface="Calibri" panose="020F0502020204030204" pitchFamily="34" charset="0"/>
                        <a:ea typeface="ヒラギノ角ゴ Pro W3"/>
                        <a:cs typeface="Calibri" panose="020F0502020204030204" pitchFamily="34" charset="0"/>
                      </a:endParaRPr>
                    </a:p>
                    <a:p>
                      <a:pPr marL="119063" lvl="0" indent="-119063">
                        <a:buFont typeface="Arial" pitchFamily="34"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1F1"/>
                    </a:soli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Partners /</a:t>
                      </a:r>
                      <a:r>
                        <a:rPr lang="en-US" sz="1600" b="1" kern="0" baseline="0" dirty="0" smtClean="0">
                          <a:solidFill>
                            <a:srgbClr val="2D2D8A"/>
                          </a:solidFill>
                          <a:latin typeface="Calibri" panose="020F0502020204030204" pitchFamily="34" charset="0"/>
                          <a:ea typeface="ヒラギノ角ゴ Pro W3"/>
                          <a:cs typeface="Calibri" panose="020F0502020204030204" pitchFamily="34" charset="0"/>
                        </a:rPr>
                        <a:t> Vendors</a:t>
                      </a:r>
                      <a:endParaRPr lang="en-US" sz="1600" b="1" kern="0" dirty="0" smtClean="0">
                        <a:solidFill>
                          <a:srgbClr val="2D2D8A"/>
                        </a:solidFill>
                        <a:latin typeface="Calibri" panose="020F0502020204030204" pitchFamily="34" charset="0"/>
                        <a:ea typeface="ヒラギノ角ゴ Pro W3"/>
                        <a:cs typeface="Calibri" panose="020F0502020204030204" pitchFamily="34" charset="0"/>
                      </a:endParaRPr>
                    </a:p>
                    <a:p>
                      <a:pPr marL="119063" lvl="0" indent="-119063">
                        <a:buFont typeface="Arial" pitchFamily="34"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5EAF3"/>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41438252"/>
              </p:ext>
            </p:extLst>
          </p:nvPr>
        </p:nvGraphicFramePr>
        <p:xfrm>
          <a:off x="2401411" y="1136489"/>
          <a:ext cx="2090306" cy="5102268"/>
        </p:xfrm>
        <a:graphic>
          <a:graphicData uri="http://schemas.openxmlformats.org/drawingml/2006/table">
            <a:tbl>
              <a:tblPr/>
              <a:tblGrid>
                <a:gridCol w="2090306"/>
              </a:tblGrid>
              <a:tr h="460152">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ヒラギノ角ゴ Pro W3"/>
                          <a:cs typeface="ヒラギノ角ゴ Pro W3"/>
                        </a:rPr>
                        <a:t>Q2 2016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gradFill>
                      <a:gsLst>
                        <a:gs pos="0">
                          <a:schemeClr val="accent4"/>
                        </a:gs>
                        <a:gs pos="55000">
                          <a:schemeClr val="accent4">
                            <a:lumMod val="40000"/>
                            <a:lumOff val="60000"/>
                          </a:schemeClr>
                        </a:gs>
                        <a:gs pos="100000">
                          <a:srgbClr val="00338D"/>
                        </a:gs>
                      </a:gsLst>
                      <a:lin ang="10800000" scaled="0"/>
                    </a:gradFill>
                  </a:tcPr>
                </a:tc>
              </a:tr>
              <a:tr h="1160529">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Process</a:t>
                      </a:r>
                      <a:endParaRPr kumimoji="0" lang="en-US" sz="1600" b="0" i="0" u="none" strike="noStrike" kern="0" cap="none" spc="0" normalizeH="0" baseline="0" noProof="0" dirty="0" smtClean="0">
                        <a:ln>
                          <a:noFill/>
                        </a:ln>
                        <a:solidFill>
                          <a:srgbClr val="2D2D8A"/>
                        </a:solidFill>
                        <a:effectLst/>
                        <a:uLnTx/>
                        <a:uFillTx/>
                        <a:latin typeface="Calibri" panose="020F0502020204030204" pitchFamily="34" charset="0"/>
                        <a:ea typeface="ヒラギノ角ゴ Pro W3"/>
                        <a:cs typeface="Calibri" panose="020F0502020204030204" pitchFamily="34" charset="0"/>
                      </a:endParaRP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1F1"/>
                    </a:solidFill>
                  </a:tcPr>
                </a:tc>
              </a:tr>
              <a:tr h="1160529">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People</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5EAF3"/>
                    </a:solidFill>
                  </a:tcPr>
                </a:tc>
              </a:tr>
              <a:tr h="1160529">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marL="119063" lvl="0" indent="-119063">
                        <a:buFont typeface="Arial" charset="0"/>
                        <a:buNone/>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Technology</a:t>
                      </a:r>
                      <a:r>
                        <a:rPr lang="en-US" sz="1600" kern="0" dirty="0" smtClean="0">
                          <a:solidFill>
                            <a:srgbClr val="2D2D8A"/>
                          </a:solidFill>
                          <a:latin typeface="Calibri" panose="020F0502020204030204" pitchFamily="34" charset="0"/>
                          <a:ea typeface="ヒラギノ角ゴ Pro W3"/>
                          <a:cs typeface="Calibri" panose="020F0502020204030204" pitchFamily="34" charset="0"/>
                        </a:rPr>
                        <a:t> </a:t>
                      </a:r>
                    </a:p>
                    <a:p>
                      <a:pPr marL="119063" lvl="0" indent="-119063">
                        <a:buFont typeface="Arial" pitchFamily="34"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1F1"/>
                    </a:solidFill>
                  </a:tcPr>
                </a:tc>
              </a:tr>
              <a:tr h="1160529">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Partners /</a:t>
                      </a:r>
                      <a:r>
                        <a:rPr lang="en-US" sz="1600" b="1" kern="0" baseline="0" dirty="0" smtClean="0">
                          <a:solidFill>
                            <a:srgbClr val="2D2D8A"/>
                          </a:solidFill>
                          <a:latin typeface="Calibri" panose="020F0502020204030204" pitchFamily="34" charset="0"/>
                          <a:ea typeface="ヒラギノ角ゴ Pro W3"/>
                          <a:cs typeface="Calibri" panose="020F0502020204030204" pitchFamily="34" charset="0"/>
                        </a:rPr>
                        <a:t> Vendors</a:t>
                      </a:r>
                      <a:endParaRPr lang="en-US" sz="1600" b="1" kern="0" dirty="0" smtClean="0">
                        <a:solidFill>
                          <a:srgbClr val="2D2D8A"/>
                        </a:solidFill>
                        <a:latin typeface="Calibri" panose="020F0502020204030204" pitchFamily="34" charset="0"/>
                        <a:ea typeface="ヒラギノ角ゴ Pro W3"/>
                        <a:cs typeface="Calibri" panose="020F0502020204030204" pitchFamily="34" charset="0"/>
                      </a:endParaRPr>
                    </a:p>
                    <a:p>
                      <a:pPr marL="119063" lvl="0" indent="-119063">
                        <a:buFont typeface="Arial" pitchFamily="34"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5EAF3"/>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96192543"/>
              </p:ext>
            </p:extLst>
          </p:nvPr>
        </p:nvGraphicFramePr>
        <p:xfrm>
          <a:off x="4648938" y="1117601"/>
          <a:ext cx="2090306" cy="5121155"/>
        </p:xfrm>
        <a:graphic>
          <a:graphicData uri="http://schemas.openxmlformats.org/drawingml/2006/table">
            <a:tbl>
              <a:tblPr/>
              <a:tblGrid>
                <a:gridCol w="2090306"/>
              </a:tblGrid>
              <a:tr h="46185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ヒラギノ角ゴ Pro W3"/>
                          <a:cs typeface="ヒラギノ角ゴ Pro W3"/>
                        </a:rPr>
                        <a:t>Q3 2016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gradFill>
                      <a:gsLst>
                        <a:gs pos="0">
                          <a:schemeClr val="accent4"/>
                        </a:gs>
                        <a:gs pos="55000">
                          <a:schemeClr val="accent4">
                            <a:lumMod val="40000"/>
                            <a:lumOff val="60000"/>
                          </a:schemeClr>
                        </a:gs>
                        <a:gs pos="100000">
                          <a:srgbClr val="00338D"/>
                        </a:gs>
                      </a:gsLst>
                      <a:lin ang="10800000" scaled="0"/>
                    </a:gra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Process</a:t>
                      </a:r>
                      <a:endParaRPr kumimoji="0" lang="en-US" sz="1600" b="0" i="0" u="none" strike="noStrike" kern="0" cap="none" spc="0" normalizeH="0" baseline="0" noProof="0" dirty="0" smtClean="0">
                        <a:ln>
                          <a:noFill/>
                        </a:ln>
                        <a:solidFill>
                          <a:srgbClr val="2D2D8A"/>
                        </a:solidFill>
                        <a:effectLst/>
                        <a:uLnTx/>
                        <a:uFillTx/>
                        <a:latin typeface="Calibri" panose="020F0502020204030204" pitchFamily="34" charset="0"/>
                        <a:ea typeface="ヒラギノ角ゴ Pro W3"/>
                        <a:cs typeface="Calibri" panose="020F0502020204030204" pitchFamily="34" charset="0"/>
                      </a:endParaRP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1F1"/>
                    </a:soli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People</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5EAF3"/>
                    </a:soli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marL="119063" lvl="0" indent="-119063">
                        <a:buFont typeface="Arial" charset="0"/>
                        <a:buNone/>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Technology</a:t>
                      </a:r>
                      <a:endParaRPr lang="en-US" sz="1600" kern="0" dirty="0" smtClean="0">
                        <a:solidFill>
                          <a:srgbClr val="2D2D8A"/>
                        </a:solidFill>
                        <a:latin typeface="Calibri" panose="020F0502020204030204" pitchFamily="34" charset="0"/>
                        <a:ea typeface="ヒラギノ角ゴ Pro W3"/>
                        <a:cs typeface="Calibri" panose="020F0502020204030204" pitchFamily="34" charset="0"/>
                      </a:endParaRPr>
                    </a:p>
                    <a:p>
                      <a:pPr marL="119063" lvl="0" indent="-119063">
                        <a:buFont typeface="Arial" pitchFamily="34"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1F1"/>
                    </a:soli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Partners /</a:t>
                      </a:r>
                      <a:r>
                        <a:rPr lang="en-US" sz="1600" b="1" kern="0" baseline="0" dirty="0" smtClean="0">
                          <a:solidFill>
                            <a:srgbClr val="2D2D8A"/>
                          </a:solidFill>
                          <a:latin typeface="Calibri" panose="020F0502020204030204" pitchFamily="34" charset="0"/>
                          <a:ea typeface="ヒラギノ角ゴ Pro W3"/>
                          <a:cs typeface="Calibri" panose="020F0502020204030204" pitchFamily="34" charset="0"/>
                        </a:rPr>
                        <a:t> Vendors</a:t>
                      </a:r>
                      <a:endParaRPr lang="en-US" sz="1600" b="1" kern="0" dirty="0" smtClean="0">
                        <a:solidFill>
                          <a:srgbClr val="2D2D8A"/>
                        </a:solidFill>
                        <a:latin typeface="Calibri" panose="020F0502020204030204" pitchFamily="34" charset="0"/>
                        <a:ea typeface="ヒラギノ角ゴ Pro W3"/>
                        <a:cs typeface="Calibri" panose="020F0502020204030204" pitchFamily="34" charset="0"/>
                      </a:endParaRPr>
                    </a:p>
                    <a:p>
                      <a:pPr marL="119063" lvl="0" indent="-119063">
                        <a:buFont typeface="Arial" pitchFamily="34"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5EAF3"/>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85866946"/>
              </p:ext>
            </p:extLst>
          </p:nvPr>
        </p:nvGraphicFramePr>
        <p:xfrm>
          <a:off x="6901294" y="1117600"/>
          <a:ext cx="2090306" cy="5121155"/>
        </p:xfrm>
        <a:graphic>
          <a:graphicData uri="http://schemas.openxmlformats.org/drawingml/2006/table">
            <a:tbl>
              <a:tblPr/>
              <a:tblGrid>
                <a:gridCol w="2090306"/>
              </a:tblGrid>
              <a:tr h="46185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ヒラギノ角ゴ Pro W3"/>
                          <a:cs typeface="ヒラギノ角ゴ Pro W3"/>
                        </a:rPr>
                        <a:t>Q4 2016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gradFill>
                      <a:gsLst>
                        <a:gs pos="0">
                          <a:schemeClr val="accent4"/>
                        </a:gs>
                        <a:gs pos="55000">
                          <a:schemeClr val="accent4">
                            <a:lumMod val="40000"/>
                            <a:lumOff val="60000"/>
                          </a:schemeClr>
                        </a:gs>
                        <a:gs pos="100000">
                          <a:srgbClr val="00338D"/>
                        </a:gs>
                      </a:gsLst>
                      <a:lin ang="10800000" scaled="0"/>
                    </a:gra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Process</a:t>
                      </a:r>
                      <a:endParaRPr kumimoji="0" lang="en-US" sz="1600" b="0" i="0" u="none" strike="noStrike" kern="0" cap="none" spc="0" normalizeH="0" baseline="0" noProof="0" dirty="0" smtClean="0">
                        <a:ln>
                          <a:noFill/>
                        </a:ln>
                        <a:solidFill>
                          <a:srgbClr val="2D2D8A"/>
                        </a:solidFill>
                        <a:effectLst/>
                        <a:uLnTx/>
                        <a:uFillTx/>
                        <a:latin typeface="Calibri" panose="020F0502020204030204" pitchFamily="34" charset="0"/>
                        <a:ea typeface="ヒラギノ角ゴ Pro W3"/>
                        <a:cs typeface="Calibri" panose="020F0502020204030204" pitchFamily="34" charset="0"/>
                      </a:endParaRP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1F1"/>
                    </a:soli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People</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5EAF3"/>
                    </a:soli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marL="119063" lvl="0" indent="-119063">
                        <a:buFont typeface="Arial" charset="0"/>
                        <a:buNone/>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Technology</a:t>
                      </a:r>
                      <a:endParaRPr lang="en-US" sz="1600" kern="0" dirty="0" smtClean="0">
                        <a:solidFill>
                          <a:srgbClr val="2D2D8A"/>
                        </a:solidFill>
                        <a:latin typeface="Calibri" panose="020F0502020204030204" pitchFamily="34" charset="0"/>
                        <a:ea typeface="ヒラギノ角ゴ Pro W3"/>
                        <a:cs typeface="Calibri" panose="020F0502020204030204" pitchFamily="34" charset="0"/>
                      </a:endParaRPr>
                    </a:p>
                    <a:p>
                      <a:pPr marL="119063" lvl="0" indent="-119063">
                        <a:buFont typeface="Arial" pitchFamily="34"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1F1"/>
                    </a:solidFill>
                  </a:tcPr>
                </a:tc>
              </a:tr>
              <a:tr h="1164825">
                <a:tc>
                  <a:txBody>
                    <a:bodyPr/>
                    <a:lstStyle>
                      <a:defPPr>
                        <a:defRPr lang="en-US"/>
                      </a:defPPr>
                      <a:lvl1pPr marL="0" algn="l" defTabSz="914400" rtl="0" eaLnBrk="1" latinLnBrk="0" hangingPunct="1">
                        <a:defRPr sz="1800" kern="1200">
                          <a:solidFill>
                            <a:schemeClr val="tx1"/>
                          </a:solidFill>
                          <a:latin typeface="Arial"/>
                          <a:ea typeface="ヒラギノ角ゴ Pro W3"/>
                          <a:cs typeface="Arial"/>
                        </a:defRPr>
                      </a:lvl1pPr>
                      <a:lvl2pPr marL="457200" algn="l" defTabSz="914400" rtl="0" eaLnBrk="1" latinLnBrk="0" hangingPunct="1">
                        <a:defRPr sz="1800" kern="1200">
                          <a:solidFill>
                            <a:schemeClr val="tx1"/>
                          </a:solidFill>
                          <a:latin typeface="Arial"/>
                          <a:ea typeface="ヒラギノ角ゴ Pro W3"/>
                          <a:cs typeface="Arial"/>
                        </a:defRPr>
                      </a:lvl2pPr>
                      <a:lvl3pPr marL="914400" algn="l" defTabSz="914400" rtl="0" eaLnBrk="1" latinLnBrk="0" hangingPunct="1">
                        <a:defRPr sz="1800" kern="1200">
                          <a:solidFill>
                            <a:schemeClr val="tx1"/>
                          </a:solidFill>
                          <a:latin typeface="Arial"/>
                          <a:ea typeface="ヒラギノ角ゴ Pro W3"/>
                          <a:cs typeface="Arial"/>
                        </a:defRPr>
                      </a:lvl3pPr>
                      <a:lvl4pPr marL="1371600" algn="l" defTabSz="914400" rtl="0" eaLnBrk="1" latinLnBrk="0" hangingPunct="1">
                        <a:defRPr sz="1800" kern="1200">
                          <a:solidFill>
                            <a:schemeClr val="tx1"/>
                          </a:solidFill>
                          <a:latin typeface="Arial"/>
                          <a:ea typeface="ヒラギノ角ゴ Pro W3"/>
                          <a:cs typeface="Arial"/>
                        </a:defRPr>
                      </a:lvl4pPr>
                      <a:lvl5pPr marL="1828800" algn="l" defTabSz="914400" rtl="0" eaLnBrk="1" latinLnBrk="0" hangingPunct="1">
                        <a:defRPr sz="1800" kern="1200">
                          <a:solidFill>
                            <a:schemeClr val="tx1"/>
                          </a:solidFill>
                          <a:latin typeface="Arial"/>
                          <a:ea typeface="ヒラギノ角ゴ Pro W3"/>
                          <a:cs typeface="Arial"/>
                        </a:defRPr>
                      </a:lvl5pPr>
                      <a:lvl6pPr marL="2286000" algn="l" defTabSz="914400" rtl="0" eaLnBrk="1" latinLnBrk="0" hangingPunct="1">
                        <a:defRPr sz="1800" kern="1200">
                          <a:solidFill>
                            <a:schemeClr val="tx1"/>
                          </a:solidFill>
                          <a:latin typeface="Arial"/>
                          <a:ea typeface="ヒラギノ角ゴ Pro W3"/>
                          <a:cs typeface="Arial"/>
                        </a:defRPr>
                      </a:lvl6pPr>
                      <a:lvl7pPr marL="2743200" algn="l" defTabSz="914400" rtl="0" eaLnBrk="1" latinLnBrk="0" hangingPunct="1">
                        <a:defRPr sz="1800" kern="1200">
                          <a:solidFill>
                            <a:schemeClr val="tx1"/>
                          </a:solidFill>
                          <a:latin typeface="Arial"/>
                          <a:ea typeface="ヒラギノ角ゴ Pro W3"/>
                          <a:cs typeface="Arial"/>
                        </a:defRPr>
                      </a:lvl7pPr>
                      <a:lvl8pPr marL="3200400" algn="l" defTabSz="914400" rtl="0" eaLnBrk="1" latinLnBrk="0" hangingPunct="1">
                        <a:defRPr sz="1800" kern="1200">
                          <a:solidFill>
                            <a:schemeClr val="tx1"/>
                          </a:solidFill>
                          <a:latin typeface="Arial"/>
                          <a:ea typeface="ヒラギノ角ゴ Pro W3"/>
                          <a:cs typeface="Arial"/>
                        </a:defRPr>
                      </a:lvl8pPr>
                      <a:lvl9pPr marL="3657600" algn="l" defTabSz="914400" rtl="0" eaLnBrk="1" latinLnBrk="0" hangingPunct="1">
                        <a:defRPr sz="1800" kern="1200">
                          <a:solidFill>
                            <a:schemeClr val="tx1"/>
                          </a:solidFill>
                          <a:latin typeface="Arial"/>
                          <a:ea typeface="ヒラギノ角ゴ Pro W3"/>
                          <a:cs typeface="Arial"/>
                        </a:defRPr>
                      </a:lvl9pPr>
                    </a:lstStyle>
                    <a:p>
                      <a:pPr lvl="0">
                        <a:defRPr/>
                      </a:pPr>
                      <a:r>
                        <a:rPr lang="en-US" sz="1600" b="1" kern="0" dirty="0" smtClean="0">
                          <a:solidFill>
                            <a:srgbClr val="2D2D8A"/>
                          </a:solidFill>
                          <a:latin typeface="Calibri" panose="020F0502020204030204" pitchFamily="34" charset="0"/>
                          <a:ea typeface="ヒラギノ角ゴ Pro W3"/>
                          <a:cs typeface="Calibri" panose="020F0502020204030204" pitchFamily="34" charset="0"/>
                        </a:rPr>
                        <a:t>Partners /</a:t>
                      </a:r>
                      <a:r>
                        <a:rPr lang="en-US" sz="1600" b="1" kern="0" baseline="0" dirty="0" smtClean="0">
                          <a:solidFill>
                            <a:srgbClr val="2D2D8A"/>
                          </a:solidFill>
                          <a:latin typeface="Calibri" panose="020F0502020204030204" pitchFamily="34" charset="0"/>
                          <a:ea typeface="ヒラギノ角ゴ Pro W3"/>
                          <a:cs typeface="Calibri" panose="020F0502020204030204" pitchFamily="34" charset="0"/>
                        </a:rPr>
                        <a:t> Vendors</a:t>
                      </a:r>
                      <a:endParaRPr lang="en-US" sz="1600" b="1" kern="0" dirty="0" smtClean="0">
                        <a:solidFill>
                          <a:srgbClr val="2D2D8A"/>
                        </a:solidFill>
                        <a:latin typeface="Calibri" panose="020F0502020204030204" pitchFamily="34" charset="0"/>
                        <a:ea typeface="ヒラギノ角ゴ Pro W3"/>
                        <a:cs typeface="Calibri" panose="020F0502020204030204" pitchFamily="34" charset="0"/>
                      </a:endParaRPr>
                    </a:p>
                    <a:p>
                      <a:pPr marL="119063" lvl="0" indent="-119063">
                        <a:buFont typeface="Arial" pitchFamily="34"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1</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2</a:t>
                      </a:r>
                    </a:p>
                    <a:p>
                      <a:pPr marL="119063" lvl="0" indent="-119063">
                        <a:buFont typeface="Arial" charset="0"/>
                        <a:buChar char="•"/>
                        <a:defRPr/>
                      </a:pPr>
                      <a:r>
                        <a:rPr lang="en-US" sz="1600" kern="0" dirty="0" smtClean="0">
                          <a:solidFill>
                            <a:srgbClr val="2D2D8A"/>
                          </a:solidFill>
                          <a:latin typeface="Calibri" panose="020F0502020204030204" pitchFamily="34" charset="0"/>
                          <a:ea typeface="ヒラギノ角ゴ Pro W3"/>
                          <a:cs typeface="Calibri" panose="020F0502020204030204" pitchFamily="34" charset="0"/>
                        </a:rPr>
                        <a:t>Task 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5EAF3"/>
                    </a:solidFill>
                  </a:tcPr>
                </a:tc>
              </a:tr>
            </a:tbl>
          </a:graphicData>
        </a:graphic>
      </p:graphicFrame>
      <p:sp>
        <p:nvSpPr>
          <p:cNvPr id="9" name="Title 1"/>
          <p:cNvSpPr txBox="1">
            <a:spLocks/>
          </p:cNvSpPr>
          <p:nvPr/>
        </p:nvSpPr>
        <p:spPr>
          <a:xfrm>
            <a:off x="179512" y="76200"/>
            <a:ext cx="6373688" cy="762000"/>
          </a:xfrm>
          <a:prstGeom prst="rect">
            <a:avLst/>
          </a:prstGeom>
        </p:spPr>
        <p:txBody>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r>
              <a:rPr lang="en-US" dirty="0"/>
              <a:t>&lt;Process Name&gt;</a:t>
            </a:r>
          </a:p>
          <a:p>
            <a:r>
              <a:rPr lang="en-US" dirty="0" smtClean="0"/>
              <a:t>12-Month </a:t>
            </a:r>
            <a:r>
              <a:rPr lang="en-US" dirty="0"/>
              <a:t>Rolling </a:t>
            </a:r>
            <a:r>
              <a:rPr lang="en-US" dirty="0" smtClean="0"/>
              <a:t>Plan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62614269"/>
              </p:ext>
            </p:extLst>
          </p:nvPr>
        </p:nvGraphicFramePr>
        <p:xfrm>
          <a:off x="6248400" y="-2"/>
          <a:ext cx="2890165" cy="1037112"/>
        </p:xfrm>
        <a:graphic>
          <a:graphicData uri="http://schemas.openxmlformats.org/drawingml/2006/table">
            <a:tbl>
              <a:tblPr firstRow="1" bandRow="1">
                <a:tableStyleId>{5940675A-B579-460E-94D1-54222C63F5DA}</a:tableStyleId>
              </a:tblPr>
              <a:tblGrid>
                <a:gridCol w="1305236"/>
                <a:gridCol w="1584929"/>
              </a:tblGrid>
              <a:tr h="259278">
                <a:tc>
                  <a:txBody>
                    <a:bodyPr/>
                    <a:lstStyle/>
                    <a:p>
                      <a:r>
                        <a:rPr lang="en-US" sz="1000" b="1" dirty="0" smtClean="0">
                          <a:solidFill>
                            <a:schemeClr val="tx1"/>
                          </a:solidFill>
                        </a:rPr>
                        <a:t>As Of:</a:t>
                      </a:r>
                      <a:endParaRPr lang="en-US" sz="1000" b="1" dirty="0">
                        <a:solidFill>
                          <a:schemeClr val="tx1"/>
                        </a:solidFill>
                      </a:endParaRPr>
                    </a:p>
                  </a:txBody>
                  <a:tcPr>
                    <a:solidFill>
                      <a:schemeClr val="bg1">
                        <a:lumMod val="95000"/>
                      </a:schemeClr>
                    </a:solidFill>
                  </a:tcPr>
                </a:tc>
                <a:tc>
                  <a:txBody>
                    <a:bodyPr/>
                    <a:lstStyle/>
                    <a:p>
                      <a:pPr algn="ctr"/>
                      <a:r>
                        <a:rPr lang="en-US" sz="1000" b="1" dirty="0" smtClean="0">
                          <a:solidFill>
                            <a:schemeClr val="tx1"/>
                          </a:solidFill>
                        </a:rPr>
                        <a:t>1/1/2016</a:t>
                      </a:r>
                      <a:endParaRPr lang="en-US" sz="1000" b="1" dirty="0">
                        <a:solidFill>
                          <a:schemeClr val="tx1"/>
                        </a:solidFill>
                      </a:endParaRPr>
                    </a:p>
                  </a:txBody>
                  <a:tcPr>
                    <a:solidFill>
                      <a:schemeClr val="bg1">
                        <a:lumMod val="95000"/>
                      </a:schemeClr>
                    </a:solidFill>
                  </a:tcPr>
                </a:tc>
              </a:tr>
              <a:tr h="259278">
                <a:tc>
                  <a:txBody>
                    <a:bodyPr/>
                    <a:lstStyle/>
                    <a:p>
                      <a:r>
                        <a:rPr lang="en-US" sz="1000" b="1" dirty="0" smtClean="0">
                          <a:solidFill>
                            <a:schemeClr val="tx1"/>
                          </a:solidFill>
                        </a:rPr>
                        <a:t>Maturity</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2.5 (1/10/2015)</a:t>
                      </a:r>
                      <a:endParaRPr lang="en-US" sz="1000" dirty="0"/>
                    </a:p>
                  </a:txBody>
                  <a:tcPr>
                    <a:solidFill>
                      <a:schemeClr val="bg1"/>
                    </a:solidFill>
                  </a:tcPr>
                </a:tc>
              </a:tr>
              <a:tr h="259278">
                <a:tc>
                  <a:txBody>
                    <a:bodyPr/>
                    <a:lstStyle/>
                    <a:p>
                      <a:r>
                        <a:rPr lang="en-US" sz="1000" b="1" dirty="0" smtClean="0">
                          <a:solidFill>
                            <a:schemeClr val="tx1"/>
                          </a:solidFill>
                        </a:rPr>
                        <a:t>Process Owner</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John Doe</a:t>
                      </a:r>
                      <a:endParaRPr lang="en-US" sz="1000" dirty="0"/>
                    </a:p>
                  </a:txBody>
                  <a:tcPr>
                    <a:solidFill>
                      <a:schemeClr val="bg1"/>
                    </a:solidFill>
                  </a:tcPr>
                </a:tc>
              </a:tr>
              <a:tr h="259278">
                <a:tc>
                  <a:txBody>
                    <a:bodyPr/>
                    <a:lstStyle/>
                    <a:p>
                      <a:r>
                        <a:rPr lang="en-US" sz="1000" b="1" dirty="0" smtClean="0">
                          <a:solidFill>
                            <a:schemeClr val="tx1"/>
                          </a:solidFill>
                        </a:rPr>
                        <a:t>Process Manager</a:t>
                      </a:r>
                      <a:endParaRPr lang="en-US" sz="1000" b="1" dirty="0">
                        <a:solidFill>
                          <a:schemeClr val="tx1"/>
                        </a:solidFill>
                      </a:endParaRPr>
                    </a:p>
                  </a:txBody>
                  <a:tcPr>
                    <a:solidFill>
                      <a:schemeClr val="bg1">
                        <a:lumMod val="95000"/>
                      </a:schemeClr>
                    </a:solidFill>
                  </a:tcPr>
                </a:tc>
                <a:tc>
                  <a:txBody>
                    <a:bodyPr/>
                    <a:lstStyle/>
                    <a:p>
                      <a:pPr algn="ctr"/>
                      <a:r>
                        <a:rPr lang="en-US" sz="1000" dirty="0" smtClean="0"/>
                        <a:t>Jane Smith</a:t>
                      </a:r>
                      <a:endParaRPr lang="en-US" sz="1000" dirty="0"/>
                    </a:p>
                  </a:txBody>
                  <a:tcPr>
                    <a:solidFill>
                      <a:schemeClr val="bg1"/>
                    </a:solidFill>
                  </a:tcPr>
                </a:tc>
              </a:tr>
            </a:tbl>
          </a:graphicData>
        </a:graphic>
      </p:graphicFrame>
    </p:spTree>
    <p:extLst>
      <p:ext uri="{BB962C8B-B14F-4D97-AF65-F5344CB8AC3E}">
        <p14:creationId xmlns:p14="http://schemas.microsoft.com/office/powerpoint/2010/main" val="133713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Lessons Learned</a:t>
            </a:r>
            <a:endParaRPr lang="en-US" sz="2400" dirty="0"/>
          </a:p>
        </p:txBody>
      </p:sp>
      <p:sp>
        <p:nvSpPr>
          <p:cNvPr id="3" name="Text Placeholder 2"/>
          <p:cNvSpPr>
            <a:spLocks noGrp="1"/>
          </p:cNvSpPr>
          <p:nvPr>
            <p:ph type="body" sz="quarter" idx="10"/>
          </p:nvPr>
        </p:nvSpPr>
        <p:spPr>
          <a:xfrm>
            <a:off x="323528" y="1236102"/>
            <a:ext cx="8496944" cy="3334012"/>
          </a:xfrm>
        </p:spPr>
        <p:txBody>
          <a:bodyPr>
            <a:normAutofit/>
          </a:bodyPr>
          <a:lstStyle/>
          <a:p>
            <a:pPr marL="171450" indent="-171450">
              <a:buFont typeface="Arial" panose="020B0604020202020204" pitchFamily="34" charset="0"/>
              <a:buChar char="•"/>
            </a:pPr>
            <a:r>
              <a:rPr lang="en-US" sz="2000" dirty="0" smtClean="0"/>
              <a:t>Define clear Roles and Responsibilities / Accountabilities (RACI)</a:t>
            </a:r>
          </a:p>
          <a:p>
            <a:pPr marL="527050" lvl="3" indent="-171450">
              <a:spcBef>
                <a:spcPts val="0"/>
              </a:spcBef>
              <a:buFont typeface="Arial" panose="020B0604020202020204" pitchFamily="34" charset="0"/>
              <a:buChar char="•"/>
            </a:pPr>
            <a:r>
              <a:rPr lang="en-US" sz="1600" dirty="0" smtClean="0"/>
              <a:t>Process Managers / Platform Manager</a:t>
            </a:r>
          </a:p>
          <a:p>
            <a:pPr marL="527050" lvl="3" indent="-171450">
              <a:spcBef>
                <a:spcPts val="0"/>
              </a:spcBef>
              <a:buFont typeface="Arial" panose="020B0604020202020204" pitchFamily="34" charset="0"/>
              <a:buChar char="•"/>
            </a:pPr>
            <a:r>
              <a:rPr lang="en-US" sz="1600" dirty="0" smtClean="0"/>
              <a:t>Process Owners / Platform Owner / Enterprise Architecture</a:t>
            </a:r>
          </a:p>
          <a:p>
            <a:pPr marL="527050" lvl="3" indent="-171450">
              <a:spcBef>
                <a:spcPts val="0"/>
              </a:spcBef>
              <a:buFont typeface="Arial" panose="020B0604020202020204" pitchFamily="34" charset="0"/>
              <a:buChar char="•"/>
            </a:pPr>
            <a:r>
              <a:rPr lang="en-US" sz="1600" dirty="0" smtClean="0"/>
              <a:t>IT Governance Board / IT Leadership</a:t>
            </a:r>
          </a:p>
          <a:p>
            <a:pPr marL="171450" indent="-171450">
              <a:buFont typeface="Arial" panose="020B0604020202020204" pitchFamily="34" charset="0"/>
              <a:buChar char="•"/>
            </a:pPr>
            <a:r>
              <a:rPr lang="en-US" sz="2000" dirty="0" smtClean="0"/>
              <a:t>Define the ITSM Governance Framework </a:t>
            </a:r>
          </a:p>
          <a:p>
            <a:pPr marL="527050" lvl="3" indent="-171450">
              <a:spcBef>
                <a:spcPts val="0"/>
              </a:spcBef>
              <a:buFont typeface="Arial" panose="020B0604020202020204" pitchFamily="34" charset="0"/>
              <a:buChar char="•"/>
            </a:pPr>
            <a:r>
              <a:rPr lang="en-US" sz="1600" dirty="0" smtClean="0"/>
              <a:t>Formalize Roles (empower roles, e.g. </a:t>
            </a:r>
            <a:r>
              <a:rPr lang="en-US" sz="1600" smtClean="0"/>
              <a:t>formal </a:t>
            </a:r>
            <a:r>
              <a:rPr lang="en-US" sz="1600" dirty="0" smtClean="0"/>
              <a:t>roles for career path)</a:t>
            </a:r>
          </a:p>
          <a:p>
            <a:pPr marL="527050" lvl="3" indent="-171450">
              <a:spcBef>
                <a:spcPts val="0"/>
              </a:spcBef>
              <a:buFont typeface="Arial" panose="020B0604020202020204" pitchFamily="34" charset="0"/>
              <a:buChar char="•"/>
            </a:pPr>
            <a:r>
              <a:rPr lang="en-US" sz="1600" dirty="0" smtClean="0"/>
              <a:t>Set up Councils (Process Manager Council, Process Owner Council etc.)</a:t>
            </a:r>
          </a:p>
          <a:p>
            <a:pPr marL="527050" lvl="3" indent="-171450">
              <a:spcBef>
                <a:spcPts val="0"/>
              </a:spcBef>
              <a:buFont typeface="Arial" panose="020B0604020202020204" pitchFamily="34" charset="0"/>
              <a:buChar char="•"/>
            </a:pPr>
            <a:r>
              <a:rPr lang="en-US" sz="1600" dirty="0" smtClean="0"/>
              <a:t>Define Escalations (Who do I escalate to?)</a:t>
            </a:r>
          </a:p>
          <a:p>
            <a:pPr marL="527050" lvl="3" indent="-171450">
              <a:spcBef>
                <a:spcPts val="0"/>
              </a:spcBef>
              <a:buFont typeface="Arial" panose="020B0604020202020204" pitchFamily="34" charset="0"/>
              <a:buChar char="•"/>
            </a:pPr>
            <a:r>
              <a:rPr lang="en-US" sz="1600" dirty="0" smtClean="0"/>
              <a:t>Define Thresholds (When do I escalate?)</a:t>
            </a:r>
          </a:p>
          <a:p>
            <a:pPr marL="527050" lvl="3" indent="-171450">
              <a:spcBef>
                <a:spcPts val="0"/>
              </a:spcBef>
              <a:buFont typeface="Arial" panose="020B0604020202020204" pitchFamily="34" charset="0"/>
              <a:buChar char="•"/>
            </a:pPr>
            <a:r>
              <a:rPr lang="en-US" sz="1600" dirty="0" smtClean="0"/>
              <a:t>Agree on Decision Rights (Who can decide?)</a:t>
            </a:r>
            <a:endParaRPr lang="en-US" sz="1600" dirty="0"/>
          </a:p>
          <a:p>
            <a:pPr marL="171450" indent="-171450">
              <a:buFont typeface="Arial" panose="020B0604020202020204" pitchFamily="34" charset="0"/>
              <a:buChar char="•"/>
            </a:pPr>
            <a:r>
              <a:rPr lang="en-US" sz="2000" dirty="0" smtClean="0"/>
              <a:t>Start with Process Governance, this is the base for Service Governance (Crawl, Walk, Run)</a:t>
            </a:r>
            <a:endParaRPr lang="en-US" sz="2000" dirty="0"/>
          </a:p>
        </p:txBody>
      </p:sp>
      <p:pic>
        <p:nvPicPr>
          <p:cNvPr id="4" name="Picture 3"/>
          <p:cNvPicPr>
            <a:picLocks noChangeAspect="1"/>
          </p:cNvPicPr>
          <p:nvPr/>
        </p:nvPicPr>
        <p:blipFill>
          <a:blip r:embed="rId2"/>
          <a:stretch>
            <a:fillRect/>
          </a:stretch>
        </p:blipFill>
        <p:spPr>
          <a:xfrm>
            <a:off x="3341708" y="4755176"/>
            <a:ext cx="2593574" cy="148551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370579" y="4755177"/>
            <a:ext cx="2745216" cy="148551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t="15408" b="7219"/>
          <a:stretch/>
        </p:blipFill>
        <p:spPr bwMode="auto">
          <a:xfrm>
            <a:off x="6110358" y="4755176"/>
            <a:ext cx="2568257" cy="1485511"/>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7087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p:cNvSpPr txBox="1">
            <a:spLocks/>
          </p:cNvSpPr>
          <p:nvPr/>
        </p:nvSpPr>
        <p:spPr bwMode="gray">
          <a:xfrm>
            <a:off x="323528" y="708107"/>
            <a:ext cx="3024336" cy="1080120"/>
          </a:xfrm>
          <a:prstGeom prst="rect">
            <a:avLst/>
          </a:prstGeom>
          <a:noFill/>
          <a:ln w="9525">
            <a:noFill/>
            <a:miter lim="800000"/>
            <a:headEnd/>
            <a:tailEnd/>
          </a:ln>
        </p:spPr>
        <p:txBody>
          <a:bodyPr vert="horz" lIns="0" tIns="0" rIns="0" bIns="0" rtlCol="0" anchor="b">
            <a:normAutofit/>
          </a:bodyPr>
          <a:lstStyle>
            <a:lvl1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itchFamily="34" charset="0"/>
              <a:buNone/>
              <a:defRPr lang="en-US" sz="12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SzPct val="80000"/>
              <a:buFont typeface="Wingdings" pitchFamily="2" charset="2"/>
              <a:buChar char="n"/>
              <a:defRPr lang="en-US" sz="12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SzPct val="80000"/>
              <a:buFont typeface="Arial" pitchFamily="34" charset="0"/>
              <a:buChar char="–"/>
              <a:defRPr lang="en-US" sz="12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SzPct val="80000"/>
              <a:buFont typeface="Wingdings" pitchFamily="2" charset="2"/>
              <a:buChar char="n"/>
              <a:defRPr lang="en-GB" sz="12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9pPr>
          </a:lstStyle>
          <a:p>
            <a:r>
              <a:rPr lang="en-GB" sz="4400" dirty="0" smtClean="0">
                <a:solidFill>
                  <a:schemeClr val="bg1"/>
                </a:solidFill>
                <a:latin typeface="Arial"/>
              </a:rPr>
              <a:t>Thank you!</a:t>
            </a:r>
            <a:endParaRPr lang="en-GB" sz="4400" dirty="0">
              <a:solidFill>
                <a:schemeClr val="bg1"/>
              </a:solidFill>
              <a:latin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459705"/>
            <a:ext cx="1249394" cy="1667880"/>
          </a:xfrm>
          <a:prstGeom prst="rect">
            <a:avLst/>
          </a:prstGeom>
        </p:spPr>
      </p:pic>
      <p:sp>
        <p:nvSpPr>
          <p:cNvPr id="6" name="Text Placeholder 6"/>
          <p:cNvSpPr>
            <a:spLocks noGrp="1"/>
          </p:cNvSpPr>
          <p:nvPr>
            <p:ph type="body" sz="quarter" idx="10"/>
          </p:nvPr>
        </p:nvSpPr>
        <p:spPr>
          <a:xfrm>
            <a:off x="1700143" y="3459705"/>
            <a:ext cx="3888433" cy="1535414"/>
          </a:xfrm>
        </p:spPr>
        <p:txBody>
          <a:bodyPr>
            <a:normAutofit/>
          </a:bodyPr>
          <a:lstStyle/>
          <a:p>
            <a:pPr lvl="0">
              <a:defRPr/>
            </a:pPr>
            <a:r>
              <a:rPr lang="en-US" sz="2400" dirty="0" smtClean="0"/>
              <a:t>Thorsten Manthey</a:t>
            </a:r>
            <a:r>
              <a:rPr lang="en-US" sz="1400" dirty="0" smtClean="0"/>
              <a:t/>
            </a:r>
            <a:br>
              <a:rPr lang="en-US" sz="1400" dirty="0" smtClean="0"/>
            </a:br>
            <a:r>
              <a:rPr lang="en-US" sz="1400" dirty="0" smtClean="0"/>
              <a:t>thorsten@tmanthey.com</a:t>
            </a:r>
            <a:br>
              <a:rPr lang="en-US" sz="1400" dirty="0" smtClean="0"/>
            </a:br>
            <a:r>
              <a:rPr lang="en-US" sz="1400" dirty="0" smtClean="0"/>
              <a:t>www.tmanthey.com</a:t>
            </a:r>
            <a:br>
              <a:rPr lang="en-US" sz="1400" dirty="0" smtClean="0"/>
            </a:br>
            <a:r>
              <a:rPr lang="en-US" sz="1400" dirty="0" smtClean="0"/>
              <a:t>@ThorstenManthey</a:t>
            </a:r>
          </a:p>
          <a:p>
            <a:pPr lvl="0">
              <a:defRPr/>
            </a:pPr>
            <a:r>
              <a:rPr lang="en-US" sz="1400" dirty="0" smtClean="0"/>
              <a:t>+1 (617) 513 0000</a:t>
            </a:r>
          </a:p>
          <a:p>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80772" cy="792088"/>
          </a:xfrm>
        </p:spPr>
        <p:txBody>
          <a:bodyPr/>
          <a:lstStyle/>
          <a:p>
            <a:r>
              <a:rPr lang="en-US" sz="2400" dirty="0" smtClean="0"/>
              <a:t>Information Gap between IT Strategy &amp; Process Execution</a:t>
            </a:r>
            <a:endParaRPr lang="en-US" sz="2400" dirty="0"/>
          </a:p>
        </p:txBody>
      </p:sp>
      <p:grpSp>
        <p:nvGrpSpPr>
          <p:cNvPr id="7" name="Group 6"/>
          <p:cNvGrpSpPr/>
          <p:nvPr/>
        </p:nvGrpSpPr>
        <p:grpSpPr>
          <a:xfrm>
            <a:off x="752354" y="4673083"/>
            <a:ext cx="7755038" cy="1636261"/>
            <a:chOff x="752354" y="4661508"/>
            <a:chExt cx="7755038" cy="1636261"/>
          </a:xfrm>
        </p:grpSpPr>
        <p:sp>
          <p:nvSpPr>
            <p:cNvPr id="8" name="Rectangle 7"/>
            <p:cNvSpPr/>
            <p:nvPr/>
          </p:nvSpPr>
          <p:spPr>
            <a:xfrm>
              <a:off x="752354" y="4661508"/>
              <a:ext cx="7755038" cy="1636261"/>
            </a:xfrm>
            <a:prstGeom prst="rect">
              <a:avLst/>
            </a:prstGeom>
            <a:solidFill>
              <a:schemeClr val="bg1">
                <a:lumMod val="95000"/>
              </a:schemeClr>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1818012" y="5338840"/>
              <a:ext cx="1414089" cy="958929"/>
            </a:xfrm>
            <a:prstGeom prst="rect">
              <a:avLst/>
            </a:prstGeom>
          </p:spPr>
        </p:pic>
        <p:sp>
          <p:nvSpPr>
            <p:cNvPr id="6" name="TextBox 5"/>
            <p:cNvSpPr txBox="1"/>
            <p:nvPr/>
          </p:nvSpPr>
          <p:spPr>
            <a:xfrm>
              <a:off x="1969690" y="4727176"/>
              <a:ext cx="5320367" cy="738664"/>
            </a:xfrm>
            <a:prstGeom prst="rect">
              <a:avLst/>
            </a:prstGeom>
            <a:noFill/>
          </p:spPr>
          <p:txBody>
            <a:bodyPr wrap="none" lIns="0" tIns="0" rIns="0" bIns="0" rtlCol="0">
              <a:spAutoFit/>
            </a:bodyPr>
            <a:lstStyle/>
            <a:p>
              <a:pPr algn="ctr"/>
              <a:r>
                <a:rPr lang="en-US" sz="2400" b="1" dirty="0" smtClean="0"/>
                <a:t>Process Managers and Practitioners</a:t>
              </a:r>
            </a:p>
            <a:p>
              <a:pPr algn="ctr"/>
              <a:r>
                <a:rPr lang="en-US" sz="2400" i="1" dirty="0" smtClean="0">
                  <a:solidFill>
                    <a:schemeClr val="accent6">
                      <a:lumMod val="75000"/>
                    </a:schemeClr>
                  </a:solidFill>
                </a:rPr>
                <a:t>Executing the Process day-to-day</a:t>
              </a: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3">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4133270" y="5338840"/>
              <a:ext cx="1414089" cy="958929"/>
            </a:xfrm>
            <a:prstGeom prst="rect">
              <a:avLst/>
            </a:prstGeom>
          </p:spPr>
        </p:pic>
        <p:pic>
          <p:nvPicPr>
            <p:cNvPr id="11" name="Picture 10"/>
            <p:cNvPicPr>
              <a:picLocks noChangeAspect="1"/>
            </p:cNvPicPr>
            <p:nvPr/>
          </p:nvPicPr>
          <p:blipFill>
            <a:blip r:embed="rId4" cstate="print">
              <a:extLst>
                <a:ext uri="{BEBA8EAE-BF5A-486C-A8C5-ECC9F3942E4B}">
                  <a14:imgProps xmlns:a14="http://schemas.microsoft.com/office/drawing/2010/main">
                    <a14:imgLayer r:embed="rId3">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6314522" y="5338840"/>
              <a:ext cx="1414089" cy="958929"/>
            </a:xfrm>
            <a:prstGeom prst="rect">
              <a:avLst/>
            </a:prstGeom>
          </p:spPr>
        </p:pic>
      </p:grpSp>
      <p:grpSp>
        <p:nvGrpSpPr>
          <p:cNvPr id="9" name="Group 8"/>
          <p:cNvGrpSpPr/>
          <p:nvPr/>
        </p:nvGrpSpPr>
        <p:grpSpPr>
          <a:xfrm>
            <a:off x="752354" y="1061631"/>
            <a:ext cx="7755038" cy="1457699"/>
            <a:chOff x="752354" y="1084781"/>
            <a:chExt cx="7755038" cy="1457699"/>
          </a:xfrm>
        </p:grpSpPr>
        <p:sp>
          <p:nvSpPr>
            <p:cNvPr id="17" name="Rectangle 16"/>
            <p:cNvSpPr/>
            <p:nvPr/>
          </p:nvSpPr>
          <p:spPr>
            <a:xfrm>
              <a:off x="752354" y="1084781"/>
              <a:ext cx="7755038" cy="1457699"/>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22469" y="1186922"/>
              <a:ext cx="2899062" cy="369332"/>
            </a:xfrm>
            <a:prstGeom prst="rect">
              <a:avLst/>
            </a:prstGeom>
            <a:noFill/>
          </p:spPr>
          <p:txBody>
            <a:bodyPr wrap="none" lIns="0" tIns="0" rIns="0" bIns="0" rtlCol="0">
              <a:spAutoFit/>
            </a:bodyPr>
            <a:lstStyle/>
            <a:p>
              <a:pPr algn="ctr"/>
              <a:r>
                <a:rPr lang="en-US" sz="2400" b="1" dirty="0" smtClean="0"/>
                <a:t>IT Strategy &amp; Vision</a:t>
              </a:r>
            </a:p>
          </p:txBody>
        </p:sp>
        <p:grpSp>
          <p:nvGrpSpPr>
            <p:cNvPr id="16" name="Group 15"/>
            <p:cNvGrpSpPr/>
            <p:nvPr/>
          </p:nvGrpSpPr>
          <p:grpSpPr>
            <a:xfrm>
              <a:off x="1905000" y="1589757"/>
              <a:ext cx="5462201" cy="885497"/>
              <a:chOff x="1397000" y="1531882"/>
              <a:chExt cx="5462201" cy="885497"/>
            </a:xfrm>
          </p:grpSpPr>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2709" b="69387"/>
              <a:stretch/>
            </p:blipFill>
            <p:spPr>
              <a:xfrm>
                <a:off x="1397000" y="1531882"/>
                <a:ext cx="2806699" cy="885497"/>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68825" b="4039"/>
              <a:stretch/>
            </p:blipFill>
            <p:spPr>
              <a:xfrm>
                <a:off x="4052502" y="1537538"/>
                <a:ext cx="2806699" cy="861125"/>
              </a:xfrm>
              <a:prstGeom prst="rect">
                <a:avLst/>
              </a:prstGeom>
            </p:spPr>
          </p:pic>
        </p:grpSp>
      </p:grpSp>
      <p:grpSp>
        <p:nvGrpSpPr>
          <p:cNvPr id="5" name="Group 4"/>
          <p:cNvGrpSpPr/>
          <p:nvPr/>
        </p:nvGrpSpPr>
        <p:grpSpPr>
          <a:xfrm>
            <a:off x="763929" y="1094001"/>
            <a:ext cx="7755038" cy="4828032"/>
            <a:chOff x="763929" y="1094001"/>
            <a:chExt cx="7755038" cy="4828032"/>
          </a:xfrm>
        </p:grpSpPr>
        <p:sp>
          <p:nvSpPr>
            <p:cNvPr id="4" name="Rectangle 3"/>
            <p:cNvSpPr/>
            <p:nvPr/>
          </p:nvSpPr>
          <p:spPr>
            <a:xfrm>
              <a:off x="763929" y="2554055"/>
              <a:ext cx="7755038" cy="2107453"/>
            </a:xfrm>
            <a:prstGeom prst="rect">
              <a:avLst/>
            </a:pr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08485">
              <a:off x="2297684" y="79017"/>
              <a:ext cx="4828032" cy="6858000"/>
            </a:xfrm>
            <a:prstGeom prst="rect">
              <a:avLst/>
            </a:prstGeom>
          </p:spPr>
        </p:pic>
        <p:sp>
          <p:nvSpPr>
            <p:cNvPr id="21" name="TextBox 20"/>
            <p:cNvSpPr txBox="1"/>
            <p:nvPr/>
          </p:nvSpPr>
          <p:spPr>
            <a:xfrm>
              <a:off x="1827445" y="3190453"/>
              <a:ext cx="5736314" cy="738664"/>
            </a:xfrm>
            <a:prstGeom prst="rect">
              <a:avLst/>
            </a:prstGeom>
            <a:noFill/>
          </p:spPr>
          <p:txBody>
            <a:bodyPr wrap="none" lIns="0" tIns="0" rIns="0" bIns="0" rtlCol="0">
              <a:spAutoFit/>
            </a:bodyPr>
            <a:lstStyle/>
            <a:p>
              <a:pPr algn="ctr"/>
              <a:r>
                <a:rPr lang="en-US" sz="4800" dirty="0" smtClean="0">
                  <a:solidFill>
                    <a:schemeClr val="bg1"/>
                  </a:solidFill>
                </a:rPr>
                <a:t>INFORMATION GAP</a:t>
              </a:r>
              <a:endParaRPr lang="en-US" sz="4000" dirty="0" smtClean="0">
                <a:solidFill>
                  <a:schemeClr val="bg1"/>
                </a:solidFill>
              </a:endParaRPr>
            </a:p>
          </p:txBody>
        </p:sp>
      </p:grpSp>
    </p:spTree>
    <p:extLst>
      <p:ext uri="{BB962C8B-B14F-4D97-AF65-F5344CB8AC3E}">
        <p14:creationId xmlns:p14="http://schemas.microsoft.com/office/powerpoint/2010/main" val="101468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52354" y="1096356"/>
            <a:ext cx="7755038" cy="145769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400" dirty="0" smtClean="0"/>
              <a:t>Bridging the Information Gap</a:t>
            </a:r>
            <a:endParaRPr lang="en-US" sz="2400" dirty="0"/>
          </a:p>
        </p:txBody>
      </p:sp>
      <p:grpSp>
        <p:nvGrpSpPr>
          <p:cNvPr id="18" name="Group 17"/>
          <p:cNvGrpSpPr/>
          <p:nvPr/>
        </p:nvGrpSpPr>
        <p:grpSpPr>
          <a:xfrm>
            <a:off x="752354" y="4661508"/>
            <a:ext cx="7755038" cy="1636261"/>
            <a:chOff x="752354" y="4538132"/>
            <a:chExt cx="7755038" cy="1636261"/>
          </a:xfrm>
        </p:grpSpPr>
        <p:sp>
          <p:nvSpPr>
            <p:cNvPr id="8" name="Rectangle 7"/>
            <p:cNvSpPr/>
            <p:nvPr/>
          </p:nvSpPr>
          <p:spPr>
            <a:xfrm>
              <a:off x="752354" y="4538132"/>
              <a:ext cx="7755038" cy="1636261"/>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1818012" y="5215464"/>
              <a:ext cx="1414089" cy="958929"/>
            </a:xfrm>
            <a:prstGeom prst="rect">
              <a:avLst/>
            </a:prstGeom>
          </p:spPr>
        </p:pic>
        <p:sp>
          <p:nvSpPr>
            <p:cNvPr id="6" name="TextBox 5"/>
            <p:cNvSpPr txBox="1"/>
            <p:nvPr/>
          </p:nvSpPr>
          <p:spPr>
            <a:xfrm>
              <a:off x="1969690" y="4603800"/>
              <a:ext cx="5320367" cy="738664"/>
            </a:xfrm>
            <a:prstGeom prst="rect">
              <a:avLst/>
            </a:prstGeom>
            <a:noFill/>
          </p:spPr>
          <p:txBody>
            <a:bodyPr wrap="none" lIns="0" tIns="0" rIns="0" bIns="0" rtlCol="0">
              <a:spAutoFit/>
            </a:bodyPr>
            <a:lstStyle/>
            <a:p>
              <a:pPr algn="ctr"/>
              <a:r>
                <a:rPr lang="en-US" sz="2400" b="1" dirty="0" smtClean="0"/>
                <a:t>Process Managers and Practitioners</a:t>
              </a:r>
            </a:p>
            <a:p>
              <a:pPr algn="ctr"/>
              <a:r>
                <a:rPr lang="en-US" sz="2400" i="1" dirty="0" smtClean="0">
                  <a:solidFill>
                    <a:schemeClr val="accent6">
                      <a:lumMod val="75000"/>
                    </a:schemeClr>
                  </a:solidFill>
                </a:rPr>
                <a:t>Executing the Process day-to-day</a:t>
              </a: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3">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4133270" y="5215464"/>
              <a:ext cx="1414089" cy="958929"/>
            </a:xfrm>
            <a:prstGeom prst="rect">
              <a:avLst/>
            </a:prstGeom>
          </p:spPr>
        </p:pic>
        <p:pic>
          <p:nvPicPr>
            <p:cNvPr id="11" name="Picture 10"/>
            <p:cNvPicPr>
              <a:picLocks noChangeAspect="1"/>
            </p:cNvPicPr>
            <p:nvPr/>
          </p:nvPicPr>
          <p:blipFill>
            <a:blip r:embed="rId4" cstate="print">
              <a:extLst>
                <a:ext uri="{BEBA8EAE-BF5A-486C-A8C5-ECC9F3942E4B}">
                  <a14:imgProps xmlns:a14="http://schemas.microsoft.com/office/drawing/2010/main">
                    <a14:imgLayer r:embed="rId3">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6314522" y="5215464"/>
              <a:ext cx="1414089" cy="958929"/>
            </a:xfrm>
            <a:prstGeom prst="rect">
              <a:avLst/>
            </a:prstGeom>
          </p:spPr>
        </p:pic>
      </p:grpSp>
      <p:sp>
        <p:nvSpPr>
          <p:cNvPr id="13" name="TextBox 12"/>
          <p:cNvSpPr txBox="1"/>
          <p:nvPr/>
        </p:nvSpPr>
        <p:spPr>
          <a:xfrm>
            <a:off x="3122469" y="1186922"/>
            <a:ext cx="2899062" cy="369332"/>
          </a:xfrm>
          <a:prstGeom prst="rect">
            <a:avLst/>
          </a:prstGeom>
          <a:noFill/>
        </p:spPr>
        <p:txBody>
          <a:bodyPr wrap="none" lIns="0" tIns="0" rIns="0" bIns="0" rtlCol="0">
            <a:spAutoFit/>
          </a:bodyPr>
          <a:lstStyle/>
          <a:p>
            <a:pPr algn="ctr"/>
            <a:r>
              <a:rPr lang="en-US" sz="2400" b="1" dirty="0" smtClean="0"/>
              <a:t>IT Strategy &amp; Vision</a:t>
            </a:r>
          </a:p>
        </p:txBody>
      </p:sp>
      <p:grpSp>
        <p:nvGrpSpPr>
          <p:cNvPr id="19" name="Group 18"/>
          <p:cNvGrpSpPr/>
          <p:nvPr/>
        </p:nvGrpSpPr>
        <p:grpSpPr>
          <a:xfrm>
            <a:off x="1905000" y="1589757"/>
            <a:ext cx="5462201" cy="885497"/>
            <a:chOff x="1397000" y="1531882"/>
            <a:chExt cx="5462201" cy="885497"/>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2709" b="69387"/>
            <a:stretch/>
          </p:blipFill>
          <p:spPr>
            <a:xfrm>
              <a:off x="1397000" y="1531882"/>
              <a:ext cx="2806699" cy="885497"/>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t="68825" b="4039"/>
            <a:stretch/>
          </p:blipFill>
          <p:spPr>
            <a:xfrm>
              <a:off x="4052502" y="1537538"/>
              <a:ext cx="2806699" cy="861125"/>
            </a:xfrm>
            <a:prstGeom prst="rect">
              <a:avLst/>
            </a:prstGeom>
          </p:spPr>
        </p:pic>
      </p:grpSp>
      <p:grpSp>
        <p:nvGrpSpPr>
          <p:cNvPr id="4" name="Group 3"/>
          <p:cNvGrpSpPr/>
          <p:nvPr/>
        </p:nvGrpSpPr>
        <p:grpSpPr>
          <a:xfrm>
            <a:off x="0" y="2619724"/>
            <a:ext cx="9144000" cy="2020012"/>
            <a:chOff x="0" y="2619724"/>
            <a:chExt cx="9144000" cy="2020012"/>
          </a:xfrm>
        </p:grpSpPr>
        <p:sp>
          <p:nvSpPr>
            <p:cNvPr id="23" name="Up-Down Arrow 22"/>
            <p:cNvSpPr/>
            <p:nvPr/>
          </p:nvSpPr>
          <p:spPr>
            <a:xfrm>
              <a:off x="2824230" y="2619724"/>
              <a:ext cx="3472544" cy="2020012"/>
            </a:xfrm>
            <a:prstGeom prst="upDownArrow">
              <a:avLst>
                <a:gd name="adj1" fmla="val 70063"/>
                <a:gd name="adj2" fmla="val 28598"/>
              </a:avLst>
            </a:prstGeom>
            <a:gradFill>
              <a:gsLst>
                <a:gs pos="0">
                  <a:srgbClr val="00B050"/>
                </a:gs>
                <a:gs pos="55000">
                  <a:srgbClr val="92D050"/>
                </a:gs>
                <a:gs pos="100000">
                  <a:srgbClr val="00B050"/>
                </a:gs>
              </a:gsLst>
              <a:lin ang="5400000" scaled="1"/>
            </a:gra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extBox 4"/>
            <p:cNvSpPr txBox="1"/>
            <p:nvPr/>
          </p:nvSpPr>
          <p:spPr>
            <a:xfrm>
              <a:off x="0" y="2943446"/>
              <a:ext cx="9144000" cy="1477328"/>
            </a:xfrm>
            <a:prstGeom prst="rect">
              <a:avLst/>
            </a:prstGeom>
            <a:noFill/>
          </p:spPr>
          <p:txBody>
            <a:bodyPr wrap="square" lIns="0" tIns="0" rIns="0" bIns="0" rtlCol="0">
              <a:spAutoFit/>
            </a:bodyPr>
            <a:lstStyle/>
            <a:p>
              <a:pPr algn="ctr"/>
              <a:r>
                <a:rPr lang="en-US" sz="3200" b="1" dirty="0" smtClean="0"/>
                <a:t>Bridging the gap between IT Strategy &amp; Vision </a:t>
              </a:r>
            </a:p>
            <a:p>
              <a:pPr algn="ctr"/>
              <a:r>
                <a:rPr lang="en-US" sz="3200" b="1" dirty="0" smtClean="0"/>
                <a:t>and </a:t>
              </a:r>
            </a:p>
            <a:p>
              <a:pPr algn="ctr"/>
              <a:r>
                <a:rPr lang="en-US" sz="3200" b="1" dirty="0" smtClean="0"/>
                <a:t>Process Execution</a:t>
              </a:r>
            </a:p>
          </p:txBody>
        </p:sp>
      </p:grpSp>
    </p:spTree>
    <p:extLst>
      <p:ext uri="{BB962C8B-B14F-4D97-AF65-F5344CB8AC3E}">
        <p14:creationId xmlns:p14="http://schemas.microsoft.com/office/powerpoint/2010/main" val="62646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52354" y="1096356"/>
            <a:ext cx="7755038" cy="145769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400" dirty="0" smtClean="0"/>
              <a:t>Bridging the Information Gap</a:t>
            </a:r>
            <a:endParaRPr lang="en-US" sz="2400" dirty="0"/>
          </a:p>
        </p:txBody>
      </p:sp>
      <p:grpSp>
        <p:nvGrpSpPr>
          <p:cNvPr id="18" name="Group 17"/>
          <p:cNvGrpSpPr/>
          <p:nvPr/>
        </p:nvGrpSpPr>
        <p:grpSpPr>
          <a:xfrm>
            <a:off x="752354" y="4661508"/>
            <a:ext cx="7755038" cy="1636261"/>
            <a:chOff x="752354" y="4538132"/>
            <a:chExt cx="7755038" cy="1636261"/>
          </a:xfrm>
        </p:grpSpPr>
        <p:sp>
          <p:nvSpPr>
            <p:cNvPr id="8" name="Rectangle 7"/>
            <p:cNvSpPr/>
            <p:nvPr/>
          </p:nvSpPr>
          <p:spPr>
            <a:xfrm>
              <a:off x="752354" y="4538132"/>
              <a:ext cx="7755038" cy="1636261"/>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1818012" y="5215464"/>
              <a:ext cx="1414089" cy="958929"/>
            </a:xfrm>
            <a:prstGeom prst="rect">
              <a:avLst/>
            </a:prstGeom>
          </p:spPr>
        </p:pic>
        <p:sp>
          <p:nvSpPr>
            <p:cNvPr id="6" name="TextBox 5"/>
            <p:cNvSpPr txBox="1"/>
            <p:nvPr/>
          </p:nvSpPr>
          <p:spPr>
            <a:xfrm>
              <a:off x="1969690" y="4603800"/>
              <a:ext cx="5320367" cy="738664"/>
            </a:xfrm>
            <a:prstGeom prst="rect">
              <a:avLst/>
            </a:prstGeom>
            <a:noFill/>
          </p:spPr>
          <p:txBody>
            <a:bodyPr wrap="none" lIns="0" tIns="0" rIns="0" bIns="0" rtlCol="0">
              <a:spAutoFit/>
            </a:bodyPr>
            <a:lstStyle/>
            <a:p>
              <a:pPr algn="ctr"/>
              <a:r>
                <a:rPr lang="en-US" sz="2400" b="1" dirty="0" smtClean="0"/>
                <a:t>Process Managers and Practitioners</a:t>
              </a:r>
            </a:p>
            <a:p>
              <a:pPr algn="ctr"/>
              <a:r>
                <a:rPr lang="en-US" sz="2400" i="1" dirty="0" smtClean="0">
                  <a:solidFill>
                    <a:schemeClr val="accent6">
                      <a:lumMod val="75000"/>
                    </a:schemeClr>
                  </a:solidFill>
                </a:rPr>
                <a:t>Executing the Process day-to-day</a:t>
              </a: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3">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4133270" y="5215464"/>
              <a:ext cx="1414089" cy="958929"/>
            </a:xfrm>
            <a:prstGeom prst="rect">
              <a:avLst/>
            </a:prstGeom>
          </p:spPr>
        </p:pic>
        <p:pic>
          <p:nvPicPr>
            <p:cNvPr id="11" name="Picture 10"/>
            <p:cNvPicPr>
              <a:picLocks noChangeAspect="1"/>
            </p:cNvPicPr>
            <p:nvPr/>
          </p:nvPicPr>
          <p:blipFill>
            <a:blip r:embed="rId4" cstate="print">
              <a:extLst>
                <a:ext uri="{BEBA8EAE-BF5A-486C-A8C5-ECC9F3942E4B}">
                  <a14:imgProps xmlns:a14="http://schemas.microsoft.com/office/drawing/2010/main">
                    <a14:imgLayer r:embed="rId3">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6314522" y="5215464"/>
              <a:ext cx="1414089" cy="958929"/>
            </a:xfrm>
            <a:prstGeom prst="rect">
              <a:avLst/>
            </a:prstGeom>
          </p:spPr>
        </p:pic>
      </p:grpSp>
      <p:sp>
        <p:nvSpPr>
          <p:cNvPr id="13" name="TextBox 12"/>
          <p:cNvSpPr txBox="1"/>
          <p:nvPr/>
        </p:nvSpPr>
        <p:spPr>
          <a:xfrm>
            <a:off x="3122469" y="1186922"/>
            <a:ext cx="2899062" cy="369332"/>
          </a:xfrm>
          <a:prstGeom prst="rect">
            <a:avLst/>
          </a:prstGeom>
          <a:noFill/>
        </p:spPr>
        <p:txBody>
          <a:bodyPr wrap="none" lIns="0" tIns="0" rIns="0" bIns="0" rtlCol="0">
            <a:spAutoFit/>
          </a:bodyPr>
          <a:lstStyle/>
          <a:p>
            <a:pPr algn="ctr"/>
            <a:r>
              <a:rPr lang="en-US" sz="2400" b="1" dirty="0" smtClean="0"/>
              <a:t>IT Strategy &amp; Vision</a:t>
            </a:r>
          </a:p>
        </p:txBody>
      </p:sp>
      <p:grpSp>
        <p:nvGrpSpPr>
          <p:cNvPr id="19" name="Group 18"/>
          <p:cNvGrpSpPr/>
          <p:nvPr/>
        </p:nvGrpSpPr>
        <p:grpSpPr>
          <a:xfrm>
            <a:off x="1905000" y="1589757"/>
            <a:ext cx="5462201" cy="885497"/>
            <a:chOff x="1397000" y="1531882"/>
            <a:chExt cx="5462201" cy="885497"/>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2709" b="69387"/>
            <a:stretch/>
          </p:blipFill>
          <p:spPr>
            <a:xfrm>
              <a:off x="1397000" y="1531882"/>
              <a:ext cx="2806699" cy="885497"/>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t="68825" b="4039"/>
            <a:stretch/>
          </p:blipFill>
          <p:spPr>
            <a:xfrm>
              <a:off x="4052502" y="1537538"/>
              <a:ext cx="2806699" cy="861125"/>
            </a:xfrm>
            <a:prstGeom prst="rect">
              <a:avLst/>
            </a:prstGeom>
          </p:spPr>
        </p:pic>
      </p:grpSp>
      <p:grpSp>
        <p:nvGrpSpPr>
          <p:cNvPr id="27" name="Group 26"/>
          <p:cNvGrpSpPr/>
          <p:nvPr/>
        </p:nvGrpSpPr>
        <p:grpSpPr>
          <a:xfrm>
            <a:off x="1232345" y="2619723"/>
            <a:ext cx="6634184" cy="2020012"/>
            <a:chOff x="1232345" y="2619723"/>
            <a:chExt cx="6634184" cy="2020012"/>
          </a:xfrm>
        </p:grpSpPr>
        <p:grpSp>
          <p:nvGrpSpPr>
            <p:cNvPr id="26" name="Group 25"/>
            <p:cNvGrpSpPr/>
            <p:nvPr/>
          </p:nvGrpSpPr>
          <p:grpSpPr>
            <a:xfrm>
              <a:off x="1232345" y="2727283"/>
              <a:ext cx="3074546" cy="1760996"/>
              <a:chOff x="1232345" y="2727283"/>
              <a:chExt cx="3074546" cy="1760996"/>
            </a:xfrm>
          </p:grpSpPr>
          <p:pic>
            <p:nvPicPr>
              <p:cNvPr id="7" name="Picture 6"/>
              <p:cNvPicPr>
                <a:picLocks noChangeAspect="1"/>
              </p:cNvPicPr>
              <p:nvPr/>
            </p:nvPicPr>
            <p:blipFill>
              <a:blip r:embed="rId6"/>
              <a:stretch>
                <a:fillRect/>
              </a:stretch>
            </p:blipFill>
            <p:spPr>
              <a:xfrm>
                <a:off x="1232345" y="2727283"/>
                <a:ext cx="3074546" cy="1760996"/>
              </a:xfrm>
              <a:prstGeom prst="rect">
                <a:avLst/>
              </a:prstGeom>
            </p:spPr>
          </p:pic>
          <p:sp>
            <p:nvSpPr>
              <p:cNvPr id="12" name="TextBox 11"/>
              <p:cNvSpPr txBox="1"/>
              <p:nvPr/>
            </p:nvSpPr>
            <p:spPr>
              <a:xfrm>
                <a:off x="1881554" y="2845514"/>
                <a:ext cx="1776127" cy="1477328"/>
              </a:xfrm>
              <a:prstGeom prst="rect">
                <a:avLst/>
              </a:prstGeom>
              <a:solidFill>
                <a:schemeClr val="bg1">
                  <a:lumMod val="95000"/>
                  <a:alpha val="50000"/>
                </a:schemeClr>
              </a:solidFill>
            </p:spPr>
            <p:txBody>
              <a:bodyPr wrap="none" lIns="0" tIns="0" rIns="0" bIns="0" rtlCol="0">
                <a:spAutoFit/>
              </a:bodyPr>
              <a:lstStyle/>
              <a:p>
                <a:pPr algn="ctr"/>
                <a:r>
                  <a:rPr lang="en-US" sz="3200" dirty="0" smtClean="0"/>
                  <a:t>Strategic</a:t>
                </a:r>
              </a:p>
              <a:p>
                <a:pPr algn="ctr"/>
                <a:r>
                  <a:rPr lang="en-US" sz="3200" dirty="0" smtClean="0"/>
                  <a:t>Process</a:t>
                </a:r>
              </a:p>
              <a:p>
                <a:pPr algn="ctr"/>
                <a:r>
                  <a:rPr lang="en-US" sz="3200" dirty="0" smtClean="0"/>
                  <a:t>Roadmap</a:t>
                </a:r>
              </a:p>
            </p:txBody>
          </p:sp>
        </p:grpSp>
        <p:grpSp>
          <p:nvGrpSpPr>
            <p:cNvPr id="25" name="Group 24"/>
            <p:cNvGrpSpPr/>
            <p:nvPr/>
          </p:nvGrpSpPr>
          <p:grpSpPr>
            <a:xfrm>
              <a:off x="4528864" y="2619723"/>
              <a:ext cx="1377533" cy="2020012"/>
              <a:chOff x="4528864" y="2619723"/>
              <a:chExt cx="1377533" cy="2020012"/>
            </a:xfrm>
          </p:grpSpPr>
          <p:sp>
            <p:nvSpPr>
              <p:cNvPr id="24" name="Up-Down Arrow 23"/>
              <p:cNvSpPr/>
              <p:nvPr/>
            </p:nvSpPr>
            <p:spPr>
              <a:xfrm>
                <a:off x="4528864" y="2619723"/>
                <a:ext cx="1377533" cy="2020012"/>
              </a:xfrm>
              <a:prstGeom prst="upDownArrow">
                <a:avLst>
                  <a:gd name="adj1" fmla="val 53258"/>
                  <a:gd name="adj2" fmla="val 28598"/>
                </a:avLst>
              </a:prstGeom>
              <a:gradFill>
                <a:gsLst>
                  <a:gs pos="0">
                    <a:srgbClr val="00B050"/>
                  </a:gs>
                  <a:gs pos="55000">
                    <a:srgbClr val="92D050"/>
                  </a:gs>
                  <a:gs pos="100000">
                    <a:srgbClr val="00B050"/>
                  </a:gs>
                </a:gsLst>
                <a:lin ang="5400000" scaled="1"/>
              </a:gra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TextBox 13"/>
              <p:cNvSpPr txBox="1"/>
              <p:nvPr/>
            </p:nvSpPr>
            <p:spPr>
              <a:xfrm rot="16200000">
                <a:off x="4390481" y="3362396"/>
                <a:ext cx="1654299" cy="553998"/>
              </a:xfrm>
              <a:prstGeom prst="rect">
                <a:avLst/>
              </a:prstGeom>
              <a:noFill/>
            </p:spPr>
            <p:txBody>
              <a:bodyPr wrap="none" lIns="0" tIns="0" rIns="0" bIns="0" rtlCol="0">
                <a:spAutoFit/>
              </a:bodyPr>
              <a:lstStyle/>
              <a:p>
                <a:pPr algn="ctr"/>
                <a:r>
                  <a:rPr lang="en-US" dirty="0" smtClean="0"/>
                  <a:t>Bridging the</a:t>
                </a:r>
              </a:p>
              <a:p>
                <a:pPr algn="ctr"/>
                <a:r>
                  <a:rPr lang="en-US" dirty="0" smtClean="0"/>
                  <a:t>Information Gap</a:t>
                </a:r>
              </a:p>
            </p:txBody>
          </p:sp>
        </p:grpSp>
        <p:grpSp>
          <p:nvGrpSpPr>
            <p:cNvPr id="16" name="Group 15"/>
            <p:cNvGrpSpPr/>
            <p:nvPr/>
          </p:nvGrpSpPr>
          <p:grpSpPr>
            <a:xfrm>
              <a:off x="6273926" y="2791348"/>
              <a:ext cx="1592603" cy="1696931"/>
              <a:chOff x="6273926" y="2791348"/>
              <a:chExt cx="1592603" cy="1696931"/>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3926" y="2895676"/>
                <a:ext cx="1592603" cy="1592603"/>
              </a:xfrm>
              <a:prstGeom prst="rect">
                <a:avLst/>
              </a:prstGeom>
            </p:spPr>
          </p:pic>
          <p:sp>
            <p:nvSpPr>
              <p:cNvPr id="15" name="TextBox 14"/>
              <p:cNvSpPr txBox="1"/>
              <p:nvPr/>
            </p:nvSpPr>
            <p:spPr>
              <a:xfrm>
                <a:off x="6368913" y="2791348"/>
                <a:ext cx="1402628" cy="246221"/>
              </a:xfrm>
              <a:prstGeom prst="rect">
                <a:avLst/>
              </a:prstGeom>
              <a:noFill/>
            </p:spPr>
            <p:txBody>
              <a:bodyPr wrap="none" lIns="0" tIns="0" rIns="0" bIns="0" rtlCol="0">
                <a:spAutoFit/>
              </a:bodyPr>
              <a:lstStyle/>
              <a:p>
                <a:r>
                  <a:rPr lang="en-US" sz="1600" dirty="0" smtClean="0"/>
                  <a:t>Process Owner</a:t>
                </a:r>
              </a:p>
            </p:txBody>
          </p:sp>
        </p:grpSp>
      </p:grpSp>
    </p:spTree>
    <p:extLst>
      <p:ext uri="{BB962C8B-B14F-4D97-AF65-F5344CB8AC3E}">
        <p14:creationId xmlns:p14="http://schemas.microsoft.com/office/powerpoint/2010/main" val="41248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Value Proposition of a Strategic Process Roadmap</a:t>
            </a:r>
            <a:endParaRPr lang="en-US" sz="2400" dirty="0"/>
          </a:p>
        </p:txBody>
      </p:sp>
      <p:sp>
        <p:nvSpPr>
          <p:cNvPr id="3" name="Text Placeholder 2"/>
          <p:cNvSpPr>
            <a:spLocks noGrp="1"/>
          </p:cNvSpPr>
          <p:nvPr>
            <p:ph type="body" sz="quarter" idx="10"/>
          </p:nvPr>
        </p:nvSpPr>
        <p:spPr>
          <a:xfrm>
            <a:off x="323528" y="1164910"/>
            <a:ext cx="8496944" cy="5293764"/>
          </a:xfrm>
        </p:spPr>
        <p:txBody>
          <a:bodyPr>
            <a:noAutofit/>
          </a:bodyPr>
          <a:lstStyle/>
          <a:p>
            <a:pPr marL="484823" lvl="1" indent="-258366">
              <a:spcBef>
                <a:spcPts val="1200"/>
              </a:spcBef>
              <a:buFont typeface="Wingdings" pitchFamily="2" charset="2"/>
              <a:buChar char="Ø"/>
            </a:pPr>
            <a:r>
              <a:rPr lang="en-US" sz="1800" b="1" dirty="0"/>
              <a:t>Strategic </a:t>
            </a:r>
            <a:r>
              <a:rPr lang="en-US" sz="1800" b="1" dirty="0" smtClean="0"/>
              <a:t>Alignment</a:t>
            </a:r>
            <a:endParaRPr lang="en-US" sz="1800" dirty="0"/>
          </a:p>
          <a:p>
            <a:pPr marL="759143" lvl="2" indent="-258366">
              <a:spcBef>
                <a:spcPts val="0"/>
              </a:spcBef>
              <a:buFont typeface="Wingdings" pitchFamily="2" charset="2"/>
              <a:buChar char="ü"/>
            </a:pPr>
            <a:r>
              <a:rPr lang="en-US" sz="1600" dirty="0" smtClean="0"/>
              <a:t>Alignment with </a:t>
            </a:r>
            <a:r>
              <a:rPr lang="en-US" sz="1600" dirty="0"/>
              <a:t>IT’s Vision and Goals </a:t>
            </a:r>
            <a:endParaRPr lang="en-US" sz="1600" dirty="0" smtClean="0"/>
          </a:p>
          <a:p>
            <a:pPr marL="759143" lvl="2" indent="-258366">
              <a:spcBef>
                <a:spcPts val="0"/>
              </a:spcBef>
              <a:buFont typeface="Wingdings" pitchFamily="2" charset="2"/>
              <a:buChar char="ü"/>
            </a:pPr>
            <a:r>
              <a:rPr lang="en-US" sz="1600" dirty="0" smtClean="0"/>
              <a:t>End-to-end </a:t>
            </a:r>
            <a:r>
              <a:rPr lang="en-US" sz="1600" dirty="0"/>
              <a:t>customer </a:t>
            </a:r>
            <a:r>
              <a:rPr lang="en-US" sz="1600" dirty="0" smtClean="0"/>
              <a:t>and service focus</a:t>
            </a:r>
            <a:endParaRPr lang="en-US" sz="1600" dirty="0"/>
          </a:p>
          <a:p>
            <a:pPr marL="484823" lvl="1" indent="-258366">
              <a:buFont typeface="Wingdings" pitchFamily="2" charset="2"/>
              <a:buChar char="Ø"/>
            </a:pPr>
            <a:r>
              <a:rPr lang="en-US" sz="1800" b="1" dirty="0" smtClean="0"/>
              <a:t>Long </a:t>
            </a:r>
            <a:r>
              <a:rPr lang="en-US" sz="1800" b="1" dirty="0"/>
              <a:t>Term Strategic </a:t>
            </a:r>
            <a:r>
              <a:rPr lang="en-US" sz="1800" b="1" dirty="0" smtClean="0"/>
              <a:t>Focus</a:t>
            </a:r>
            <a:endParaRPr lang="en-US" sz="1800" dirty="0"/>
          </a:p>
          <a:p>
            <a:pPr marL="759143" lvl="2" indent="-258366">
              <a:spcBef>
                <a:spcPts val="150"/>
              </a:spcBef>
              <a:spcAft>
                <a:spcPts val="150"/>
              </a:spcAft>
              <a:buFont typeface="Wingdings" pitchFamily="2" charset="2"/>
              <a:buChar char="ü"/>
            </a:pPr>
            <a:r>
              <a:rPr lang="en-US" sz="1600" dirty="0"/>
              <a:t>People: Staffing levels, required skills, training, communications</a:t>
            </a:r>
          </a:p>
          <a:p>
            <a:pPr marL="759143" lvl="2" indent="-258366">
              <a:spcBef>
                <a:spcPts val="150"/>
              </a:spcBef>
              <a:spcAft>
                <a:spcPts val="150"/>
              </a:spcAft>
              <a:buFont typeface="Wingdings" pitchFamily="2" charset="2"/>
              <a:buChar char="ü"/>
            </a:pPr>
            <a:r>
              <a:rPr lang="en-US" sz="1600" dirty="0" smtClean="0"/>
              <a:t>Process: Execution</a:t>
            </a:r>
            <a:r>
              <a:rPr lang="en-US" sz="1600" dirty="0"/>
              <a:t>, </a:t>
            </a:r>
            <a:r>
              <a:rPr lang="en-US" sz="1600" dirty="0" smtClean="0"/>
              <a:t>improvements, integrations, automations</a:t>
            </a:r>
            <a:endParaRPr lang="en-US" sz="1600" dirty="0"/>
          </a:p>
          <a:p>
            <a:pPr marL="759143" lvl="2" indent="-258366">
              <a:spcBef>
                <a:spcPts val="150"/>
              </a:spcBef>
              <a:spcAft>
                <a:spcPts val="150"/>
              </a:spcAft>
              <a:buFont typeface="Wingdings" pitchFamily="2" charset="2"/>
              <a:buChar char="ü"/>
            </a:pPr>
            <a:r>
              <a:rPr lang="en-US" sz="1600" dirty="0"/>
              <a:t>Technology: Tool changes/updates, new requirements/capabilities</a:t>
            </a:r>
          </a:p>
          <a:p>
            <a:pPr marL="759143" lvl="2" indent="-258366">
              <a:spcBef>
                <a:spcPts val="150"/>
              </a:spcBef>
              <a:spcAft>
                <a:spcPts val="150"/>
              </a:spcAft>
              <a:buFont typeface="Wingdings" pitchFamily="2" charset="2"/>
              <a:buChar char="ü"/>
            </a:pPr>
            <a:r>
              <a:rPr lang="en-US" sz="1600" dirty="0"/>
              <a:t>Vendor/Partners: Contracts, </a:t>
            </a:r>
            <a:r>
              <a:rPr lang="en-US" sz="1600" dirty="0" smtClean="0"/>
              <a:t>SLAs, Strategic relationships</a:t>
            </a:r>
            <a:endParaRPr lang="en-US" sz="1600" dirty="0"/>
          </a:p>
          <a:p>
            <a:pPr marL="484823" lvl="1" indent="-258366">
              <a:buFont typeface="Wingdings" pitchFamily="2" charset="2"/>
              <a:buChar char="Ø"/>
            </a:pPr>
            <a:r>
              <a:rPr lang="en-US" sz="1800" b="1" dirty="0"/>
              <a:t>Elimination of </a:t>
            </a:r>
            <a:r>
              <a:rPr lang="en-US" sz="1800" b="1" dirty="0" smtClean="0"/>
              <a:t>“correct” pain points – Business Value</a:t>
            </a:r>
            <a:endParaRPr lang="en-US" sz="1800" dirty="0"/>
          </a:p>
          <a:p>
            <a:pPr marL="759143" lvl="2" indent="-258366">
              <a:spcBef>
                <a:spcPts val="150"/>
              </a:spcBef>
              <a:spcAft>
                <a:spcPts val="150"/>
              </a:spcAft>
              <a:buFont typeface="Wingdings" pitchFamily="2" charset="2"/>
              <a:buChar char="ü"/>
            </a:pPr>
            <a:r>
              <a:rPr lang="en-US" sz="1600" dirty="0"/>
              <a:t>Identifying the most urgent business issue that must be improved</a:t>
            </a:r>
          </a:p>
          <a:p>
            <a:pPr marL="759143" lvl="2" indent="-258366">
              <a:spcBef>
                <a:spcPts val="150"/>
              </a:spcBef>
              <a:spcAft>
                <a:spcPts val="150"/>
              </a:spcAft>
              <a:buFont typeface="Wingdings" pitchFamily="2" charset="2"/>
              <a:buChar char="ü"/>
            </a:pPr>
            <a:r>
              <a:rPr lang="en-US" sz="1600" dirty="0" smtClean="0"/>
              <a:t>Customer needs vs. tactical tool/process “fixes”</a:t>
            </a:r>
          </a:p>
          <a:p>
            <a:pPr marL="759143" lvl="2" indent="-258366">
              <a:spcBef>
                <a:spcPts val="150"/>
              </a:spcBef>
              <a:spcAft>
                <a:spcPts val="150"/>
              </a:spcAft>
              <a:buFont typeface="Wingdings" pitchFamily="2" charset="2"/>
              <a:buChar char="ü"/>
            </a:pPr>
            <a:r>
              <a:rPr lang="en-US" sz="1600" dirty="0" smtClean="0"/>
              <a:t>Improve </a:t>
            </a:r>
            <a:r>
              <a:rPr lang="en-US" sz="1600" dirty="0"/>
              <a:t>effectiveness </a:t>
            </a:r>
            <a:r>
              <a:rPr lang="en-US" sz="1600" dirty="0" smtClean="0"/>
              <a:t>(end use and customer value focus)</a:t>
            </a:r>
            <a:endParaRPr lang="en-US" sz="1600" dirty="0"/>
          </a:p>
          <a:p>
            <a:pPr marL="759143" lvl="2" indent="-258366">
              <a:spcBef>
                <a:spcPts val="150"/>
              </a:spcBef>
              <a:spcAft>
                <a:spcPts val="150"/>
              </a:spcAft>
              <a:buFont typeface="Wingdings" pitchFamily="2" charset="2"/>
              <a:buChar char="ü"/>
            </a:pPr>
            <a:r>
              <a:rPr lang="en-US" sz="1600" dirty="0"/>
              <a:t>Improve efficiencies </a:t>
            </a:r>
            <a:r>
              <a:rPr lang="en-US" sz="1600" dirty="0" smtClean="0"/>
              <a:t>(IT delivers cheaper</a:t>
            </a:r>
            <a:r>
              <a:rPr lang="en-US" sz="1600" dirty="0"/>
              <a:t>, better, </a:t>
            </a:r>
            <a:r>
              <a:rPr lang="en-US" sz="1600" dirty="0" smtClean="0"/>
              <a:t>and faster services)</a:t>
            </a:r>
            <a:endParaRPr lang="en-US" sz="1600" dirty="0"/>
          </a:p>
          <a:p>
            <a:pPr marL="484823" lvl="1" indent="-258366">
              <a:buFont typeface="Wingdings" pitchFamily="2" charset="2"/>
              <a:buChar char="Ø"/>
            </a:pPr>
            <a:r>
              <a:rPr lang="en-US" sz="1800" b="1" dirty="0" smtClean="0"/>
              <a:t>Optimized Process for Improvements and Investments</a:t>
            </a:r>
            <a:endParaRPr lang="en-US" sz="1800" dirty="0"/>
          </a:p>
          <a:p>
            <a:pPr marL="759143" lvl="2" indent="-258366">
              <a:spcBef>
                <a:spcPts val="150"/>
              </a:spcBef>
              <a:spcAft>
                <a:spcPts val="150"/>
              </a:spcAft>
              <a:buFont typeface="Wingdings" pitchFamily="2" charset="2"/>
              <a:buChar char="ü"/>
            </a:pPr>
            <a:r>
              <a:rPr lang="en-US" sz="1600" dirty="0" smtClean="0"/>
              <a:t>Coordinated approach from all Process Owners to focus on the “right” improvements vs. many “one-off” requests from Process Managers (not a holistic approach)</a:t>
            </a:r>
          </a:p>
          <a:p>
            <a:pPr marL="759143" lvl="2" indent="-258366">
              <a:spcBef>
                <a:spcPts val="150"/>
              </a:spcBef>
              <a:spcAft>
                <a:spcPts val="150"/>
              </a:spcAft>
              <a:buFont typeface="Wingdings" pitchFamily="2" charset="2"/>
              <a:buChar char="ü"/>
            </a:pPr>
            <a:r>
              <a:rPr lang="en-US" sz="1600" dirty="0"/>
              <a:t>IT Leadership can decide which investments to be prioritized (IT Governance Board</a:t>
            </a:r>
            <a:r>
              <a:rPr lang="en-US" sz="1600" dirty="0" smtClean="0"/>
              <a:t>) based on IT Strategy and Vision</a:t>
            </a:r>
            <a:endParaRPr lang="en-US" sz="1600" dirty="0"/>
          </a:p>
          <a:p>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300" y="3404516"/>
            <a:ext cx="2723828" cy="1648633"/>
          </a:xfrm>
          <a:prstGeom prst="rect">
            <a:avLst/>
          </a:prstGeom>
        </p:spPr>
      </p:pic>
    </p:spTree>
    <p:extLst>
      <p:ext uri="{BB962C8B-B14F-4D97-AF65-F5344CB8AC3E}">
        <p14:creationId xmlns:p14="http://schemas.microsoft.com/office/powerpoint/2010/main" val="171356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 calcmode="lin" valueType="num">
                                      <p:cBhvr additive="base">
                                        <p:cTn id="3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 calcmode="lin" valueType="num">
                                      <p:cBhvr additive="base">
                                        <p:cTn id="4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 calcmode="lin" valueType="num">
                                      <p:cBhvr additive="base">
                                        <p:cTn id="5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 calcmode="lin" valueType="num">
                                      <p:cBhvr additive="base">
                                        <p:cTn id="56"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 calcmode="lin" valueType="num">
                                      <p:cBhvr additive="base">
                                        <p:cTn id="60"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anim calcmode="lin" valueType="num">
                                      <p:cBhvr additive="base">
                                        <p:cTn id="64"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IT Service Management Governance</a:t>
            </a:r>
            <a:endParaRPr lang="en-US" sz="2400" dirty="0"/>
          </a:p>
        </p:txBody>
      </p:sp>
      <p:sp>
        <p:nvSpPr>
          <p:cNvPr id="3" name="Text Placeholder 2"/>
          <p:cNvSpPr>
            <a:spLocks noGrp="1"/>
          </p:cNvSpPr>
          <p:nvPr>
            <p:ph type="body" sz="quarter" idx="10"/>
          </p:nvPr>
        </p:nvSpPr>
        <p:spPr>
          <a:xfrm>
            <a:off x="6477000" y="1066799"/>
            <a:ext cx="2375462" cy="990601"/>
          </a:xfrm>
        </p:spPr>
        <p:txBody>
          <a:bodyPr>
            <a:normAutofit/>
          </a:bodyPr>
          <a:lstStyle/>
          <a:p>
            <a:r>
              <a:rPr lang="en-US" sz="1900" dirty="0" smtClean="0"/>
              <a:t>IT Strategy &amp; Vision</a:t>
            </a:r>
          </a:p>
          <a:p>
            <a:pPr marL="285750" indent="-285750">
              <a:spcBef>
                <a:spcPts val="0"/>
              </a:spcBef>
              <a:buFont typeface="Arial" panose="020B0604020202020204" pitchFamily="34" charset="0"/>
              <a:buChar char="•"/>
            </a:pPr>
            <a:r>
              <a:rPr lang="en-US" sz="1400" b="0" dirty="0" smtClean="0"/>
              <a:t>Strategic Plans</a:t>
            </a:r>
          </a:p>
          <a:p>
            <a:pPr marL="285750" indent="-285750">
              <a:spcBef>
                <a:spcPts val="0"/>
              </a:spcBef>
              <a:buFont typeface="Arial" panose="020B0604020202020204" pitchFamily="34" charset="0"/>
              <a:buChar char="•"/>
            </a:pPr>
            <a:r>
              <a:rPr lang="en-US" sz="1400" b="0" dirty="0" smtClean="0"/>
              <a:t>Business Alignment</a:t>
            </a:r>
          </a:p>
          <a:p>
            <a:pPr marL="285750" indent="-285750">
              <a:spcBef>
                <a:spcPts val="0"/>
              </a:spcBef>
              <a:buFont typeface="Arial" panose="020B0604020202020204" pitchFamily="34" charset="0"/>
              <a:buChar char="•"/>
            </a:pPr>
            <a:r>
              <a:rPr lang="en-US" sz="1400" b="0" dirty="0" smtClean="0"/>
              <a:t>Vision &amp; Mission</a:t>
            </a:r>
          </a:p>
        </p:txBody>
      </p:sp>
      <p:sp>
        <p:nvSpPr>
          <p:cNvPr id="5" name="Rectangle 4"/>
          <p:cNvSpPr/>
          <p:nvPr/>
        </p:nvSpPr>
        <p:spPr>
          <a:xfrm>
            <a:off x="228600" y="3961155"/>
            <a:ext cx="6125283" cy="1469886"/>
          </a:xfrm>
          <a:prstGeom prst="rect">
            <a:avLst/>
          </a:prstGeom>
          <a:solidFill>
            <a:schemeClr val="bg1">
              <a:lumMod val="95000"/>
            </a:schemeClr>
          </a:solid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406457" y="4014205"/>
            <a:ext cx="5834245" cy="685800"/>
          </a:xfrm>
          <a:prstGeom prst="roundRect">
            <a:avLst/>
          </a:prstGeom>
          <a:solidFill>
            <a:srgbClr val="4066AA"/>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Process Manager and Technical Review </a:t>
            </a:r>
            <a:r>
              <a:rPr lang="en-US" dirty="0" smtClean="0"/>
              <a:t>Council (PMTRC)</a:t>
            </a:r>
            <a:endParaRPr lang="en-US" dirty="0"/>
          </a:p>
        </p:txBody>
      </p:sp>
      <p:sp>
        <p:nvSpPr>
          <p:cNvPr id="7" name="Rectangle 6"/>
          <p:cNvSpPr/>
          <p:nvPr/>
        </p:nvSpPr>
        <p:spPr>
          <a:xfrm>
            <a:off x="228600" y="5538205"/>
            <a:ext cx="6125283" cy="806170"/>
          </a:xfrm>
          <a:prstGeom prst="rect">
            <a:avLst/>
          </a:prstGeom>
          <a:solidFill>
            <a:schemeClr val="bg1">
              <a:lumMod val="95000"/>
            </a:schemeClr>
          </a:solid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Up-Down Arrow 7"/>
          <p:cNvSpPr/>
          <p:nvPr/>
        </p:nvSpPr>
        <p:spPr>
          <a:xfrm>
            <a:off x="3001379" y="5217390"/>
            <a:ext cx="625366" cy="609600"/>
          </a:xfrm>
          <a:prstGeom prst="upDownArrow">
            <a:avLst>
              <a:gd name="adj1" fmla="val 50000"/>
              <a:gd name="adj2" fmla="val 38202"/>
            </a:avLst>
          </a:prstGeom>
          <a:solidFill>
            <a:schemeClr val="accent2">
              <a:lumMod val="20000"/>
              <a:lumOff val="80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2"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553090" y="4776205"/>
            <a:ext cx="590346" cy="556371"/>
          </a:xfrm>
          <a:prstGeom prst="rect">
            <a:avLst/>
          </a:prstGeom>
          <a:noFill/>
          <a:ln>
            <a:solidFill>
              <a:schemeClr val="accent5">
                <a:lumMod val="75000"/>
              </a:schemeClr>
            </a:solidFill>
          </a:ln>
        </p:spPr>
      </p:pic>
      <p:pic>
        <p:nvPicPr>
          <p:cNvPr id="14" name="Picture 2" descr="http://t3.gstatic.com/images?q=tbn:7PdjLxRBC2GR-M:http://informationage.co.nz/images/articles.png"/>
          <p:cNvPicPr>
            <a:picLocks noChangeAspect="1" noChangeArrowheads="1"/>
          </p:cNvPicPr>
          <p:nvPr/>
        </p:nvPicPr>
        <p:blipFill>
          <a:blip r:embed="rId2" cstate="print"/>
          <a:srcRect b="7272"/>
          <a:stretch>
            <a:fillRect/>
          </a:stretch>
        </p:blipFill>
        <p:spPr bwMode="auto">
          <a:xfrm>
            <a:off x="1238455" y="4776205"/>
            <a:ext cx="590346" cy="556371"/>
          </a:xfrm>
          <a:prstGeom prst="rect">
            <a:avLst/>
          </a:prstGeom>
          <a:noFill/>
          <a:ln>
            <a:solidFill>
              <a:schemeClr val="accent5">
                <a:lumMod val="75000"/>
              </a:schemeClr>
            </a:solidFill>
          </a:ln>
        </p:spPr>
      </p:pic>
      <p:sp>
        <p:nvSpPr>
          <p:cNvPr id="15" name="TextBox 14"/>
          <p:cNvSpPr txBox="1"/>
          <p:nvPr/>
        </p:nvSpPr>
        <p:spPr>
          <a:xfrm>
            <a:off x="1884107" y="4700005"/>
            <a:ext cx="2905396" cy="684803"/>
          </a:xfrm>
          <a:prstGeom prst="rect">
            <a:avLst/>
          </a:prstGeom>
          <a:noFill/>
        </p:spPr>
        <p:txBody>
          <a:bodyPr wrap="square" rtlCol="0">
            <a:spAutoFit/>
          </a:bodyPr>
          <a:lstStyle/>
          <a:p>
            <a:r>
              <a:rPr lang="en-US" sz="1400" dirty="0">
                <a:solidFill>
                  <a:schemeClr val="bg2"/>
                </a:solidFill>
              </a:rPr>
              <a:t>Process Manager / Technology Review </a:t>
            </a:r>
            <a:r>
              <a:rPr lang="en-US" sz="1050" dirty="0">
                <a:solidFill>
                  <a:schemeClr val="bg2"/>
                </a:solidFill>
              </a:rPr>
              <a:t>(Operationally responsible for a consistent execution/integration)</a:t>
            </a:r>
          </a:p>
        </p:txBody>
      </p:sp>
      <p:sp>
        <p:nvSpPr>
          <p:cNvPr id="16" name="TextBox 15"/>
          <p:cNvSpPr txBox="1"/>
          <p:nvPr/>
        </p:nvSpPr>
        <p:spPr>
          <a:xfrm>
            <a:off x="1828801" y="5614405"/>
            <a:ext cx="3026059" cy="692497"/>
          </a:xfrm>
          <a:prstGeom prst="rect">
            <a:avLst/>
          </a:prstGeom>
          <a:noFill/>
        </p:spPr>
        <p:txBody>
          <a:bodyPr wrap="square" rtlCol="0">
            <a:spAutoFit/>
          </a:bodyPr>
          <a:lstStyle/>
          <a:p>
            <a:r>
              <a:rPr lang="en-US" sz="1400" dirty="0">
                <a:solidFill>
                  <a:schemeClr val="bg2"/>
                </a:solidFill>
              </a:rPr>
              <a:t>Process </a:t>
            </a:r>
            <a:r>
              <a:rPr lang="en-US" sz="1400" dirty="0" smtClean="0">
                <a:solidFill>
                  <a:schemeClr val="bg2"/>
                </a:solidFill>
              </a:rPr>
              <a:t>Meetings for </a:t>
            </a:r>
            <a:r>
              <a:rPr lang="en-US" sz="1400" dirty="0">
                <a:solidFill>
                  <a:schemeClr val="bg2"/>
                </a:solidFill>
              </a:rPr>
              <a:t>each Process</a:t>
            </a:r>
          </a:p>
          <a:p>
            <a:r>
              <a:rPr lang="en-US" sz="1400" dirty="0" smtClean="0">
                <a:solidFill>
                  <a:schemeClr val="bg2"/>
                </a:solidFill>
              </a:rPr>
              <a:t>Practitioners </a:t>
            </a:r>
            <a:r>
              <a:rPr lang="en-US" sz="1400" dirty="0">
                <a:solidFill>
                  <a:schemeClr val="bg2"/>
                </a:solidFill>
              </a:rPr>
              <a:t>/ Process Engineers</a:t>
            </a:r>
          </a:p>
          <a:p>
            <a:r>
              <a:rPr lang="en-US" sz="1100" dirty="0" smtClean="0">
                <a:solidFill>
                  <a:schemeClr val="bg2"/>
                </a:solidFill>
              </a:rPr>
              <a:t>(across </a:t>
            </a:r>
            <a:r>
              <a:rPr lang="en-US" sz="1100" dirty="0">
                <a:solidFill>
                  <a:schemeClr val="bg2"/>
                </a:solidFill>
              </a:rPr>
              <a:t>organization / functional areas)</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5193" r="6707"/>
          <a:stretch/>
        </p:blipFill>
        <p:spPr>
          <a:xfrm>
            <a:off x="5514563" y="4770878"/>
            <a:ext cx="577194" cy="566140"/>
          </a:xfrm>
          <a:prstGeom prst="rect">
            <a:avLst/>
          </a:prstGeom>
          <a:ln>
            <a:solidFill>
              <a:schemeClr val="tx1"/>
            </a:solidFill>
          </a:ln>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5193" r="6707"/>
          <a:stretch/>
        </p:blipFill>
        <p:spPr>
          <a:xfrm>
            <a:off x="4800601" y="4783326"/>
            <a:ext cx="577194" cy="566140"/>
          </a:xfrm>
          <a:prstGeom prst="rect">
            <a:avLst/>
          </a:prstGeom>
          <a:ln>
            <a:solidFill>
              <a:schemeClr val="tx1"/>
            </a:solidFill>
          </a:ln>
        </p:spPr>
      </p:pic>
      <p:grpSp>
        <p:nvGrpSpPr>
          <p:cNvPr id="19" name="Group 18"/>
          <p:cNvGrpSpPr/>
          <p:nvPr/>
        </p:nvGrpSpPr>
        <p:grpSpPr>
          <a:xfrm>
            <a:off x="228600" y="2197100"/>
            <a:ext cx="6125283" cy="1950622"/>
            <a:chOff x="228600" y="1860828"/>
            <a:chExt cx="6125283" cy="1950622"/>
          </a:xfrm>
        </p:grpSpPr>
        <p:sp>
          <p:nvSpPr>
            <p:cNvPr id="24" name="Rectangle 23"/>
            <p:cNvSpPr/>
            <p:nvPr/>
          </p:nvSpPr>
          <p:spPr>
            <a:xfrm>
              <a:off x="228600" y="1860828"/>
              <a:ext cx="6125283" cy="1491972"/>
            </a:xfrm>
            <a:prstGeom prst="rect">
              <a:avLst/>
            </a:prstGeom>
            <a:solidFill>
              <a:schemeClr val="accent2">
                <a:lumMod val="20000"/>
                <a:lumOff val="80000"/>
              </a:schemeClr>
            </a:solid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Up-Down Arrow 24"/>
            <p:cNvSpPr/>
            <p:nvPr/>
          </p:nvSpPr>
          <p:spPr>
            <a:xfrm>
              <a:off x="3001379" y="3201850"/>
              <a:ext cx="625366" cy="609600"/>
            </a:xfrm>
            <a:prstGeom prst="upDownArrow">
              <a:avLst>
                <a:gd name="adj1" fmla="val 50000"/>
                <a:gd name="adj2" fmla="val 38202"/>
              </a:avLst>
            </a:prstGeom>
            <a:solidFill>
              <a:schemeClr val="accent2">
                <a:lumMod val="20000"/>
                <a:lumOff val="80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ounded Rectangle 25"/>
            <p:cNvSpPr/>
            <p:nvPr/>
          </p:nvSpPr>
          <p:spPr>
            <a:xfrm>
              <a:off x="289683" y="1959114"/>
              <a:ext cx="5951019" cy="685800"/>
            </a:xfrm>
            <a:prstGeom prst="roundRect">
              <a:avLst/>
            </a:prstGeom>
            <a:solidFill>
              <a:srgbClr val="9BCA40"/>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Process Owner and Architecture </a:t>
              </a:r>
              <a:r>
                <a:rPr lang="en-US" dirty="0" smtClean="0"/>
                <a:t>Council (POAC)</a:t>
              </a:r>
              <a:endParaRPr lang="en-US" dirty="0"/>
            </a:p>
          </p:txBody>
        </p:sp>
        <p:pic>
          <p:nvPicPr>
            <p:cNvPr id="27" name="Picture 2" descr="http://t0.gstatic.com/images?q=tbn:zM9Q9pB8sKu97M:http://website.iiita.ac.in/summerschool/Images/Resource%2520person.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770" b="100000" l="0" r="100000"/>
                      </a14:imgEffect>
                    </a14:imgLayer>
                  </a14:imgProps>
                </a:ext>
              </a:extLst>
            </a:blip>
            <a:srcRect/>
            <a:stretch>
              <a:fillRect/>
            </a:stretch>
          </p:blipFill>
          <p:spPr bwMode="auto">
            <a:xfrm>
              <a:off x="402864" y="2723835"/>
              <a:ext cx="621231" cy="521163"/>
            </a:xfrm>
            <a:prstGeom prst="rect">
              <a:avLst/>
            </a:prstGeom>
            <a:solidFill>
              <a:schemeClr val="bg1"/>
            </a:solidFill>
            <a:ln w="9525">
              <a:solidFill>
                <a:schemeClr val="accent1"/>
              </a:solidFill>
              <a:miter lim="800000"/>
              <a:headEnd/>
              <a:tailEnd/>
            </a:ln>
          </p:spPr>
        </p:pic>
        <p:pic>
          <p:nvPicPr>
            <p:cNvPr id="28" name="Picture 2" descr="http://t0.gstatic.com/images?q=tbn:zM9Q9pB8sKu97M:http://website.iiita.ac.in/summerschool/Images/Resource%2520person.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770" b="100000" l="0" r="100000"/>
                      </a14:imgEffect>
                    </a14:imgLayer>
                  </a14:imgProps>
                </a:ext>
              </a:extLst>
            </a:blip>
            <a:srcRect/>
            <a:stretch>
              <a:fillRect/>
            </a:stretch>
          </p:blipFill>
          <p:spPr bwMode="auto">
            <a:xfrm>
              <a:off x="1175743" y="2721114"/>
              <a:ext cx="621231" cy="521163"/>
            </a:xfrm>
            <a:prstGeom prst="rect">
              <a:avLst/>
            </a:prstGeom>
            <a:solidFill>
              <a:schemeClr val="bg1"/>
            </a:solidFill>
            <a:ln w="9525">
              <a:solidFill>
                <a:schemeClr val="accent1"/>
              </a:solidFill>
              <a:miter lim="800000"/>
              <a:headEnd/>
              <a:tailEnd/>
            </a:ln>
          </p:spPr>
        </p:pic>
        <p:sp>
          <p:nvSpPr>
            <p:cNvPr id="29" name="TextBox 28"/>
            <p:cNvSpPr txBox="1"/>
            <p:nvPr/>
          </p:nvSpPr>
          <p:spPr>
            <a:xfrm>
              <a:off x="1884106" y="2644914"/>
              <a:ext cx="2970754" cy="646331"/>
            </a:xfrm>
            <a:prstGeom prst="rect">
              <a:avLst/>
            </a:prstGeom>
            <a:noFill/>
          </p:spPr>
          <p:txBody>
            <a:bodyPr wrap="square" rtlCol="0">
              <a:spAutoFit/>
            </a:bodyPr>
            <a:lstStyle/>
            <a:p>
              <a:r>
                <a:rPr lang="en-US" sz="1400" dirty="0">
                  <a:solidFill>
                    <a:schemeClr val="bg2"/>
                  </a:solidFill>
                </a:rPr>
                <a:t>Process Owner / Platform Architect </a:t>
              </a:r>
              <a:r>
                <a:rPr lang="en-US" sz="1100" dirty="0">
                  <a:solidFill>
                    <a:schemeClr val="bg2"/>
                  </a:solidFill>
                </a:rPr>
                <a:t>(Strategic &amp; long term goals. Strategic Roadmaps)</a:t>
              </a:r>
            </a:p>
          </p:txBody>
        </p:sp>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2479" r="5647" b="7037"/>
            <a:stretch/>
          </p:blipFill>
          <p:spPr>
            <a:xfrm>
              <a:off x="4845179" y="2715787"/>
              <a:ext cx="598356" cy="566140"/>
            </a:xfrm>
            <a:prstGeom prst="rect">
              <a:avLst/>
            </a:prstGeom>
            <a:ln>
              <a:solidFill>
                <a:schemeClr val="tx1"/>
              </a:solidFill>
            </a:ln>
          </p:spPr>
        </p:pic>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2479" r="5647" b="7037"/>
            <a:stretch/>
          </p:blipFill>
          <p:spPr>
            <a:xfrm>
              <a:off x="5578908" y="2725451"/>
              <a:ext cx="598356" cy="566140"/>
            </a:xfrm>
            <a:prstGeom prst="rect">
              <a:avLst/>
            </a:prstGeom>
            <a:ln>
              <a:solidFill>
                <a:schemeClr val="tx1"/>
              </a:solidFill>
            </a:ln>
          </p:spPr>
        </p:pic>
      </p:grpSp>
      <p:grpSp>
        <p:nvGrpSpPr>
          <p:cNvPr id="20" name="Group 19"/>
          <p:cNvGrpSpPr/>
          <p:nvPr/>
        </p:nvGrpSpPr>
        <p:grpSpPr>
          <a:xfrm>
            <a:off x="315732" y="1066800"/>
            <a:ext cx="5924970" cy="1362103"/>
            <a:chOff x="315732" y="990600"/>
            <a:chExt cx="5924970" cy="1362103"/>
          </a:xfrm>
        </p:grpSpPr>
        <p:sp>
          <p:nvSpPr>
            <p:cNvPr id="21" name="Rounded Rectangle 20"/>
            <p:cNvSpPr/>
            <p:nvPr/>
          </p:nvSpPr>
          <p:spPr>
            <a:xfrm>
              <a:off x="315732" y="990600"/>
              <a:ext cx="5924970" cy="685800"/>
            </a:xfrm>
            <a:prstGeom prst="roundRect">
              <a:avLst/>
            </a:prstGeom>
            <a:solidFill>
              <a:srgbClr val="F38A17"/>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IT Governance </a:t>
              </a:r>
              <a:r>
                <a:rPr lang="en-US" dirty="0"/>
                <a:t>Board </a:t>
              </a:r>
              <a:r>
                <a:rPr lang="en-US" dirty="0" smtClean="0"/>
                <a:t>(ITGB</a:t>
              </a:r>
              <a:r>
                <a:rPr lang="en-US" dirty="0"/>
                <a:t>)</a:t>
              </a:r>
            </a:p>
          </p:txBody>
        </p:sp>
        <p:sp>
          <p:nvSpPr>
            <p:cNvPr id="22" name="Up-Down Arrow 21"/>
            <p:cNvSpPr/>
            <p:nvPr/>
          </p:nvSpPr>
          <p:spPr>
            <a:xfrm>
              <a:off x="3001379" y="1501541"/>
              <a:ext cx="625366" cy="851162"/>
            </a:xfrm>
            <a:prstGeom prst="upDownArrow">
              <a:avLst>
                <a:gd name="adj1" fmla="val 50000"/>
                <a:gd name="adj2" fmla="val 38202"/>
              </a:avLst>
            </a:prstGeom>
            <a:solidFill>
              <a:schemeClr val="accent2">
                <a:lumMod val="20000"/>
                <a:lumOff val="80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68825" b="4039"/>
          <a:stretch/>
        </p:blipFill>
        <p:spPr>
          <a:xfrm>
            <a:off x="4915952" y="1218999"/>
            <a:ext cx="1222175" cy="374976"/>
          </a:xfrm>
          <a:prstGeom prst="rect">
            <a:avLst/>
          </a:prstGeom>
        </p:spPr>
      </p:pic>
      <p:pic>
        <p:nvPicPr>
          <p:cNvPr id="35" name="Picture 34"/>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5098834" y="5555791"/>
            <a:ext cx="1133562" cy="768697"/>
          </a:xfrm>
          <a:prstGeom prst="rect">
            <a:avLst/>
          </a:prstGeom>
        </p:spPr>
      </p:pic>
      <p:pic>
        <p:nvPicPr>
          <p:cNvPr id="36" name="Picture 3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663412" y="5557152"/>
            <a:ext cx="1133562" cy="768697"/>
          </a:xfrm>
          <a:prstGeom prst="rect">
            <a:avLst/>
          </a:prstGeom>
        </p:spPr>
      </p:pic>
      <p:sp>
        <p:nvSpPr>
          <p:cNvPr id="37" name="Text Placeholder 2"/>
          <p:cNvSpPr txBox="1">
            <a:spLocks/>
          </p:cNvSpPr>
          <p:nvPr/>
        </p:nvSpPr>
        <p:spPr bwMode="gray">
          <a:xfrm>
            <a:off x="6476999" y="3938004"/>
            <a:ext cx="2471805" cy="2406371"/>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2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2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SzPct val="80000"/>
              <a:buFont typeface="Wingdings" pitchFamily="2" charset="2"/>
              <a:buChar char="n"/>
              <a:defRPr lang="en-US" sz="12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SzPct val="80000"/>
              <a:buFont typeface="Arial" pitchFamily="34" charset="0"/>
              <a:buChar char="–"/>
              <a:defRPr lang="en-US" sz="12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SzPct val="80000"/>
              <a:buFont typeface="Wingdings" pitchFamily="2" charset="2"/>
              <a:buChar char="n"/>
              <a:defRPr lang="en-GB" sz="1200" b="0" kern="1200" baseline="0" noProof="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a:solidFill>
                  <a:schemeClr val="tx1"/>
                </a:solidFill>
                <a:latin typeface="Arial" pitchFamily="34" charset="0"/>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a:solidFill>
                  <a:schemeClr val="tx1"/>
                </a:solidFill>
                <a:latin typeface="Arial" pitchFamily="34" charset="0"/>
                <a:ea typeface="+mn-ea"/>
                <a:cs typeface="Arial" pitchFamily="34" charset="0"/>
              </a:defRPr>
            </a:lvl9pPr>
          </a:lstStyle>
          <a:p>
            <a:r>
              <a:rPr lang="en-US" sz="1900" dirty="0" smtClean="0"/>
              <a:t>Process Operation</a:t>
            </a:r>
          </a:p>
          <a:p>
            <a:pPr marL="285750" indent="-285750">
              <a:spcBef>
                <a:spcPts val="0"/>
              </a:spcBef>
              <a:buFont typeface="Arial" panose="020B0604020202020204" pitchFamily="34" charset="0"/>
              <a:buChar char="•"/>
            </a:pPr>
            <a:r>
              <a:rPr lang="en-US" sz="1500" b="0" dirty="0" smtClean="0"/>
              <a:t>Process Execution</a:t>
            </a:r>
          </a:p>
          <a:p>
            <a:pPr marL="285750" indent="-285750">
              <a:spcBef>
                <a:spcPts val="0"/>
              </a:spcBef>
              <a:buFont typeface="Arial" panose="020B0604020202020204" pitchFamily="34" charset="0"/>
              <a:buChar char="•"/>
            </a:pPr>
            <a:r>
              <a:rPr lang="en-US" sz="1500" b="0" dirty="0" smtClean="0"/>
              <a:t>Process Documentation</a:t>
            </a:r>
          </a:p>
          <a:p>
            <a:pPr marL="285750" indent="-285750">
              <a:spcBef>
                <a:spcPts val="0"/>
              </a:spcBef>
              <a:buFont typeface="Arial" panose="020B0604020202020204" pitchFamily="34" charset="0"/>
              <a:buChar char="•"/>
            </a:pPr>
            <a:r>
              <a:rPr lang="en-US" sz="1500" b="0" dirty="0" smtClean="0"/>
              <a:t>Process Training</a:t>
            </a:r>
          </a:p>
          <a:p>
            <a:pPr marL="285750" indent="-285750">
              <a:spcBef>
                <a:spcPts val="0"/>
              </a:spcBef>
              <a:buFont typeface="Arial" panose="020B0604020202020204" pitchFamily="34" charset="0"/>
              <a:buChar char="•"/>
            </a:pPr>
            <a:r>
              <a:rPr lang="en-US" sz="1500" b="0" dirty="0" smtClean="0"/>
              <a:t>Automation &amp; Technology</a:t>
            </a:r>
          </a:p>
          <a:p>
            <a:pPr marL="285750" indent="-285750">
              <a:spcBef>
                <a:spcPts val="0"/>
              </a:spcBef>
              <a:buFont typeface="Arial" panose="020B0604020202020204" pitchFamily="34" charset="0"/>
              <a:buChar char="•"/>
            </a:pPr>
            <a:r>
              <a:rPr lang="en-US" sz="1500" b="0" dirty="0" smtClean="0"/>
              <a:t>Monitoring &amp; Reporting of KPIs and Metrics</a:t>
            </a:r>
          </a:p>
        </p:txBody>
      </p:sp>
      <p:sp>
        <p:nvSpPr>
          <p:cNvPr id="41" name="TextBox 40"/>
          <p:cNvSpPr txBox="1"/>
          <p:nvPr/>
        </p:nvSpPr>
        <p:spPr>
          <a:xfrm>
            <a:off x="6413500" y="2235622"/>
            <a:ext cx="2713161" cy="1461939"/>
          </a:xfrm>
          <a:prstGeom prst="rect">
            <a:avLst/>
          </a:prstGeom>
          <a:noFill/>
        </p:spPr>
        <p:txBody>
          <a:bodyPr wrap="square" rtlCol="0">
            <a:spAutoFit/>
          </a:bodyPr>
          <a:lstStyle/>
          <a:p>
            <a:r>
              <a:rPr lang="en-US" sz="1900" b="1" dirty="0" smtClean="0">
                <a:solidFill>
                  <a:srgbClr val="00338D"/>
                </a:solidFill>
                <a:latin typeface="Arial"/>
                <a:cs typeface="Arial" pitchFamily="34" charset="0"/>
              </a:rPr>
              <a:t>Process Strategy</a:t>
            </a:r>
            <a:endParaRPr lang="en-US" sz="1900" b="1" dirty="0">
              <a:solidFill>
                <a:srgbClr val="00338D"/>
              </a:solidFill>
              <a:latin typeface="Arial"/>
              <a:cs typeface="Arial" pitchFamily="34" charset="0"/>
            </a:endParaRPr>
          </a:p>
          <a:p>
            <a:pPr marL="171450" indent="-171450">
              <a:buFont typeface="Arial" panose="020B0604020202020204" pitchFamily="34" charset="0"/>
              <a:buChar char="•"/>
            </a:pPr>
            <a:r>
              <a:rPr lang="en-US" sz="1400" b="1" dirty="0">
                <a:solidFill>
                  <a:srgbClr val="00338D"/>
                </a:solidFill>
                <a:latin typeface="Arial"/>
                <a:cs typeface="Arial" pitchFamily="34" charset="0"/>
              </a:rPr>
              <a:t>Strategic Process Roadmap</a:t>
            </a:r>
          </a:p>
          <a:p>
            <a:pPr marL="171450" indent="-171450">
              <a:buFont typeface="Arial" panose="020B0604020202020204" pitchFamily="34" charset="0"/>
              <a:buChar char="•"/>
            </a:pPr>
            <a:r>
              <a:rPr lang="en-US" sz="1400" dirty="0">
                <a:solidFill>
                  <a:srgbClr val="00338D"/>
                </a:solidFill>
                <a:latin typeface="Arial"/>
                <a:cs typeface="Arial" pitchFamily="34" charset="0"/>
              </a:rPr>
              <a:t>Strategic Platform Roadmap</a:t>
            </a:r>
          </a:p>
          <a:p>
            <a:pPr marL="171450" indent="-171450">
              <a:buFont typeface="Arial" panose="020B0604020202020204" pitchFamily="34" charset="0"/>
              <a:buChar char="•"/>
            </a:pPr>
            <a:r>
              <a:rPr lang="en-US" sz="1400" dirty="0" smtClean="0">
                <a:solidFill>
                  <a:srgbClr val="00338D"/>
                </a:solidFill>
                <a:latin typeface="Arial"/>
                <a:cs typeface="Arial" pitchFamily="34" charset="0"/>
              </a:rPr>
              <a:t>12-month </a:t>
            </a:r>
            <a:r>
              <a:rPr lang="en-US" sz="1400" dirty="0">
                <a:solidFill>
                  <a:srgbClr val="00338D"/>
                </a:solidFill>
                <a:latin typeface="Arial"/>
                <a:cs typeface="Arial" pitchFamily="34" charset="0"/>
              </a:rPr>
              <a:t>rolling plan</a:t>
            </a:r>
          </a:p>
          <a:p>
            <a:pPr marL="171450" indent="-171450">
              <a:buFont typeface="Arial" panose="020B0604020202020204" pitchFamily="34" charset="0"/>
              <a:buChar char="•"/>
            </a:pPr>
            <a:r>
              <a:rPr lang="en-US" sz="1400" dirty="0">
                <a:solidFill>
                  <a:srgbClr val="00338D"/>
                </a:solidFill>
                <a:latin typeface="Arial"/>
                <a:cs typeface="Arial" pitchFamily="34" charset="0"/>
              </a:rPr>
              <a:t>Set process / platform goals, scope and future maturity</a:t>
            </a:r>
          </a:p>
        </p:txBody>
      </p:sp>
      <p:sp>
        <p:nvSpPr>
          <p:cNvPr id="42" name="TextBox 41"/>
          <p:cNvSpPr txBox="1"/>
          <p:nvPr/>
        </p:nvSpPr>
        <p:spPr>
          <a:xfrm>
            <a:off x="6409189" y="3961155"/>
            <a:ext cx="2727137" cy="2031325"/>
          </a:xfrm>
          <a:prstGeom prst="rect">
            <a:avLst/>
          </a:prstGeom>
          <a:solidFill>
            <a:schemeClr val="bg1"/>
          </a:solidFill>
        </p:spPr>
        <p:txBody>
          <a:bodyPr wrap="square" rtlCol="0">
            <a:spAutoFit/>
          </a:bodyPr>
          <a:lstStyle/>
          <a:p>
            <a:r>
              <a:rPr lang="en-US" sz="1400" b="1" dirty="0"/>
              <a:t>Threshold for escalation</a:t>
            </a:r>
          </a:p>
          <a:p>
            <a:pPr marL="171450" indent="-171450">
              <a:buFont typeface="Arial" panose="020B0604020202020204" pitchFamily="34" charset="0"/>
              <a:buChar char="•"/>
            </a:pPr>
            <a:r>
              <a:rPr lang="en-US" sz="1400" dirty="0"/>
              <a:t>Impacting more than one of the processes</a:t>
            </a:r>
          </a:p>
          <a:p>
            <a:pPr marL="171450" indent="-171450">
              <a:buFont typeface="Arial" panose="020B0604020202020204" pitchFamily="34" charset="0"/>
              <a:buChar char="•"/>
            </a:pPr>
            <a:r>
              <a:rPr lang="en-US" sz="1400" dirty="0"/>
              <a:t>Tool / Process integrations</a:t>
            </a:r>
          </a:p>
          <a:p>
            <a:pPr marL="171450" indent="-171450">
              <a:buFont typeface="Arial" panose="020B0604020202020204" pitchFamily="34" charset="0"/>
              <a:buChar char="•"/>
            </a:pPr>
            <a:r>
              <a:rPr lang="en-US" sz="1400" dirty="0"/>
              <a:t>Process Input / Output </a:t>
            </a:r>
            <a:r>
              <a:rPr lang="en-US" sz="1400" dirty="0" smtClean="0"/>
              <a:t>modifications</a:t>
            </a:r>
          </a:p>
          <a:p>
            <a:pPr marL="171450" indent="-171450">
              <a:buFont typeface="Arial" panose="020B0604020202020204" pitchFamily="34" charset="0"/>
              <a:buChar char="•"/>
            </a:pPr>
            <a:endParaRPr lang="en-US" sz="1400" dirty="0"/>
          </a:p>
          <a:p>
            <a:endParaRPr lang="en-US" sz="1400" dirty="0" smtClean="0"/>
          </a:p>
          <a:p>
            <a:endParaRPr lang="en-US" sz="1400" dirty="0"/>
          </a:p>
        </p:txBody>
      </p:sp>
      <p:sp>
        <p:nvSpPr>
          <p:cNvPr id="43" name="TextBox 42"/>
          <p:cNvSpPr txBox="1"/>
          <p:nvPr/>
        </p:nvSpPr>
        <p:spPr>
          <a:xfrm>
            <a:off x="6413499" y="2246807"/>
            <a:ext cx="2713161" cy="1384995"/>
          </a:xfrm>
          <a:prstGeom prst="rect">
            <a:avLst/>
          </a:prstGeom>
          <a:solidFill>
            <a:schemeClr val="bg1"/>
          </a:solidFill>
        </p:spPr>
        <p:txBody>
          <a:bodyPr wrap="square" rtlCol="0">
            <a:spAutoFit/>
          </a:bodyPr>
          <a:lstStyle/>
          <a:p>
            <a:r>
              <a:rPr lang="en-US" sz="1400" b="1" dirty="0"/>
              <a:t>Threshold for escalation</a:t>
            </a:r>
          </a:p>
          <a:p>
            <a:pPr marL="171450" indent="-171450">
              <a:buFont typeface="Arial" panose="020B0604020202020204" pitchFamily="34" charset="0"/>
              <a:buChar char="•"/>
            </a:pPr>
            <a:r>
              <a:rPr lang="en-US" sz="1400" dirty="0"/>
              <a:t>Funding request </a:t>
            </a:r>
            <a:r>
              <a:rPr lang="en-US" sz="1400" dirty="0" smtClean="0"/>
              <a:t>e.g. &gt;$1</a:t>
            </a:r>
            <a:endParaRPr lang="en-US" sz="1400" dirty="0"/>
          </a:p>
          <a:p>
            <a:pPr marL="171450" indent="-171450">
              <a:buFont typeface="Arial" panose="020B0604020202020204" pitchFamily="34" charset="0"/>
              <a:buChar char="•"/>
            </a:pPr>
            <a:r>
              <a:rPr lang="en-US" sz="1400" dirty="0"/>
              <a:t>New tools / technology</a:t>
            </a:r>
          </a:p>
          <a:p>
            <a:pPr marL="171450" indent="-171450">
              <a:buFont typeface="Arial" panose="020B0604020202020204" pitchFamily="34" charset="0"/>
              <a:buChar char="•"/>
            </a:pPr>
            <a:r>
              <a:rPr lang="en-US" sz="1400" dirty="0" smtClean="0"/>
              <a:t>Tool </a:t>
            </a:r>
            <a:r>
              <a:rPr lang="en-US" sz="1400" dirty="0"/>
              <a:t>customization</a:t>
            </a:r>
          </a:p>
          <a:p>
            <a:pPr marL="171450" indent="-171450">
              <a:buFont typeface="Arial" panose="020B0604020202020204" pitchFamily="34" charset="0"/>
              <a:buChar char="•"/>
            </a:pPr>
            <a:r>
              <a:rPr lang="en-US" sz="1400" dirty="0"/>
              <a:t>Staff changes / updates</a:t>
            </a:r>
          </a:p>
          <a:p>
            <a:pPr marL="171450" indent="-171450">
              <a:buFont typeface="Arial" panose="020B0604020202020204" pitchFamily="34" charset="0"/>
              <a:buChar char="•"/>
            </a:pPr>
            <a:r>
              <a:rPr lang="en-US" sz="1400" dirty="0"/>
              <a:t>Strategic process </a:t>
            </a:r>
            <a:r>
              <a:rPr lang="en-US" sz="1400" dirty="0" smtClean="0"/>
              <a:t>impact</a:t>
            </a:r>
          </a:p>
        </p:txBody>
      </p:sp>
      <p:sp>
        <p:nvSpPr>
          <p:cNvPr id="44" name="TextBox 43"/>
          <p:cNvSpPr txBox="1"/>
          <p:nvPr/>
        </p:nvSpPr>
        <p:spPr>
          <a:xfrm>
            <a:off x="6460841" y="1052677"/>
            <a:ext cx="2665819" cy="1231106"/>
          </a:xfrm>
          <a:prstGeom prst="rect">
            <a:avLst/>
          </a:prstGeom>
          <a:solidFill>
            <a:schemeClr val="bg1"/>
          </a:solidFill>
        </p:spPr>
        <p:txBody>
          <a:bodyPr wrap="square" rtlCol="0">
            <a:spAutoFit/>
          </a:bodyPr>
          <a:lstStyle/>
          <a:p>
            <a:r>
              <a:rPr lang="en-US" sz="1400" b="1" dirty="0"/>
              <a:t>Threshold for escalation</a:t>
            </a:r>
          </a:p>
          <a:p>
            <a:pPr marL="171450" indent="-171450">
              <a:buFont typeface="Arial" panose="020B0604020202020204" pitchFamily="34" charset="0"/>
              <a:buChar char="•"/>
            </a:pPr>
            <a:r>
              <a:rPr lang="en-US" sz="1200" dirty="0"/>
              <a:t>New </a:t>
            </a:r>
            <a:r>
              <a:rPr lang="en-US" sz="1200" dirty="0" smtClean="0"/>
              <a:t>funding e.g. &gt; </a:t>
            </a:r>
            <a:r>
              <a:rPr lang="en-US" sz="1200" dirty="0"/>
              <a:t>$25.000</a:t>
            </a:r>
          </a:p>
          <a:p>
            <a:pPr marL="171450" indent="-171450">
              <a:buFont typeface="Arial" panose="020B0604020202020204" pitchFamily="34" charset="0"/>
              <a:buChar char="•"/>
            </a:pPr>
            <a:r>
              <a:rPr lang="en-US" sz="1200" dirty="0"/>
              <a:t>New tools / technology</a:t>
            </a:r>
          </a:p>
          <a:p>
            <a:pPr marL="171450" indent="-171450">
              <a:buFont typeface="Arial" panose="020B0604020202020204" pitchFamily="34" charset="0"/>
              <a:buChar char="•"/>
            </a:pPr>
            <a:r>
              <a:rPr lang="en-US" sz="1200" dirty="0"/>
              <a:t>Major customization</a:t>
            </a:r>
          </a:p>
          <a:p>
            <a:pPr marL="171450" indent="-171450">
              <a:buFont typeface="Arial" panose="020B0604020202020204" pitchFamily="34" charset="0"/>
              <a:buChar char="•"/>
            </a:pPr>
            <a:r>
              <a:rPr lang="en-US" sz="1200" dirty="0"/>
              <a:t>Organizational changes</a:t>
            </a:r>
          </a:p>
          <a:p>
            <a:pPr marL="171450" indent="-171450">
              <a:buFont typeface="Arial" panose="020B0604020202020204" pitchFamily="34" charset="0"/>
              <a:buChar char="•"/>
            </a:pPr>
            <a:r>
              <a:rPr lang="en-US" sz="1200" dirty="0"/>
              <a:t>Strategic / </a:t>
            </a:r>
            <a:r>
              <a:rPr lang="en-US" sz="1200" dirty="0" smtClean="0"/>
              <a:t>Roadmaps</a:t>
            </a:r>
            <a:endParaRPr lang="en-US" sz="1200" dirty="0"/>
          </a:p>
        </p:txBody>
      </p:sp>
      <p:sp>
        <p:nvSpPr>
          <p:cNvPr id="11" name="TextBox 10"/>
          <p:cNvSpPr txBox="1"/>
          <p:nvPr/>
        </p:nvSpPr>
        <p:spPr>
          <a:xfrm>
            <a:off x="1349230" y="1861587"/>
            <a:ext cx="3908121" cy="246221"/>
          </a:xfrm>
          <a:prstGeom prst="rect">
            <a:avLst/>
          </a:prstGeom>
          <a:solidFill>
            <a:srgbClr val="FFFF00"/>
          </a:solidFill>
        </p:spPr>
        <p:txBody>
          <a:bodyPr wrap="none" lIns="0" tIns="0" rIns="0" bIns="0" rtlCol="0">
            <a:spAutoFit/>
          </a:bodyPr>
          <a:lstStyle/>
          <a:p>
            <a:pPr algn="ctr"/>
            <a:r>
              <a:rPr lang="en-US" sz="1600" dirty="0" smtClean="0">
                <a:solidFill>
                  <a:srgbClr val="FF0000"/>
                </a:solidFill>
              </a:rPr>
              <a:t>Consolidated Strategic Process Roadmaps</a:t>
            </a:r>
          </a:p>
        </p:txBody>
      </p:sp>
    </p:spTree>
    <p:extLst>
      <p:ext uri="{BB962C8B-B14F-4D97-AF65-F5344CB8AC3E}">
        <p14:creationId xmlns:p14="http://schemas.microsoft.com/office/powerpoint/2010/main" val="228815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1" grpId="0"/>
      <p:bldP spid="42" grpId="0" animBg="1"/>
      <p:bldP spid="43" grpId="0" animBg="1"/>
      <p:bldP spid="4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0399" y="3789363"/>
            <a:ext cx="8024947" cy="1118303"/>
          </a:xfrm>
        </p:spPr>
        <p:txBody>
          <a:bodyPr>
            <a:noAutofit/>
          </a:bodyPr>
          <a:lstStyle/>
          <a:p>
            <a:r>
              <a:rPr lang="en-US" sz="4000" dirty="0" smtClean="0"/>
              <a:t>Steps to develop a Strategic Process Roadmap</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757" y="302947"/>
            <a:ext cx="2985821" cy="2985821"/>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0391" y="4482430"/>
            <a:ext cx="2814955" cy="2116435"/>
          </a:xfrm>
          <a:prstGeom prst="rect">
            <a:avLst/>
          </a:prstGeom>
          <a:noFill/>
          <a:ln>
            <a:solidFill>
              <a:schemeClr val="accent1"/>
            </a:solidFill>
          </a:ln>
        </p:spPr>
      </p:pic>
    </p:spTree>
    <p:extLst>
      <p:ext uri="{BB962C8B-B14F-4D97-AF65-F5344CB8AC3E}">
        <p14:creationId xmlns:p14="http://schemas.microsoft.com/office/powerpoint/2010/main" val="3280067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Develop a Strategic Process Roadmap</a:t>
            </a:r>
            <a:endParaRPr lang="en-US" sz="2400" dirty="0"/>
          </a:p>
        </p:txBody>
      </p:sp>
      <p:sp>
        <p:nvSpPr>
          <p:cNvPr id="3" name="Text Placeholder 2"/>
          <p:cNvSpPr>
            <a:spLocks noGrp="1"/>
          </p:cNvSpPr>
          <p:nvPr>
            <p:ph type="body" sz="quarter" idx="10"/>
          </p:nvPr>
        </p:nvSpPr>
        <p:spPr>
          <a:xfrm>
            <a:off x="179512" y="1199496"/>
            <a:ext cx="8712968" cy="332400"/>
          </a:xfrm>
          <a:solidFill>
            <a:schemeClr val="bg1">
              <a:lumMod val="95000"/>
            </a:schemeClr>
          </a:solidFill>
        </p:spPr>
        <p:txBody>
          <a:bodyPr anchor="ctr" anchorCtr="0"/>
          <a:lstStyle/>
          <a:p>
            <a:pPr algn="ctr"/>
            <a:r>
              <a:rPr lang="en-US" sz="1800" dirty="0" smtClean="0"/>
              <a:t>There are four key steps when developing the Strategic Process Roadmap</a:t>
            </a:r>
            <a:endParaRPr lang="en-US" sz="1800" dirty="0"/>
          </a:p>
        </p:txBody>
      </p:sp>
      <p:grpSp>
        <p:nvGrpSpPr>
          <p:cNvPr id="9" name="Group 8"/>
          <p:cNvGrpSpPr/>
          <p:nvPr/>
        </p:nvGrpSpPr>
        <p:grpSpPr>
          <a:xfrm>
            <a:off x="2829357" y="1681679"/>
            <a:ext cx="3116454" cy="2417961"/>
            <a:chOff x="2829357" y="1681679"/>
            <a:chExt cx="3116454" cy="2417961"/>
          </a:xfrm>
        </p:grpSpPr>
        <p:sp>
          <p:nvSpPr>
            <p:cNvPr id="6" name="Rounded Rectangle 5"/>
            <p:cNvSpPr/>
            <p:nvPr/>
          </p:nvSpPr>
          <p:spPr>
            <a:xfrm>
              <a:off x="3273974" y="1681679"/>
              <a:ext cx="2671837" cy="1908017"/>
            </a:xfrm>
            <a:prstGeom prst="roundRect">
              <a:avLst/>
            </a:prstGeom>
            <a:solidFill>
              <a:srgbClr val="4066AA"/>
            </a:solidFill>
            <a:ln w="12700" cmpd="sng">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Answer the Strategic Process Roadmap Questionnaire</a:t>
              </a:r>
            </a:p>
          </p:txBody>
        </p:sp>
        <p:sp>
          <p:nvSpPr>
            <p:cNvPr id="7" name="Oval 6"/>
            <p:cNvSpPr/>
            <p:nvPr/>
          </p:nvSpPr>
          <p:spPr>
            <a:xfrm>
              <a:off x="4495801" y="3610897"/>
              <a:ext cx="488743" cy="488743"/>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2</a:t>
              </a:r>
            </a:p>
          </p:txBody>
        </p:sp>
        <p:sp>
          <p:nvSpPr>
            <p:cNvPr id="8" name="TextBox 7"/>
            <p:cNvSpPr txBox="1"/>
            <p:nvPr/>
          </p:nvSpPr>
          <p:spPr>
            <a:xfrm>
              <a:off x="2829357" y="2281656"/>
              <a:ext cx="330219" cy="677108"/>
            </a:xfrm>
            <a:prstGeom prst="rect">
              <a:avLst/>
            </a:prstGeom>
            <a:noFill/>
          </p:spPr>
          <p:txBody>
            <a:bodyPr wrap="none" lIns="0" tIns="0" rIns="0" bIns="0" rtlCol="0">
              <a:spAutoFit/>
            </a:bodyPr>
            <a:lstStyle/>
            <a:p>
              <a:r>
                <a:rPr lang="en-US" sz="4400" b="1" dirty="0">
                  <a:solidFill>
                    <a:schemeClr val="accent6">
                      <a:lumMod val="50000"/>
                    </a:schemeClr>
                  </a:solidFill>
                </a:rPr>
                <a:t>+</a:t>
              </a:r>
            </a:p>
          </p:txBody>
        </p:sp>
      </p:grpSp>
      <p:grpSp>
        <p:nvGrpSpPr>
          <p:cNvPr id="14" name="Group 13"/>
          <p:cNvGrpSpPr/>
          <p:nvPr/>
        </p:nvGrpSpPr>
        <p:grpSpPr>
          <a:xfrm>
            <a:off x="6001475" y="1676401"/>
            <a:ext cx="3060951" cy="2423239"/>
            <a:chOff x="6001475" y="1676401"/>
            <a:chExt cx="3060951" cy="2423239"/>
          </a:xfrm>
        </p:grpSpPr>
        <p:sp>
          <p:nvSpPr>
            <p:cNvPr id="10" name="Rounded Rectangle 9"/>
            <p:cNvSpPr/>
            <p:nvPr/>
          </p:nvSpPr>
          <p:spPr>
            <a:xfrm>
              <a:off x="6390589" y="1676401"/>
              <a:ext cx="2671837" cy="1908017"/>
            </a:xfrm>
            <a:prstGeom prst="roundRect">
              <a:avLst/>
            </a:prstGeom>
            <a:solidFill>
              <a:srgbClr val="4066AA"/>
            </a:solidFill>
            <a:ln w="12700" cmpd="sng">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Review Process Assessment findings, CSI register, Customer feedback etc.</a:t>
              </a:r>
            </a:p>
          </p:txBody>
        </p:sp>
        <p:sp>
          <p:nvSpPr>
            <p:cNvPr id="11" name="Oval 10"/>
            <p:cNvSpPr/>
            <p:nvPr/>
          </p:nvSpPr>
          <p:spPr>
            <a:xfrm>
              <a:off x="7620000" y="3610897"/>
              <a:ext cx="488743" cy="488743"/>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3</a:t>
              </a:r>
            </a:p>
          </p:txBody>
        </p:sp>
        <p:sp>
          <p:nvSpPr>
            <p:cNvPr id="12" name="TextBox 11"/>
            <p:cNvSpPr txBox="1"/>
            <p:nvPr/>
          </p:nvSpPr>
          <p:spPr>
            <a:xfrm>
              <a:off x="6001475" y="2281656"/>
              <a:ext cx="330219" cy="677108"/>
            </a:xfrm>
            <a:prstGeom prst="rect">
              <a:avLst/>
            </a:prstGeom>
            <a:noFill/>
          </p:spPr>
          <p:txBody>
            <a:bodyPr wrap="none" lIns="0" tIns="0" rIns="0" bIns="0" rtlCol="0">
              <a:spAutoFit/>
            </a:bodyPr>
            <a:lstStyle/>
            <a:p>
              <a:r>
                <a:rPr lang="en-US" sz="4400" b="1" dirty="0">
                  <a:solidFill>
                    <a:schemeClr val="accent6">
                      <a:lumMod val="50000"/>
                    </a:schemeClr>
                  </a:solidFill>
                </a:rPr>
                <a:t>+</a:t>
              </a:r>
            </a:p>
          </p:txBody>
        </p:sp>
      </p:grpSp>
      <p:grpSp>
        <p:nvGrpSpPr>
          <p:cNvPr id="5" name="Group 4"/>
          <p:cNvGrpSpPr/>
          <p:nvPr/>
        </p:nvGrpSpPr>
        <p:grpSpPr>
          <a:xfrm>
            <a:off x="81575" y="1726157"/>
            <a:ext cx="2671837" cy="2373483"/>
            <a:chOff x="81575" y="1726157"/>
            <a:chExt cx="2671837" cy="2373483"/>
          </a:xfrm>
        </p:grpSpPr>
        <p:sp>
          <p:nvSpPr>
            <p:cNvPr id="4" name="Rounded Rectangle 3"/>
            <p:cNvSpPr/>
            <p:nvPr/>
          </p:nvSpPr>
          <p:spPr>
            <a:xfrm>
              <a:off x="81575" y="1726157"/>
              <a:ext cx="2671837" cy="1908017"/>
            </a:xfrm>
            <a:prstGeom prst="roundRect">
              <a:avLst/>
            </a:prstGeom>
            <a:solidFill>
              <a:srgbClr val="4066AA"/>
            </a:solidFill>
            <a:ln w="12700" cmpd="sng">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Understand and Execute the Accountabilities of Process Owners</a:t>
              </a:r>
            </a:p>
          </p:txBody>
        </p:sp>
        <p:sp>
          <p:nvSpPr>
            <p:cNvPr id="13" name="Oval 12"/>
            <p:cNvSpPr/>
            <p:nvPr/>
          </p:nvSpPr>
          <p:spPr>
            <a:xfrm>
              <a:off x="1143001" y="3610897"/>
              <a:ext cx="488743" cy="488743"/>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1</a:t>
              </a:r>
            </a:p>
          </p:txBody>
        </p:sp>
      </p:grpSp>
      <p:grpSp>
        <p:nvGrpSpPr>
          <p:cNvPr id="26" name="Group 25"/>
          <p:cNvGrpSpPr/>
          <p:nvPr/>
        </p:nvGrpSpPr>
        <p:grpSpPr>
          <a:xfrm>
            <a:off x="76200" y="4018936"/>
            <a:ext cx="8991603" cy="2153264"/>
            <a:chOff x="76200" y="4018936"/>
            <a:chExt cx="8991603" cy="2153264"/>
          </a:xfrm>
        </p:grpSpPr>
        <p:pic>
          <p:nvPicPr>
            <p:cNvPr id="25" name="Picture 24"/>
            <p:cNvPicPr>
              <a:picLocks noChangeAspect="1"/>
            </p:cNvPicPr>
            <p:nvPr/>
          </p:nvPicPr>
          <p:blipFill>
            <a:blip r:embed="rId2"/>
            <a:stretch>
              <a:fillRect/>
            </a:stretch>
          </p:blipFill>
          <p:spPr>
            <a:xfrm>
              <a:off x="5706303" y="4473209"/>
              <a:ext cx="2316467" cy="161398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3"/>
            <a:srcRect b="8308"/>
            <a:stretch/>
          </p:blipFill>
          <p:spPr>
            <a:xfrm>
              <a:off x="2444754" y="4462630"/>
              <a:ext cx="2349499" cy="161035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0" name="Right Brace 19"/>
            <p:cNvSpPr/>
            <p:nvPr/>
          </p:nvSpPr>
          <p:spPr>
            <a:xfrm rot="5400000">
              <a:off x="4427103" y="-331966"/>
              <a:ext cx="289797" cy="8991602"/>
            </a:xfrm>
            <a:prstGeom prst="rightBrace">
              <a:avLst>
                <a:gd name="adj1" fmla="val 50756"/>
                <a:gd name="adj2" fmla="val 47942"/>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Oval 21"/>
            <p:cNvSpPr/>
            <p:nvPr/>
          </p:nvSpPr>
          <p:spPr>
            <a:xfrm>
              <a:off x="1579188" y="4991853"/>
              <a:ext cx="488743" cy="488743"/>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4</a:t>
              </a:r>
            </a:p>
          </p:txBody>
        </p:sp>
        <p:sp>
          <p:nvSpPr>
            <p:cNvPr id="23" name="Rectangle 22"/>
            <p:cNvSpPr/>
            <p:nvPr/>
          </p:nvSpPr>
          <p:spPr>
            <a:xfrm>
              <a:off x="5833824" y="5025519"/>
              <a:ext cx="1989376" cy="64633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en-US" dirty="0" smtClean="0"/>
                <a:t>12-month rolling</a:t>
              </a:r>
            </a:p>
            <a:p>
              <a:r>
                <a:rPr lang="en-US" dirty="0"/>
                <a:t>T</a:t>
              </a:r>
              <a:r>
                <a:rPr lang="en-US" dirty="0" smtClean="0"/>
                <a:t>actical </a:t>
              </a:r>
              <a:r>
                <a:rPr lang="en-US" dirty="0"/>
                <a:t>plan</a:t>
              </a:r>
            </a:p>
          </p:txBody>
        </p:sp>
        <p:sp>
          <p:nvSpPr>
            <p:cNvPr id="24" name="Rectangle 23"/>
            <p:cNvSpPr/>
            <p:nvPr/>
          </p:nvSpPr>
          <p:spPr>
            <a:xfrm>
              <a:off x="2730509" y="5025519"/>
              <a:ext cx="1870066" cy="64633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en-US" dirty="0"/>
                <a:t>3-year </a:t>
              </a:r>
              <a:r>
                <a:rPr lang="en-US" dirty="0" smtClean="0"/>
                <a:t>Strategic </a:t>
              </a:r>
            </a:p>
            <a:p>
              <a:r>
                <a:rPr lang="en-US" dirty="0" smtClean="0"/>
                <a:t>outlook </a:t>
              </a:r>
              <a:r>
                <a:rPr lang="en-US" dirty="0"/>
                <a:t>plan</a:t>
              </a:r>
            </a:p>
          </p:txBody>
        </p:sp>
        <p:sp>
          <p:nvSpPr>
            <p:cNvPr id="18" name="TextBox 17"/>
            <p:cNvSpPr txBox="1"/>
            <p:nvPr/>
          </p:nvSpPr>
          <p:spPr>
            <a:xfrm>
              <a:off x="140599" y="4621520"/>
              <a:ext cx="1170192" cy="1231106"/>
            </a:xfrm>
            <a:prstGeom prst="rect">
              <a:avLst/>
            </a:prstGeom>
            <a:noFill/>
          </p:spPr>
          <p:txBody>
            <a:bodyPr wrap="none" lIns="0" tIns="0" rIns="0" bIns="0" rtlCol="0">
              <a:spAutoFit/>
            </a:bodyPr>
            <a:lstStyle/>
            <a:p>
              <a:r>
                <a:rPr lang="en-US" sz="2000" b="1" dirty="0" smtClean="0">
                  <a:solidFill>
                    <a:schemeClr val="accent4"/>
                  </a:solidFill>
                </a:rPr>
                <a:t>Develop</a:t>
              </a:r>
            </a:p>
            <a:p>
              <a:r>
                <a:rPr lang="en-US" sz="2000" b="1" dirty="0" smtClean="0">
                  <a:solidFill>
                    <a:schemeClr val="accent4"/>
                  </a:solidFill>
                </a:rPr>
                <a:t>Strategic</a:t>
              </a:r>
              <a:endParaRPr lang="en-US" sz="2000" b="1" dirty="0">
                <a:solidFill>
                  <a:schemeClr val="accent4"/>
                </a:solidFill>
              </a:endParaRPr>
            </a:p>
            <a:p>
              <a:r>
                <a:rPr lang="en-US" sz="2000" b="1" dirty="0">
                  <a:solidFill>
                    <a:schemeClr val="accent4"/>
                  </a:solidFill>
                </a:rPr>
                <a:t>Process</a:t>
              </a:r>
            </a:p>
            <a:p>
              <a:r>
                <a:rPr lang="en-US" sz="2000" b="1" dirty="0">
                  <a:solidFill>
                    <a:schemeClr val="accent4"/>
                  </a:solidFill>
                </a:rPr>
                <a:t>Roadmap</a:t>
              </a:r>
            </a:p>
          </p:txBody>
        </p:sp>
        <p:sp>
          <p:nvSpPr>
            <p:cNvPr id="16" name="Rectangle 15"/>
            <p:cNvSpPr/>
            <p:nvPr/>
          </p:nvSpPr>
          <p:spPr>
            <a:xfrm>
              <a:off x="76200" y="4419600"/>
              <a:ext cx="8559800" cy="1752600"/>
            </a:xfrm>
            <a:prstGeom prst="rect">
              <a:avLst/>
            </a:prstGeom>
            <a:no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93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7" y="1154645"/>
            <a:ext cx="8712968" cy="1056118"/>
          </a:xfrm>
          <a:prstGeom prst="rect">
            <a:avLst/>
          </a:prstGeom>
          <a:solidFill>
            <a:srgbClr val="FFFF00"/>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400" dirty="0" smtClean="0"/>
              <a:t>1. Understand Process Owner Accountabilities</a:t>
            </a:r>
            <a:endParaRPr lang="en-US" sz="2400" dirty="0"/>
          </a:p>
        </p:txBody>
      </p:sp>
      <p:sp>
        <p:nvSpPr>
          <p:cNvPr id="3" name="Text Placeholder 2"/>
          <p:cNvSpPr>
            <a:spLocks noGrp="1"/>
          </p:cNvSpPr>
          <p:nvPr>
            <p:ph type="body" sz="quarter" idx="10"/>
          </p:nvPr>
        </p:nvSpPr>
        <p:spPr>
          <a:xfrm>
            <a:off x="179512" y="1200945"/>
            <a:ext cx="8712968" cy="5072856"/>
          </a:xfrm>
          <a:noFill/>
        </p:spPr>
        <p:txBody>
          <a:bodyPr>
            <a:normAutofit lnSpcReduction="10000"/>
          </a:bodyPr>
          <a:lstStyle/>
          <a:p>
            <a:pPr marL="342900" indent="-342900">
              <a:spcBef>
                <a:spcPts val="600"/>
              </a:spcBef>
              <a:buFont typeface="+mj-lt"/>
              <a:buAutoNum type="arabicPeriod"/>
            </a:pPr>
            <a:r>
              <a:rPr lang="en-US" sz="1800" dirty="0"/>
              <a:t>Accountable for the strategic direction and long term goal of the </a:t>
            </a:r>
            <a:r>
              <a:rPr lang="en-US" sz="1800" dirty="0" smtClean="0"/>
              <a:t>process</a:t>
            </a:r>
          </a:p>
          <a:p>
            <a:pPr marL="558800" lvl="2" indent="-285750">
              <a:spcBef>
                <a:spcPts val="0"/>
              </a:spcBef>
              <a:spcAft>
                <a:spcPts val="300"/>
              </a:spcAft>
              <a:buFont typeface="Arial" panose="020B0604020202020204" pitchFamily="34" charset="0"/>
              <a:buChar char="•"/>
            </a:pPr>
            <a:r>
              <a:rPr lang="en-US" sz="1600" dirty="0" smtClean="0"/>
              <a:t>Set </a:t>
            </a:r>
            <a:r>
              <a:rPr lang="en-US" sz="1600" dirty="0"/>
              <a:t>short (6-12 month) and long term (1-3 years) process </a:t>
            </a:r>
            <a:r>
              <a:rPr lang="en-US" sz="1600" dirty="0" smtClean="0"/>
              <a:t>goals by developing a Strategic Process Roadmap</a:t>
            </a:r>
          </a:p>
          <a:p>
            <a:pPr marL="558800" lvl="2" indent="-285750">
              <a:spcBef>
                <a:spcPts val="0"/>
              </a:spcBef>
              <a:spcAft>
                <a:spcPts val="300"/>
              </a:spcAft>
              <a:buFont typeface="Arial" panose="020B0604020202020204" pitchFamily="34" charset="0"/>
              <a:buChar char="•"/>
            </a:pPr>
            <a:r>
              <a:rPr lang="en-US" sz="1600" dirty="0" smtClean="0"/>
              <a:t>Define </a:t>
            </a:r>
            <a:r>
              <a:rPr lang="en-US" sz="1600" dirty="0"/>
              <a:t>current and future process maturity level to be reached</a:t>
            </a:r>
          </a:p>
          <a:p>
            <a:pPr marL="342900" indent="-342900">
              <a:spcBef>
                <a:spcPts val="600"/>
              </a:spcBef>
              <a:buFont typeface="+mj-lt"/>
              <a:buAutoNum type="arabicPeriod"/>
            </a:pPr>
            <a:r>
              <a:rPr lang="en-US" sz="1800" dirty="0"/>
              <a:t>Accountable for the overall performance and results of the process</a:t>
            </a:r>
          </a:p>
          <a:p>
            <a:pPr marL="558800" lvl="2" indent="-285750">
              <a:spcBef>
                <a:spcPts val="0"/>
              </a:spcBef>
              <a:spcAft>
                <a:spcPts val="300"/>
              </a:spcAft>
              <a:buFont typeface="Arial" panose="020B0604020202020204" pitchFamily="34" charset="0"/>
              <a:buChar char="•"/>
            </a:pPr>
            <a:r>
              <a:rPr lang="en-US" sz="1600" dirty="0"/>
              <a:t>Set performance goals (SLAs, process output, quality metrics, CSF, KPI) </a:t>
            </a:r>
          </a:p>
          <a:p>
            <a:pPr marL="558800" lvl="2" indent="-285750">
              <a:spcBef>
                <a:spcPts val="0"/>
              </a:spcBef>
              <a:spcAft>
                <a:spcPts val="300"/>
              </a:spcAft>
              <a:buFont typeface="Arial" panose="020B0604020202020204" pitchFamily="34" charset="0"/>
              <a:buChar char="•"/>
            </a:pPr>
            <a:r>
              <a:rPr lang="en-US" sz="1600" dirty="0"/>
              <a:t>Define schedule for process maturity assessments</a:t>
            </a:r>
          </a:p>
          <a:p>
            <a:pPr marL="558800" lvl="2" indent="-285750">
              <a:spcBef>
                <a:spcPts val="0"/>
              </a:spcBef>
              <a:spcAft>
                <a:spcPts val="300"/>
              </a:spcAft>
              <a:buFont typeface="Arial" panose="020B0604020202020204" pitchFamily="34" charset="0"/>
              <a:buChar char="•"/>
            </a:pPr>
            <a:r>
              <a:rPr lang="en-US" sz="1600" dirty="0"/>
              <a:t>Define schedule for process audits (Compliance and execution)</a:t>
            </a:r>
          </a:p>
          <a:p>
            <a:pPr marL="342900" indent="-342900">
              <a:spcBef>
                <a:spcPts val="600"/>
              </a:spcBef>
              <a:buFont typeface="+mj-lt"/>
              <a:buAutoNum type="arabicPeriod"/>
            </a:pPr>
            <a:r>
              <a:rPr lang="en-US" sz="1800" dirty="0"/>
              <a:t>Responsible to define process scope and goals</a:t>
            </a:r>
          </a:p>
          <a:p>
            <a:pPr marL="558800" lvl="2" indent="-285750">
              <a:spcBef>
                <a:spcPts val="0"/>
              </a:spcBef>
              <a:spcAft>
                <a:spcPts val="300"/>
              </a:spcAft>
              <a:buFont typeface="Arial" panose="020B0604020202020204" pitchFamily="34" charset="0"/>
              <a:buChar char="•"/>
            </a:pPr>
            <a:r>
              <a:rPr lang="en-US" sz="1600" b="0" dirty="0">
                <a:solidFill>
                  <a:schemeClr val="tx1"/>
                </a:solidFill>
              </a:rPr>
              <a:t>Define organizational and technical scope of process (Who and What should be included in the execution of the process?) Define clear Process goals.</a:t>
            </a:r>
          </a:p>
          <a:p>
            <a:pPr marL="558800" lvl="2" indent="-285750">
              <a:spcBef>
                <a:spcPts val="0"/>
              </a:spcBef>
              <a:spcAft>
                <a:spcPts val="300"/>
              </a:spcAft>
              <a:buFont typeface="Arial" panose="020B0604020202020204" pitchFamily="34" charset="0"/>
              <a:buChar char="•"/>
            </a:pPr>
            <a:r>
              <a:rPr lang="en-US" sz="1600" b="0" dirty="0">
                <a:solidFill>
                  <a:schemeClr val="tx1"/>
                </a:solidFill>
              </a:rPr>
              <a:t>Process specification, documentation and design</a:t>
            </a:r>
          </a:p>
          <a:p>
            <a:pPr marL="342900" indent="-342900">
              <a:spcBef>
                <a:spcPts val="600"/>
              </a:spcBef>
              <a:buFont typeface="+mj-lt"/>
              <a:buAutoNum type="arabicPeriod"/>
            </a:pPr>
            <a:r>
              <a:rPr lang="en-US" sz="1800" dirty="0"/>
              <a:t>Accountable to ensure support and commitment of resources</a:t>
            </a:r>
          </a:p>
          <a:p>
            <a:pPr marL="558800" lvl="2" indent="-285750">
              <a:spcBef>
                <a:spcPts val="0"/>
              </a:spcBef>
              <a:spcAft>
                <a:spcPts val="600"/>
              </a:spcAft>
              <a:buFont typeface="Arial" panose="020B0604020202020204" pitchFamily="34" charset="0"/>
              <a:buChar char="•"/>
            </a:pPr>
            <a:r>
              <a:rPr lang="en-US" sz="1600" b="0" dirty="0">
                <a:solidFill>
                  <a:schemeClr val="tx1"/>
                </a:solidFill>
              </a:rPr>
              <a:t>Ensure funds ($), resources  (people), vendor relationship (partners) and tools (product) are made available to enable process execution</a:t>
            </a:r>
          </a:p>
          <a:p>
            <a:pPr marL="342900" indent="-342900">
              <a:spcBef>
                <a:spcPts val="600"/>
              </a:spcBef>
              <a:buFont typeface="+mj-lt"/>
              <a:buAutoNum type="arabicPeriod"/>
            </a:pPr>
            <a:r>
              <a:rPr lang="en-US" sz="1800" dirty="0"/>
              <a:t>Assisting in assigning a Process Manager</a:t>
            </a:r>
          </a:p>
          <a:p>
            <a:pPr marL="558800" lvl="2" indent="-285750">
              <a:spcBef>
                <a:spcPts val="0"/>
              </a:spcBef>
              <a:spcAft>
                <a:spcPts val="600"/>
              </a:spcAft>
              <a:buFont typeface="Arial" panose="020B0604020202020204" pitchFamily="34" charset="0"/>
              <a:buChar char="•"/>
            </a:pPr>
            <a:r>
              <a:rPr lang="en-US" sz="1600" b="0" dirty="0">
                <a:solidFill>
                  <a:schemeClr val="tx1"/>
                </a:solidFill>
              </a:rPr>
              <a:t>Ensures that a Process Manager is assigned who is responsible for the day-to-day execution, monitoring, reporting etc. and empower them to </a:t>
            </a:r>
            <a:r>
              <a:rPr lang="en-US" sz="1600" b="0" dirty="0" smtClean="0">
                <a:solidFill>
                  <a:schemeClr val="tx1"/>
                </a:solidFill>
              </a:rPr>
              <a:t>execute the process</a:t>
            </a:r>
            <a:endParaRPr lang="en-US" sz="2400" dirty="0"/>
          </a:p>
        </p:txBody>
      </p:sp>
    </p:spTree>
    <p:extLst>
      <p:ext uri="{BB962C8B-B14F-4D97-AF65-F5344CB8AC3E}">
        <p14:creationId xmlns:p14="http://schemas.microsoft.com/office/powerpoint/2010/main" val="780184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orsten Manthey">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Type xmlns="http://schemas.microsoft.com/sharepoint/v3">;#;#70ƒTax Technical|66ƒTechnical Publication|;#;#Tax Technical;; Technical Publication;; ;#</DocumentType>
    <Tax_x0020_Form_x0020_Year xmlns="07c61f22-52e0-48ea-95f6-dabe05201baa"/>
    <Process xmlns="http://schemas.microsoft.com/sharepoint/v3">;#;#Tax;#;#Tax;#</Process>
    <AudienceLevel xmlns="http://schemas.microsoft.com/sharepoint/v3">;#;#All;#;#All;#</AudienceLevel>
    <Country_x0020_Field xmlns="07c61f22-52e0-48ea-95f6-dabe05201baa"/>
    <Region xmlns="http://schemas.microsoft.com/sharepoint/v3" xsi:nil="true"/>
    <FunctionServiceSubService xmlns="http://schemas.microsoft.com/sharepoint/v3">;#;#328ƒTax|357ƒWashington National Tax|;#;#Tax;; Washington National Tax;; ;#</FunctionServiceSubService>
    <RiskReviewEntity xmlns="7b518672-c253-468a-95d7-391d9f600b75">None</RiskReviewEntity>
    <Secondary_x0020_Reference xmlns="07c61f22-52e0-48ea-95f6-dabe05201baa" xsi:nil="true"/>
    <Abstract xmlns="http://schemas.microsoft.com/sharepoint/v3" xsi:nil="true"/>
    <ContentKeywords xmlns="http://schemas.microsoft.com/sharepoint/v3" xsi:nil="true"/>
    <GeographicCoverage xmlns="http://schemas.microsoft.com/sharepoint/v3" xsi:nil="true"/>
    <WNT_x0020_Publication xmlns="07c61f22-52e0-48ea-95f6-dabe05201baa" xsi:nil="true"/>
    <Featured xmlns="7b518672-c253-468a-95d7-391d9f600b75">false</Featured>
    <Days_x0020_New xmlns="7b518672-c253-468a-95d7-391d9f600b75">0</Days_x0020_New>
    <Tax_x0020_Type xmlns="07c61f22-52e0-48ea-95f6-dabe05201baa">
      <Value>Federal</Value>
    </Tax_x0020_Type>
    <U.S._x0020_State xmlns="07c61f22-52e0-48ea-95f6-dabe05201baa" xsi:nil="true"/>
    <BusinessOwner xmlns="http://schemas.microsoft.com/sharepoint/v3" xsi:nil="true"/>
    <Quality_x0020_Assurance_x0020_Unique_x0020_Code xmlns="07c61f22-52e0-48ea-95f6-dabe05201baa" xsi:nil="true"/>
    <ContentCountry xmlns="http://schemas.microsoft.com/sharepoint/v3" xsi:nil="true"/>
    <RiskReviewDate xmlns="http://schemas.microsoft.com/sharepoint/v3" xsi:nil="true"/>
    <Secondary_x0020_Code_x0020_Section xmlns="07c61f22-52e0-48ea-95f6-dabe05201baa" xsi:nil="true"/>
    <RiskReviewer xmlns="http://schemas.microsoft.com/sharepoint/v3">
      <UserInfo>
        <DisplayName/>
        <AccountId xsi:nil="true"/>
        <AccountType/>
      </UserInfo>
    </RiskReviewer>
    <IndustrySectorSegment xmlns="http://schemas.microsoft.com/sharepoint/v3" xsi:nil="true"/>
    <Time_x0020_Charging xmlns="07c61f22-52e0-48ea-95f6-dabe05201baa" xsi:nil="true"/>
    <Sub_x0020_Topic xmlns="07c61f22-52e0-48ea-95f6-dabe05201baa"/>
    <Primary_x0020_Code_x0020_Section xmlns="07c61f22-52e0-48ea-95f6-dabe05201baa" xsi:nil="true"/>
    <Year xmlns="07c61f22-52e0-48ea-95f6-dabe05201baa" xsi:nil="true"/>
    <Content_x0020_Use xmlns="07c61f22-52e0-48ea-95f6-dabe05201baa">Internal and External</Content_x0020_Use>
    <SubCountry xmlns="http://schemas.microsoft.com/sharepoint/v3" xsi:nil="true"/>
    <Tax_x0020_Topic xmlns="07c61f22-52e0-48ea-95f6-dabe05201baa" xsi:nil="true"/>
    <Resource xmlns="07c61f22-52e0-48ea-95f6-dabe05201baa">Presentation Templates</Resource>
    <ExpirationDate xmlns="http://schemas.microsoft.com/sharepoint/v3">2012-03-08T05:00:00+00:00</ExpirationDate>
    <MarketIssue xmlns="http://schemas.microsoft.com/sharepoint/v3" xsi:nil="true"/>
    <USPortalContentUse xmlns="http://schemas.microsoft.com/sharepoint/v3" xsi:nil="true"/>
    <ContentLanguage xmlns="http://schemas.microsoft.com/sharepoint/v3">;#;#English;#;#English;#</ContentLanguage>
    <Code_x0020_Section xmlns="07c61f22-52e0-48ea-95f6-dabe05201baa" xsi:nil="true"/>
    <Media_x0020_Type xmlns="7b518672-c253-468a-95d7-391d9f600b75">None Selected</Media_x0020_Type>
    <Regions xmlns="07c61f22-52e0-48ea-95f6-dabe05201baa" xsi:nil="true"/>
    <FacetSearchPubDate xmlns="07c61f22-52e0-48ea-95f6-dabe05201baa" xsi:nil="true"/>
    <PublicationDate xmlns="http://schemas.microsoft.com/sharepoint/v3" xsi:nil="true"/>
    <TaxDocumentType xmlns="07c61f22-52e0-48ea-95f6-dabe05201b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ashington National Tax" ma:contentTypeID="0x01010058E260E2FEBE48EC88ACD14897916E0C00240CC6F368EC08419B334155E2BE0B6104005E6266952463BE4FB822EC3E693D07C5" ma:contentTypeVersion="108" ma:contentTypeDescription="" ma:contentTypeScope="" ma:versionID="795df7830861c629d78d7663e35dfbf6">
  <xsd:schema xmlns:xsd="http://www.w3.org/2001/XMLSchema" xmlns:p="http://schemas.microsoft.com/office/2006/metadata/properties" xmlns:ns1="http://schemas.microsoft.com/sharepoint/v3" xmlns:ns2="07c61f22-52e0-48ea-95f6-dabe05201baa" xmlns:ns3="7b518672-c253-468a-95d7-391d9f600b75" targetNamespace="http://schemas.microsoft.com/office/2006/metadata/properties" ma:root="true" ma:fieldsID="f8f8646a601c0558db017321d1716a4c" ns1:_="" ns2:_="" ns3:_="">
    <xsd:import namespace="http://schemas.microsoft.com/sharepoint/v3"/>
    <xsd:import namespace="07c61f22-52e0-48ea-95f6-dabe05201baa"/>
    <xsd:import namespace="7b518672-c253-468a-95d7-391d9f600b75"/>
    <xsd:element name="properties">
      <xsd:complexType>
        <xsd:sequence>
          <xsd:element name="documentManagement">
            <xsd:complexType>
              <xsd:all>
                <xsd:element ref="ns1:Abstract" minOccurs="0"/>
                <xsd:element ref="ns1:ContentKeywords" minOccurs="0"/>
                <xsd:element ref="ns1:ExpirationDate" minOccurs="0"/>
                <xsd:element ref="ns1:BusinessOwner" minOccurs="0"/>
                <xsd:element ref="ns1:DocumentType" minOccurs="0"/>
                <xsd:element ref="ns1:Process" minOccurs="0"/>
                <xsd:element ref="ns1:AudienceLevel" minOccurs="0"/>
                <xsd:element ref="ns1:ContentLanguage" minOccurs="0"/>
                <xsd:element ref="ns2:Country_x0020_Field" minOccurs="0"/>
                <xsd:element ref="ns1:SubCountry" minOccurs="0"/>
                <xsd:element ref="ns1:Region" minOccurs="0"/>
                <xsd:element ref="ns1:GeographicCoverage" minOccurs="0"/>
                <xsd:element ref="ns1:MarketIssue" minOccurs="0"/>
                <xsd:element ref="ns1:IndustrySectorSegment" minOccurs="0"/>
                <xsd:element ref="ns1:FunctionServiceSubService" minOccurs="0"/>
                <xsd:element ref="ns3:Days_x0020_New" minOccurs="0"/>
                <xsd:element ref="ns3:Featured" minOccurs="0"/>
                <xsd:element ref="ns3:Media_x0020_Type" minOccurs="0"/>
                <xsd:element ref="ns1:RiskReviewDate" minOccurs="0"/>
                <xsd:element ref="ns1:RiskReviewer" minOccurs="0"/>
                <xsd:element ref="ns3:RiskReviewEntity" minOccurs="0"/>
                <xsd:element ref="ns2:Quality_x0020_Assurance_x0020_Unique_x0020_Code" minOccurs="0"/>
                <xsd:element ref="ns2:Tax_x0020_Topic" minOccurs="0"/>
                <xsd:element ref="ns2:Year" minOccurs="0"/>
                <xsd:element ref="ns2:Content_x0020_Use" minOccurs="0"/>
                <xsd:element ref="ns2:Tax_x0020_Form_x0020_Year" minOccurs="0"/>
                <xsd:element ref="ns2:Tax_x0020_Type" minOccurs="0"/>
                <xsd:element ref="ns2:Sub_x0020_Topic" minOccurs="0"/>
                <xsd:element ref="ns1:ContentCountry" minOccurs="0"/>
                <xsd:element ref="ns2:Resource" minOccurs="0"/>
                <xsd:element ref="ns2:Time_x0020_Charging" minOccurs="0"/>
                <xsd:element ref="ns1:USPortalContentUse" minOccurs="0"/>
                <xsd:element ref="ns2:WNT_x0020_Publication" minOccurs="0"/>
                <xsd:element ref="ns2:Code_x0020_Section" minOccurs="0"/>
                <xsd:element ref="ns2:Secondary_x0020_Reference" minOccurs="0"/>
                <xsd:element ref="ns2:Primary_x0020_Code_x0020_Section" minOccurs="0"/>
                <xsd:element ref="ns2:Secondary_x0020_Code_x0020_Section" minOccurs="0"/>
                <xsd:element ref="ns2:U.S._x0020_State" minOccurs="0"/>
                <xsd:element ref="ns2:Regions" minOccurs="0"/>
                <xsd:element ref="ns2:FacetSearchPubDate" minOccurs="0"/>
                <xsd:element ref="ns1:PublicationDate" minOccurs="0"/>
                <xsd:element ref="ns2:TaxDocumentTyp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Abstract" ma:index="2" nillable="true" ma:displayName="Abstract" ma:internalName="PublishingPageAbstract">
      <xsd:simpleType>
        <xsd:restriction base="dms:Unknown"/>
      </xsd:simpleType>
    </xsd:element>
    <xsd:element name="ContentKeywords" ma:index="3" nillable="true" ma:displayName="Keywords" ma:internalName="ContentKeywords">
      <xsd:simpleType>
        <xsd:restriction base="dms:Text">
          <xsd:maxLength value="255"/>
        </xsd:restriction>
      </xsd:simpleType>
    </xsd:element>
    <xsd:element name="ExpirationDate" ma:index="4" nillable="true" ma:displayName="Expiry Date" ma:internalName="ExpirationDate">
      <xsd:simpleType>
        <xsd:restriction base="dms:DateTime"/>
      </xsd:simpleType>
    </xsd:element>
    <xsd:element name="BusinessOwner" ma:index="5" nillable="true" ma:displayName="Business Owner" ma:internalName="BusinessOwner">
      <xsd:simpleType>
        <xsd:restriction base="dms:Text"/>
      </xsd:simpleType>
    </xsd:element>
    <xsd:element name="DocumentType" ma:index="6" nillable="true" ma:displayName="Document Type" ma:internalName="DocumentType">
      <xsd:simpleType>
        <xsd:restriction base="dms:Unknown"/>
      </xsd:simpleType>
    </xsd:element>
    <xsd:element name="Process" ma:index="7" nillable="true" ma:displayName="Primary Function / Industry / Process" ma:internalName="Process" ma:readOnly="false">
      <xsd:simpleType>
        <xsd:restriction base="dms:Unknown"/>
      </xsd:simpleType>
    </xsd:element>
    <xsd:element name="AudienceLevel" ma:index="8" nillable="true" ma:displayName="Audience Level" ma:internalName="AudienceLevel">
      <xsd:simpleType>
        <xsd:restriction base="dms:Unknown"/>
      </xsd:simpleType>
    </xsd:element>
    <xsd:element name="ContentLanguage" ma:index="9" nillable="true" ma:displayName="Language" ma:internalName="ContentLanguage">
      <xsd:simpleType>
        <xsd:restriction base="dms:Unknown"/>
      </xsd:simpleType>
    </xsd:element>
    <xsd:element name="SubCountry" ma:index="11" nillable="true" ma:displayName="Sub-Country" ma:internalName="SubCountry">
      <xsd:simpleType>
        <xsd:restriction base="dms:Unknown"/>
      </xsd:simpleType>
    </xsd:element>
    <xsd:element name="Region" ma:index="12" nillable="true" ma:displayName="Region" ma:internalName="Region">
      <xsd:simpleType>
        <xsd:restriction base="dms:Unknown"/>
      </xsd:simpleType>
    </xsd:element>
    <xsd:element name="GeographicCoverage" ma:index="13" nillable="true" ma:displayName="Geographic Coverage" ma:internalName="GeographicCoverage">
      <xsd:simpleType>
        <xsd:restriction base="dms:Unknown"/>
      </xsd:simpleType>
    </xsd:element>
    <xsd:element name="MarketIssue" ma:index="14" nillable="true" ma:displayName="Market Issue" ma:internalName="MarketIssue">
      <xsd:simpleType>
        <xsd:restriction base="dms:Unknown"/>
      </xsd:simpleType>
    </xsd:element>
    <xsd:element name="IndustrySectorSegment" ma:index="15" nillable="true" ma:displayName="Industry / Sector / Segment" ma:internalName="IndustrySectorSegment">
      <xsd:simpleType>
        <xsd:restriction base="dms:Unknown"/>
      </xsd:simpleType>
    </xsd:element>
    <xsd:element name="FunctionServiceSubService" ma:index="16" nillable="true" ma:displayName="Function / Service / SubService" ma:internalName="FunctionServiceSubService">
      <xsd:simpleType>
        <xsd:restriction base="dms:Unknown"/>
      </xsd:simpleType>
    </xsd:element>
    <xsd:element name="RiskReviewDate" ma:index="20" nillable="true" ma:displayName="Risk Review Date" ma:internalName="RiskReviewDate">
      <xsd:simpleType>
        <xsd:restriction base="dms:DateTime"/>
      </xsd:simpleType>
    </xsd:element>
    <xsd:element name="RiskReviewer" ma:index="21" nillable="true" ma:displayName="Risk Reviewer" ma:internalName="RiskReview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ountry" ma:index="33" nillable="true" ma:displayName="Country" ma:hidden="true" ma:internalName="ContentCountry" ma:readOnly="false">
      <xsd:simpleType>
        <xsd:restriction base="dms:Unknown"/>
      </xsd:simpleType>
    </xsd:element>
    <xsd:element name="USPortalContentUse" ma:index="40" nillable="true" ma:displayName="US Portal Content Use" ma:hidden="true" ma:internalName="USPortalContentUse" ma:readOnly="false">
      <xsd:simpleType>
        <xsd:restriction base="dms:Unknown"/>
      </xsd:simpleType>
    </xsd:element>
    <xsd:element name="PublicationDate" ma:index="49" nillable="true" ma:displayName="Publication Date" ma:format="DateOnly" ma:internalName="PublicationDate">
      <xsd:simpleType>
        <xsd:restriction base="dms:DateTime"/>
      </xsd:simpleType>
    </xsd:element>
  </xsd:schema>
  <xsd:schema xmlns:xsd="http://www.w3.org/2001/XMLSchema" xmlns:dms="http://schemas.microsoft.com/office/2006/documentManagement/types" targetNamespace="07c61f22-52e0-48ea-95f6-dabe05201baa" elementFormDefault="qualified">
    <xsd:import namespace="http://schemas.microsoft.com/office/2006/documentManagement/types"/>
    <xsd:element name="Country_x0020_Field" ma:index="10" nillable="true" ma:displayName="Country Field" ma:list="{64a69287-4bb3-4b31-9e8c-3a9b1069ec6b}" ma:internalName="Country_x0020_Field" ma:showField="Title" ma:web="07c61f22-52e0-48ea-95f6-dabe05201baa">
      <xsd:complexType>
        <xsd:complexContent>
          <xsd:extension base="dms:MultiChoiceLookup">
            <xsd:sequence>
              <xsd:element name="Value" type="dms:Lookup" maxOccurs="unbounded" minOccurs="0" nillable="true"/>
            </xsd:sequence>
          </xsd:extension>
        </xsd:complexContent>
      </xsd:complexType>
    </xsd:element>
    <xsd:element name="Quality_x0020_Assurance_x0020_Unique_x0020_Code" ma:index="23" nillable="true" ma:displayName="Quality Assurance Unique Code" ma:internalName="Quality_x0020_Assurance_x0020_Unique_x0020_Code">
      <xsd:simpleType>
        <xsd:restriction base="dms:Text">
          <xsd:maxLength value="255"/>
        </xsd:restriction>
      </xsd:simpleType>
    </xsd:element>
    <xsd:element name="Tax_x0020_Topic" ma:index="24" nillable="true" ma:displayName="Tax Topic" ma:internalName="Tax_x0020_Topic" ma:readOnly="false">
      <xsd:simpleType>
        <xsd:restriction base="dms:Unknown"/>
      </xsd:simpleType>
    </xsd:element>
    <xsd:element name="Year" ma:index="26" nillable="true" ma:displayName="Year" ma:format="Dropdown" ma:internalName="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Content_x0020_Use" ma:index="27" nillable="true" ma:displayName="Content Use" ma:default="Internal" ma:format="Dropdown" ma:internalName="Content_x0020_Use">
      <xsd:simpleType>
        <xsd:restriction base="dms:Choice">
          <xsd:enumeration value="Internal"/>
          <xsd:enumeration value="Internal and External"/>
        </xsd:restriction>
      </xsd:simpleType>
    </xsd:element>
    <xsd:element name="Tax_x0020_Form_x0020_Year" ma:index="28" nillable="true" ma:displayName="Tax Form Year" ma:internalName="Tax_x0020_Form_x0020_Year">
      <xsd:complexType>
        <xsd:complexContent>
          <xsd:extension base="dms:MultiChoice">
            <xsd:sequence>
              <xsd:element name="Value" maxOccurs="unbounded" minOccurs="0" nillable="true">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equence>
          </xsd:extension>
        </xsd:complexContent>
      </xsd:complexType>
    </xsd:element>
    <xsd:element name="Tax_x0020_Type" ma:index="29" nillable="true" ma:displayName="Tax Type" ma:internalName="Tax_x0020_Type">
      <xsd:complexType>
        <xsd:complexContent>
          <xsd:extension base="dms:MultiChoice">
            <xsd:sequence>
              <xsd:element name="Value" maxOccurs="unbounded" minOccurs="0" nillable="true">
                <xsd:simpleType>
                  <xsd:restriction base="dms:Choice">
                    <xsd:enumeration value="Federal"/>
                    <xsd:enumeration value="International"/>
                    <xsd:enumeration value="State"/>
                  </xsd:restriction>
                </xsd:simpleType>
              </xsd:element>
            </xsd:sequence>
          </xsd:extension>
        </xsd:complexContent>
      </xsd:complexType>
    </xsd:element>
    <xsd:element name="Sub_x0020_Topic" ma:index="32" nillable="true" ma:displayName="Sub Topic" ma:hidden="true" ma:internalName="Sub_x0020_Topic" ma:readOnly="false">
      <xsd:complexType>
        <xsd:complexContent>
          <xsd:extension base="dms:MultiChoice">
            <xsd:sequence>
              <xsd:element name="Value" maxOccurs="unbounded" minOccurs="0" nillable="true">
                <xsd:simpleType>
                  <xsd:restriction base="dms:Choice">
                    <xsd:enumeration value="280G Excess Parachute Payments"/>
                    <xsd:enumeration value="Accounting methods"/>
                    <xsd:enumeration value="Accounting periods"/>
                    <xsd:enumeration value="Accounting Standards"/>
                    <xsd:enumeration value="Accumulated Earnings Tax"/>
                    <xsd:enumeration value="Acquisitions and Reorganizations (Section 367)"/>
                    <xsd:enumeration value="Advance Pricing Agreements"/>
                    <xsd:enumeration value="Aggregation"/>
                    <xsd:enumeration value="Arm’s Length Range"/>
                    <xsd:enumeration value="Assets / Liabilities"/>
                    <xsd:enumeration value="Assumption of Liabilities"/>
                    <xsd:enumeration value="At Risk"/>
                    <xsd:enumeration value="Attribution/Constructive Ownership Rules"/>
                    <xsd:enumeration value="Capital vs. ordinary characterization"/>
                    <xsd:enumeration value="Capitalization vs. deduction"/>
                    <xsd:enumeration value="Cash Access Planning"/>
                    <xsd:enumeration value="Cash and Property Distributions"/>
                    <xsd:enumeration value="Centers of Excellence"/>
                    <xsd:enumeration value="Claim of Right"/>
                    <xsd:enumeration value="Collateral Adjustments"/>
                    <xsd:enumeration value="Comparability"/>
                    <xsd:enumeration value="Compensation"/>
                    <xsd:enumeration value="Competent Authority"/>
                    <xsd:enumeration value="Compliance"/>
                    <xsd:enumeration value="Compliance, Forms and Filings"/>
                    <xsd:enumeration value="Consolidated Returns"/>
                    <xsd:enumeration value="Contingent Payment"/>
                    <xsd:enumeration value="Contract Manufacturer"/>
                    <xsd:enumeration value="Contributions to Corporations"/>
                    <xsd:enumeration value="Corporate Liquidations"/>
                    <xsd:enumeration value="Correlative Allocation/Collateral Adjustments"/>
                    <xsd:enumeration value="Cost approach"/>
                    <xsd:enumeration value="Cost Contribution Arrangements"/>
                    <xsd:enumeration value="Cost of Performance"/>
                    <xsd:enumeration value="Cost recovery"/>
                    <xsd:enumeration value="Cost Sharing Arrangements"/>
                    <xsd:enumeration value="Court Proceedings and Decisions"/>
                    <xsd:enumeration value="Cross-border Financing"/>
                    <xsd:enumeration value="Currency Transactions"/>
                    <xsd:enumeration value="Dealer/Investor"/>
                    <xsd:enumeration value="Dealers in Securities &amp; Commodities"/>
                    <xsd:enumeration value="Debt Instruments"/>
                    <xsd:enumeration value="Debt vs. Equity"/>
                    <xsd:enumeration value="Depreciation"/>
                    <xsd:enumeration value="Derivatives"/>
                    <xsd:enumeration value="Dividend Deductions"/>
                    <xsd:enumeration value="Documentation"/>
                    <xsd:enumeration value="Domestic production activities deduction"/>
                    <xsd:enumeration value="Earnings and Profits"/>
                    <xsd:enumeration value="Equity-based Compensation"/>
                    <xsd:enumeration value="Estate Tax"/>
                    <xsd:enumeration value="Estimated taxes"/>
                    <xsd:enumeration value="Expatriation (Secs. 877 and 877A)"/>
                    <xsd:enumeration value="Expense Disallowance"/>
                    <xsd:enumeration value="Expense items"/>
                    <xsd:enumeration value="FASB"/>
                    <xsd:enumeration value="Federal Excise Taxes"/>
                    <xsd:enumeration value="Fiduciary Income Tax"/>
                    <xsd:enumeration value="Filing Methods"/>
                    <xsd:enumeration value="FIN 48"/>
                    <xsd:enumeration value="Financial Institutions"/>
                    <xsd:enumeration value="Financial Transactions"/>
                    <xsd:enumeration value="FIRPTA (Foreign Real Property)"/>
                    <xsd:enumeration value="Foreign Currency / Exchange Rates"/>
                    <xsd:enumeration value="Foreign Earned Income and Housing Cost Exclusions (Sec. 911)"/>
                    <xsd:enumeration value="Foreign Tax Credit - Individuals"/>
                    <xsd:enumeration value="Foreign Tax Credits"/>
                    <xsd:enumeration value="Franchise Tax Base"/>
                    <xsd:enumeration value="Fringe Benefits"/>
                    <xsd:enumeration value="Gains and Losses on Sales and Exchanges of Property"/>
                    <xsd:enumeration value="General"/>
                    <xsd:enumeration value="General Business Credits"/>
                    <xsd:enumeration value="Generation-Skipping Transfer Tax"/>
                    <xsd:enumeration value="Gift Tax"/>
                    <xsd:enumeration value="Hedging"/>
                    <xsd:enumeration value="IFRS"/>
                    <xsd:enumeration value="Immigration / Visas"/>
                    <xsd:enumeration value="Inbound"/>
                    <xsd:enumeration value="Income approach"/>
                    <xsd:enumeration value="Income items"/>
                    <xsd:enumeration value="Income Sourcing – Individuals"/>
                    <xsd:enumeration value="Individual Income Tax"/>
                    <xsd:enumeration value="Individual Taxpayer Identification Number (ITIN) / Social Security Numbers (SSNs)"/>
                    <xsd:enumeration value="Industry"/>
                    <xsd:enumeration value="Insurance Companies"/>
                    <xsd:enumeration value="Intangible"/>
                    <xsd:enumeration value="Intangible Property"/>
                    <xsd:enumeration value="International Assignments"/>
                    <xsd:enumeration value="International Payroll"/>
                    <xsd:enumeration value="International Taxation"/>
                    <xsd:enumeration value="Inventory"/>
                    <xsd:enumeration value="Involuntary Conversions"/>
                    <xsd:enumeration value="IRS Administration and Enforcement"/>
                    <xsd:enumeration value="IRS Practice and Procedure"/>
                    <xsd:enumeration value="Liabilities"/>
                    <xsd:enumeration value="Like-Kind Exchanges"/>
                    <xsd:enumeration value="Like-Kind Exchanges"/>
                    <xsd:enumeration value="Limited Risk Distributor"/>
                    <xsd:enumeration value="Location Savings"/>
                    <xsd:enumeration value="Market approach"/>
                    <xsd:enumeration value="Market Share Strategy"/>
                    <xsd:enumeration value="Methods"/>
                    <xsd:enumeration value="Methods of Accounting"/>
                    <xsd:enumeration value="Miscellaneous"/>
                    <xsd:enumeration value="Mutual Agreement Procedure"/>
                    <xsd:enumeration value="Net Operating Losses and Loss Limitation Rules"/>
                    <xsd:enumeration value="Nexus"/>
                    <xsd:enumeration value="NOL"/>
                    <xsd:enumeration value="Nonqualified Deferred Compensation Plans"/>
                    <xsd:enumeration value="Partnerships &amp; LLC's"/>
                    <xsd:enumeration value="Passive Activity Losses"/>
                    <xsd:enumeration value="Passive Activity Losses (PAL)"/>
                    <xsd:enumeration value="Passthrough Entities"/>
                    <xsd:enumeration value="Payroll Taxes &amp; Withholding"/>
                    <xsd:enumeration value="Penalties"/>
                    <xsd:enumeration value="Pension / Retirement"/>
                    <xsd:enumeration value="Periodic Adjustments"/>
                    <xsd:enumeration value="Practice and Procedures"/>
                    <xsd:enumeration value="Preferred Stock"/>
                    <xsd:enumeration value="Qualified Plans"/>
                    <xsd:enumeration value="RAR"/>
                    <xsd:enumeration value="Real Estate"/>
                    <xsd:enumeration value="Real Property"/>
                    <xsd:enumeration value="Recapitalizations"/>
                    <xsd:enumeration value="Redemptions; Stock Buy-Backs"/>
                    <xsd:enumeration value="Regulated Investment Companies"/>
                    <xsd:enumeration value="Regulatory"/>
                    <xsd:enumeration value="REITs"/>
                    <xsd:enumeration value="Restructuring Troubled Corporations (Bankrupt/Insolvent Corporations)"/>
                    <xsd:enumeration value="Risk"/>
                    <xsd:enumeration value="S Corporations"/>
                    <xsd:enumeration value="Safe Harbours"/>
                    <xsd:enumeration value="Safe Haven Interest Rate"/>
                    <xsd:enumeration value="Sales and Use Tax (SAT)"/>
                    <xsd:enumeration value="Sales Factor"/>
                    <xsd:enumeration value="SEC"/>
                    <xsd:enumeration value="Section 199"/>
                    <xsd:enumeration value="Section 304 Transactions"/>
                    <xsd:enumeration value="Section 482/forced combination"/>
                    <xsd:enumeration value="Securitizations"/>
                    <xsd:enumeration value="Services"/>
                    <xsd:enumeration value="Set-Offs"/>
                    <xsd:enumeration value="Short-term Assignments"/>
                    <xsd:enumeration value="Single Entity Reorganizations"/>
                    <xsd:enumeration value="Step Transaction/Economic Substance/Business Purposes/Substance Over Form/Sham Transaction"/>
                    <xsd:enumeration value="Stock Dividends"/>
                    <xsd:enumeration value="Stock/Equity Based Plans"/>
                    <xsd:enumeration value="Stock-based Compensation"/>
                    <xsd:enumeration value="Subpart F"/>
                    <xsd:enumeration value="Supply Chain"/>
                    <xsd:enumeration value="Tangible"/>
                    <xsd:enumeration value="Tangible Property"/>
                    <xsd:enumeration value="Tax Equalization / Tax Protection"/>
                    <xsd:enumeration value="Tax Exempt Interest"/>
                    <xsd:enumeration value="Taxable Stock/Asset Acquisitions and Dispositions"/>
                    <xsd:enumeration value="Tax-Free Acquisitive Reorganizations"/>
                    <xsd:enumeration value="Tax-Free Divisive Reorganizations (Spin-offs)"/>
                    <xsd:enumeration value="Trade and Customs"/>
                    <xsd:enumeration value="Traders in Securities &amp; Commodities"/>
                    <xsd:enumeration value="Transfer Pricing"/>
                    <xsd:enumeration value="Treaties"/>
                    <xsd:enumeration value="Treaties / Social Security Totalization Agreements"/>
                    <xsd:enumeration value="U.S. GAAP/US GAAP"/>
                    <xsd:enumeration value="U.S. Tax Residency - Individuals"/>
                    <xsd:enumeration value="Unclaimed Property (UP)"/>
                    <xsd:enumeration value="Valuation Methods"/>
                    <xsd:enumeration value="Value Added Tax (VAT)"/>
                    <xsd:enumeration value="VDA State Information"/>
                  </xsd:restriction>
                </xsd:simpleType>
              </xsd:element>
            </xsd:sequence>
          </xsd:extension>
        </xsd:complexContent>
      </xsd:complexType>
    </xsd:element>
    <xsd:element name="Resource" ma:index="35" nillable="true" ma:displayName="Resource" ma:format="Dropdown" ma:internalName="Resource">
      <xsd:simpleType>
        <xsd:restriction base="dms:Choice">
          <xsd:enumeration value="Administrative Materials"/>
          <xsd:enumeration value="Presentation Templates"/>
          <xsd:enumeration value="Model Author Agreements"/>
          <xsd:enumeration value="Library Resources"/>
          <xsd:enumeration value="Research Guides"/>
          <xsd:enumeration value="Checklists"/>
          <xsd:enumeration value="Templates"/>
          <xsd:enumeration value="Client Collateral"/>
          <xsd:enumeration value="Training"/>
          <xsd:enumeration value="Migration Utilities"/>
          <xsd:enumeration value="Document Management Mandates"/>
          <xsd:enumeration value="Field Visits"/>
          <xsd:enumeration value="General"/>
          <xsd:enumeration value="Library Resources"/>
          <xsd:enumeration value="National Tax Library Digest"/>
          <xsd:enumeration value="Spotlight/Hot Topics"/>
          <xsd:enumeration value="Review Charts"/>
          <xsd:enumeration value="Writing Resources &amp; Guides"/>
          <xsd:enumeration value="Hosting"/>
          <xsd:enumeration value="Tax Research Update"/>
          <xsd:enumeration value="Review Policies"/>
        </xsd:restriction>
      </xsd:simpleType>
    </xsd:element>
    <xsd:element name="Time_x0020_Charging" ma:index="36" nillable="true" ma:displayName="Time Charging" ma:format="Dropdown" ma:internalName="Time_x0020_Charging">
      <xsd:simpleType>
        <xsd:restriction base="dms:Choice">
          <xsd:enumeration value="CLD Project Numbers"/>
          <xsd:enumeration value="Foreign Member Firm Engagement Docs"/>
          <xsd:enumeration value="Authorized Project Numbers"/>
        </xsd:restriction>
      </xsd:simpleType>
    </xsd:element>
    <xsd:element name="WNT_x0020_Publication" ma:index="41" nillable="true" ma:displayName="WNT Publication" ma:format="Dropdown" ma:internalName="WNT_x0020_Publication">
      <xsd:simpleType>
        <xsd:restriction base="dms:Choice">
          <xsd:enumeration value="Tax Research Update"/>
          <xsd:enumeration value="Current Developments Digest"/>
          <xsd:enumeration value="National Tax Library Digest"/>
        </xsd:restriction>
      </xsd:simpleType>
    </xsd:element>
    <xsd:element name="Code_x0020_Section" ma:index="42" nillable="true" ma:displayName="Code Section" ma:internalName="Code_x0020_Section">
      <xsd:simpleType>
        <xsd:restriction base="dms:Text">
          <xsd:maxLength value="255"/>
        </xsd:restriction>
      </xsd:simpleType>
    </xsd:element>
    <xsd:element name="Secondary_x0020_Reference" ma:index="43" nillable="true" ma:displayName="Secondary Reference" ma:internalName="Secondary_x0020_Reference">
      <xsd:simpleType>
        <xsd:restriction base="dms:Text">
          <xsd:maxLength value="255"/>
        </xsd:restriction>
      </xsd:simpleType>
    </xsd:element>
    <xsd:element name="Primary_x0020_Code_x0020_Section" ma:index="44" nillable="true" ma:displayName="Primary Code Section" ma:internalName="Primary_x0020_Code_x0020_Section">
      <xsd:simpleType>
        <xsd:restriction base="dms:Text">
          <xsd:maxLength value="255"/>
        </xsd:restriction>
      </xsd:simpleType>
    </xsd:element>
    <xsd:element name="Secondary_x0020_Code_x0020_Section" ma:index="45" nillable="true" ma:displayName="Secondary Code Section" ma:internalName="Secondary_x0020_Code_x0020_Section">
      <xsd:simpleType>
        <xsd:restriction base="dms:Text">
          <xsd:maxLength value="255"/>
        </xsd:restriction>
      </xsd:simpleType>
    </xsd:element>
    <xsd:element name="U.S._x0020_State" ma:index="46" nillable="true" ma:displayName="U.S. State" ma:format="Dropdown" ma:internalName="U_x002e_S_x002e__x0020_State">
      <xsd:simpleType>
        <xsd:restriction base="dms:Choice">
          <xsd:enumeration value="All"/>
          <xsd:enumeration value="AK"/>
          <xsd:enumeration value="AL"/>
          <xsd:enumeration value="AR"/>
          <xsd:enumeration value="AZ"/>
          <xsd:enumeration value="CA"/>
          <xsd:enumeration value="CO"/>
          <xsd:enumeration value="CT"/>
          <xsd:enumeration value="DC"/>
          <xsd:enumeration value="DE"/>
          <xsd:enumeration value="FL"/>
          <xsd:enumeration value="GA"/>
          <xsd:enumeration value="HI"/>
          <xsd:enumeration value="IA"/>
          <xsd:enumeration value="ID"/>
          <xsd:enumeration value="IL"/>
          <xsd:enumeration value="IN"/>
          <xsd:enumeration value="KS"/>
          <xsd:enumeration value="KY"/>
          <xsd:enumeration value="LA"/>
          <xsd:enumeration value="MA"/>
          <xsd:enumeration value="MD"/>
          <xsd:enumeration value="ME"/>
          <xsd:enumeration value="MI"/>
          <xsd:enumeration value="MN"/>
          <xsd:enumeration value="MO"/>
          <xsd:enumeration value="MS"/>
          <xsd:enumeration value="MT"/>
          <xsd:enumeration value="NC"/>
          <xsd:enumeration value="ND"/>
          <xsd:enumeration value="NE"/>
          <xsd:enumeration value="NH"/>
          <xsd:enumeration value="NJ"/>
          <xsd:enumeration value="NM"/>
          <xsd:enumeration value="NV"/>
          <xsd:enumeration value="NY"/>
          <xsd:enumeration value="OH"/>
          <xsd:enumeration value="OK"/>
          <xsd:enumeration value="OR"/>
          <xsd:enumeration value="PA"/>
          <xsd:enumeration value="PR"/>
          <xsd:enumeration value="RI"/>
          <xsd:enumeration value="SC"/>
          <xsd:enumeration value="SD"/>
          <xsd:enumeration value="TN"/>
          <xsd:enumeration value="TX"/>
          <xsd:enumeration value="UT"/>
          <xsd:enumeration value="VA"/>
          <xsd:enumeration value="VT"/>
          <xsd:enumeration value="WA"/>
          <xsd:enumeration value="WI"/>
          <xsd:enumeration value="WV"/>
          <xsd:enumeration value="WY"/>
          <xsd:enumeration value="Multi"/>
          <xsd:enumeration value="TBD"/>
        </xsd:restriction>
      </xsd:simpleType>
    </xsd:element>
    <xsd:element name="Regions" ma:index="47" nillable="true" ma:displayName="Global Regions" ma:format="Dropdown" ma:internalName="Regions" ma:readOnly="false">
      <xsd:simpleType>
        <xsd:restriction base="dms:Choice">
          <xsd:enumeration value="Americas"/>
          <xsd:enumeration value="EMEA"/>
          <xsd:enumeration value="Asia Pacific"/>
        </xsd:restriction>
      </xsd:simpleType>
    </xsd:element>
    <xsd:element name="FacetSearchPubDate" ma:index="48" nillable="true" ma:displayName="FacetSearchPubDate" ma:format="DateTime" ma:internalName="FacetSearchPubDate">
      <xsd:simpleType>
        <xsd:restriction base="dms:DateTime"/>
      </xsd:simpleType>
    </xsd:element>
    <xsd:element name="TaxDocumentType" ma:index="50" nillable="true" ma:displayName="Tax Document Type" ma:format="Dropdown" ma:internalName="TaxDocumentType">
      <xsd:simpleType>
        <xsd:restriction base="dms:Choice">
          <xsd:enumeration value="Administration Items"/>
          <xsd:enumeration value="Budgeting Tools"/>
          <xsd:enumeration value="Checklists"/>
          <xsd:enumeration value="Client-Facing Meeting Templates and Preparation Materials"/>
          <xsd:enumeration value="Communications with Tax Authorities"/>
          <xsd:enumeration value="Credentials"/>
          <xsd:enumeration value="Engagement Close-Out Checklists"/>
          <xsd:enumeration value="Engagement Letters"/>
          <xsd:enumeration value="Engagement Scope and Procedures"/>
          <xsd:enumeration value="Excel Models"/>
          <xsd:enumeration value="Financial Statement Audit Support Memos"/>
          <xsd:enumeration value="Follow-Up Meeting Materials"/>
          <xsd:enumeration value="Information Request Lists"/>
          <xsd:enumeration value="KGS Templates/Correspondence/Resource Requests"/>
          <xsd:enumeration value="Market Edge Tools"/>
          <xsd:enumeration value="Market-Facing Brochures"/>
          <xsd:enumeration value="Memos and Opinions"/>
          <xsd:enumeration value="Other Non Technical Advice"/>
          <xsd:enumeration value="Other Technical Advice"/>
          <xsd:enumeration value="Other Templates"/>
          <xsd:enumeration value="Post-Deal Recommendations"/>
          <xsd:enumeration value="Presentations - Other"/>
          <xsd:enumeration value="Presentations - Technical"/>
          <xsd:enumeration value="Proposals"/>
          <xsd:enumeration value="Research Tools"/>
          <xsd:enumeration value="Risk Communications"/>
          <xsd:enumeration value="Sample Billing Transmittal Letters or Billing Follow-up Inquiries"/>
          <xsd:enumeration value="Software Tools"/>
          <xsd:enumeration value="Contract (e.g., Purchase Agreements) Comments and Samples"/>
          <xsd:enumeration value="Structuring Decks"/>
          <xsd:enumeration value="Talking Points"/>
          <xsd:enumeration value="WNT Correspondence"/>
          <xsd:enumeration value="Workplans"/>
        </xsd:restriction>
      </xsd:simpleType>
    </xsd:element>
  </xsd:schema>
  <xsd:schema xmlns:xsd="http://www.w3.org/2001/XMLSchema" xmlns:dms="http://schemas.microsoft.com/office/2006/documentManagement/types" targetNamespace="7b518672-c253-468a-95d7-391d9f600b75" elementFormDefault="qualified">
    <xsd:import namespace="http://schemas.microsoft.com/office/2006/documentManagement/types"/>
    <xsd:element name="Days_x0020_New" ma:index="17" nillable="true" ma:displayName="Days New" ma:default="0" ma:format="Dropdown" ma:internalName="Days_x0020_New">
      <xsd:simpleType>
        <xsd:restriction base="dms:Choice">
          <xsd:enumeration value="0"/>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element name="Featured" ma:index="18" nillable="true" ma:displayName="Featured" ma:default="0" ma:internalName="Featured">
      <xsd:simpleType>
        <xsd:restriction base="dms:Boolean"/>
      </xsd:simpleType>
    </xsd:element>
    <xsd:element name="Media_x0020_Type" ma:index="19" nillable="true" ma:displayName="Media Type" ma:default="None Selected" ma:format="Dropdown" ma:internalName="Media_x0020_Type">
      <xsd:simpleType>
        <xsd:restriction base="dms:Choice">
          <xsd:enumeration value="None Selected"/>
          <xsd:enumeration value="Audio"/>
          <xsd:enumeration value="BMP"/>
          <xsd:enumeration value="CSV"/>
          <xsd:enumeration value="DAT"/>
          <xsd:enumeration value="DOC"/>
          <xsd:enumeration value="GIF"/>
          <xsd:enumeration value="HTM"/>
          <xsd:enumeration value="JPG"/>
          <xsd:enumeration value="LINK (EXTERNAL)"/>
          <xsd:enumeration value="LINK (INTERNAL)"/>
          <xsd:enumeration value="MPP"/>
          <xsd:enumeration value="MSG"/>
          <xsd:enumeration value="PDF"/>
          <xsd:enumeration value="PNG"/>
          <xsd:enumeration value="PPT"/>
          <xsd:enumeration value="RTF"/>
          <xsd:enumeration value="SWF"/>
          <xsd:enumeration value="TXT"/>
          <xsd:enumeration value="VIDEO (FLV)"/>
          <xsd:enumeration value="VIDEO (MWF)"/>
          <xsd:enumeration value="VSD"/>
          <xsd:enumeration value="XLS"/>
          <xsd:enumeration value="ZIP"/>
        </xsd:restriction>
      </xsd:simpleType>
    </xsd:element>
    <xsd:element name="RiskReviewEntity" ma:index="22" nillable="true" ma:displayName="Risk Review Entity" ma:format="Dropdown" ma:internalName="RiskReviewEntity" ma:readOnly="false">
      <xsd:simpleType>
        <xsd:restriction base="dms:Choice">
          <xsd:enumeration value="Knowledge Content Quality Assurance Process"/>
          <xsd:enumeration value="Risk Management Firm Wide"/>
          <xsd:enumeration value="Risk Management - Audit"/>
          <xsd:enumeration value="Risk Management - Tax"/>
          <xsd:enumeration value="Risk Management - Advisory"/>
          <xsd:enumeration value="Risk Management - Area or Business Unit"/>
          <xsd:enumeration value="DPP"/>
          <xsd:enumeration value="OGC"/>
          <xsd:enumeration value="Washington National Tax"/>
          <xsd:enumeration value="Ethics and Compliance"/>
          <xsd:enumeration value="Brand and Regulatory Compliance"/>
          <xsd:enumeration value="Corporate Communications"/>
          <xsd:enumeration value="None"/>
          <xsd:enumeration value="Other"/>
          <xsd:enumeration value="Migrated in R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5" ma:displayName="Author"/>
        <xsd:element ref="dcterms:created" minOccurs="0" maxOccurs="1"/>
        <xsd:element ref="dc:identifier" minOccurs="0" maxOccurs="1"/>
        <xsd:element name="contentType" minOccurs="0" maxOccurs="1" type="xsd:string" ma:index="3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A46194A-A767-4003-8A9C-9E8773B9F59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07c61f22-52e0-48ea-95f6-dabe05201baa"/>
    <ds:schemaRef ds:uri="http://schemas.microsoft.com/sharepoint/v3"/>
    <ds:schemaRef ds:uri="7b518672-c253-468a-95d7-391d9f600b75"/>
    <ds:schemaRef ds:uri="http://www.w3.org/XML/1998/namespace"/>
    <ds:schemaRef ds:uri="http://purl.org/dc/dcmitype/"/>
  </ds:schemaRefs>
</ds:datastoreItem>
</file>

<file path=customXml/itemProps2.xml><?xml version="1.0" encoding="utf-8"?>
<ds:datastoreItem xmlns:ds="http://schemas.openxmlformats.org/officeDocument/2006/customXml" ds:itemID="{746034C0-EF9D-4026-A349-4D7309219563}">
  <ds:schemaRefs>
    <ds:schemaRef ds:uri="http://schemas.microsoft.com/sharepoint/v3/contenttype/forms"/>
  </ds:schemaRefs>
</ds:datastoreItem>
</file>

<file path=customXml/itemProps3.xml><?xml version="1.0" encoding="utf-8"?>
<ds:datastoreItem xmlns:ds="http://schemas.openxmlformats.org/officeDocument/2006/customXml" ds:itemID="{18842B81-1951-46EF-B200-CB134AF46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c61f22-52e0-48ea-95f6-dabe05201baa"/>
    <ds:schemaRef ds:uri="7b518672-c253-468a-95d7-391d9f600b7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2298</TotalTime>
  <Words>1699</Words>
  <Application>Microsoft Office PowerPoint</Application>
  <PresentationFormat>Letter Paper (8.5x11 in)</PresentationFormat>
  <Paragraphs>398</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Architects Daughter</vt:lpstr>
      <vt:lpstr>Arial</vt:lpstr>
      <vt:lpstr>Calibri</vt:lpstr>
      <vt:lpstr>Symbol</vt:lpstr>
      <vt:lpstr>Times New Roman</vt:lpstr>
      <vt:lpstr>Wingdings</vt:lpstr>
      <vt:lpstr>ヒラギノ角ゴ Pro W3</vt:lpstr>
      <vt:lpstr>Thorsten Manthey</vt:lpstr>
      <vt:lpstr>Establishing Strategic Process Roadmaps</vt:lpstr>
      <vt:lpstr>Information Gap between IT Strategy &amp; Process Execution</vt:lpstr>
      <vt:lpstr>Bridging the Information Gap</vt:lpstr>
      <vt:lpstr>Bridging the Information Gap</vt:lpstr>
      <vt:lpstr>Value Proposition of a Strategic Process Roadmap</vt:lpstr>
      <vt:lpstr>IT Service Management Governance</vt:lpstr>
      <vt:lpstr>PowerPoint Presentation</vt:lpstr>
      <vt:lpstr>Develop a Strategic Process Roadmap</vt:lpstr>
      <vt:lpstr>1. Understand Process Owner Accountabilities</vt:lpstr>
      <vt:lpstr>2. Answer Strategic Process Roadmap Questionnaire</vt:lpstr>
      <vt:lpstr>3. Review Process Assessment findings, CSI register, Customer feedback etc.</vt:lpstr>
      <vt:lpstr>PowerPoint Presentation</vt:lpstr>
      <vt:lpstr>Strategic Process Roadmap Questionnaire</vt:lpstr>
      <vt:lpstr>PowerPoint Presentation</vt:lpstr>
      <vt:lpstr>PowerPoint Presentation</vt:lpstr>
      <vt:lpstr>PowerPoint Presentation</vt:lpstr>
      <vt:lpstr>PowerPoint Presentation</vt:lpstr>
      <vt:lpstr>Lessons Learned</vt:lpstr>
      <vt:lpstr>PowerPoint Presentation</vt:lpstr>
    </vt:vector>
  </TitlesOfParts>
  <Company>Thorsten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 Strategic Process Roadmap</dc:title>
  <dc:creator>KPMG</dc:creator>
  <cp:lastModifiedBy>Thorsten Manthey</cp:lastModifiedBy>
  <cp:revision>115</cp:revision>
  <dcterms:created xsi:type="dcterms:W3CDTF">2010-12-14T16:24:34Z</dcterms:created>
  <dcterms:modified xsi:type="dcterms:W3CDTF">2017-05-18T11:26:46Z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0x01010058E260E2FEBE48EC88ACD14897916E0C00240CC6F368EC08419B334155E2BE0B6104005E6266952463BE4FB822EC3E693D07C5</vt:lpwstr>
  </property>
  <property fmtid="{D5CDD505-2E9C-101B-9397-08002B2CF9AE}" pid="3" name="ItemDefaulted">
    <vt:lpwstr>1/9/2013 5:14:18 PM</vt:lpwstr>
  </property>
</Properties>
</file>