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60" r:id="rId3"/>
    <p:sldId id="341" r:id="rId4"/>
    <p:sldId id="342" r:id="rId5"/>
    <p:sldId id="343" r:id="rId6"/>
    <p:sldId id="259" r:id="rId7"/>
    <p:sldId id="262" r:id="rId8"/>
    <p:sldId id="344" r:id="rId9"/>
    <p:sldId id="345" r:id="rId10"/>
    <p:sldId id="334" r:id="rId11"/>
    <p:sldId id="346" r:id="rId12"/>
    <p:sldId id="347" r:id="rId13"/>
    <p:sldId id="330" r:id="rId14"/>
    <p:sldId id="355" r:id="rId15"/>
    <p:sldId id="348" r:id="rId16"/>
    <p:sldId id="349" r:id="rId17"/>
    <p:sldId id="350" r:id="rId18"/>
    <p:sldId id="325" r:id="rId19"/>
    <p:sldId id="351" r:id="rId20"/>
    <p:sldId id="352" r:id="rId21"/>
    <p:sldId id="268" r:id="rId22"/>
    <p:sldId id="309" r:id="rId23"/>
    <p:sldId id="280" r:id="rId24"/>
    <p:sldId id="339" r:id="rId25"/>
    <p:sldId id="353" r:id="rId26"/>
    <p:sldId id="354" r:id="rId27"/>
    <p:sldId id="282"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sorterViewPr>
    <p:cViewPr>
      <p:scale>
        <a:sx n="100" d="100"/>
        <a:sy n="100" d="100"/>
      </p:scale>
      <p:origin x="0" y="-66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137682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65968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71738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1F278-8BE3-43BD-AFE8-E94C0F7123F0}"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97841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11F278-8BE3-43BD-AFE8-E94C0F7123F0}"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21448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11F278-8BE3-43BD-AFE8-E94C0F7123F0}"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35215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11F278-8BE3-43BD-AFE8-E94C0F7123F0}"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11001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11F278-8BE3-43BD-AFE8-E94C0F7123F0}"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380513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1F278-8BE3-43BD-AFE8-E94C0F7123F0}" type="datetimeFigureOut">
              <a:rPr lang="en-US" smtClean="0"/>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127370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11F278-8BE3-43BD-AFE8-E94C0F7123F0}"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247131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11F278-8BE3-43BD-AFE8-E94C0F7123F0}"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757C0-51DD-4C78-9440-59AC213F1829}" type="slidenum">
              <a:rPr lang="en-US" smtClean="0"/>
              <a:t>‹#›</a:t>
            </a:fld>
            <a:endParaRPr lang="en-US"/>
          </a:p>
        </p:txBody>
      </p:sp>
    </p:spTree>
    <p:extLst>
      <p:ext uri="{BB962C8B-B14F-4D97-AF65-F5344CB8AC3E}">
        <p14:creationId xmlns:p14="http://schemas.microsoft.com/office/powerpoint/2010/main" val="375829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1F278-8BE3-43BD-AFE8-E94C0F7123F0}" type="datetimeFigureOut">
              <a:rPr lang="en-US" smtClean="0"/>
              <a:t>6/6/2021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757C0-51DD-4C78-9440-59AC213F1829}" type="slidenum">
              <a:rPr lang="en-US" smtClean="0"/>
              <a:t>‹#›</a:t>
            </a:fld>
            <a:endParaRPr lang="en-US"/>
          </a:p>
        </p:txBody>
      </p:sp>
    </p:spTree>
    <p:extLst>
      <p:ext uri="{BB962C8B-B14F-4D97-AF65-F5344CB8AC3E}">
        <p14:creationId xmlns:p14="http://schemas.microsoft.com/office/powerpoint/2010/main" val="20149806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ngimg.com/png/64134-holy-symbols-as-espiritu-santo-spirit-dove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axpixel.net/Gold-Scores-Staff-Note-Treble-Clef-1840891"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ngimg.com/png/64134-holy-symbols-as-espiritu-santo-spirit-dove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5168348" y="407642"/>
            <a:ext cx="6463748" cy="4351338"/>
          </a:xfrm>
        </p:spPr>
        <p:txBody>
          <a:bodyPr>
            <a:normAutofit lnSpcReduction="10000"/>
          </a:bodyPr>
          <a:lstStyle/>
          <a:p>
            <a:pPr marL="0" indent="0">
              <a:buNone/>
            </a:pPr>
            <a:endParaRPr lang="en-US" dirty="0"/>
          </a:p>
          <a:p>
            <a:pPr marL="0" indent="0">
              <a:buNone/>
            </a:pPr>
            <a:r>
              <a:rPr lang="en-US" sz="3600" dirty="0"/>
              <a:t>Riverside Congregational Church</a:t>
            </a:r>
          </a:p>
          <a:p>
            <a:pPr marL="0" indent="0" algn="ctr">
              <a:buNone/>
            </a:pPr>
            <a:r>
              <a:rPr lang="en-US" sz="3600" dirty="0"/>
              <a:t>June 6, 2021</a:t>
            </a:r>
          </a:p>
          <a:p>
            <a:pPr marL="0" marR="0" indent="0" algn="ctr">
              <a:spcBef>
                <a:spcPts val="0"/>
              </a:spcBef>
              <a:spcAft>
                <a:spcPts val="0"/>
              </a:spcAft>
              <a:buNone/>
            </a:pPr>
            <a:r>
              <a:rPr lang="en-US" sz="3200" kern="150" baseline="30000" dirty="0">
                <a:effectLst/>
                <a:latin typeface="Calibri" panose="020F0502020204030204" pitchFamily="34" charset="0"/>
                <a:ea typeface="NSimSun" panose="02010609030101010101" pitchFamily="49" charset="-122"/>
                <a:cs typeface="Arial" panose="020B0604020202020204" pitchFamily="34" charset="0"/>
              </a:rPr>
              <a:t> </a:t>
            </a:r>
          </a:p>
          <a:p>
            <a:pPr marL="0" marR="0" indent="0" algn="ctr">
              <a:spcBef>
                <a:spcPts val="0"/>
              </a:spcBef>
              <a:spcAft>
                <a:spcPts val="0"/>
              </a:spcAft>
              <a:buNone/>
            </a:pPr>
            <a:r>
              <a:rPr lang="en-US" sz="3200" kern="150" dirty="0">
                <a:effectLst/>
                <a:latin typeface="Calibri" panose="020F0502020204030204" pitchFamily="34" charset="0"/>
                <a:ea typeface="NSimSun" panose="02010609030101010101" pitchFamily="49" charset="-122"/>
                <a:cs typeface="Arial" panose="020B0604020202020204" pitchFamily="34" charset="0"/>
              </a:rPr>
              <a:t>2</a:t>
            </a:r>
            <a:r>
              <a:rPr lang="en-US" sz="3200" kern="150" baseline="30000" dirty="0">
                <a:effectLst/>
                <a:latin typeface="Calibri" panose="020F0502020204030204" pitchFamily="34" charset="0"/>
                <a:ea typeface="NSimSun" panose="02010609030101010101" pitchFamily="49" charset="-122"/>
                <a:cs typeface="Arial" panose="020B0604020202020204" pitchFamily="34" charset="0"/>
              </a:rPr>
              <a:t>nd</a:t>
            </a:r>
            <a:r>
              <a:rPr lang="en-US" sz="3200" kern="150" dirty="0">
                <a:effectLst/>
                <a:latin typeface="Calibri" panose="020F0502020204030204" pitchFamily="34" charset="0"/>
                <a:ea typeface="NSimSun" panose="02010609030101010101" pitchFamily="49" charset="-122"/>
                <a:cs typeface="Arial" panose="020B0604020202020204" pitchFamily="34" charset="0"/>
              </a:rPr>
              <a:t> Sunday of Pentecost </a:t>
            </a:r>
          </a:p>
          <a:p>
            <a:pPr marL="0" marR="0" indent="0" algn="ctr">
              <a:spcBef>
                <a:spcPts val="0"/>
              </a:spcBef>
              <a:spcAft>
                <a:spcPts val="0"/>
              </a:spcAft>
              <a:buNone/>
            </a:pPr>
            <a:endParaRPr lang="en-US" sz="3200" kern="150" dirty="0">
              <a:latin typeface="Calibri" panose="020F0502020204030204" pitchFamily="34" charset="0"/>
              <a:ea typeface="NSimSun" panose="02010609030101010101" pitchFamily="49" charset="-122"/>
              <a:cs typeface="Arial" panose="020B0604020202020204" pitchFamily="34" charset="0"/>
            </a:endParaRPr>
          </a:p>
          <a:p>
            <a:pPr marL="0" indent="0" algn="ctr">
              <a:buNone/>
            </a:pPr>
            <a:r>
              <a:rPr lang="en-US" sz="2000" b="0" i="0" dirty="0">
                <a:solidFill>
                  <a:srgbClr val="000000"/>
                </a:solidFill>
                <a:effectLst/>
                <a:latin typeface="Calibri" panose="020F0502020204030204" pitchFamily="34" charset="0"/>
                <a:cs typeface="Calibri" panose="020F0502020204030204" pitchFamily="34" charset="0"/>
              </a:rPr>
              <a:t>It is good to give thanks to the LORD, </a:t>
            </a:r>
          </a:p>
          <a:p>
            <a:pPr marL="0" indent="0" algn="ctr">
              <a:buNone/>
            </a:pPr>
            <a:r>
              <a:rPr lang="en-US" sz="2000" b="0" i="0" dirty="0">
                <a:solidFill>
                  <a:srgbClr val="000000"/>
                </a:solidFill>
                <a:effectLst/>
                <a:latin typeface="Calibri" panose="020F0502020204030204" pitchFamily="34" charset="0"/>
                <a:cs typeface="Calibri" panose="020F0502020204030204" pitchFamily="34" charset="0"/>
              </a:rPr>
              <a:t>    to sing praises to your name, O Most High; </a:t>
            </a:r>
          </a:p>
          <a:p>
            <a:pPr marL="0" indent="0" algn="ctr">
              <a:buNone/>
            </a:pPr>
            <a:r>
              <a:rPr lang="en-US" sz="2000" b="0" i="0" dirty="0">
                <a:solidFill>
                  <a:srgbClr val="000000"/>
                </a:solidFill>
                <a:effectLst/>
                <a:latin typeface="Calibri" panose="020F0502020204030204" pitchFamily="34" charset="0"/>
                <a:cs typeface="Calibri" panose="020F0502020204030204" pitchFamily="34" charset="0"/>
              </a:rPr>
              <a:t>to declare your steadfast love in the morning, </a:t>
            </a:r>
          </a:p>
          <a:p>
            <a:pPr marL="0" indent="0" algn="ctr">
              <a:buNone/>
            </a:pPr>
            <a:r>
              <a:rPr lang="en-US" sz="2000" b="0" i="0" dirty="0">
                <a:solidFill>
                  <a:srgbClr val="000000"/>
                </a:solidFill>
                <a:effectLst/>
                <a:latin typeface="Calibri" panose="020F0502020204030204" pitchFamily="34" charset="0"/>
                <a:cs typeface="Calibri" panose="020F0502020204030204" pitchFamily="34" charset="0"/>
              </a:rPr>
              <a:t>    and your faithfulness by night – Psalm 92:1-2</a:t>
            </a:r>
          </a:p>
          <a:p>
            <a:pPr marL="0" marR="0" indent="0" algn="ctr">
              <a:spcBef>
                <a:spcPts val="0"/>
              </a:spcBef>
              <a:spcAft>
                <a:spcPts val="0"/>
              </a:spcAft>
              <a:buNone/>
            </a:pPr>
            <a:endParaRPr lang="en-US" sz="3200" kern="150" dirty="0">
              <a:effectLst/>
              <a:latin typeface="Calibri" panose="020F0502020204030204" pitchFamily="34" charset="0"/>
              <a:ea typeface="NSimSun" panose="02010609030101010101" pitchFamily="49" charset="-122"/>
              <a:cs typeface="Arial" panose="020B0604020202020204" pitchFamily="34" charset="0"/>
            </a:endParaRPr>
          </a:p>
        </p:txBody>
      </p:sp>
      <p:pic>
        <p:nvPicPr>
          <p:cNvPr id="3" name="Picture 2">
            <a:extLst>
              <a:ext uri="{FF2B5EF4-FFF2-40B4-BE49-F238E27FC236}">
                <a16:creationId xmlns:a16="http://schemas.microsoft.com/office/drawing/2014/main" id="{088D94B4-577D-4467-B89A-30AD28DED6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2477" y="407642"/>
            <a:ext cx="4663440" cy="5451867"/>
          </a:xfrm>
          <a:prstGeom prst="rect">
            <a:avLst/>
          </a:prstGeom>
        </p:spPr>
      </p:pic>
      <p:sp>
        <p:nvSpPr>
          <p:cNvPr id="5" name="TextBox 4">
            <a:extLst>
              <a:ext uri="{FF2B5EF4-FFF2-40B4-BE49-F238E27FC236}">
                <a16:creationId xmlns:a16="http://schemas.microsoft.com/office/drawing/2014/main" id="{6EAB3B22-118F-47DC-A489-B6FC38038259}"/>
              </a:ext>
            </a:extLst>
          </p:cNvPr>
          <p:cNvSpPr txBox="1"/>
          <p:nvPr/>
        </p:nvSpPr>
        <p:spPr>
          <a:xfrm>
            <a:off x="3162886" y="6858000"/>
            <a:ext cx="5866228" cy="230832"/>
          </a:xfrm>
          <a:prstGeom prst="rect">
            <a:avLst/>
          </a:prstGeom>
          <a:noFill/>
        </p:spPr>
        <p:txBody>
          <a:bodyPr wrap="square" rtlCol="0">
            <a:spAutoFit/>
          </a:bodyPr>
          <a:lstStyle/>
          <a:p>
            <a:r>
              <a:rPr lang="en-US" sz="900" dirty="0">
                <a:hlinkClick r:id="rId3" tooltip="https://www.freepngimg.com/png/64134-holy-symbols-as-espiritu-santo-spirit-doves"/>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64692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marL="0" marR="0" algn="ctr">
              <a:lnSpc>
                <a:spcPct val="107000"/>
              </a:lnSpc>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Light" panose="020F0302020204030204" pitchFamily="34" charset="0"/>
                <a:ea typeface="Calibri" panose="020F0502020204030204" pitchFamily="34" charset="0"/>
                <a:cs typeface="Calibri Light" panose="020F0302020204030204" pitchFamily="34" charset="0"/>
              </a:rPr>
              <a:t>Leaning on the Everlasting Arms</a:t>
            </a:r>
            <a:endParaRPr lang="en-US" sz="4000" dirty="0">
              <a:latin typeface="Calibri Light" panose="020F0302020204030204" pitchFamily="34" charset="0"/>
              <a:cs typeface="Calibri Light" panose="020F03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527" y="5394960"/>
            <a:ext cx="2313866" cy="1463040"/>
          </a:xfrm>
          <a:prstGeom prst="rect">
            <a:avLst/>
          </a:prstGeom>
        </p:spPr>
      </p:pic>
      <p:sp>
        <p:nvSpPr>
          <p:cNvPr id="7" name="TextBox 6">
            <a:extLst>
              <a:ext uri="{FF2B5EF4-FFF2-40B4-BE49-F238E27FC236}">
                <a16:creationId xmlns:a16="http://schemas.microsoft.com/office/drawing/2014/main" id="{1B597D2E-61CF-4945-9E55-FB8B6B64E514}"/>
              </a:ext>
            </a:extLst>
          </p:cNvPr>
          <p:cNvSpPr txBox="1"/>
          <p:nvPr/>
        </p:nvSpPr>
        <p:spPr>
          <a:xfrm>
            <a:off x="1364974" y="1045792"/>
            <a:ext cx="7593496" cy="5338384"/>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What a covenant, what a joy divine,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What a blessedness, what a peace is mine,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leaning,</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Safe and secure from all alarms;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leaning,</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495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marL="0" marR="0" algn="ctr">
              <a:lnSpc>
                <a:spcPct val="107000"/>
              </a:lnSpc>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Light" panose="020F0302020204030204" pitchFamily="34" charset="0"/>
                <a:ea typeface="Calibri" panose="020F0502020204030204" pitchFamily="34" charset="0"/>
                <a:cs typeface="Calibri Light" panose="020F0302020204030204" pitchFamily="34" charset="0"/>
              </a:rPr>
              <a:t>Leaning on the Everlasting Arms</a:t>
            </a:r>
            <a:endParaRPr lang="en-US" sz="4000" dirty="0">
              <a:latin typeface="Calibri Light" panose="020F0302020204030204" pitchFamily="34" charset="0"/>
              <a:cs typeface="Calibri Light" panose="020F03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527" y="5394960"/>
            <a:ext cx="2313866" cy="1463040"/>
          </a:xfrm>
          <a:prstGeom prst="rect">
            <a:avLst/>
          </a:prstGeom>
        </p:spPr>
      </p:pic>
      <p:sp>
        <p:nvSpPr>
          <p:cNvPr id="7" name="TextBox 6">
            <a:extLst>
              <a:ext uri="{FF2B5EF4-FFF2-40B4-BE49-F238E27FC236}">
                <a16:creationId xmlns:a16="http://schemas.microsoft.com/office/drawing/2014/main" id="{1B597D2E-61CF-4945-9E55-FB8B6B64E514}"/>
              </a:ext>
            </a:extLst>
          </p:cNvPr>
          <p:cNvSpPr txBox="1"/>
          <p:nvPr/>
        </p:nvSpPr>
        <p:spPr>
          <a:xfrm>
            <a:off x="1007165" y="1045792"/>
            <a:ext cx="8560905" cy="5338384"/>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Oh, how sweet to walk in this pilgrim way,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Oh, how bright the path grows from day to day,</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leaning,</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Safe and secure from all alarms;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leaning,</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478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marL="0" marR="0" algn="ctr">
              <a:lnSpc>
                <a:spcPct val="107000"/>
              </a:lnSpc>
              <a:spcBef>
                <a:spcPts val="0"/>
              </a:spcBef>
              <a:spcAft>
                <a:spcPts val="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Light" panose="020F0302020204030204" pitchFamily="34" charset="0"/>
                <a:ea typeface="Calibri" panose="020F0502020204030204" pitchFamily="34" charset="0"/>
                <a:cs typeface="Calibri Light" panose="020F0302020204030204" pitchFamily="34" charset="0"/>
              </a:rPr>
              <a:t>Leaning on the Everlasting Arms</a:t>
            </a:r>
            <a:endParaRPr lang="en-US" sz="4000" dirty="0">
              <a:latin typeface="Calibri Light" panose="020F0302020204030204" pitchFamily="34" charset="0"/>
              <a:cs typeface="Calibri Light" panose="020F03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098527" y="5394960"/>
            <a:ext cx="2313866" cy="1463040"/>
          </a:xfrm>
          <a:prstGeom prst="rect">
            <a:avLst/>
          </a:prstGeom>
        </p:spPr>
      </p:pic>
      <p:sp>
        <p:nvSpPr>
          <p:cNvPr id="7" name="TextBox 6">
            <a:extLst>
              <a:ext uri="{FF2B5EF4-FFF2-40B4-BE49-F238E27FC236}">
                <a16:creationId xmlns:a16="http://schemas.microsoft.com/office/drawing/2014/main" id="{1B597D2E-61CF-4945-9E55-FB8B6B64E514}"/>
              </a:ext>
            </a:extLst>
          </p:cNvPr>
          <p:cNvSpPr txBox="1"/>
          <p:nvPr/>
        </p:nvSpPr>
        <p:spPr>
          <a:xfrm>
            <a:off x="1272209" y="1045792"/>
            <a:ext cx="7513983" cy="4811445"/>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What have I to dread, what have I to fear,</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I have blessed peace with my Savior near,</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leaning,</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Safe and secure from all alarms;</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leaning,</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Leaning on the everlasting arms. </a:t>
            </a:r>
          </a:p>
        </p:txBody>
      </p:sp>
    </p:spTree>
    <p:extLst>
      <p:ext uri="{BB962C8B-B14F-4D97-AF65-F5344CB8AC3E}">
        <p14:creationId xmlns:p14="http://schemas.microsoft.com/office/powerpoint/2010/main" val="269810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1 Samuel 8: 4-20</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4284506"/>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Then all the elders of Israel gathered together and came to Samuel at Ramah, and said to him, “You are old and your sons do not follow in your ways; appoint for us, then, a king to govern us, like other nations.” But the thing displeased Samuel when they said, “Give us a king to govern us.” Samuel prayed to the LORD, and the LORD said to Samuel, “Listen to the voice of the people in all that they say to you; for they have not rejected you, but they have rejected me from being king over them. </a:t>
            </a:r>
            <a:endParaRPr lang="en-US" sz="3200" dirty="0"/>
          </a:p>
        </p:txBody>
      </p:sp>
    </p:spTree>
    <p:extLst>
      <p:ext uri="{BB962C8B-B14F-4D97-AF65-F5344CB8AC3E}">
        <p14:creationId xmlns:p14="http://schemas.microsoft.com/office/powerpoint/2010/main" val="56966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1 Samuel 8: 4-20</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5119222"/>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Just as they have done to me, from the day I brought them up out of Egypt to this day, forsaking me and serving other gods, so also they are doing to you. </a:t>
            </a:r>
          </a:p>
          <a:p>
            <a:pPr>
              <a:lnSpc>
                <a:spcPct val="107000"/>
              </a:lnSpc>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then, listen to their voice; only—you shall solemnly warn them, and show them the ways of the king who shall reign over them.” </a:t>
            </a:r>
          </a:p>
          <a:p>
            <a:pPr>
              <a:lnSpc>
                <a:spcPct val="107000"/>
              </a:lnSpc>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Samuel reported all the words of the LORD to the people who were asking him for a 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p>
        </p:txBody>
      </p:sp>
    </p:spTree>
    <p:extLst>
      <p:ext uri="{BB962C8B-B14F-4D97-AF65-F5344CB8AC3E}">
        <p14:creationId xmlns:p14="http://schemas.microsoft.com/office/powerpoint/2010/main" val="2671335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1 Samuel 8: 4-20</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3757567"/>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said, “These will be the ways of the king who will reign over you: he will take your sons and appoint them to his chariots and to be his horsemen, and to run before his chariots; and he will appoint for himself commanders of thousands and commanders of fifties, and some to plow his ground and to reap his harvest, and to make his implements of war and the equipment of his chariots. </a:t>
            </a:r>
            <a:endParaRPr lang="en-US" sz="3200" dirty="0"/>
          </a:p>
        </p:txBody>
      </p:sp>
    </p:spTree>
    <p:extLst>
      <p:ext uri="{BB962C8B-B14F-4D97-AF65-F5344CB8AC3E}">
        <p14:creationId xmlns:p14="http://schemas.microsoft.com/office/powerpoint/2010/main" val="1734494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1 Samuel 8: 4-20</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5338384"/>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will take your daughters to be perfumers and cooks and bakers. He will take the best of your fields and vineyards and olive orchards and give them to his courtiers. He will take one-tenth of your grain and of your vineyards and give it to his officers and his courtiers. He will take your male and female slaves, and the best of your cattle and donkeys, and put them to his work. He will take one-tenth of your flocks, and you shall be his slaves. And in that day you will cry out because of your king, whom you have chosen for yourselves; but the LORD will not answer you in that day.”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116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3" y="32467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1 Samuel 8: 4-20</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F78349B4-F98B-4CC1-8FE6-27207555D6F0}"/>
              </a:ext>
            </a:extLst>
          </p:cNvPr>
          <p:cNvSpPr txBox="1"/>
          <p:nvPr/>
        </p:nvSpPr>
        <p:spPr>
          <a:xfrm>
            <a:off x="622852" y="1169407"/>
            <a:ext cx="10727634" cy="4764894"/>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But the people refused to listen to the voice of Samuel; they said, “No! but we are determined to have a king over us, so that we also may be like other nations, and that our king may govern us and go out before us and fight our battles.”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solidFill>
                  <a:srgbClr val="000000"/>
                </a:solidFill>
                <a:effectLst/>
                <a:latin typeface="Calibri" panose="020F0502020204030204" pitchFamily="34" charset="0"/>
                <a:ea typeface="Times New Roman" panose="02020603050405020304" pitchFamily="18" charset="0"/>
              </a:rPr>
              <a:t>“Let’s go to Gilgal,” Samuel told the people, “and renew the monarchy there.” So everyone went to Gilgal, and there at Gilgal they made Saul king in the LORD’s presence. They offered well-being sacrifices in the LORD’s presence, and Saul and all the Israelites held a great celebration there.</a:t>
            </a:r>
            <a:endParaRPr lang="en-US" sz="3200" dirty="0"/>
          </a:p>
        </p:txBody>
      </p:sp>
    </p:spTree>
    <p:extLst>
      <p:ext uri="{BB962C8B-B14F-4D97-AF65-F5344CB8AC3E}">
        <p14:creationId xmlns:p14="http://schemas.microsoft.com/office/powerpoint/2010/main" val="124925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4" y="50999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Mark</a:t>
            </a:r>
            <a:r>
              <a:rPr lang="en-US" sz="3600" b="1" dirty="0">
                <a:solidFill>
                  <a:srgbClr val="000000"/>
                </a:solidFill>
                <a:effectLst/>
                <a:latin typeface="Arial" panose="020B0604020202020204" pitchFamily="34" charset="0"/>
                <a:ea typeface="Times New Roman" panose="02020603050405020304" pitchFamily="18" charset="0"/>
              </a:rPr>
              <a:t> </a:t>
            </a:r>
            <a:r>
              <a:rPr lang="en-US" sz="3600" b="1" dirty="0">
                <a:solidFill>
                  <a:srgbClr val="000000"/>
                </a:solidFill>
                <a:latin typeface="Arial" panose="020B0604020202020204" pitchFamily="34" charset="0"/>
                <a:ea typeface="Times New Roman" panose="02020603050405020304" pitchFamily="18" charset="0"/>
              </a:rPr>
              <a:t>3</a:t>
            </a:r>
            <a:r>
              <a:rPr lang="en-US" sz="3600" b="1" dirty="0">
                <a:solidFill>
                  <a:srgbClr val="000000"/>
                </a:solidFill>
                <a:effectLst/>
                <a:latin typeface="Arial" panose="020B0604020202020204" pitchFamily="34" charset="0"/>
                <a:ea typeface="Times New Roman" panose="02020603050405020304" pitchFamily="18" charset="0"/>
              </a:rPr>
              <a:t>: </a:t>
            </a:r>
            <a:r>
              <a:rPr lang="en-US" sz="3600" b="1" dirty="0">
                <a:solidFill>
                  <a:srgbClr val="000000"/>
                </a:solidFill>
                <a:latin typeface="Arial" panose="020B0604020202020204" pitchFamily="34" charset="0"/>
                <a:ea typeface="Times New Roman" panose="02020603050405020304" pitchFamily="18" charset="0"/>
              </a:rPr>
              <a:t>20-35</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9B019182-6899-4307-B120-1F274960B450}"/>
              </a:ext>
            </a:extLst>
          </p:cNvPr>
          <p:cNvSpPr txBox="1"/>
          <p:nvPr/>
        </p:nvSpPr>
        <p:spPr>
          <a:xfrm>
            <a:off x="841512" y="1217718"/>
            <a:ext cx="10356575" cy="5338384"/>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the crowd came together again, so that they could not even eat. When his family heard it, they went out to restrain him, for people were saying, “He has gone out of his mind.” And the scribes who came down from Jerusalem said, “He has </a:t>
            </a:r>
            <a:r>
              <a:rPr lang="en-US" sz="3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Beelzebul</a:t>
            </a: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by the ruler of the demons he casts out demons.” And he called them to him, and spoke to them in parables, “How can Satan cast out Satan? If a kingdom is divided against itself, that kingdom cannot stand. And if a house is divided against itself, that house will not be able to stand.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63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4" y="50999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Mark</a:t>
            </a:r>
            <a:r>
              <a:rPr lang="en-US" sz="3600" b="1" dirty="0">
                <a:solidFill>
                  <a:srgbClr val="000000"/>
                </a:solidFill>
                <a:effectLst/>
                <a:latin typeface="Arial" panose="020B0604020202020204" pitchFamily="34" charset="0"/>
                <a:ea typeface="Times New Roman" panose="02020603050405020304" pitchFamily="18" charset="0"/>
              </a:rPr>
              <a:t> </a:t>
            </a:r>
            <a:r>
              <a:rPr lang="en-US" sz="3600" b="1" dirty="0">
                <a:solidFill>
                  <a:srgbClr val="000000"/>
                </a:solidFill>
                <a:latin typeface="Arial" panose="020B0604020202020204" pitchFamily="34" charset="0"/>
                <a:ea typeface="Times New Roman" panose="02020603050405020304" pitchFamily="18" charset="0"/>
              </a:rPr>
              <a:t>3</a:t>
            </a:r>
            <a:r>
              <a:rPr lang="en-US" sz="3600" b="1" dirty="0">
                <a:solidFill>
                  <a:srgbClr val="000000"/>
                </a:solidFill>
                <a:effectLst/>
                <a:latin typeface="Arial" panose="020B0604020202020204" pitchFamily="34" charset="0"/>
                <a:ea typeface="Times New Roman" panose="02020603050405020304" pitchFamily="18" charset="0"/>
              </a:rPr>
              <a:t>: </a:t>
            </a:r>
            <a:r>
              <a:rPr lang="en-US" sz="3600" b="1" dirty="0">
                <a:solidFill>
                  <a:srgbClr val="000000"/>
                </a:solidFill>
                <a:latin typeface="Arial" panose="020B0604020202020204" pitchFamily="34" charset="0"/>
                <a:ea typeface="Times New Roman" panose="02020603050405020304" pitchFamily="18" charset="0"/>
              </a:rPr>
              <a:t>20-35</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9B019182-6899-4307-B120-1F274960B450}"/>
              </a:ext>
            </a:extLst>
          </p:cNvPr>
          <p:cNvSpPr txBox="1"/>
          <p:nvPr/>
        </p:nvSpPr>
        <p:spPr>
          <a:xfrm>
            <a:off x="841512" y="1217718"/>
            <a:ext cx="10356575" cy="5440977"/>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if Satan has risen up against himself and is divided, he cannot stand, but his end has come. But no one can enter a strong man’s house and plunder his property without first tying up the strong man; then indeed the house can be plundered.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“Truly I tell you, people will be forgiven for their sins and whatever blasphemies they utter; but whoever blasphemes against the Holy Spirit can never have forgiveness, but is guilty of an eternal sin”— for they had said, “He has an unclean spirit.”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85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Calibri" panose="020F0502020204030204" pitchFamily="34" charset="0"/>
              </a:rPr>
              <a:t>Eat This Bread and Never Hunger</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Eat this bread and never hunger,</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Drink this cup and never thirst;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Christ invites us to the table</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Where the last become the first.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Asking for a cup of water,</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Jesus touched forbidden ground;</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And the woman with a question</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Told the world what she had found.</a:t>
            </a: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378285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4" y="509999"/>
            <a:ext cx="6586491" cy="580550"/>
          </a:xfrm>
        </p:spPr>
        <p:txBody>
          <a:bodyPr anchor="b">
            <a:noAutofit/>
          </a:bodyPr>
          <a:lstStyle/>
          <a:p>
            <a:pPr algn="ctr"/>
            <a:r>
              <a:rPr lang="en-US" sz="3600" b="1" dirty="0">
                <a:solidFill>
                  <a:srgbClr val="000000"/>
                </a:solidFill>
                <a:latin typeface="Arial" panose="020B0604020202020204" pitchFamily="34" charset="0"/>
                <a:ea typeface="Times New Roman" panose="02020603050405020304" pitchFamily="18" charset="0"/>
              </a:rPr>
              <a:t>Mark</a:t>
            </a:r>
            <a:r>
              <a:rPr lang="en-US" sz="3600" b="1" dirty="0">
                <a:solidFill>
                  <a:srgbClr val="000000"/>
                </a:solidFill>
                <a:effectLst/>
                <a:latin typeface="Arial" panose="020B0604020202020204" pitchFamily="34" charset="0"/>
                <a:ea typeface="Times New Roman" panose="02020603050405020304" pitchFamily="18" charset="0"/>
              </a:rPr>
              <a:t> </a:t>
            </a:r>
            <a:r>
              <a:rPr lang="en-US" sz="3600" b="1" dirty="0">
                <a:solidFill>
                  <a:srgbClr val="000000"/>
                </a:solidFill>
                <a:latin typeface="Arial" panose="020B0604020202020204" pitchFamily="34" charset="0"/>
                <a:ea typeface="Times New Roman" panose="02020603050405020304" pitchFamily="18" charset="0"/>
              </a:rPr>
              <a:t>3</a:t>
            </a:r>
            <a:r>
              <a:rPr lang="en-US" sz="3600" b="1" dirty="0">
                <a:solidFill>
                  <a:srgbClr val="000000"/>
                </a:solidFill>
                <a:effectLst/>
                <a:latin typeface="Arial" panose="020B0604020202020204" pitchFamily="34" charset="0"/>
                <a:ea typeface="Times New Roman" panose="02020603050405020304" pitchFamily="18" charset="0"/>
              </a:rPr>
              <a:t>: </a:t>
            </a:r>
            <a:r>
              <a:rPr lang="en-US" sz="3600" b="1" dirty="0">
                <a:solidFill>
                  <a:srgbClr val="000000"/>
                </a:solidFill>
                <a:latin typeface="Arial" panose="020B0604020202020204" pitchFamily="34" charset="0"/>
                <a:ea typeface="Times New Roman" panose="02020603050405020304" pitchFamily="18" charset="0"/>
              </a:rPr>
              <a:t>20-35</a:t>
            </a:r>
            <a:endParaRPr lang="en-US" sz="3600" dirty="0">
              <a:latin typeface="+mn-lt"/>
            </a:endParaRPr>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1512" y="1353656"/>
            <a:ext cx="10508974" cy="5179665"/>
          </a:xfrm>
        </p:spPr>
        <p:txBody>
          <a:bodyPr>
            <a:normAutofit/>
          </a:bodyPr>
          <a:lstStyle/>
          <a:p>
            <a:pPr marL="0" indent="0">
              <a:buNone/>
            </a:pPr>
            <a:br>
              <a:rPr lang="en-US" sz="4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4100" dirty="0"/>
          </a:p>
          <a:p>
            <a:pPr marL="0" indent="0">
              <a:buNone/>
            </a:pPr>
            <a:endParaRPr lang="en-US" sz="4000" dirty="0"/>
          </a:p>
        </p:txBody>
      </p:sp>
      <p:sp>
        <p:nvSpPr>
          <p:cNvPr id="7" name="TextBox 6">
            <a:extLst>
              <a:ext uri="{FF2B5EF4-FFF2-40B4-BE49-F238E27FC236}">
                <a16:creationId xmlns:a16="http://schemas.microsoft.com/office/drawing/2014/main" id="{9B019182-6899-4307-B120-1F274960B450}"/>
              </a:ext>
            </a:extLst>
          </p:cNvPr>
          <p:cNvSpPr txBox="1"/>
          <p:nvPr/>
        </p:nvSpPr>
        <p:spPr>
          <a:xfrm>
            <a:off x="841512" y="1217718"/>
            <a:ext cx="10356575" cy="4914038"/>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Then his mother and his brothers came; and standing outside, they sent to him and called him. A crowd was sitting around him; and they said to him, “Your mother and your brothers and sisters are outside, asking for you.” And he replied, “Who are my mother and my brothers?” And looking at those who sat around him, he said, “Here are my mother and my brothers! Whoever does the will of God is my brother and sister and mother.”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0473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4890052" y="1825625"/>
            <a:ext cx="6463748" cy="4351338"/>
          </a:xfrm>
        </p:spPr>
        <p:txBody>
          <a:bodyPr/>
          <a:lstStyle/>
          <a:p>
            <a:pPr marL="0" indent="0">
              <a:buNone/>
            </a:pPr>
            <a:endParaRPr lang="en-US" dirty="0"/>
          </a:p>
          <a:p>
            <a:pPr marL="0" indent="0">
              <a:buNone/>
            </a:pPr>
            <a:r>
              <a:rPr lang="en-US" sz="4000" dirty="0"/>
              <a:t>Reflection</a:t>
            </a:r>
          </a:p>
          <a:p>
            <a:pPr marL="0" indent="0">
              <a:buNone/>
            </a:pPr>
            <a:endParaRPr lang="en-US" sz="4000" dirty="0"/>
          </a:p>
          <a:p>
            <a:pPr marL="0" indent="0">
              <a:buNone/>
            </a:pPr>
            <a:endParaRPr lang="en-US" sz="4000" dirty="0"/>
          </a:p>
          <a:p>
            <a:pPr marL="0" indent="0">
              <a:buNone/>
            </a:pPr>
            <a:endParaRPr lang="en-US" sz="3600" i="1" dirty="0"/>
          </a:p>
        </p:txBody>
      </p:sp>
      <p:pic>
        <p:nvPicPr>
          <p:cNvPr id="3" name="Picture 2">
            <a:extLst>
              <a:ext uri="{FF2B5EF4-FFF2-40B4-BE49-F238E27FC236}">
                <a16:creationId xmlns:a16="http://schemas.microsoft.com/office/drawing/2014/main" id="{481AB0DF-BC42-46E2-94EC-4BD9284AA4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6176" y="1006867"/>
            <a:ext cx="5449824" cy="4150107"/>
          </a:xfrm>
          <a:prstGeom prst="rect">
            <a:avLst/>
          </a:prstGeom>
        </p:spPr>
      </p:pic>
    </p:spTree>
    <p:extLst>
      <p:ext uri="{BB962C8B-B14F-4D97-AF65-F5344CB8AC3E}">
        <p14:creationId xmlns:p14="http://schemas.microsoft.com/office/powerpoint/2010/main" val="291053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4890052" y="1825625"/>
            <a:ext cx="6463748" cy="4351338"/>
          </a:xfrm>
        </p:spPr>
        <p:txBody>
          <a:bodyPr/>
          <a:lstStyle/>
          <a:p>
            <a:pPr marL="0" indent="0">
              <a:buNone/>
            </a:pPr>
            <a:endParaRPr lang="en-US" dirty="0"/>
          </a:p>
          <a:p>
            <a:pPr marL="0" indent="0">
              <a:buNone/>
            </a:pPr>
            <a:r>
              <a:rPr lang="en-US" sz="4000" dirty="0"/>
              <a:t>Pastoral Prayer</a:t>
            </a:r>
          </a:p>
          <a:p>
            <a:pPr marL="0" indent="0">
              <a:buNone/>
            </a:pPr>
            <a:endParaRPr lang="en-US" sz="4000" dirty="0"/>
          </a:p>
          <a:p>
            <a:pPr marL="0" indent="0">
              <a:buNone/>
            </a:pPr>
            <a:endParaRPr lang="en-US" sz="4000" dirty="0"/>
          </a:p>
        </p:txBody>
      </p:sp>
      <p:pic>
        <p:nvPicPr>
          <p:cNvPr id="3" name="Picture 2">
            <a:extLst>
              <a:ext uri="{FF2B5EF4-FFF2-40B4-BE49-F238E27FC236}">
                <a16:creationId xmlns:a16="http://schemas.microsoft.com/office/drawing/2014/main" id="{AF2E26B1-63CC-4708-A893-D03CB64A0234}"/>
              </a:ext>
            </a:extLst>
          </p:cNvPr>
          <p:cNvPicPr>
            <a:picLocks noChangeAspect="1"/>
          </p:cNvPicPr>
          <p:nvPr/>
        </p:nvPicPr>
        <p:blipFill>
          <a:blip r:embed="rId2"/>
          <a:stretch>
            <a:fillRect/>
          </a:stretch>
        </p:blipFill>
        <p:spPr>
          <a:xfrm>
            <a:off x="646176" y="1496865"/>
            <a:ext cx="5449824" cy="4150108"/>
          </a:xfrm>
          <a:prstGeom prst="rect">
            <a:avLst/>
          </a:prstGeom>
        </p:spPr>
      </p:pic>
    </p:spTree>
    <p:extLst>
      <p:ext uri="{BB962C8B-B14F-4D97-AF65-F5344CB8AC3E}">
        <p14:creationId xmlns:p14="http://schemas.microsoft.com/office/powerpoint/2010/main" val="2083601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9192BF-21DA-480E-8061-B563EB64EF78}"/>
              </a:ext>
            </a:extLst>
          </p:cNvPr>
          <p:cNvSpPr>
            <a:spLocks noGrp="1"/>
          </p:cNvSpPr>
          <p:nvPr>
            <p:ph type="title"/>
          </p:nvPr>
        </p:nvSpPr>
        <p:spPr>
          <a:xfrm>
            <a:off x="4965430" y="629268"/>
            <a:ext cx="6586491" cy="580550"/>
          </a:xfrm>
        </p:spPr>
        <p:txBody>
          <a:bodyPr anchor="b">
            <a:normAutofit fontScale="90000"/>
          </a:bodyPr>
          <a:lstStyle/>
          <a:p>
            <a:r>
              <a:rPr lang="en-US" dirty="0">
                <a:latin typeface="Calibri" panose="020F0502020204030204" pitchFamily="34" charset="0"/>
                <a:cs typeface="Times New Roman" panose="02020603050405020304" pitchFamily="18" charset="0"/>
              </a:rPr>
              <a:t>The Lord’s Prayer</a:t>
            </a:r>
            <a:endParaRPr lang="en-US" dirty="0"/>
          </a:p>
        </p:txBody>
      </p:sp>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848138" y="1253331"/>
            <a:ext cx="9568070" cy="4351338"/>
          </a:xfrm>
        </p:spPr>
        <p:txBody>
          <a:bodyPr>
            <a:noAutofit/>
          </a:bodyPr>
          <a:lstStyle/>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Our Father, which art in heaven,</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Hallowed be thy Name.</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Thy Kingdom come.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Thy will be done in earth,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As it is in heaven.</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Give us this day our daily bread.</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And forgive us our trespasses,</a:t>
            </a:r>
            <a:r>
              <a:rPr lang="en-US" dirty="0">
                <a:effectLst/>
              </a:rPr>
              <a:t>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As we forgive those that trespass against us.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And lead us not into temptation,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But deliver us from evil.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For thine is the kingdom,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The power, and the glory, </a:t>
            </a:r>
            <a:r>
              <a:rPr lang="en-US" b="1" dirty="0">
                <a:effectLst/>
                <a:ea typeface="Times New Roman" panose="02020603050405020304" pitchFamily="18" charset="0"/>
              </a:rPr>
              <a:t> </a:t>
            </a:r>
            <a:endParaRPr lang="en-US" dirty="0">
              <a:effectLst/>
              <a:ea typeface="Times New Roman" panose="02020603050405020304" pitchFamily="18" charset="0"/>
            </a:endParaRPr>
          </a:p>
          <a:p>
            <a:pPr marL="0" marR="0" indent="0">
              <a:spcBef>
                <a:spcPts val="0"/>
              </a:spcBef>
              <a:spcAft>
                <a:spcPts val="0"/>
              </a:spcAft>
              <a:buNone/>
            </a:pPr>
            <a:r>
              <a:rPr lang="en-US" b="1" dirty="0">
                <a:effectLst/>
                <a:ea typeface="Times New Roman" panose="02020603050405020304" pitchFamily="18" charset="0"/>
                <a:cs typeface="Times New Roman" panose="02020603050405020304" pitchFamily="18" charset="0"/>
              </a:rPr>
              <a:t>For ever and ever. </a:t>
            </a:r>
            <a:r>
              <a:rPr lang="en-US" b="1" dirty="0">
                <a:effectLst/>
                <a:ea typeface="Times New Roman" panose="02020603050405020304" pitchFamily="18" charset="0"/>
              </a:rPr>
              <a:t> </a:t>
            </a:r>
            <a:r>
              <a:rPr lang="en-US" b="1" dirty="0">
                <a:effectLst/>
                <a:ea typeface="Times New Roman" panose="02020603050405020304" pitchFamily="18" charset="0"/>
                <a:cs typeface="Times New Roman" panose="02020603050405020304" pitchFamily="18" charset="0"/>
              </a:rPr>
              <a:t>Amen.</a:t>
            </a:r>
            <a:r>
              <a:rPr lang="en-US" dirty="0">
                <a:effectLst/>
                <a:ea typeface="Calibri" panose="020F0502020204030204" pitchFamily="34" charset="0"/>
                <a:cs typeface="Times New Roman" panose="02020603050405020304" pitchFamily="18" charset="0"/>
              </a:rPr>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309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lnSpc>
                <a:spcPct val="107000"/>
              </a:lnSpc>
              <a:spcBef>
                <a:spcPts val="0"/>
              </a:spcBef>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Swing Low Sweet Chariot</a:t>
            </a:r>
            <a:endParaRPr lang="en-US" sz="3600" dirty="0"/>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80649" y="5284773"/>
            <a:ext cx="2313866" cy="1463040"/>
          </a:xfrm>
          <a:prstGeom prst="rect">
            <a:avLst/>
          </a:prstGeom>
        </p:spPr>
      </p:pic>
      <p:sp>
        <p:nvSpPr>
          <p:cNvPr id="6" name="TextBox 5">
            <a:extLst>
              <a:ext uri="{FF2B5EF4-FFF2-40B4-BE49-F238E27FC236}">
                <a16:creationId xmlns:a16="http://schemas.microsoft.com/office/drawing/2014/main" id="{BBFC99D2-93A6-4676-B9D2-25310D6C87D6}"/>
              </a:ext>
            </a:extLst>
          </p:cNvPr>
          <p:cNvSpPr txBox="1"/>
          <p:nvPr/>
        </p:nvSpPr>
        <p:spPr>
          <a:xfrm>
            <a:off x="397485" y="1317993"/>
            <a:ext cx="10628242" cy="4800288"/>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I looked over Jordan, and what did I see,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A band of angels coming after 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endParaRPr lang="en-US" sz="3200" dirty="0">
              <a:cs typeface="Calibri" panose="020F0502020204030204" pitchFamily="34" charset="0"/>
            </a:endParaRPr>
          </a:p>
        </p:txBody>
      </p:sp>
    </p:spTree>
    <p:extLst>
      <p:ext uri="{BB962C8B-B14F-4D97-AF65-F5344CB8AC3E}">
        <p14:creationId xmlns:p14="http://schemas.microsoft.com/office/powerpoint/2010/main" val="125632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lnSpc>
                <a:spcPct val="107000"/>
              </a:lnSpc>
              <a:spcBef>
                <a:spcPts val="0"/>
              </a:spcBef>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Swing Low Sweet Chariot</a:t>
            </a:r>
            <a:endParaRPr lang="en-US" sz="3600" dirty="0"/>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80649" y="5284773"/>
            <a:ext cx="2313866" cy="1463040"/>
          </a:xfrm>
          <a:prstGeom prst="rect">
            <a:avLst/>
          </a:prstGeom>
        </p:spPr>
      </p:pic>
      <p:sp>
        <p:nvSpPr>
          <p:cNvPr id="6" name="TextBox 5">
            <a:extLst>
              <a:ext uri="{FF2B5EF4-FFF2-40B4-BE49-F238E27FC236}">
                <a16:creationId xmlns:a16="http://schemas.microsoft.com/office/drawing/2014/main" id="{BBFC99D2-93A6-4676-B9D2-25310D6C87D6}"/>
              </a:ext>
            </a:extLst>
          </p:cNvPr>
          <p:cNvSpPr txBox="1"/>
          <p:nvPr/>
        </p:nvSpPr>
        <p:spPr>
          <a:xfrm>
            <a:off x="251711" y="1003833"/>
            <a:ext cx="10628242" cy="5854167"/>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If you get there before I do,</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Tell all my friends I’m coming too,</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 </a:t>
            </a:r>
          </a:p>
          <a:p>
            <a:endParaRPr lang="en-US" sz="3200" dirty="0">
              <a:cs typeface="Calibri" panose="020F0502020204030204" pitchFamily="34" charset="0"/>
            </a:endParaRPr>
          </a:p>
        </p:txBody>
      </p:sp>
    </p:spTree>
    <p:extLst>
      <p:ext uri="{BB962C8B-B14F-4D97-AF65-F5344CB8AC3E}">
        <p14:creationId xmlns:p14="http://schemas.microsoft.com/office/powerpoint/2010/main" val="315898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lnSpc>
                <a:spcPct val="107000"/>
              </a:lnSpc>
              <a:spcBef>
                <a:spcPts val="0"/>
              </a:spcBef>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Calibri" panose="020F0502020204030204" pitchFamily="34" charset="0"/>
              </a:rPr>
              <a:t>Swing Low Sweet Chariot</a:t>
            </a:r>
            <a:endParaRPr lang="en-US" sz="3600" dirty="0"/>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556593" y="1111345"/>
            <a:ext cx="10628242" cy="3785419"/>
          </a:xfrm>
        </p:spPr>
        <p:txBody>
          <a:bodyPr>
            <a:noAutofit/>
          </a:bodyPr>
          <a:lstStyle/>
          <a:p>
            <a:pPr marL="0" indent="0">
              <a:lnSpc>
                <a:spcPct val="107000"/>
              </a:lnSpc>
              <a:spcBef>
                <a:spcPts val="0"/>
              </a:spcBef>
              <a:buNone/>
            </a:pPr>
            <a:endParaRPr lang="en-US" sz="35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b="1"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500" dirty="0">
                <a:effectLst/>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4282275A-0149-4FC1-9F81-F9E5AFE03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80649" y="5284773"/>
            <a:ext cx="2313866" cy="1463040"/>
          </a:xfrm>
          <a:prstGeom prst="rect">
            <a:avLst/>
          </a:prstGeom>
        </p:spPr>
      </p:pic>
      <p:sp>
        <p:nvSpPr>
          <p:cNvPr id="6" name="TextBox 5">
            <a:extLst>
              <a:ext uri="{FF2B5EF4-FFF2-40B4-BE49-F238E27FC236}">
                <a16:creationId xmlns:a16="http://schemas.microsoft.com/office/drawing/2014/main" id="{BBFC99D2-93A6-4676-B9D2-25310D6C87D6}"/>
              </a:ext>
            </a:extLst>
          </p:cNvPr>
          <p:cNvSpPr txBox="1"/>
          <p:nvPr/>
        </p:nvSpPr>
        <p:spPr>
          <a:xfrm>
            <a:off x="397485" y="1317993"/>
            <a:ext cx="10628242" cy="4902881"/>
          </a:xfrm>
          <a:prstGeom prst="rect">
            <a:avLst/>
          </a:prstGeom>
          <a:noFill/>
        </p:spPr>
        <p:txBody>
          <a:bodyPr wrap="square">
            <a:spAutoFit/>
          </a:bodyPr>
          <a:lstStyle/>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I’m sometimes up, I’m sometimes down,</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But still my soul feels heavenly bound,</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a:t>
            </a:r>
          </a:p>
          <a:p>
            <a:pPr marL="0" marR="0">
              <a:lnSpc>
                <a:spcPct val="107000"/>
              </a:lnSpc>
              <a:spcBef>
                <a:spcPts val="0"/>
              </a:spcBef>
              <a:spcAft>
                <a:spcPts val="0"/>
              </a:spcAft>
            </a:pPr>
            <a:r>
              <a:rPr lang="en-US" sz="3200" dirty="0">
                <a:effectLst/>
                <a:ea typeface="Calibri" panose="020F0502020204030204" pitchFamily="34" charset="0"/>
                <a:cs typeface="Times New Roman" panose="02020603050405020304" pitchFamily="18" charset="0"/>
              </a:rPr>
              <a:t>Swing low, sweet chariot, coming for to carry me home. </a:t>
            </a:r>
          </a:p>
          <a:p>
            <a:pPr marL="0" marR="0">
              <a:lnSpc>
                <a:spcPct val="107000"/>
              </a:lnSpc>
              <a:spcBef>
                <a:spcPts val="0"/>
              </a:spcBef>
              <a:spcAft>
                <a:spcPts val="800"/>
              </a:spcAft>
            </a:pPr>
            <a:r>
              <a:rPr lang="en-US" sz="3200" dirty="0">
                <a:effectLst/>
                <a:ea typeface="Calibri" panose="020F0502020204030204" pitchFamily="34" charset="0"/>
                <a:cs typeface="Times New Roman" panose="02020603050405020304" pitchFamily="18" charset="0"/>
              </a:rPr>
              <a:t> </a:t>
            </a:r>
          </a:p>
          <a:p>
            <a:endParaRPr lang="en-US" sz="3200" dirty="0">
              <a:cs typeface="Calibri" panose="020F0502020204030204" pitchFamily="34" charset="0"/>
            </a:endParaRPr>
          </a:p>
        </p:txBody>
      </p:sp>
    </p:spTree>
    <p:extLst>
      <p:ext uri="{BB962C8B-B14F-4D97-AF65-F5344CB8AC3E}">
        <p14:creationId xmlns:p14="http://schemas.microsoft.com/office/powerpoint/2010/main" val="2127223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A65655-11CD-4418-83B5-8D72C1823D4D}"/>
              </a:ext>
            </a:extLst>
          </p:cNvPr>
          <p:cNvSpPr>
            <a:spLocks noGrp="1"/>
          </p:cNvSpPr>
          <p:nvPr>
            <p:ph idx="1"/>
          </p:nvPr>
        </p:nvSpPr>
        <p:spPr>
          <a:xfrm>
            <a:off x="4890052" y="1825625"/>
            <a:ext cx="6463748" cy="4351338"/>
          </a:xfrm>
        </p:spPr>
        <p:txBody>
          <a:bodyPr>
            <a:normAutofit/>
          </a:bodyPr>
          <a:lstStyle/>
          <a:p>
            <a:pPr marL="0" indent="0">
              <a:buNone/>
            </a:pPr>
            <a:endParaRPr lang="en-US" dirty="0"/>
          </a:p>
          <a:p>
            <a:pPr marL="0" marR="0" indent="0" fontAlgn="base">
              <a:spcBef>
                <a:spcPts val="0"/>
              </a:spcBef>
              <a:spcAft>
                <a:spcPts val="0"/>
              </a:spcAft>
              <a:buNone/>
            </a:pPr>
            <a:r>
              <a:rPr lang="en-US" sz="3600" dirty="0">
                <a:solidFill>
                  <a:srgbClr val="000000"/>
                </a:solidFill>
                <a:effectLst/>
                <a:latin typeface="Calibri" panose="020F0502020204030204" pitchFamily="34" charset="0"/>
                <a:ea typeface="Times New Roman" panose="02020603050405020304" pitchFamily="18" charset="0"/>
              </a:rPr>
              <a:t>Finish what you started in us, GOD.</a:t>
            </a:r>
            <a:br>
              <a:rPr lang="en-US" sz="3600" dirty="0">
                <a:solidFill>
                  <a:srgbClr val="000000"/>
                </a:solidFill>
                <a:effectLst/>
                <a:latin typeface="Calibri" panose="020F0502020204030204" pitchFamily="34" charset="0"/>
                <a:ea typeface="Times New Roman" panose="02020603050405020304" pitchFamily="18" charset="0"/>
              </a:rPr>
            </a:br>
            <a:r>
              <a:rPr lang="en-US" sz="3600" dirty="0">
                <a:solidFill>
                  <a:srgbClr val="000000"/>
                </a:solidFill>
                <a:effectLst/>
                <a:latin typeface="Calibri" panose="020F0502020204030204" pitchFamily="34" charset="0"/>
                <a:ea typeface="Times New Roman" panose="02020603050405020304" pitchFamily="18" charset="0"/>
              </a:rPr>
              <a:t>Your love is eternal–go with us, now, into the world,</a:t>
            </a:r>
            <a:br>
              <a:rPr lang="en-US" sz="3600" dirty="0">
                <a:solidFill>
                  <a:srgbClr val="000000"/>
                </a:solidFill>
                <a:effectLst/>
                <a:latin typeface="Calibri" panose="020F0502020204030204" pitchFamily="34" charset="0"/>
                <a:ea typeface="Times New Roman" panose="02020603050405020304" pitchFamily="18" charset="0"/>
              </a:rPr>
            </a:br>
            <a:r>
              <a:rPr lang="en-US" sz="3600" dirty="0">
                <a:solidFill>
                  <a:srgbClr val="000000"/>
                </a:solidFill>
                <a:effectLst/>
                <a:latin typeface="Calibri" panose="020F0502020204030204" pitchFamily="34" charset="0"/>
                <a:ea typeface="Times New Roman" panose="02020603050405020304" pitchFamily="18" charset="0"/>
              </a:rPr>
              <a:t>that we may say</a:t>
            </a:r>
            <a:br>
              <a:rPr lang="en-US" sz="3600" dirty="0">
                <a:solidFill>
                  <a:srgbClr val="000000"/>
                </a:solidFill>
                <a:effectLst/>
                <a:latin typeface="Calibri" panose="020F0502020204030204" pitchFamily="34" charset="0"/>
                <a:ea typeface="Times New Roman" panose="02020603050405020304" pitchFamily="18" charset="0"/>
              </a:rPr>
            </a:br>
            <a:r>
              <a:rPr lang="en-US" sz="3600" dirty="0">
                <a:solidFill>
                  <a:srgbClr val="000000"/>
                </a:solidFill>
                <a:effectLst/>
                <a:latin typeface="Calibri" panose="020F0502020204030204" pitchFamily="34" charset="0"/>
                <a:ea typeface="Times New Roman" panose="02020603050405020304" pitchFamily="18" charset="0"/>
              </a:rPr>
              <a:t>Thank you!</a:t>
            </a:r>
            <a:endParaRPr lang="en-US" sz="40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60A55062-0F2B-4A1E-B1C9-7815220B5C3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1533" y="356623"/>
            <a:ext cx="4663440" cy="5451867"/>
          </a:xfrm>
          <a:prstGeom prst="rect">
            <a:avLst/>
          </a:prstGeom>
        </p:spPr>
      </p:pic>
    </p:spTree>
    <p:extLst>
      <p:ext uri="{BB962C8B-B14F-4D97-AF65-F5344CB8AC3E}">
        <p14:creationId xmlns:p14="http://schemas.microsoft.com/office/powerpoint/2010/main" val="254046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Calibri" panose="020F0502020204030204" pitchFamily="34" charset="0"/>
              </a:rPr>
              <a:t>Eat This Bread and Never Hunger</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Eat this bread and never hunger,</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Drink this cup and never thirst;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Christ invites us to the table</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Where the last become the first.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Walking down a desert highway,</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Jesus healed a man born blind;</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Soon the man became a witness</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To the truth we seek and find.</a:t>
            </a: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252840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Calibri" panose="020F0502020204030204" pitchFamily="34" charset="0"/>
              </a:rPr>
              <a:t>Eat This Bread and Never Hunger</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Eat this bread and never hunger,</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Drink this cup and never thirst;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Christ invites us to the table</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Where the last become the first.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Weeping for his friend at graveside,</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Jesus felt the pain of death;</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Yet he knew God’s power to waken:</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Living water, living breath.</a:t>
            </a:r>
          </a:p>
          <a:p>
            <a:pPr marL="0" marR="0" indent="0">
              <a:lnSpc>
                <a:spcPct val="107000"/>
              </a:lnSpc>
              <a:spcBef>
                <a:spcPts val="0"/>
              </a:spcBef>
              <a:spcAft>
                <a:spcPts val="0"/>
              </a:spcAft>
              <a:buNone/>
            </a:pPr>
            <a:r>
              <a:rPr lang="en-US" sz="3200" i="1" dirty="0">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790987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683485" y="239247"/>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Calibri" panose="020F0502020204030204" pitchFamily="34" charset="0"/>
              </a:rPr>
              <a:t>Eat This Bread and Never Hunger</a:t>
            </a:r>
            <a:endParaRPr lang="en-US" sz="4000" dirty="0">
              <a:latin typeface="Calibri" panose="020F0502020204030204" pitchFamily="34" charset="0"/>
              <a:cs typeface="Calibri" panose="020F0502020204030204" pitchFamily="34" charset="0"/>
            </a:endParaRPr>
          </a:p>
        </p:txBody>
      </p:sp>
      <p:sp>
        <p:nvSpPr>
          <p:cNvPr id="1030" name="Content Placeholder 1029">
            <a:extLst>
              <a:ext uri="{FF2B5EF4-FFF2-40B4-BE49-F238E27FC236}">
                <a16:creationId xmlns:a16="http://schemas.microsoft.com/office/drawing/2014/main" id="{4AF6A9AD-8545-4D68-885F-018A30CF654A}"/>
              </a:ext>
            </a:extLst>
          </p:cNvPr>
          <p:cNvSpPr>
            <a:spLocks noGrp="1"/>
          </p:cNvSpPr>
          <p:nvPr>
            <p:ph idx="1"/>
          </p:nvPr>
        </p:nvSpPr>
        <p:spPr>
          <a:xfrm>
            <a:off x="304802" y="1019852"/>
            <a:ext cx="10628242" cy="3785419"/>
          </a:xfrm>
        </p:spPr>
        <p:txBody>
          <a:bodyPr>
            <a:noAutofit/>
          </a:bodyPr>
          <a:lstStyle/>
          <a:p>
            <a:pPr marL="0" marR="0" indent="0">
              <a:lnSpc>
                <a:spcPct val="107000"/>
              </a:lnSpc>
              <a:spcBef>
                <a:spcPts val="0"/>
              </a:spcBef>
              <a:spcAft>
                <a:spcPts val="0"/>
              </a:spcAft>
              <a:buNone/>
            </a:pPr>
            <a:r>
              <a:rPr lang="en-US" sz="3200" i="1" dirty="0">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Eat this bread and never hunger,</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Drink this cup and never thirst;</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Christ invites us to the table</a:t>
            </a:r>
          </a:p>
          <a:p>
            <a:pPr marL="0" marR="0" indent="0">
              <a:lnSpc>
                <a:spcPct val="107000"/>
              </a:lnSpc>
              <a:spcBef>
                <a:spcPts val="0"/>
              </a:spcBef>
              <a:spcAft>
                <a:spcPts val="0"/>
              </a:spcAft>
              <a:buNone/>
            </a:pPr>
            <a:r>
              <a:rPr lang="en-US" sz="3200" dirty="0">
                <a:effectLst/>
                <a:ea typeface="Calibri" panose="020F0502020204030204" pitchFamily="34" charset="0"/>
                <a:cs typeface="Times New Roman" panose="02020603050405020304" pitchFamily="18" charset="0"/>
              </a:rPr>
              <a:t>Where the last become the first.</a:t>
            </a:r>
          </a:p>
          <a:p>
            <a:pPr marL="0" marR="0" indent="0">
              <a:lnSpc>
                <a:spcPct val="107000"/>
              </a:lnSpc>
              <a:spcBef>
                <a:spcPts val="0"/>
              </a:spcBef>
              <a:spcAft>
                <a:spcPts val="0"/>
              </a:spcAft>
              <a:buNone/>
            </a:pPr>
            <a:r>
              <a:rPr lang="en-US" dirty="0">
                <a:effectLst/>
                <a:latin typeface="Century Schoolbook" panose="020406040505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effectLst/>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164625D1-7657-484E-A4A9-1BBF96E5F332}"/>
              </a:ext>
            </a:extLst>
          </p:cNvPr>
          <p:cNvPicPr>
            <a:picLocks noChangeAspect="1"/>
          </p:cNvPicPr>
          <p:nvPr/>
        </p:nvPicPr>
        <p:blipFill>
          <a:blip r:embed="rId2"/>
          <a:stretch>
            <a:fillRect/>
          </a:stretch>
        </p:blipFill>
        <p:spPr>
          <a:xfrm>
            <a:off x="9471145" y="5318633"/>
            <a:ext cx="2310584" cy="1463167"/>
          </a:xfrm>
          <a:prstGeom prst="rect">
            <a:avLst/>
          </a:prstGeom>
        </p:spPr>
      </p:pic>
    </p:spTree>
    <p:extLst>
      <p:ext uri="{BB962C8B-B14F-4D97-AF65-F5344CB8AC3E}">
        <p14:creationId xmlns:p14="http://schemas.microsoft.com/office/powerpoint/2010/main" val="218638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802754" y="0"/>
            <a:ext cx="6586491" cy="874643"/>
          </a:xfrm>
        </p:spPr>
        <p:txBody>
          <a:bodyPr anchor="b">
            <a:normAutofit/>
          </a:bodyPr>
          <a:lstStyle/>
          <a:p>
            <a:pPr algn="ctr"/>
            <a:r>
              <a:rPr lang="en-US" dirty="0"/>
              <a:t>Call to Worship</a:t>
            </a:r>
          </a:p>
        </p:txBody>
      </p:sp>
      <p:sp>
        <p:nvSpPr>
          <p:cNvPr id="5" name="TextBox 4">
            <a:extLst>
              <a:ext uri="{FF2B5EF4-FFF2-40B4-BE49-F238E27FC236}">
                <a16:creationId xmlns:a16="http://schemas.microsoft.com/office/drawing/2014/main" id="{76FAEF25-F1A4-4F9E-A842-29D798910AA6}"/>
              </a:ext>
            </a:extLst>
          </p:cNvPr>
          <p:cNvSpPr txBox="1"/>
          <p:nvPr/>
        </p:nvSpPr>
        <p:spPr>
          <a:xfrm>
            <a:off x="541757" y="874643"/>
            <a:ext cx="10734261" cy="6124754"/>
          </a:xfrm>
          <a:prstGeom prst="rect">
            <a:avLst/>
          </a:prstGeom>
          <a:noFill/>
        </p:spPr>
        <p:txBody>
          <a:bodyPr wrap="square">
            <a:spAutoFit/>
          </a:bodyPr>
          <a:lstStyle/>
          <a:p>
            <a:pPr marL="0" marR="0" fontAlgn="auto">
              <a:spcBef>
                <a:spcPts val="0"/>
              </a:spcBef>
              <a:spcAft>
                <a:spcPts val="0"/>
              </a:spcAft>
            </a:pP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Come, let us worship our God with joy and thanksgiving:</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Everything in us says</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Thank you!</a:t>
            </a:r>
            <a:endParaRPr lang="en-US" sz="2800" kern="150" dirty="0">
              <a:effectLst/>
              <a:latin typeface="Liberation Serif"/>
              <a:ea typeface="NSimSun" panose="02010609030101010101" pitchFamily="49" charset="-122"/>
              <a:cs typeface="Arial" panose="020B0604020202020204" pitchFamily="34" charset="0"/>
            </a:endParaRPr>
          </a:p>
          <a:p>
            <a:pPr marL="0" marR="0" fontAlgn="auto">
              <a:spcBef>
                <a:spcPts val="0"/>
              </a:spcBef>
              <a:spcAft>
                <a:spcPts val="0"/>
              </a:spcAft>
            </a:pP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worship in this sacred place we say it again:</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Thank you!</a:t>
            </a:r>
            <a:endParaRPr lang="en-US" sz="2800" kern="150" dirty="0">
              <a:effectLst/>
              <a:latin typeface="Liberation Serif"/>
              <a:ea typeface="NSimSun" panose="02010609030101010101" pitchFamily="49" charset="-122"/>
              <a:cs typeface="Arial" panose="020B0604020202020204" pitchFamily="34" charset="0"/>
            </a:endParaRPr>
          </a:p>
          <a:p>
            <a:pPr marL="0" marR="0" fontAlgn="auto">
              <a:spcBef>
                <a:spcPts val="0"/>
              </a:spcBef>
              <a:spcAft>
                <a:spcPts val="0"/>
              </a:spcAft>
            </a:pP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For your love, for your faithfulness;</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Thank you!</a:t>
            </a:r>
            <a:endParaRPr lang="en-US" sz="2800" kern="150" dirty="0">
              <a:effectLst/>
              <a:latin typeface="Liberation Serif"/>
              <a:ea typeface="NSimSun" panose="02010609030101010101" pitchFamily="49" charset="-122"/>
              <a:cs typeface="Arial" panose="020B0604020202020204" pitchFamily="34" charset="0"/>
            </a:endParaRPr>
          </a:p>
          <a:p>
            <a:pPr marL="0" marR="0" fontAlgn="auto">
              <a:spcBef>
                <a:spcPts val="0"/>
              </a:spcBef>
              <a:spcAft>
                <a:spcPts val="0"/>
              </a:spcAft>
            </a:pP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When earth’s rulers hear what you have to say, O GOD, </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They’ll sing of what you’ve done:</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How great the glory of GOD!</a:t>
            </a:r>
            <a:endParaRPr lang="en-US" sz="2800" kern="150" dirty="0">
              <a:effectLst/>
              <a:latin typeface="Liberation Serif"/>
              <a:ea typeface="NSimSun" panose="02010609030101010101" pitchFamily="49" charset="-122"/>
              <a:cs typeface="Arial" panose="020B0604020202020204" pitchFamily="34" charset="0"/>
            </a:endParaRPr>
          </a:p>
          <a:p>
            <a:pPr marL="0" marR="0" fontAlgn="auto">
              <a:spcBef>
                <a:spcPts val="0"/>
              </a:spcBef>
              <a:spcAft>
                <a:spcPts val="0"/>
              </a:spcAft>
            </a:pP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Finish what you started in us, GOD.</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Your love is eternal–stay with us, now, that we may say</a:t>
            </a:r>
            <a:br>
              <a:rPr lang="en-US" sz="2800"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US" sz="2800" b="1" kern="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All: Thank you!</a:t>
            </a:r>
            <a:endParaRPr lang="en-US" sz="2800" kern="150" dirty="0">
              <a:effectLst/>
              <a:latin typeface="Liberation Serif"/>
              <a:ea typeface="NSimSun" panose="02010609030101010101" pitchFamily="49" charset="-122"/>
              <a:cs typeface="Arial" panose="020B0604020202020204" pitchFamily="34" charset="0"/>
            </a:endParaRPr>
          </a:p>
          <a:p>
            <a:pPr marL="0" marR="0" fontAlgn="auto">
              <a:spcBef>
                <a:spcPts val="0"/>
              </a:spcBef>
              <a:spcAft>
                <a:spcPts val="0"/>
              </a:spcAft>
            </a:pPr>
            <a:endParaRPr lang="en-US" sz="2800" dirty="0"/>
          </a:p>
        </p:txBody>
      </p:sp>
    </p:spTree>
    <p:extLst>
      <p:ext uri="{BB962C8B-B14F-4D97-AF65-F5344CB8AC3E}">
        <p14:creationId xmlns:p14="http://schemas.microsoft.com/office/powerpoint/2010/main" val="274253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525449" y="510678"/>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Psalm </a:t>
            </a:r>
            <a:r>
              <a:rPr lang="en-US" dirty="0">
                <a:latin typeface="Calibri" panose="020F0502020204030204" pitchFamily="34" charset="0"/>
                <a:ea typeface="Calibri" panose="020F0502020204030204" pitchFamily="34" charset="0"/>
                <a:cs typeface="Times New Roman" panose="02020603050405020304" pitchFamily="18" charset="0"/>
              </a:rPr>
              <a:t>138</a:t>
            </a:r>
            <a:endParaRPr lang="en-US" dirty="0"/>
          </a:p>
        </p:txBody>
      </p:sp>
      <p:sp>
        <p:nvSpPr>
          <p:cNvPr id="7" name="TextBox 6">
            <a:extLst>
              <a:ext uri="{FF2B5EF4-FFF2-40B4-BE49-F238E27FC236}">
                <a16:creationId xmlns:a16="http://schemas.microsoft.com/office/drawing/2014/main" id="{F3C230C7-12AA-4181-9133-6FC1DF3F837E}"/>
              </a:ext>
            </a:extLst>
          </p:cNvPr>
          <p:cNvSpPr txBox="1"/>
          <p:nvPr/>
        </p:nvSpPr>
        <p:spPr>
          <a:xfrm>
            <a:off x="1113182" y="1274012"/>
            <a:ext cx="10495721" cy="5016758"/>
          </a:xfrm>
          <a:prstGeom prst="rect">
            <a:avLst/>
          </a:prstGeom>
          <a:noFill/>
        </p:spPr>
        <p:txBody>
          <a:bodyPr wrap="square">
            <a:spAutoFit/>
          </a:bodyPr>
          <a:lstStyle/>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I give you thanks, O LORD, with my whole heart;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before the gods I sing your praise;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I bow down toward your holy temple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and give thanks to your name for your steadfast love and 	your faithfulness;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for you have exalted your name and your word above 	everything.</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On the day I called, you answered me,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you increased my strength of soul.</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endParaRPr lang="en-US" sz="3200" kern="150" dirty="0">
              <a:effectLst/>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89646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525449" y="510678"/>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Psalm </a:t>
            </a:r>
            <a:r>
              <a:rPr lang="en-US" dirty="0">
                <a:latin typeface="Calibri" panose="020F0502020204030204" pitchFamily="34" charset="0"/>
                <a:ea typeface="Calibri" panose="020F0502020204030204" pitchFamily="34" charset="0"/>
                <a:cs typeface="Times New Roman" panose="02020603050405020304" pitchFamily="18" charset="0"/>
              </a:rPr>
              <a:t>138</a:t>
            </a:r>
            <a:endParaRPr lang="en-US" dirty="0"/>
          </a:p>
        </p:txBody>
      </p:sp>
      <p:sp>
        <p:nvSpPr>
          <p:cNvPr id="7" name="TextBox 6">
            <a:extLst>
              <a:ext uri="{FF2B5EF4-FFF2-40B4-BE49-F238E27FC236}">
                <a16:creationId xmlns:a16="http://schemas.microsoft.com/office/drawing/2014/main" id="{F3C230C7-12AA-4181-9133-6FC1DF3F837E}"/>
              </a:ext>
            </a:extLst>
          </p:cNvPr>
          <p:cNvSpPr txBox="1"/>
          <p:nvPr/>
        </p:nvSpPr>
        <p:spPr>
          <a:xfrm>
            <a:off x="1113182" y="1274012"/>
            <a:ext cx="10495721" cy="5509200"/>
          </a:xfrm>
          <a:prstGeom prst="rect">
            <a:avLst/>
          </a:prstGeom>
          <a:noFill/>
        </p:spPr>
        <p:txBody>
          <a:bodyPr wrap="square">
            <a:spAutoFit/>
          </a:bodyPr>
          <a:lstStyle/>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All the kings of the earth shall praise you, O LORD,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for they have heard the words of your mouth.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They shall sing of the ways of the LORD,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for great is the glory of the LORD.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For though the LORD is high, he regards the lowly;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but the haughty he perceives from far away.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Though I walk in the midst of trouble,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you preserve me against the wrath of my enemies;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you stretch out your hand, and your right hand delivers    	me.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a:t>
            </a:r>
            <a:endParaRPr lang="en-US" sz="3200" kern="150" dirty="0">
              <a:effectLst/>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240062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EE0C-A107-41A0-B5A0-FD0760A48F3A}"/>
              </a:ext>
            </a:extLst>
          </p:cNvPr>
          <p:cNvSpPr>
            <a:spLocks noGrp="1"/>
          </p:cNvSpPr>
          <p:nvPr>
            <p:ph type="title"/>
          </p:nvPr>
        </p:nvSpPr>
        <p:spPr>
          <a:xfrm>
            <a:off x="2525449" y="510678"/>
            <a:ext cx="6586491" cy="580550"/>
          </a:xfrm>
        </p:spPr>
        <p:txBody>
          <a:bodyPr anchor="b">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en-US" dirty="0">
                <a:effectLst/>
                <a:latin typeface="Calibri" panose="020F0502020204030204" pitchFamily="34" charset="0"/>
                <a:ea typeface="Calibri" panose="020F0502020204030204" pitchFamily="34" charset="0"/>
                <a:cs typeface="Times New Roman" panose="02020603050405020304" pitchFamily="18" charset="0"/>
              </a:rPr>
              <a:t>Psalm </a:t>
            </a:r>
            <a:r>
              <a:rPr lang="en-US" dirty="0">
                <a:latin typeface="Calibri" panose="020F0502020204030204" pitchFamily="34" charset="0"/>
                <a:ea typeface="Calibri" panose="020F0502020204030204" pitchFamily="34" charset="0"/>
                <a:cs typeface="Times New Roman" panose="02020603050405020304" pitchFamily="18" charset="0"/>
              </a:rPr>
              <a:t>138</a:t>
            </a:r>
            <a:endParaRPr lang="en-US" dirty="0"/>
          </a:p>
        </p:txBody>
      </p:sp>
      <p:sp>
        <p:nvSpPr>
          <p:cNvPr id="7" name="TextBox 6">
            <a:extLst>
              <a:ext uri="{FF2B5EF4-FFF2-40B4-BE49-F238E27FC236}">
                <a16:creationId xmlns:a16="http://schemas.microsoft.com/office/drawing/2014/main" id="{F3C230C7-12AA-4181-9133-6FC1DF3F837E}"/>
              </a:ext>
            </a:extLst>
          </p:cNvPr>
          <p:cNvSpPr txBox="1"/>
          <p:nvPr/>
        </p:nvSpPr>
        <p:spPr>
          <a:xfrm>
            <a:off x="1113182" y="1274012"/>
            <a:ext cx="10495721" cy="1569660"/>
          </a:xfrm>
          <a:prstGeom prst="rect">
            <a:avLst/>
          </a:prstGeom>
          <a:noFill/>
        </p:spPr>
        <p:txBody>
          <a:bodyPr wrap="square">
            <a:spAutoFit/>
          </a:bodyPr>
          <a:lstStyle/>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The LORD will fulfill his purpose for me;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your steadfast love, O LORD, endures forever. </a:t>
            </a:r>
            <a:endParaRPr lang="en-US" sz="3200" kern="150" dirty="0">
              <a:effectLst/>
              <a:ea typeface="NSimSun" panose="02010609030101010101" pitchFamily="49" charset="-122"/>
              <a:cs typeface="Arial" panose="020B0604020202020204" pitchFamily="34" charset="0"/>
            </a:endParaRPr>
          </a:p>
          <a:p>
            <a:pPr marL="0" marR="0" fontAlgn="auto">
              <a:spcBef>
                <a:spcPts val="0"/>
              </a:spcBef>
              <a:spcAft>
                <a:spcPts val="0"/>
              </a:spcAft>
            </a:pPr>
            <a:r>
              <a:rPr lang="en-US" sz="3200" kern="0" dirty="0">
                <a:solidFill>
                  <a:srgbClr val="000000"/>
                </a:solidFill>
                <a:effectLst/>
                <a:ea typeface="Times New Roman" panose="02020603050405020304" pitchFamily="18" charset="0"/>
                <a:cs typeface="Arial" panose="020B0604020202020204" pitchFamily="34" charset="0"/>
              </a:rPr>
              <a:t>    Do not forsake the work of your hands. </a:t>
            </a:r>
            <a:endParaRPr lang="en-US" sz="3200" kern="150" dirty="0">
              <a:effectLst/>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val="30094957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1990</TotalTime>
  <Words>2158</Words>
  <Application>Microsoft Office PowerPoint</Application>
  <PresentationFormat>Widescreen</PresentationFormat>
  <Paragraphs>213</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Century Schoolbook</vt:lpstr>
      <vt:lpstr>Liberation Serif</vt:lpstr>
      <vt:lpstr>Times New Roman</vt:lpstr>
      <vt:lpstr>Office Theme</vt:lpstr>
      <vt:lpstr>PowerPoint Presentation</vt:lpstr>
      <vt:lpstr>   Eat This Bread and Never Hunger</vt:lpstr>
      <vt:lpstr>   Eat This Bread and Never Hunger</vt:lpstr>
      <vt:lpstr>   Eat This Bread and Never Hunger</vt:lpstr>
      <vt:lpstr>   Eat This Bread and Never Hunger</vt:lpstr>
      <vt:lpstr>Call to Worship</vt:lpstr>
      <vt:lpstr>  Psalm 138</vt:lpstr>
      <vt:lpstr>  Psalm 138</vt:lpstr>
      <vt:lpstr>  Psalm 138</vt:lpstr>
      <vt:lpstr>    Leaning on the Everlasting Arms</vt:lpstr>
      <vt:lpstr>    Leaning on the Everlasting Arms</vt:lpstr>
      <vt:lpstr>    Leaning on the Everlasting Arms</vt:lpstr>
      <vt:lpstr>1 Samuel 8: 4-20</vt:lpstr>
      <vt:lpstr>1 Samuel 8: 4-20</vt:lpstr>
      <vt:lpstr>1 Samuel 8: 4-20</vt:lpstr>
      <vt:lpstr>1 Samuel 8: 4-20</vt:lpstr>
      <vt:lpstr>1 Samuel 8: 4-20</vt:lpstr>
      <vt:lpstr>Mark 3: 20-35</vt:lpstr>
      <vt:lpstr>Mark 3: 20-35</vt:lpstr>
      <vt:lpstr>Mark 3: 20-35</vt:lpstr>
      <vt:lpstr>PowerPoint Presentation</vt:lpstr>
      <vt:lpstr>PowerPoint Presentation</vt:lpstr>
      <vt:lpstr>The Lord’s Prayer</vt:lpstr>
      <vt:lpstr>   Swing Low Sweet Chariot</vt:lpstr>
      <vt:lpstr>   Swing Low Sweet Chariot</vt:lpstr>
      <vt:lpstr>   Swing Low Sweet Chariot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Sunday</dc:title>
  <dc:creator>Susan Olson</dc:creator>
  <cp:lastModifiedBy>Susan Olson</cp:lastModifiedBy>
  <cp:revision>13</cp:revision>
  <cp:lastPrinted>2021-05-01T17:01:18Z</cp:lastPrinted>
  <dcterms:created xsi:type="dcterms:W3CDTF">2021-04-03T19:15:25Z</dcterms:created>
  <dcterms:modified xsi:type="dcterms:W3CDTF">2021-06-06T11:09:55Z</dcterms:modified>
</cp:coreProperties>
</file>