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E2E5"/>
    <a:srgbClr val="BB6BB4"/>
    <a:srgbClr val="74BB11"/>
    <a:srgbClr val="47BB41"/>
    <a:srgbClr val="FACE28"/>
    <a:srgbClr val="32D5AF"/>
    <a:srgbClr val="FAA53E"/>
    <a:srgbClr val="39BB10"/>
    <a:srgbClr val="C4B2F9"/>
    <a:srgbClr val="CEFF3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E76DF0-D9CF-43CC-8BDB-B41ACF22E2DA}" v="45" dt="2025-08-22T03:10:12.4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112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176871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2022529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414892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80198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2358556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388738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22671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404677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143629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295074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E149A7-EB4F-A24F-B126-FE46F5D562C1}" type="datetimeFigureOut">
              <a:rPr lang="en-US" smtClean="0"/>
              <a:t>8/21/2025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6F661C-FB18-324F-81A2-8C30D020ABED}" type="slidenum">
              <a:rPr lang="en-US" smtClean="0"/>
              <a:t>‹#›</a:t>
            </a:fld>
            <a:endParaRPr lang="en-US" dirty="0"/>
          </a:p>
        </p:txBody>
      </p:sp>
    </p:spTree>
    <p:extLst>
      <p:ext uri="{BB962C8B-B14F-4D97-AF65-F5344CB8AC3E}">
        <p14:creationId xmlns:p14="http://schemas.microsoft.com/office/powerpoint/2010/main" val="2581865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AE149A7-EB4F-A24F-B126-FE46F5D562C1}" type="datetimeFigureOut">
              <a:rPr lang="en-US" smtClean="0"/>
              <a:t>8/21/2025</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06F661C-FB18-324F-81A2-8C30D020ABED}" type="slidenum">
              <a:rPr lang="en-US" smtClean="0"/>
              <a:t>‹#›</a:t>
            </a:fld>
            <a:endParaRPr lang="en-US" dirty="0"/>
          </a:p>
        </p:txBody>
      </p:sp>
    </p:spTree>
    <p:extLst>
      <p:ext uri="{BB962C8B-B14F-4D97-AF65-F5344CB8AC3E}">
        <p14:creationId xmlns:p14="http://schemas.microsoft.com/office/powerpoint/2010/main" val="763080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63414" y="149935"/>
            <a:ext cx="2906381" cy="3704348"/>
          </a:xfrm>
          <a:prstGeom prst="rect">
            <a:avLst/>
          </a:prstGeom>
          <a:solidFill>
            <a:srgbClr val="FFFFFF"/>
          </a:solidFill>
          <a:ln w="57150" cmpd="sng">
            <a:solidFill>
              <a:srgbClr val="FACE28"/>
            </a:solidFill>
            <a:prstDash val="dash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We began some review material this week with our main focus on multiplication and place value. Some students struggled however when we reviewed, confidence was built and students began working hard to relearn these concepts. Great job fourth grade!</a:t>
            </a:r>
            <a:endParaRPr lang="en-US" dirty="0">
              <a:latin typeface="Times New Roman" panose="02020603050405020304" pitchFamily="18" charset="0"/>
              <a:ea typeface="Segoe UI Black" panose="020B0A02040204020203" pitchFamily="34" charset="0"/>
              <a:cs typeface="Times New Roman" panose="02020603050405020304" pitchFamily="18" charset="0"/>
            </a:endParaRPr>
          </a:p>
        </p:txBody>
      </p:sp>
      <p:sp>
        <p:nvSpPr>
          <p:cNvPr id="4" name="TextBox 3"/>
          <p:cNvSpPr txBox="1"/>
          <p:nvPr/>
        </p:nvSpPr>
        <p:spPr>
          <a:xfrm>
            <a:off x="142808" y="-60835"/>
            <a:ext cx="3431955" cy="1446550"/>
          </a:xfrm>
          <a:prstGeom prst="rect">
            <a:avLst/>
          </a:prstGeom>
          <a:noFill/>
        </p:spPr>
        <p:txBody>
          <a:bodyPr wrap="square" rtlCol="0">
            <a:spAutoFit/>
          </a:bodyPr>
          <a:lstStyle/>
          <a:p>
            <a:pPr algn="ctr"/>
            <a:r>
              <a:rPr lang="en-US" sz="2800" b="1" dirty="0">
                <a:solidFill>
                  <a:srgbClr val="7030A0"/>
                </a:solidFill>
                <a:effectLst>
                  <a:glow rad="63500">
                    <a:schemeClr val="accent5">
                      <a:satMod val="175000"/>
                      <a:alpha val="40000"/>
                    </a:schemeClr>
                  </a:glow>
                </a:effectLst>
                <a:latin typeface="Times New Roman" panose="02020603050405020304" pitchFamily="18" charset="0"/>
                <a:ea typeface="Segoe UI Black" panose="020B0A02040204020203" pitchFamily="34" charset="0"/>
                <a:cs typeface="Times New Roman" panose="02020603050405020304" pitchFamily="18" charset="0"/>
              </a:rPr>
              <a:t>4</a:t>
            </a:r>
            <a:r>
              <a:rPr lang="en-US" sz="2800" b="1" baseline="30000" dirty="0">
                <a:solidFill>
                  <a:srgbClr val="7030A0"/>
                </a:solidFill>
                <a:effectLst>
                  <a:glow rad="63500">
                    <a:schemeClr val="accent5">
                      <a:satMod val="175000"/>
                      <a:alpha val="40000"/>
                    </a:schemeClr>
                  </a:glow>
                </a:effectLst>
                <a:latin typeface="Times New Roman" panose="02020603050405020304" pitchFamily="18" charset="0"/>
                <a:ea typeface="Segoe UI Black" panose="020B0A02040204020203" pitchFamily="34" charset="0"/>
                <a:cs typeface="Times New Roman" panose="02020603050405020304" pitchFamily="18" charset="0"/>
              </a:rPr>
              <a:t>th</a:t>
            </a:r>
            <a:r>
              <a:rPr lang="en-US" sz="2800" b="1" dirty="0">
                <a:solidFill>
                  <a:srgbClr val="7030A0"/>
                </a:solidFill>
                <a:effectLst>
                  <a:glow rad="63500">
                    <a:schemeClr val="accent5">
                      <a:satMod val="175000"/>
                      <a:alpha val="40000"/>
                    </a:schemeClr>
                  </a:glow>
                </a:effectLst>
                <a:latin typeface="Times New Roman" panose="02020603050405020304" pitchFamily="18" charset="0"/>
                <a:ea typeface="Segoe UI Black" panose="020B0A02040204020203" pitchFamily="34" charset="0"/>
                <a:cs typeface="Times New Roman" panose="02020603050405020304" pitchFamily="18" charset="0"/>
              </a:rPr>
              <a:t> Grade Newsletter</a:t>
            </a:r>
          </a:p>
          <a:p>
            <a:pPr algn="ctr"/>
            <a:r>
              <a:rPr lang="en-US" sz="2800" b="1" dirty="0">
                <a:solidFill>
                  <a:srgbClr val="7030A0"/>
                </a:solidFill>
                <a:effectLst>
                  <a:glow rad="63500">
                    <a:schemeClr val="accent5">
                      <a:satMod val="175000"/>
                      <a:alpha val="40000"/>
                    </a:schemeClr>
                  </a:glow>
                </a:effectLst>
                <a:latin typeface="Times New Roman" panose="02020603050405020304" pitchFamily="18" charset="0"/>
                <a:ea typeface="Segoe UI Black" panose="020B0A02040204020203" pitchFamily="34" charset="0"/>
                <a:cs typeface="Times New Roman" panose="02020603050405020304" pitchFamily="18" charset="0"/>
              </a:rPr>
              <a:t>Friday, August 22</a:t>
            </a:r>
          </a:p>
          <a:p>
            <a:pPr algn="ctr"/>
            <a:endParaRPr lang="en-US" sz="3200" dirty="0">
              <a:solidFill>
                <a:srgbClr val="7030A0"/>
              </a:solidFill>
              <a:effectLst>
                <a:glow rad="63500">
                  <a:schemeClr val="accent5">
                    <a:satMod val="175000"/>
                    <a:alpha val="40000"/>
                  </a:schemeClr>
                </a:glow>
              </a:effectLst>
              <a:latin typeface="Bahnschrift Condensed" panose="020B0502040204020203" pitchFamily="34" charset="0"/>
              <a:ea typeface="Segoe UI Black" panose="020B0A02040204020203" pitchFamily="34" charset="0"/>
              <a:cs typeface="KG Next to Me Sketched"/>
            </a:endParaRPr>
          </a:p>
        </p:txBody>
      </p:sp>
      <p:sp>
        <p:nvSpPr>
          <p:cNvPr id="5" name="Rectangle 4"/>
          <p:cNvSpPr/>
          <p:nvPr/>
        </p:nvSpPr>
        <p:spPr>
          <a:xfrm>
            <a:off x="123489" y="959161"/>
            <a:ext cx="3651720" cy="2851024"/>
          </a:xfrm>
          <a:prstGeom prst="rect">
            <a:avLst/>
          </a:prstGeom>
          <a:solidFill>
            <a:srgbClr val="FFFFFF"/>
          </a:solidFill>
          <a:ln w="57150" cmpd="sng">
            <a:solidFill>
              <a:srgbClr val="32D5AF"/>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a:buNone/>
            </a:pPr>
            <a:r>
              <a:rPr lang="en-US" sz="1700"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 </a:t>
            </a:r>
          </a:p>
          <a:p>
            <a:pPr algn="ctr" rtl="0">
              <a:buNone/>
            </a:pPr>
            <a:r>
              <a:rPr lang="en-US" sz="1700"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Welcome back to school everyone! This week 4th grade was busy setting up our routine and schedule. Rules were reviewed and classroom laws established. </a:t>
            </a:r>
            <a:r>
              <a:rPr lang="en-US" sz="1700" dirty="0">
                <a:solidFill>
                  <a:srgbClr val="000000"/>
                </a:solidFill>
                <a:latin typeface="Times New Roman" panose="02020603050405020304" pitchFamily="18" charset="0"/>
                <a:ea typeface="Segoe UI Black" panose="020B0A02040204020203" pitchFamily="34" charset="0"/>
                <a:cs typeface="Times New Roman" panose="02020603050405020304" pitchFamily="18" charset="0"/>
              </a:rPr>
              <a:t>W</a:t>
            </a:r>
            <a:r>
              <a:rPr lang="en-US" sz="1700"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e will begin formal assessments next week. Please do send a healthy, quick and easy snack with your child everyday and a light sweater.</a:t>
            </a:r>
          </a:p>
        </p:txBody>
      </p:sp>
      <p:sp>
        <p:nvSpPr>
          <p:cNvPr id="8" name="Rectangle 7"/>
          <p:cNvSpPr/>
          <p:nvPr/>
        </p:nvSpPr>
        <p:spPr>
          <a:xfrm>
            <a:off x="3316538" y="3898381"/>
            <a:ext cx="3453257" cy="5157419"/>
          </a:xfrm>
          <a:prstGeom prst="rect">
            <a:avLst/>
          </a:prstGeom>
          <a:solidFill>
            <a:srgbClr val="FFFFFF"/>
          </a:solidFill>
          <a:ln w="57150" cmpd="sng">
            <a:solidFill>
              <a:srgbClr val="74BB1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endParaRPr>
          </a:p>
          <a:p>
            <a:pPr algn="ctr"/>
            <a:r>
              <a:rPr lang="en-US"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 Science and Social Studies classes will be taught twice a week rotating during the week. Mondays and Tuesdays will be dedicated to Science and Wednesdays and Thursdays will be dedicated to Social Studies. We did some quick Science and Social Studies this week. For Science we read about the ancient Egyptian pyramids. For Social Studies we reviewed the timeline of events for space exploration. The students were shocked to learn that America was </a:t>
            </a:r>
            <a:r>
              <a:rPr lang="en-US" dirty="0">
                <a:solidFill>
                  <a:srgbClr val="000000"/>
                </a:solidFill>
                <a:latin typeface="Times New Roman" panose="02020603050405020304" pitchFamily="18" charset="0"/>
                <a:ea typeface="Segoe UI Black" panose="020B0A02040204020203" pitchFamily="34" charset="0"/>
                <a:cs typeface="Times New Roman" panose="02020603050405020304" pitchFamily="18" charset="0"/>
              </a:rPr>
              <a:t>NOT </a:t>
            </a:r>
            <a:r>
              <a:rPr lang="en-US"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the first country to go to outer space. What a bummer!</a:t>
            </a:r>
            <a:endParaRPr lang="en-US" dirty="0">
              <a:latin typeface="Times New Roman" panose="02020603050405020304" pitchFamily="18" charset="0"/>
              <a:ea typeface="Segoe UI Black" panose="020B0A02040204020203" pitchFamily="34" charset="0"/>
              <a:cs typeface="Times New Roman" panose="02020603050405020304" pitchFamily="18" charset="0"/>
            </a:endParaRPr>
          </a:p>
        </p:txBody>
      </p:sp>
      <p:sp>
        <p:nvSpPr>
          <p:cNvPr id="9" name="Rectangle 8"/>
          <p:cNvSpPr/>
          <p:nvPr/>
        </p:nvSpPr>
        <p:spPr>
          <a:xfrm>
            <a:off x="123489" y="3898380"/>
            <a:ext cx="3069561" cy="4286459"/>
          </a:xfrm>
          <a:prstGeom prst="rect">
            <a:avLst/>
          </a:prstGeom>
          <a:solidFill>
            <a:srgbClr val="FFFFFF"/>
          </a:solidFill>
          <a:ln w="57150" cmpd="sng">
            <a:solidFill>
              <a:srgbClr val="BB6BB4"/>
            </a:solidFill>
            <a:prstDash val="dash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 We have a big active bunch in fourth grade this year mashallah! Placement tests will run into next week as we continue to review concepts like main ideas in Readin</a:t>
            </a:r>
            <a:r>
              <a:rPr lang="en-US" dirty="0">
                <a:solidFill>
                  <a:srgbClr val="000000"/>
                </a:solidFill>
                <a:latin typeface="Times New Roman" panose="02020603050405020304" pitchFamily="18" charset="0"/>
                <a:ea typeface="Segoe UI Black" panose="020B0A02040204020203" pitchFamily="34" charset="0"/>
                <a:cs typeface="Times New Roman" panose="02020603050405020304" pitchFamily="18" charset="0"/>
              </a:rPr>
              <a:t>g class </a:t>
            </a:r>
            <a:r>
              <a:rPr lang="en-US" b="0" i="0" u="none" strike="noStrike" dirty="0">
                <a:solidFill>
                  <a:srgbClr val="000000"/>
                </a:solidFill>
                <a:effectLst/>
                <a:latin typeface="Times New Roman" panose="02020603050405020304" pitchFamily="18" charset="0"/>
                <a:ea typeface="Segoe UI Black" panose="020B0A02040204020203" pitchFamily="34" charset="0"/>
                <a:cs typeface="Times New Roman" panose="02020603050405020304" pitchFamily="18" charset="0"/>
              </a:rPr>
              <a:t>and simple grammar rules such as capitalization and end of the sentence punctuation for Language Arts. </a:t>
            </a:r>
            <a:endParaRPr lang="en-US" dirty="0">
              <a:latin typeface="Times New Roman" panose="02020603050405020304" pitchFamily="18" charset="0"/>
              <a:ea typeface="Segoe UI Black" panose="020B0A02040204020203" pitchFamily="34" charset="0"/>
              <a:cs typeface="Times New Roman" panose="02020603050405020304" pitchFamily="18" charset="0"/>
            </a:endParaRPr>
          </a:p>
        </p:txBody>
      </p:sp>
      <p:sp>
        <p:nvSpPr>
          <p:cNvPr id="10" name="Rectangle 9"/>
          <p:cNvSpPr/>
          <p:nvPr/>
        </p:nvSpPr>
        <p:spPr>
          <a:xfrm>
            <a:off x="88205" y="8018219"/>
            <a:ext cx="3069561" cy="1019943"/>
          </a:xfrm>
          <a:prstGeom prst="rect">
            <a:avLst/>
          </a:prstGeom>
          <a:solidFill>
            <a:srgbClr val="FFFFFF"/>
          </a:solidFill>
          <a:ln w="57150" cmpd="sng">
            <a:solidFill>
              <a:srgbClr val="90E2E5"/>
            </a:solidFill>
            <a:prstDash val="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3741000" y="3981389"/>
            <a:ext cx="3117000" cy="400110"/>
          </a:xfrm>
          <a:prstGeom prst="rect">
            <a:avLst/>
          </a:prstGeom>
          <a:noFill/>
        </p:spPr>
        <p:txBody>
          <a:bodyPr wrap="square" rtlCol="0">
            <a:spAutoFit/>
          </a:bodyPr>
          <a:lstStyle/>
          <a:p>
            <a:r>
              <a:rPr lang="en-US" sz="2000" b="1" dirty="0">
                <a:solidFill>
                  <a:srgbClr val="7030A0"/>
                </a:solidFill>
                <a:latin typeface="Times New Roman" panose="02020603050405020304" pitchFamily="18" charset="0"/>
                <a:ea typeface="Segoe UI Black" panose="020B0A02040204020203" pitchFamily="34" charset="0"/>
                <a:cs typeface="Times New Roman" panose="02020603050405020304" pitchFamily="18" charset="0"/>
              </a:rPr>
              <a:t>Science/ Social Studies</a:t>
            </a:r>
          </a:p>
        </p:txBody>
      </p:sp>
      <p:sp>
        <p:nvSpPr>
          <p:cNvPr id="12" name="TextBox 11"/>
          <p:cNvSpPr txBox="1"/>
          <p:nvPr/>
        </p:nvSpPr>
        <p:spPr>
          <a:xfrm>
            <a:off x="102804" y="1079920"/>
            <a:ext cx="3739926" cy="400110"/>
          </a:xfrm>
          <a:prstGeom prst="rect">
            <a:avLst/>
          </a:prstGeom>
          <a:noFill/>
        </p:spPr>
        <p:txBody>
          <a:bodyPr wrap="square" rtlCol="0">
            <a:spAutoFit/>
          </a:bodyPr>
          <a:lstStyle/>
          <a:p>
            <a:r>
              <a:rPr lang="en-US" sz="2000" b="1" dirty="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    A message from the teacher:</a:t>
            </a:r>
          </a:p>
        </p:txBody>
      </p:sp>
      <p:sp>
        <p:nvSpPr>
          <p:cNvPr id="13" name="TextBox 12"/>
          <p:cNvSpPr txBox="1"/>
          <p:nvPr/>
        </p:nvSpPr>
        <p:spPr>
          <a:xfrm>
            <a:off x="328807" y="3981389"/>
            <a:ext cx="2705469" cy="707886"/>
          </a:xfrm>
          <a:prstGeom prst="rect">
            <a:avLst/>
          </a:prstGeom>
          <a:noFill/>
        </p:spPr>
        <p:txBody>
          <a:bodyPr wrap="square" rtlCol="0">
            <a:spAutoFit/>
          </a:bodyPr>
          <a:lstStyle/>
          <a:p>
            <a:pPr algn="ctr"/>
            <a:r>
              <a:rPr lang="en-US" sz="2000" b="1" dirty="0">
                <a:solidFill>
                  <a:schemeClr val="accent6">
                    <a:lumMod val="75000"/>
                  </a:schemeClr>
                </a:solidFill>
                <a:latin typeface="Times New Roman" panose="02020603050405020304" pitchFamily="18" charset="0"/>
                <a:ea typeface="Segoe UI Black" panose="020B0A02040204020203" pitchFamily="34" charset="0"/>
                <a:cs typeface="Times New Roman" panose="02020603050405020304" pitchFamily="18" charset="0"/>
              </a:rPr>
              <a:t>Reading &amp; Language Arts</a:t>
            </a:r>
          </a:p>
        </p:txBody>
      </p:sp>
      <p:sp>
        <p:nvSpPr>
          <p:cNvPr id="14" name="TextBox 13"/>
          <p:cNvSpPr txBox="1"/>
          <p:nvPr/>
        </p:nvSpPr>
        <p:spPr>
          <a:xfrm>
            <a:off x="4440716" y="186175"/>
            <a:ext cx="1717567" cy="461665"/>
          </a:xfrm>
          <a:prstGeom prst="rect">
            <a:avLst/>
          </a:prstGeom>
          <a:noFill/>
        </p:spPr>
        <p:txBody>
          <a:bodyPr wrap="square" rtlCol="0">
            <a:spAutoFit/>
          </a:bodyPr>
          <a:lstStyle/>
          <a:p>
            <a:r>
              <a:rPr lang="en-US" sz="2400" b="1" dirty="0">
                <a:latin typeface="Segoe UI Black" panose="020B0A02040204020203" pitchFamily="34" charset="0"/>
                <a:ea typeface="Segoe UI Black" panose="020B0A02040204020203" pitchFamily="34" charset="0"/>
                <a:cs typeface="Janda Capslock"/>
              </a:rPr>
              <a:t>	</a:t>
            </a:r>
            <a:r>
              <a:rPr lang="en-US" sz="2400" b="1" dirty="0">
                <a:solidFill>
                  <a:srgbClr val="0070C0"/>
                </a:solidFill>
                <a:latin typeface="Times New Roman" panose="02020603050405020304" pitchFamily="18" charset="0"/>
                <a:ea typeface="Segoe UI Black" panose="020B0A02040204020203" pitchFamily="34" charset="0"/>
                <a:cs typeface="Times New Roman" panose="02020603050405020304" pitchFamily="18" charset="0"/>
              </a:rPr>
              <a:t>Math</a:t>
            </a:r>
          </a:p>
        </p:txBody>
      </p:sp>
      <p:sp>
        <p:nvSpPr>
          <p:cNvPr id="15" name="TextBox 14"/>
          <p:cNvSpPr txBox="1"/>
          <p:nvPr/>
        </p:nvSpPr>
        <p:spPr>
          <a:xfrm>
            <a:off x="267063" y="7984608"/>
            <a:ext cx="2925987" cy="830997"/>
          </a:xfrm>
          <a:prstGeom prst="rect">
            <a:avLst/>
          </a:prstGeom>
          <a:noFill/>
        </p:spPr>
        <p:txBody>
          <a:bodyPr wrap="square" rtlCol="0">
            <a:spAutoFit/>
          </a:bodyPr>
          <a:lstStyle/>
          <a:p>
            <a:r>
              <a:rPr lang="en-US" sz="1600" i="1" dirty="0">
                <a:latin typeface="Times New Roman" panose="02020603050405020304" pitchFamily="18" charset="0"/>
                <a:ea typeface="Segoe UI Black" panose="020B0A02040204020203" pitchFamily="34" charset="0"/>
                <a:cs typeface="Times New Roman" panose="02020603050405020304" pitchFamily="18" charset="0"/>
              </a:rPr>
              <a:t>Contact me through class Dojo or through email at tahaniarman91@gmail.com</a:t>
            </a:r>
          </a:p>
        </p:txBody>
      </p:sp>
    </p:spTree>
    <p:extLst>
      <p:ext uri="{BB962C8B-B14F-4D97-AF65-F5344CB8AC3E}">
        <p14:creationId xmlns:p14="http://schemas.microsoft.com/office/powerpoint/2010/main" val="2215480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274</TotalTime>
  <Words>279</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Bahnschrift Condensed</vt:lpstr>
      <vt:lpstr>Calibri</vt:lpstr>
      <vt:lpstr>Segoe UI Black</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Rivers</dc:creator>
  <cp:lastModifiedBy>Tina Arman</cp:lastModifiedBy>
  <cp:revision>7</cp:revision>
  <dcterms:created xsi:type="dcterms:W3CDTF">2014-08-23T15:29:52Z</dcterms:created>
  <dcterms:modified xsi:type="dcterms:W3CDTF">2025-08-22T03:27:30Z</dcterms:modified>
</cp:coreProperties>
</file>