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Almarai" pitchFamily="2" charset="-78"/>
      <p:regular r:id="rId24"/>
    </p:embeddedFont>
    <p:embeddedFont>
      <p:font typeface="Almarai Bold" pitchFamily="2" charset="-78"/>
      <p:regular r:id="rId25"/>
      <p:bold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sv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A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55347" y="0"/>
            <a:ext cx="12532653" cy="10287000"/>
            <a:chOff x="0" y="0"/>
            <a:chExt cx="1671020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9377" r="9377"/>
            <a:stretch>
              <a:fillRect/>
            </a:stretch>
          </p:blipFill>
          <p:spPr>
            <a:xfrm>
              <a:off x="0" y="0"/>
              <a:ext cx="16710205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5667078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824864">
            <a:off x="-4867960" y="5551876"/>
            <a:ext cx="10853228" cy="8761515"/>
          </a:xfrm>
          <a:custGeom>
            <a:avLst/>
            <a:gdLst/>
            <a:ahLst/>
            <a:cxnLst/>
            <a:rect l="l" t="t" r="r" b="b"/>
            <a:pathLst>
              <a:path w="10853228" h="8761515">
                <a:moveTo>
                  <a:pt x="0" y="0"/>
                </a:moveTo>
                <a:lnTo>
                  <a:pt x="10853228" y="0"/>
                </a:lnTo>
                <a:lnTo>
                  <a:pt x="10853228" y="8761515"/>
                </a:lnTo>
                <a:lnTo>
                  <a:pt x="0" y="8761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720112">
            <a:off x="10221175" y="-6517052"/>
            <a:ext cx="10853228" cy="8761515"/>
          </a:xfrm>
          <a:custGeom>
            <a:avLst/>
            <a:gdLst/>
            <a:ahLst/>
            <a:cxnLst/>
            <a:rect l="l" t="t" r="r" b="b"/>
            <a:pathLst>
              <a:path w="10853228" h="8761515">
                <a:moveTo>
                  <a:pt x="0" y="0"/>
                </a:moveTo>
                <a:lnTo>
                  <a:pt x="10853227" y="0"/>
                </a:lnTo>
                <a:lnTo>
                  <a:pt x="10853227" y="8761515"/>
                </a:lnTo>
                <a:lnTo>
                  <a:pt x="0" y="87615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110817" y="1028700"/>
            <a:ext cx="2169230" cy="1117153"/>
          </a:xfrm>
          <a:custGeom>
            <a:avLst/>
            <a:gdLst/>
            <a:ahLst/>
            <a:cxnLst/>
            <a:rect l="l" t="t" r="r" b="b"/>
            <a:pathLst>
              <a:path w="2169230" h="1117153">
                <a:moveTo>
                  <a:pt x="0" y="0"/>
                </a:moveTo>
                <a:lnTo>
                  <a:pt x="2169229" y="0"/>
                </a:lnTo>
                <a:lnTo>
                  <a:pt x="2169229" y="1117153"/>
                </a:lnTo>
                <a:lnTo>
                  <a:pt x="0" y="11171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049104" y="2965969"/>
            <a:ext cx="10617050" cy="190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1"/>
              </a:lnSpc>
            </a:pPr>
            <a:r>
              <a:rPr lang="en-US" sz="12500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MENTORING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49104" y="4858817"/>
            <a:ext cx="13471376" cy="1905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001"/>
              </a:lnSpc>
            </a:pPr>
            <a:r>
              <a:rPr lang="en-US" sz="12500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AND REFERRALS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110817" y="6957449"/>
            <a:ext cx="10821539" cy="5285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71"/>
              </a:lnSpc>
              <a:spcBef>
                <a:spcPct val="0"/>
              </a:spcBef>
            </a:pPr>
            <a:r>
              <a:rPr lang="en-US" sz="3309" spc="506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Presented by: Keith Andrews, CCIM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173055" y="-2043171"/>
            <a:ext cx="5754080" cy="8220114"/>
            <a:chOff x="0" y="0"/>
            <a:chExt cx="4445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125023" y="1734879"/>
            <a:ext cx="6134277" cy="613427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125023" y="2417844"/>
            <a:ext cx="6134277" cy="613427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786700"/>
            <a:ext cx="12215226" cy="982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743"/>
              </a:lnSpc>
              <a:spcBef>
                <a:spcPct val="0"/>
              </a:spcBef>
            </a:pPr>
            <a:r>
              <a:rPr lang="en-US" sz="6453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BUILDING THE RELATIONSHIP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1025" y="2159424"/>
            <a:ext cx="10138300" cy="1223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2191" lvl="1" indent="-386096" algn="l">
              <a:lnSpc>
                <a:spcPts val="4935"/>
              </a:lnSpc>
              <a:buFont typeface="Arial"/>
              <a:buChar char="•"/>
            </a:pPr>
            <a:r>
              <a:rPr lang="en-US" sz="3576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Make eye contact with your mentee to create a sense of intimacy and involvement.​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81025" y="3773355"/>
            <a:ext cx="9832513" cy="1842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2191" lvl="1" indent="-386096" algn="l">
              <a:lnSpc>
                <a:spcPts val="4935"/>
              </a:lnSpc>
              <a:buFont typeface="Arial"/>
              <a:buChar char="•"/>
            </a:pPr>
            <a:r>
              <a:rPr lang="en-US" sz="3576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Weave relatable stories into your discussions using narratives that make your message memorable and impactful.​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81025" y="6006168"/>
            <a:ext cx="9832513" cy="1223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2191" lvl="1" indent="-386096" algn="l">
              <a:lnSpc>
                <a:spcPts val="4935"/>
              </a:lnSpc>
              <a:buFont typeface="Arial"/>
              <a:buChar char="•"/>
            </a:pPr>
            <a:r>
              <a:rPr lang="en-US" sz="3576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Encourage questions and provide thoughtful responses to enhance mentee participation.​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81025" y="7519338"/>
            <a:ext cx="11034940" cy="1842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2191" lvl="1" indent="-386096" algn="l">
              <a:lnSpc>
                <a:spcPts val="4935"/>
              </a:lnSpc>
              <a:buFont typeface="Arial"/>
              <a:buChar char="•"/>
            </a:pPr>
            <a:r>
              <a:rPr lang="en-US" sz="3576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Use past experiences and successes to gather mentee opinions, promoting engagement and making sure the mentee feels involved and learning.​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3253" y="3682847"/>
            <a:ext cx="911914" cy="91191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22197" y="5167081"/>
            <a:ext cx="911914" cy="91191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546734" y="6730846"/>
            <a:ext cx="911914" cy="91191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71272" y="8295260"/>
            <a:ext cx="911914" cy="91191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016575" y="-1489570"/>
            <a:ext cx="4202211" cy="6003158"/>
            <a:chOff x="0" y="0"/>
            <a:chExt cx="4445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16605949" y="8402070"/>
            <a:ext cx="841991" cy="84199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-5173055" y="-2043171"/>
            <a:ext cx="5754080" cy="8220114"/>
            <a:chOff x="0" y="0"/>
            <a:chExt cx="4445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314094" y="819067"/>
            <a:ext cx="8640352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  <a:spcBef>
                <a:spcPct val="0"/>
              </a:spcBef>
            </a:pPr>
            <a:r>
              <a:rPr lang="en-US" sz="6500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BODY LANGUAGE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76223" y="3758258"/>
            <a:ext cx="880028" cy="684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26"/>
              </a:lnSpc>
              <a:spcBef>
                <a:spcPct val="0"/>
              </a:spcBef>
            </a:pPr>
            <a:r>
              <a:rPr lang="en-US" sz="4004" b="1" dirty="0">
                <a:solidFill>
                  <a:srgbClr val="051D40"/>
                </a:solidFill>
                <a:latin typeface="Almarai Bold"/>
                <a:ea typeface="Almarai Bold"/>
                <a:cs typeface="Almarai Bold"/>
                <a:sym typeface="Almarai Bold"/>
              </a:rPr>
              <a:t>01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05167" y="5242492"/>
            <a:ext cx="880028" cy="684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26"/>
              </a:lnSpc>
              <a:spcBef>
                <a:spcPct val="0"/>
              </a:spcBef>
            </a:pPr>
            <a:r>
              <a:rPr lang="en-US" sz="4004" b="1" dirty="0">
                <a:solidFill>
                  <a:srgbClr val="051D40"/>
                </a:solidFill>
                <a:latin typeface="Almarai Bold"/>
                <a:ea typeface="Almarai Bold"/>
                <a:cs typeface="Almarai Bold"/>
                <a:sym typeface="Almarai Bold"/>
              </a:rPr>
              <a:t>02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529705" y="6806257"/>
            <a:ext cx="880028" cy="684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26"/>
              </a:lnSpc>
              <a:spcBef>
                <a:spcPct val="0"/>
              </a:spcBef>
            </a:pPr>
            <a:r>
              <a:rPr lang="en-US" sz="4004" b="1" dirty="0">
                <a:solidFill>
                  <a:srgbClr val="051D40"/>
                </a:solidFill>
                <a:latin typeface="Almarai Bold"/>
                <a:ea typeface="Almarai Bold"/>
                <a:cs typeface="Almarai Bold"/>
                <a:sym typeface="Almarai Bold"/>
              </a:rPr>
              <a:t>03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754242" y="8370672"/>
            <a:ext cx="880028" cy="684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526"/>
              </a:lnSpc>
              <a:spcBef>
                <a:spcPct val="0"/>
              </a:spcBef>
            </a:pPr>
            <a:r>
              <a:rPr lang="en-US" sz="4004" b="1" dirty="0">
                <a:solidFill>
                  <a:srgbClr val="051D40"/>
                </a:solidFill>
                <a:latin typeface="Almarai Bold"/>
                <a:ea typeface="Almarai Bold"/>
                <a:cs typeface="Almarai Bold"/>
                <a:sym typeface="Almarai Bold"/>
              </a:rPr>
              <a:t>04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424770" y="1950345"/>
            <a:ext cx="8243835" cy="100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037"/>
              </a:lnSpc>
              <a:spcBef>
                <a:spcPct val="0"/>
              </a:spcBef>
            </a:pPr>
            <a:r>
              <a:rPr lang="en-US" sz="2925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Effective body language enhances your message, making it more impactful and memorable.​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2543681" y="1640457"/>
            <a:ext cx="4904260" cy="7006086"/>
            <a:chOff x="0" y="0"/>
            <a:chExt cx="4445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57142" r="-571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 rot="-10800000">
            <a:off x="16605949" y="1202778"/>
            <a:ext cx="5246522" cy="7495031"/>
            <a:chOff x="0" y="0"/>
            <a:chExt cx="4445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2778154" y="3824933"/>
            <a:ext cx="7238421" cy="611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2"/>
              </a:lnSpc>
              <a:spcBef>
                <a:spcPct val="0"/>
              </a:spcBef>
            </a:pPr>
            <a:r>
              <a:rPr lang="en-US" sz="395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MEANINGFUL EYE CONTACT​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767025" y="5309167"/>
            <a:ext cx="7238421" cy="611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2"/>
              </a:lnSpc>
              <a:spcBef>
                <a:spcPct val="0"/>
              </a:spcBef>
            </a:pPr>
            <a:r>
              <a:rPr lang="en-US" sz="395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PURPOSEFUL GESTURES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881954" y="6872932"/>
            <a:ext cx="7238421" cy="611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2"/>
              </a:lnSpc>
              <a:spcBef>
                <a:spcPct val="0"/>
              </a:spcBef>
            </a:pPr>
            <a:r>
              <a:rPr lang="en-US" sz="395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MAINTAIN GOOD POSTURE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5996884" y="8436697"/>
            <a:ext cx="8466988" cy="611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742"/>
              </a:lnSpc>
              <a:spcBef>
                <a:spcPct val="0"/>
              </a:spcBef>
            </a:pPr>
            <a:r>
              <a:rPr lang="en-US" sz="395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CONTROL YOUR EXPRESSIONS</a:t>
            </a:r>
          </a:p>
        </p:txBody>
      </p:sp>
      <p:grpSp>
        <p:nvGrpSpPr>
          <p:cNvPr id="34" name="Group 34"/>
          <p:cNvGrpSpPr/>
          <p:nvPr/>
        </p:nvGrpSpPr>
        <p:grpSpPr>
          <a:xfrm rot="-10800000">
            <a:off x="-1716817" y="6539484"/>
            <a:ext cx="5246522" cy="7495031"/>
            <a:chOff x="0" y="0"/>
            <a:chExt cx="4445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30" grpId="0"/>
      <p:bldP spid="31" grpId="0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369145" y="3111989"/>
            <a:ext cx="7569105" cy="7868257"/>
            <a:chOff x="0" y="0"/>
            <a:chExt cx="610857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l="-133175" r="-1331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369145" y="798320"/>
            <a:ext cx="7569105" cy="7868257"/>
            <a:chOff x="0" y="0"/>
            <a:chExt cx="610857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l="-133175" r="-1331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44571" y="4552388"/>
            <a:ext cx="8508226" cy="697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32"/>
              </a:lnSpc>
              <a:spcBef>
                <a:spcPct val="0"/>
              </a:spcBef>
            </a:pPr>
            <a:r>
              <a:rPr lang="en-US" sz="4081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WEEKLY ONE ON ONES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4571" y="1125864"/>
            <a:ext cx="9002486" cy="28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86"/>
              </a:lnSpc>
            </a:pPr>
            <a:r>
              <a:rPr lang="en-US" sz="6873" b="1" spc="419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ENHANCING YOUR SYSTEM, YOUR WAYS TO MENTOR​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369145" y="0"/>
            <a:ext cx="7569105" cy="7868257"/>
            <a:chOff x="0" y="0"/>
            <a:chExt cx="6108573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3"/>
              <a:stretch>
                <a:fillRect l="-28012" r="-280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369145" y="1452185"/>
            <a:ext cx="7569105" cy="7868257"/>
            <a:chOff x="0" y="0"/>
            <a:chExt cx="6108573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l="-133175" r="-1331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44571" y="6016760"/>
            <a:ext cx="8508226" cy="697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32"/>
              </a:lnSpc>
              <a:spcBef>
                <a:spcPct val="0"/>
              </a:spcBef>
            </a:pPr>
            <a:r>
              <a:rPr lang="en-US" sz="4081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WEEKLY GROUPS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4571" y="7481132"/>
            <a:ext cx="8856142" cy="697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32"/>
              </a:lnSpc>
              <a:spcBef>
                <a:spcPct val="0"/>
              </a:spcBef>
            </a:pPr>
            <a:r>
              <a:rPr lang="en-US" sz="4081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WEEKLY ACCOUNTABILITY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1592" y="1717521"/>
            <a:ext cx="6376662" cy="63766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682767" y="1195545"/>
            <a:ext cx="7594311" cy="759431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83850" y="3810639"/>
            <a:ext cx="5192145" cy="2781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88"/>
              </a:lnSpc>
              <a:spcBef>
                <a:spcPct val="0"/>
              </a:spcBef>
            </a:pPr>
            <a:r>
              <a:rPr lang="en-US" sz="6073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NAVIGATING MENTORING SESSIONS​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626344" y="1650846"/>
            <a:ext cx="8303941" cy="580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7"/>
              </a:lnSpc>
              <a:spcBef>
                <a:spcPct val="0"/>
              </a:spcBef>
            </a:pPr>
            <a:r>
              <a:rPr lang="en-US" sz="3374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1. KNOW YOUR MATERIAL IN ADVANCE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-4725380" y="5468707"/>
            <a:ext cx="5754080" cy="8220114"/>
            <a:chOff x="0" y="0"/>
            <a:chExt cx="4445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5868517" y="-1210145"/>
            <a:ext cx="1683983" cy="2405689"/>
            <a:chOff x="0" y="0"/>
            <a:chExt cx="4445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4731355" y="218305"/>
            <a:ext cx="841991" cy="84199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8626344" y="2516669"/>
            <a:ext cx="8303941" cy="580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7"/>
              </a:lnSpc>
              <a:spcBef>
                <a:spcPct val="0"/>
              </a:spcBef>
            </a:pPr>
            <a:r>
              <a:rPr lang="en-US" sz="3374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2. ANTICIPATE COMMON QUESTIONS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626344" y="3382493"/>
            <a:ext cx="8303941" cy="580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57"/>
              </a:lnSpc>
              <a:spcBef>
                <a:spcPct val="0"/>
              </a:spcBef>
            </a:pPr>
            <a:r>
              <a:rPr lang="en-US" sz="3374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3. REHEARSE YOUR RESPONSES​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606094" y="4438816"/>
            <a:ext cx="8324191" cy="1364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87"/>
              </a:lnSpc>
              <a:spcBef>
                <a:spcPct val="0"/>
              </a:spcBef>
            </a:pPr>
            <a:r>
              <a:rPr lang="en-US" sz="2672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Maintaining composure during the session is essential for projecting confidence and authority. Consider the following tips for staying composed.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543778" y="6240847"/>
            <a:ext cx="8324191" cy="453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6898" lvl="1" indent="-288449" algn="l">
              <a:lnSpc>
                <a:spcPts val="3687"/>
              </a:lnSpc>
              <a:buFont typeface="Arial"/>
              <a:buChar char="•"/>
            </a:pPr>
            <a:r>
              <a:rPr lang="en-US" sz="2672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STAY CALM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543778" y="6998914"/>
            <a:ext cx="8324191" cy="453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6898" lvl="1" indent="-288449" algn="l">
              <a:lnSpc>
                <a:spcPts val="3687"/>
              </a:lnSpc>
              <a:buFont typeface="Arial"/>
              <a:buChar char="•"/>
            </a:pPr>
            <a:r>
              <a:rPr lang="en-US" sz="2672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ACTIVELY LISTEN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543778" y="7756981"/>
            <a:ext cx="8324191" cy="453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6898" lvl="1" indent="-288449" algn="l">
              <a:lnSpc>
                <a:spcPts val="3687"/>
              </a:lnSpc>
              <a:buFont typeface="Arial"/>
              <a:buChar char="•"/>
            </a:pPr>
            <a:r>
              <a:rPr lang="en-US" sz="2672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PAUSE AND REFLECT​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543778" y="8515047"/>
            <a:ext cx="8324191" cy="453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6898" lvl="1" indent="-288449" algn="l">
              <a:lnSpc>
                <a:spcPts val="3687"/>
              </a:lnSpc>
              <a:buFont typeface="Arial"/>
              <a:buChar char="•"/>
            </a:pPr>
            <a:r>
              <a:rPr lang="en-US" sz="2672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MAINTAIN EYE CONTACT​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962" y="0"/>
            <a:ext cx="7569105" cy="7868257"/>
            <a:chOff x="0" y="0"/>
            <a:chExt cx="610857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l="-28012" r="-280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39962" y="1452185"/>
            <a:ext cx="7569105" cy="7868257"/>
            <a:chOff x="0" y="0"/>
            <a:chExt cx="610857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3"/>
              <a:stretch>
                <a:fillRect l="-133175" r="-1331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085415" y="1557298"/>
            <a:ext cx="8929326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84"/>
              </a:lnSpc>
              <a:spcBef>
                <a:spcPct val="0"/>
              </a:spcBef>
            </a:pPr>
            <a:r>
              <a:rPr lang="en-US" sz="6570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SPEAKING IMPACT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144000" y="2885701"/>
            <a:ext cx="7891077" cy="129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44"/>
              </a:lnSpc>
              <a:spcBef>
                <a:spcPct val="0"/>
              </a:spcBef>
            </a:pPr>
            <a:r>
              <a:rPr lang="en-US" sz="38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Your ability to communicate effectively will leave a lasting impact.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4602325"/>
            <a:ext cx="7891077" cy="326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44"/>
              </a:lnSpc>
              <a:spcBef>
                <a:spcPct val="0"/>
              </a:spcBef>
            </a:pPr>
            <a:r>
              <a:rPr lang="en-US" sz="3800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Effectively communicating involves not only delivering a message but also resonating with the experiences, values, and emotions of those listening.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87748" y="-113796"/>
            <a:ext cx="12010783" cy="10400796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02591" r="-1025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4159048" y="-113796"/>
            <a:ext cx="12010783" cy="10400796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02591" r="-1025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9086335" y="2591232"/>
            <a:ext cx="518653" cy="403322"/>
            <a:chOff x="0" y="0"/>
            <a:chExt cx="812800" cy="6320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32061"/>
            </a:xfrm>
            <a:custGeom>
              <a:avLst/>
              <a:gdLst/>
              <a:ahLst/>
              <a:cxnLst/>
              <a:rect l="l" t="t" r="r" b="b"/>
              <a:pathLst>
                <a:path w="812800" h="632061">
                  <a:moveTo>
                    <a:pt x="406400" y="0"/>
                  </a:moveTo>
                  <a:lnTo>
                    <a:pt x="812800" y="632061"/>
                  </a:lnTo>
                  <a:lnTo>
                    <a:pt x="0" y="6320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45832"/>
              <a:ext cx="558800" cy="341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9086335" y="4227463"/>
            <a:ext cx="518653" cy="403322"/>
            <a:chOff x="0" y="0"/>
            <a:chExt cx="812800" cy="6320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32061"/>
            </a:xfrm>
            <a:custGeom>
              <a:avLst/>
              <a:gdLst/>
              <a:ahLst/>
              <a:cxnLst/>
              <a:rect l="l" t="t" r="r" b="b"/>
              <a:pathLst>
                <a:path w="812800" h="632061">
                  <a:moveTo>
                    <a:pt x="406400" y="0"/>
                  </a:moveTo>
                  <a:lnTo>
                    <a:pt x="812800" y="632061"/>
                  </a:lnTo>
                  <a:lnTo>
                    <a:pt x="0" y="6320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245832"/>
              <a:ext cx="558800" cy="341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9086335" y="5856856"/>
            <a:ext cx="518653" cy="403322"/>
            <a:chOff x="0" y="0"/>
            <a:chExt cx="812800" cy="6320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32061"/>
            </a:xfrm>
            <a:custGeom>
              <a:avLst/>
              <a:gdLst/>
              <a:ahLst/>
              <a:cxnLst/>
              <a:rect l="l" t="t" r="r" b="b"/>
              <a:pathLst>
                <a:path w="812800" h="632061">
                  <a:moveTo>
                    <a:pt x="406400" y="0"/>
                  </a:moveTo>
                  <a:lnTo>
                    <a:pt x="812800" y="632061"/>
                  </a:lnTo>
                  <a:lnTo>
                    <a:pt x="0" y="6320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000" y="245832"/>
              <a:ext cx="558800" cy="341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5400000">
            <a:off x="9086335" y="7508248"/>
            <a:ext cx="518653" cy="403322"/>
            <a:chOff x="0" y="0"/>
            <a:chExt cx="812800" cy="63206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32061"/>
            </a:xfrm>
            <a:custGeom>
              <a:avLst/>
              <a:gdLst/>
              <a:ahLst/>
              <a:cxnLst/>
              <a:rect l="l" t="t" r="r" b="b"/>
              <a:pathLst>
                <a:path w="812800" h="632061">
                  <a:moveTo>
                    <a:pt x="406400" y="0"/>
                  </a:moveTo>
                  <a:lnTo>
                    <a:pt x="812800" y="632061"/>
                  </a:lnTo>
                  <a:lnTo>
                    <a:pt x="0" y="6320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245832"/>
              <a:ext cx="558800" cy="341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861450" y="4103122"/>
            <a:ext cx="2492805" cy="54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73"/>
              </a:lnSpc>
              <a:spcBef>
                <a:spcPct val="0"/>
              </a:spcBef>
            </a:pPr>
            <a:r>
              <a:rPr lang="en-US" sz="3168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2022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61450" y="2457735"/>
            <a:ext cx="2492805" cy="54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73"/>
              </a:lnSpc>
              <a:spcBef>
                <a:spcPct val="0"/>
              </a:spcBef>
            </a:pPr>
            <a:r>
              <a:rPr lang="en-US" sz="3168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2021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59790" y="5723358"/>
            <a:ext cx="2492805" cy="54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73"/>
              </a:lnSpc>
              <a:spcBef>
                <a:spcPct val="0"/>
              </a:spcBef>
            </a:pPr>
            <a:r>
              <a:rPr lang="en-US" sz="3168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2023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861450" y="7374750"/>
            <a:ext cx="2492805" cy="54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73"/>
              </a:lnSpc>
              <a:spcBef>
                <a:spcPct val="0"/>
              </a:spcBef>
            </a:pPr>
            <a:r>
              <a:rPr lang="en-US" sz="3168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2024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6295703" y="3863510"/>
            <a:ext cx="2446183" cy="244618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  <a:ln w="200025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7121279" y="4511251"/>
            <a:ext cx="795031" cy="1150702"/>
          </a:xfrm>
          <a:custGeom>
            <a:avLst/>
            <a:gdLst/>
            <a:ahLst/>
            <a:cxnLst/>
            <a:rect l="l" t="t" r="r" b="b"/>
            <a:pathLst>
              <a:path w="795031" h="1150702">
                <a:moveTo>
                  <a:pt x="0" y="0"/>
                </a:moveTo>
                <a:lnTo>
                  <a:pt x="795030" y="0"/>
                </a:lnTo>
                <a:lnTo>
                  <a:pt x="795030" y="1150702"/>
                </a:lnTo>
                <a:lnTo>
                  <a:pt x="0" y="1150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 rot="-10800000">
            <a:off x="-4533696" y="169116"/>
            <a:ext cx="5754080" cy="8220114"/>
            <a:chOff x="0" y="0"/>
            <a:chExt cx="4445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681619" y="4307178"/>
            <a:ext cx="4985434" cy="1869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32"/>
              </a:lnSpc>
              <a:spcBef>
                <a:spcPct val="0"/>
              </a:spcBef>
            </a:pPr>
            <a:r>
              <a:rPr lang="en-US" sz="6110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MY EXPERIENCE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871422" y="2209989"/>
            <a:ext cx="4886390" cy="1099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73"/>
              </a:lnSpc>
              <a:spcBef>
                <a:spcPct val="0"/>
              </a:spcBef>
            </a:pPr>
            <a:r>
              <a:rPr lang="en-US" sz="3168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STARTED UP FORMAL PROGRAM.​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871422" y="4103122"/>
            <a:ext cx="4886390" cy="546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73"/>
              </a:lnSpc>
              <a:spcBef>
                <a:spcPct val="0"/>
              </a:spcBef>
            </a:pPr>
            <a:r>
              <a:rPr lang="en-US" sz="3168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MENTEES IN 12 STATES.​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871422" y="5440381"/>
            <a:ext cx="4886390" cy="10991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73"/>
              </a:lnSpc>
              <a:spcBef>
                <a:spcPct val="0"/>
              </a:spcBef>
            </a:pPr>
            <a:r>
              <a:rPr lang="en-US" sz="3168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PERSONAL SLOW DOWN MOST OF YEAR.​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871422" y="6850780"/>
            <a:ext cx="5173927" cy="1651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73"/>
              </a:lnSpc>
              <a:spcBef>
                <a:spcPct val="0"/>
              </a:spcBef>
            </a:pPr>
            <a:r>
              <a:rPr lang="en-US" sz="3168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GRADUATED 8 FROM PROGRAM AND TOOK ON 6 NEW ONES.​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30" grpId="0"/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962" y="0"/>
            <a:ext cx="7569105" cy="7868257"/>
            <a:chOff x="0" y="0"/>
            <a:chExt cx="610857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l="-27939" r="-279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39962" y="1452185"/>
            <a:ext cx="7569105" cy="7868257"/>
            <a:chOff x="0" y="0"/>
            <a:chExt cx="610857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3"/>
              <a:stretch>
                <a:fillRect l="-133175" r="-1331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995753" y="702652"/>
            <a:ext cx="14296494" cy="8881697"/>
          </a:xfrm>
          <a:custGeom>
            <a:avLst/>
            <a:gdLst/>
            <a:ahLst/>
            <a:cxnLst/>
            <a:rect l="l" t="t" r="r" b="b"/>
            <a:pathLst>
              <a:path w="14296494" h="8881697">
                <a:moveTo>
                  <a:pt x="0" y="0"/>
                </a:moveTo>
                <a:lnTo>
                  <a:pt x="14296494" y="0"/>
                </a:lnTo>
                <a:lnTo>
                  <a:pt x="14296494" y="8881696"/>
                </a:lnTo>
                <a:lnTo>
                  <a:pt x="0" y="88816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A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91965" y="1620443"/>
            <a:ext cx="7046114" cy="7046114"/>
          </a:xfrm>
          <a:custGeom>
            <a:avLst/>
            <a:gdLst/>
            <a:ahLst/>
            <a:cxnLst/>
            <a:rect l="l" t="t" r="r" b="b"/>
            <a:pathLst>
              <a:path w="7046114" h="7046114">
                <a:moveTo>
                  <a:pt x="7046114" y="0"/>
                </a:moveTo>
                <a:lnTo>
                  <a:pt x="0" y="0"/>
                </a:lnTo>
                <a:lnTo>
                  <a:pt x="0" y="7046114"/>
                </a:lnTo>
                <a:lnTo>
                  <a:pt x="7046114" y="7046114"/>
                </a:lnTo>
                <a:lnTo>
                  <a:pt x="7046114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99858" y="2534582"/>
            <a:ext cx="5230326" cy="5230305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r="-500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3545119">
            <a:off x="13604405" y="5692206"/>
            <a:ext cx="9367190" cy="6335626"/>
          </a:xfrm>
          <a:custGeom>
            <a:avLst/>
            <a:gdLst/>
            <a:ahLst/>
            <a:cxnLst/>
            <a:rect l="l" t="t" r="r" b="b"/>
            <a:pathLst>
              <a:path w="9367190" h="6335626">
                <a:moveTo>
                  <a:pt x="0" y="0"/>
                </a:moveTo>
                <a:lnTo>
                  <a:pt x="9367190" y="0"/>
                </a:lnTo>
                <a:lnTo>
                  <a:pt x="9367190" y="6335626"/>
                </a:lnTo>
                <a:lnTo>
                  <a:pt x="0" y="6335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272769">
            <a:off x="3789676" y="-6005800"/>
            <a:ext cx="6996349" cy="8370428"/>
          </a:xfrm>
          <a:custGeom>
            <a:avLst/>
            <a:gdLst/>
            <a:ahLst/>
            <a:cxnLst/>
            <a:rect l="l" t="t" r="r" b="b"/>
            <a:pathLst>
              <a:path w="6996349" h="8370428">
                <a:moveTo>
                  <a:pt x="0" y="0"/>
                </a:moveTo>
                <a:lnTo>
                  <a:pt x="6996349" y="0"/>
                </a:lnTo>
                <a:lnTo>
                  <a:pt x="6996349" y="8370428"/>
                </a:lnTo>
                <a:lnTo>
                  <a:pt x="0" y="83704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90576" r="-1029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915433" y="4553503"/>
            <a:ext cx="9343867" cy="1410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59"/>
              </a:lnSpc>
            </a:pPr>
            <a:r>
              <a:rPr lang="en-US" sz="10783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REFERRALS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173055" y="-2043171"/>
            <a:ext cx="5754080" cy="8220114"/>
            <a:chOff x="0" y="0"/>
            <a:chExt cx="4445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17515" y="1734879"/>
            <a:ext cx="6134277" cy="613427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67122" y="2417844"/>
            <a:ext cx="7297240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999"/>
              </a:lnSpc>
              <a:spcBef>
                <a:spcPct val="0"/>
              </a:spcBef>
            </a:pPr>
            <a:r>
              <a:rPr lang="en-US" sz="9999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DEFINITION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517515" y="2417844"/>
            <a:ext cx="6134277" cy="613427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91908" y="4215756"/>
            <a:ext cx="8139510" cy="2632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05"/>
              </a:lnSpc>
              <a:spcBef>
                <a:spcPct val="0"/>
              </a:spcBef>
            </a:pPr>
            <a:r>
              <a:rPr lang="en-US" sz="3844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The process of recommending or directing someone to another person, organization, or service for assistance, information, or </a:t>
            </a:r>
            <a:r>
              <a:rPr lang="en-US" sz="3844" dirty="0" err="1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futher</a:t>
            </a:r>
            <a:r>
              <a:rPr lang="en-US" sz="3844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 action.​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962" y="0"/>
            <a:ext cx="7569105" cy="7868257"/>
            <a:chOff x="0" y="0"/>
            <a:chExt cx="610857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l="-27939" r="-279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39962" y="1452185"/>
            <a:ext cx="7569105" cy="7868257"/>
            <a:chOff x="0" y="0"/>
            <a:chExt cx="610857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3"/>
              <a:stretch>
                <a:fillRect l="-133175" r="-1331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751968" y="2086453"/>
            <a:ext cx="7297240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999"/>
              </a:lnSpc>
              <a:spcBef>
                <a:spcPct val="0"/>
              </a:spcBef>
            </a:pPr>
            <a:r>
              <a:rPr lang="en-US" sz="9999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PURPOSE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76755" y="3884365"/>
            <a:ext cx="8139510" cy="3954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05"/>
              </a:lnSpc>
              <a:spcBef>
                <a:spcPct val="0"/>
              </a:spcBef>
            </a:pPr>
            <a:r>
              <a:rPr lang="en-US" sz="3844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Within our business – to foster collaboration and partnerships between different professionals, organizations, or businesses, creating a supportive network that benefits clients and self.​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499725" y="519136"/>
            <a:ext cx="6837505" cy="9767864"/>
            <a:chOff x="0" y="0"/>
            <a:chExt cx="444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173055" y="-2043171"/>
            <a:ext cx="5754080" cy="8220114"/>
            <a:chOff x="0" y="0"/>
            <a:chExt cx="4445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028700"/>
            <a:ext cx="5760720" cy="8229600"/>
            <a:chOff x="0" y="0"/>
            <a:chExt cx="4445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>
                <a:alphaModFix amt="24000"/>
              </a:blip>
              <a:stretch>
                <a:fillRect l="-57411" r="-574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-10800000">
            <a:off x="1028700" y="1028700"/>
            <a:ext cx="5760720" cy="8229600"/>
            <a:chOff x="0" y="0"/>
            <a:chExt cx="4445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585595" y="4652963"/>
            <a:ext cx="4646929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02"/>
              </a:lnSpc>
              <a:spcBef>
                <a:spcPct val="0"/>
              </a:spcBef>
            </a:pPr>
            <a:r>
              <a:rPr lang="en-US" sz="6335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AGENDA</a:t>
            </a:r>
          </a:p>
        </p:txBody>
      </p:sp>
      <p:grpSp>
        <p:nvGrpSpPr>
          <p:cNvPr id="11" name="Group 11"/>
          <p:cNvGrpSpPr/>
          <p:nvPr/>
        </p:nvGrpSpPr>
        <p:grpSpPr>
          <a:xfrm rot="5400000">
            <a:off x="13052647" y="1488208"/>
            <a:ext cx="2034145" cy="203414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 rot="5400000">
            <a:off x="13052647" y="5474900"/>
            <a:ext cx="2034145" cy="203414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2858465" y="1731240"/>
            <a:ext cx="2418483" cy="13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2"/>
              </a:lnSpc>
            </a:pPr>
            <a:r>
              <a:rPr lang="en-US" sz="8205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69759" y="5734865"/>
            <a:ext cx="2418483" cy="13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2"/>
              </a:lnSpc>
            </a:pPr>
            <a:r>
              <a:rPr lang="en-US" sz="8205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03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320520" y="3908451"/>
            <a:ext cx="3316961" cy="89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3845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What is Mentoring?</a:t>
            </a:r>
          </a:p>
        </p:txBody>
      </p:sp>
      <p:grpSp>
        <p:nvGrpSpPr>
          <p:cNvPr id="18" name="Group 18"/>
          <p:cNvGrpSpPr/>
          <p:nvPr/>
        </p:nvGrpSpPr>
        <p:grpSpPr>
          <a:xfrm rot="5400000">
            <a:off x="8961927" y="1488208"/>
            <a:ext cx="2034145" cy="2034145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 rot="5400000">
            <a:off x="8961927" y="5474900"/>
            <a:ext cx="2034145" cy="2034145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769759" y="1731240"/>
            <a:ext cx="2418483" cy="13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2"/>
              </a:lnSpc>
            </a:pPr>
            <a:r>
              <a:rPr lang="en-US" sz="8205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01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858465" y="5716488"/>
            <a:ext cx="2418483" cy="1395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2"/>
              </a:lnSpc>
            </a:pPr>
            <a:r>
              <a:rPr lang="en-US" sz="8205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04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09226" y="3908451"/>
            <a:ext cx="3316961" cy="89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3845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Mentoring How To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320520" y="7899570"/>
            <a:ext cx="3316961" cy="89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3845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Mentoring</a:t>
            </a:r>
          </a:p>
          <a:p>
            <a:pPr algn="ctr">
              <a:lnSpc>
                <a:spcPts val="3383"/>
              </a:lnSpc>
            </a:pPr>
            <a:r>
              <a:rPr lang="en-US" sz="3845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Stats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411240" y="7899570"/>
            <a:ext cx="3316961" cy="470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3"/>
              </a:lnSpc>
            </a:pPr>
            <a:r>
              <a:rPr lang="en-US" sz="3845" b="1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Referrals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2" grpId="0"/>
      <p:bldP spid="23" grpId="0"/>
      <p:bldP spid="24" grpId="0"/>
      <p:bldP spid="25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56821" y="75452"/>
            <a:ext cx="12010783" cy="10400796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35164" b="-3816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309633" y="331766"/>
            <a:ext cx="12010783" cy="10400796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02591" r="-1025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5768012" y="1166193"/>
            <a:ext cx="12010783" cy="1040079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02591" r="-1025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78059" y="3920409"/>
            <a:ext cx="2446183" cy="244618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  <a:ln w="200025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311478" y="1019175"/>
            <a:ext cx="6542245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84"/>
              </a:lnSpc>
              <a:spcBef>
                <a:spcPct val="0"/>
              </a:spcBef>
            </a:pPr>
            <a:r>
              <a:rPr lang="en-US" sz="6570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WHERE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664277" y="-871079"/>
            <a:ext cx="1683983" cy="2405689"/>
            <a:chOff x="0" y="0"/>
            <a:chExt cx="4445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 rot="5400000">
            <a:off x="16417309" y="1645890"/>
            <a:ext cx="841991" cy="84199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 rot="5400000">
            <a:off x="6480591" y="8837304"/>
            <a:ext cx="841991" cy="84199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463544" y="7799071"/>
            <a:ext cx="2374761" cy="3392515"/>
            <a:chOff x="0" y="0"/>
            <a:chExt cx="4445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6062171" y="4513294"/>
            <a:ext cx="1260411" cy="1260411"/>
          </a:xfrm>
          <a:custGeom>
            <a:avLst/>
            <a:gdLst/>
            <a:ahLst/>
            <a:cxnLst/>
            <a:rect l="l" t="t" r="r" b="b"/>
            <a:pathLst>
              <a:path w="1260411" h="1260411">
                <a:moveTo>
                  <a:pt x="0" y="0"/>
                </a:moveTo>
                <a:lnTo>
                  <a:pt x="1260412" y="0"/>
                </a:lnTo>
                <a:lnTo>
                  <a:pt x="1260412" y="1260412"/>
                </a:lnTo>
                <a:lnTo>
                  <a:pt x="0" y="126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7924242" y="2392631"/>
            <a:ext cx="9844129" cy="79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3890" lvl="1" indent="-501945" algn="l">
              <a:lnSpc>
                <a:spcPts val="6416"/>
              </a:lnSpc>
              <a:buFont typeface="Arial"/>
              <a:buChar char="•"/>
            </a:pPr>
            <a:r>
              <a:rPr lang="en-US" sz="464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Residential professionals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924242" y="3230959"/>
            <a:ext cx="9844129" cy="79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3890" lvl="1" indent="-501945" algn="l">
              <a:lnSpc>
                <a:spcPts val="6416"/>
              </a:lnSpc>
              <a:buFont typeface="Arial"/>
              <a:buChar char="•"/>
            </a:pPr>
            <a:r>
              <a:rPr lang="en-US" sz="464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Commercial professionals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924242" y="4069286"/>
            <a:ext cx="9844129" cy="79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3890" lvl="1" indent="-501945" algn="l">
              <a:lnSpc>
                <a:spcPts val="6416"/>
              </a:lnSpc>
              <a:buFont typeface="Arial"/>
              <a:buChar char="•"/>
            </a:pPr>
            <a:r>
              <a:rPr lang="en-US" sz="464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Property Owners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924242" y="4907613"/>
            <a:ext cx="9844129" cy="79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3890" lvl="1" indent="-501945" algn="l">
              <a:lnSpc>
                <a:spcPts val="6416"/>
              </a:lnSpc>
              <a:buFont typeface="Arial"/>
              <a:buChar char="•"/>
            </a:pPr>
            <a:r>
              <a:rPr lang="en-US" sz="464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Clients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924242" y="5745941"/>
            <a:ext cx="9844129" cy="79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3890" lvl="1" indent="-501945" algn="l">
              <a:lnSpc>
                <a:spcPts val="6416"/>
              </a:lnSpc>
              <a:buFont typeface="Arial"/>
              <a:buChar char="•"/>
            </a:pPr>
            <a:r>
              <a:rPr lang="en-US" sz="464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Sphere of influence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924242" y="6584268"/>
            <a:ext cx="9844129" cy="79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3890" lvl="1" indent="-501945" algn="l">
              <a:lnSpc>
                <a:spcPts val="6416"/>
              </a:lnSpc>
              <a:buFont typeface="Arial"/>
              <a:buChar char="•"/>
            </a:pPr>
            <a:r>
              <a:rPr lang="en-US" sz="464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Municipalities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924242" y="7422596"/>
            <a:ext cx="9844129" cy="79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3890" lvl="1" indent="-501945" algn="l">
              <a:lnSpc>
                <a:spcPts val="6416"/>
              </a:lnSpc>
              <a:buFont typeface="Arial"/>
              <a:buChar char="•"/>
            </a:pPr>
            <a:r>
              <a:rPr lang="en-US" sz="464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Ancillary service professionals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4" grpId="0"/>
      <p:bldP spid="25" grpId="0"/>
      <p:bldP spid="26" grpId="0"/>
      <p:bldP spid="27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198368" y="2861053"/>
            <a:ext cx="5754080" cy="8220114"/>
            <a:chOff x="0" y="0"/>
            <a:chExt cx="444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173055" y="-2043171"/>
            <a:ext cx="5754080" cy="8220114"/>
            <a:chOff x="0" y="0"/>
            <a:chExt cx="4445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131230" y="153868"/>
            <a:ext cx="6134277" cy="613427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1009650"/>
            <a:ext cx="9558889" cy="1011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904"/>
              </a:lnSpc>
              <a:spcBef>
                <a:spcPct val="0"/>
              </a:spcBef>
            </a:pPr>
            <a:r>
              <a:rPr lang="en-US" sz="6587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BUILD RELATIONSHIPS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131230" y="836833"/>
            <a:ext cx="6134277" cy="613427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2214631"/>
            <a:ext cx="4596593" cy="70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00"/>
              </a:lnSpc>
              <a:spcBef>
                <a:spcPct val="0"/>
              </a:spcBef>
            </a:pPr>
            <a:r>
              <a:rPr lang="en-US" sz="4058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Make phone calls.​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3092077"/>
            <a:ext cx="7528549" cy="70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00"/>
              </a:lnSpc>
              <a:spcBef>
                <a:spcPct val="0"/>
              </a:spcBef>
            </a:pPr>
            <a:r>
              <a:rPr lang="en-US" sz="4058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Make appointments to meet.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3909991"/>
            <a:ext cx="7528549" cy="702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00"/>
              </a:lnSpc>
              <a:spcBef>
                <a:spcPct val="0"/>
              </a:spcBef>
            </a:pPr>
            <a:r>
              <a:rPr lang="en-US" sz="4058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Network in person.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4852234"/>
            <a:ext cx="9707011" cy="1670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01"/>
              </a:lnSpc>
            </a:pPr>
            <a:r>
              <a:rPr lang="en-US" sz="4058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Encourage questions and provide thoughtful responses to enhance peoples’ participation.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826348"/>
            <a:ext cx="11171839" cy="1670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01"/>
              </a:lnSpc>
            </a:pPr>
            <a:r>
              <a:rPr lang="en-US" sz="4058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Use past experiences and successes to gather opinions, promoting engagement and making sure the person feels involved and learning.​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8800462"/>
            <a:ext cx="11171839" cy="579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01"/>
              </a:lnSpc>
            </a:pPr>
            <a:r>
              <a:rPr lang="en-US" sz="4058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Ask for the referral.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1157" y="-4261657"/>
            <a:ext cx="18810314" cy="18810314"/>
          </a:xfrm>
          <a:custGeom>
            <a:avLst/>
            <a:gdLst/>
            <a:ahLst/>
            <a:cxnLst/>
            <a:rect l="l" t="t" r="r" b="b"/>
            <a:pathLst>
              <a:path w="18810314" h="18810314">
                <a:moveTo>
                  <a:pt x="0" y="0"/>
                </a:moveTo>
                <a:lnTo>
                  <a:pt x="18810314" y="0"/>
                </a:lnTo>
                <a:lnTo>
                  <a:pt x="18810314" y="18810314"/>
                </a:lnTo>
                <a:lnTo>
                  <a:pt x="0" y="18810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684283" y="1481972"/>
            <a:ext cx="4476610" cy="16339429"/>
            <a:chOff x="0" y="0"/>
            <a:chExt cx="862412" cy="31477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2412" cy="3147764"/>
            </a:xfrm>
            <a:custGeom>
              <a:avLst/>
              <a:gdLst/>
              <a:ahLst/>
              <a:cxnLst/>
              <a:rect l="l" t="t" r="r" b="b"/>
              <a:pathLst>
                <a:path w="862412" h="3147764">
                  <a:moveTo>
                    <a:pt x="172942" y="0"/>
                  </a:moveTo>
                  <a:lnTo>
                    <a:pt x="689470" y="0"/>
                  </a:lnTo>
                  <a:cubicBezTo>
                    <a:pt x="784983" y="0"/>
                    <a:pt x="862412" y="77429"/>
                    <a:pt x="862412" y="172942"/>
                  </a:cubicBezTo>
                  <a:lnTo>
                    <a:pt x="862412" y="2974823"/>
                  </a:lnTo>
                  <a:cubicBezTo>
                    <a:pt x="862412" y="3070336"/>
                    <a:pt x="784983" y="3147764"/>
                    <a:pt x="689470" y="3147764"/>
                  </a:cubicBezTo>
                  <a:lnTo>
                    <a:pt x="172942" y="3147764"/>
                  </a:lnTo>
                  <a:cubicBezTo>
                    <a:pt x="77429" y="3147764"/>
                    <a:pt x="0" y="3070336"/>
                    <a:pt x="0" y="2974823"/>
                  </a:cubicBezTo>
                  <a:lnTo>
                    <a:pt x="0" y="172942"/>
                  </a:lnTo>
                  <a:cubicBezTo>
                    <a:pt x="0" y="77429"/>
                    <a:pt x="77429" y="0"/>
                    <a:pt x="172942" y="0"/>
                  </a:cubicBezTo>
                  <a:close/>
                </a:path>
              </a:pathLst>
            </a:custGeom>
            <a:solidFill>
              <a:srgbClr val="051D40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62412" cy="319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934656" y="2014480"/>
            <a:ext cx="3852458" cy="3837409"/>
            <a:chOff x="0" y="0"/>
            <a:chExt cx="6502400" cy="6477000"/>
          </a:xfrm>
        </p:grpSpPr>
        <p:sp>
          <p:nvSpPr>
            <p:cNvPr id="7" name="Freeform 7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3"/>
              <a:stretch>
                <a:fillRect l="223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17E3B2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-4722727" y="267514"/>
            <a:ext cx="5754080" cy="8220114"/>
            <a:chOff x="0" y="0"/>
            <a:chExt cx="4445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899800" y="6122982"/>
            <a:ext cx="3887314" cy="1929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</a:pPr>
            <a:r>
              <a:rPr lang="en-US" sz="4270" b="1" spc="213">
                <a:solidFill>
                  <a:srgbClr val="FFFBFB"/>
                </a:solidFill>
                <a:latin typeface="Almarai Bold"/>
                <a:ea typeface="Almarai Bold"/>
                <a:cs typeface="Almarai Bold"/>
                <a:sym typeface="Almarai Bold"/>
              </a:rPr>
              <a:t>KEITH ANDREWS, CCIM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818118" y="2057361"/>
            <a:ext cx="9585477" cy="1826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4306"/>
              </a:lnSpc>
              <a:spcBef>
                <a:spcPct val="0"/>
              </a:spcBef>
            </a:pPr>
            <a:r>
              <a:rPr lang="en-US" sz="11922" b="1">
                <a:solidFill>
                  <a:srgbClr val="051D40"/>
                </a:solidFill>
                <a:latin typeface="Almarai Bold"/>
                <a:ea typeface="Almarai Bold"/>
                <a:cs typeface="Almarai Bold"/>
                <a:sym typeface="Almarai Bold"/>
              </a:rPr>
              <a:t>THANK YOU!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18118" y="4127182"/>
            <a:ext cx="7183600" cy="710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70"/>
              </a:lnSpc>
            </a:pPr>
            <a:r>
              <a:rPr lang="en-US" sz="5066" b="1">
                <a:solidFill>
                  <a:srgbClr val="010A29"/>
                </a:solidFill>
                <a:latin typeface="Almarai Bold"/>
                <a:ea typeface="Almarai Bold"/>
                <a:cs typeface="Almarai Bold"/>
                <a:sym typeface="Almarai Bold"/>
              </a:rPr>
              <a:t>Keith Andrews CCIM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18118" y="4885504"/>
            <a:ext cx="5989907" cy="591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77"/>
              </a:lnSpc>
            </a:pPr>
            <a:r>
              <a:rPr lang="en-US" sz="4224">
                <a:solidFill>
                  <a:srgbClr val="010A29"/>
                </a:solidFill>
                <a:latin typeface="Almarai"/>
                <a:ea typeface="Almarai"/>
                <a:cs typeface="Almarai"/>
                <a:sym typeface="Almarai"/>
              </a:rPr>
              <a:t>+1.205.451.8889​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18118" y="5585562"/>
            <a:ext cx="9338393" cy="591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77"/>
              </a:lnSpc>
            </a:pPr>
            <a:r>
              <a:rPr lang="en-US" sz="4224">
                <a:solidFill>
                  <a:srgbClr val="010A29"/>
                </a:solidFill>
                <a:latin typeface="Almarai"/>
                <a:ea typeface="Almarai"/>
                <a:cs typeface="Almarai"/>
                <a:sym typeface="Almarai"/>
              </a:rPr>
              <a:t>keith.andrews@expcommercial.com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18118" y="6281718"/>
            <a:ext cx="9338393" cy="591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77"/>
              </a:lnSpc>
            </a:pPr>
            <a:r>
              <a:rPr lang="en-US" sz="4224">
                <a:solidFill>
                  <a:srgbClr val="010A29"/>
                </a:solidFill>
                <a:latin typeface="Almarai"/>
                <a:ea typeface="Almarai"/>
                <a:cs typeface="Almarai"/>
                <a:sym typeface="Almarai"/>
              </a:rPr>
              <a:t>www.theandrewsgroupalabama.com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A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291965" y="1620443"/>
            <a:ext cx="7046114" cy="7046114"/>
          </a:xfrm>
          <a:custGeom>
            <a:avLst/>
            <a:gdLst/>
            <a:ahLst/>
            <a:cxnLst/>
            <a:rect l="l" t="t" r="r" b="b"/>
            <a:pathLst>
              <a:path w="7046114" h="7046114">
                <a:moveTo>
                  <a:pt x="7046114" y="0"/>
                </a:moveTo>
                <a:lnTo>
                  <a:pt x="0" y="0"/>
                </a:lnTo>
                <a:lnTo>
                  <a:pt x="0" y="7046114"/>
                </a:lnTo>
                <a:lnTo>
                  <a:pt x="7046114" y="7046114"/>
                </a:lnTo>
                <a:lnTo>
                  <a:pt x="7046114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99858" y="2534582"/>
            <a:ext cx="5230326" cy="5230305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2635" r="-174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3545119">
            <a:off x="13604405" y="5692206"/>
            <a:ext cx="9367190" cy="6335626"/>
          </a:xfrm>
          <a:custGeom>
            <a:avLst/>
            <a:gdLst/>
            <a:ahLst/>
            <a:cxnLst/>
            <a:rect l="l" t="t" r="r" b="b"/>
            <a:pathLst>
              <a:path w="9367190" h="6335626">
                <a:moveTo>
                  <a:pt x="0" y="0"/>
                </a:moveTo>
                <a:lnTo>
                  <a:pt x="9367190" y="0"/>
                </a:lnTo>
                <a:lnTo>
                  <a:pt x="9367190" y="6335626"/>
                </a:lnTo>
                <a:lnTo>
                  <a:pt x="0" y="6335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6272769">
            <a:off x="3789676" y="-6005800"/>
            <a:ext cx="6996349" cy="8370428"/>
          </a:xfrm>
          <a:custGeom>
            <a:avLst/>
            <a:gdLst/>
            <a:ahLst/>
            <a:cxnLst/>
            <a:rect l="l" t="t" r="r" b="b"/>
            <a:pathLst>
              <a:path w="6996349" h="8370428">
                <a:moveTo>
                  <a:pt x="0" y="0"/>
                </a:moveTo>
                <a:lnTo>
                  <a:pt x="6996349" y="0"/>
                </a:lnTo>
                <a:lnTo>
                  <a:pt x="6996349" y="8370428"/>
                </a:lnTo>
                <a:lnTo>
                  <a:pt x="0" y="83704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90576" r="-1029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915433" y="3892395"/>
            <a:ext cx="9343867" cy="2730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459"/>
              </a:lnSpc>
            </a:pPr>
            <a:r>
              <a:rPr lang="en-US" sz="10783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WHAT IS</a:t>
            </a:r>
            <a:r>
              <a:rPr lang="en-US" sz="10783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 MENTORING?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5173055" y="-2043171"/>
            <a:ext cx="5754080" cy="8220114"/>
            <a:chOff x="0" y="0"/>
            <a:chExt cx="4445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17515" y="1734879"/>
            <a:ext cx="6134277" cy="613427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467122" y="2417844"/>
            <a:ext cx="7297240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999"/>
              </a:lnSpc>
              <a:spcBef>
                <a:spcPct val="0"/>
              </a:spcBef>
            </a:pPr>
            <a:r>
              <a:rPr lang="en-US" sz="9999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DEFINITION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517515" y="2417844"/>
            <a:ext cx="6134277" cy="613427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491908" y="4215756"/>
            <a:ext cx="8139510" cy="3293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05"/>
              </a:lnSpc>
              <a:spcBef>
                <a:spcPct val="0"/>
              </a:spcBef>
            </a:pPr>
            <a:r>
              <a:rPr lang="en-US" sz="3844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 developmental relationship in which a more experienced or knowledgeable person provides guidance, support, and advice to a less experienced or knowledgeable person.​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9962" y="0"/>
            <a:ext cx="7569105" cy="7868257"/>
            <a:chOff x="0" y="0"/>
            <a:chExt cx="6108573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2"/>
              <a:stretch>
                <a:fillRect l="-27939" r="-2793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439962" y="1452185"/>
            <a:ext cx="7569105" cy="7868257"/>
            <a:chOff x="0" y="0"/>
            <a:chExt cx="6108573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08573" cy="6350000"/>
            </a:xfrm>
            <a:custGeom>
              <a:avLst/>
              <a:gdLst/>
              <a:ahLst/>
              <a:cxnLst/>
              <a:rect l="l" t="t" r="r" b="b"/>
              <a:pathLst>
                <a:path w="6108573" h="6350000">
                  <a:moveTo>
                    <a:pt x="6108573" y="0"/>
                  </a:moveTo>
                  <a:lnTo>
                    <a:pt x="6108573" y="3295396"/>
                  </a:lnTo>
                  <a:cubicBezTo>
                    <a:pt x="6108573" y="4982464"/>
                    <a:pt x="4741164" y="6350000"/>
                    <a:pt x="3054350" y="6350000"/>
                  </a:cubicBezTo>
                  <a:cubicBezTo>
                    <a:pt x="1367536" y="6350000"/>
                    <a:pt x="0" y="4982464"/>
                    <a:pt x="0" y="3295523"/>
                  </a:cubicBezTo>
                  <a:lnTo>
                    <a:pt x="0" y="0"/>
                  </a:lnTo>
                  <a:lnTo>
                    <a:pt x="6108573" y="0"/>
                  </a:lnTo>
                  <a:close/>
                </a:path>
              </a:pathLst>
            </a:custGeom>
            <a:blipFill>
              <a:blip r:embed="rId3"/>
              <a:stretch>
                <a:fillRect l="-133175" r="-1331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751968" y="2086453"/>
            <a:ext cx="7297240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999"/>
              </a:lnSpc>
              <a:spcBef>
                <a:spcPct val="0"/>
              </a:spcBef>
            </a:pPr>
            <a:r>
              <a:rPr lang="en-US" sz="9999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PURPOSE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76755" y="3884365"/>
            <a:ext cx="8139510" cy="1971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05"/>
              </a:lnSpc>
              <a:spcBef>
                <a:spcPct val="0"/>
              </a:spcBef>
            </a:pPr>
            <a:r>
              <a:rPr lang="en-US" sz="3844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To help the person grow personally, professionally, or both, by leveraging the mentor’s experience and insights.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56821" y="75452"/>
            <a:ext cx="12010783" cy="10400796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5727" r="-157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4086541" y="0"/>
            <a:ext cx="12010783" cy="10400796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987" r="-1498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4008122" y="-113796"/>
            <a:ext cx="12010783" cy="1040079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4"/>
              <a:stretch>
                <a:fillRect l="-102591" r="-1025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478059" y="3920409"/>
            <a:ext cx="2446183" cy="244618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  <a:ln w="200025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664277" y="-871079"/>
            <a:ext cx="1683983" cy="2405689"/>
            <a:chOff x="0" y="0"/>
            <a:chExt cx="4445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 rot="5400000">
            <a:off x="16417309" y="1645890"/>
            <a:ext cx="841991" cy="84199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 rot="5400000">
            <a:off x="6480591" y="8837304"/>
            <a:ext cx="841991" cy="84199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463544" y="7799071"/>
            <a:ext cx="2374761" cy="3392515"/>
            <a:chOff x="0" y="0"/>
            <a:chExt cx="4445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 rot="5400000">
            <a:off x="8478709" y="2487881"/>
            <a:ext cx="1224824" cy="122482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5956824" y="4503379"/>
            <a:ext cx="1488653" cy="1280241"/>
          </a:xfrm>
          <a:custGeom>
            <a:avLst/>
            <a:gdLst/>
            <a:ahLst/>
            <a:cxnLst/>
            <a:rect l="l" t="t" r="r" b="b"/>
            <a:pathLst>
              <a:path w="1488653" h="1280241">
                <a:moveTo>
                  <a:pt x="0" y="0"/>
                </a:moveTo>
                <a:lnTo>
                  <a:pt x="1488653" y="0"/>
                </a:lnTo>
                <a:lnTo>
                  <a:pt x="1488653" y="1280242"/>
                </a:lnTo>
                <a:lnTo>
                  <a:pt x="0" y="12802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8237309" y="3502807"/>
            <a:ext cx="8708924" cy="3271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859"/>
              </a:lnSpc>
              <a:spcBef>
                <a:spcPct val="0"/>
              </a:spcBef>
            </a:pPr>
            <a:r>
              <a:rPr lang="en-US" sz="10716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MENTORING HOW 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0387" y="-56898"/>
            <a:ext cx="12010783" cy="10400796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02591" r="-1025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2511687" y="-56898"/>
            <a:ext cx="12010783" cy="10400796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02591" r="-10259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0978352" y="1676216"/>
            <a:ext cx="518653" cy="403322"/>
            <a:chOff x="0" y="0"/>
            <a:chExt cx="812800" cy="6320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632061"/>
            </a:xfrm>
            <a:custGeom>
              <a:avLst/>
              <a:gdLst/>
              <a:ahLst/>
              <a:cxnLst/>
              <a:rect l="l" t="t" r="r" b="b"/>
              <a:pathLst>
                <a:path w="812800" h="632061">
                  <a:moveTo>
                    <a:pt x="406400" y="0"/>
                  </a:moveTo>
                  <a:lnTo>
                    <a:pt x="812800" y="632061"/>
                  </a:lnTo>
                  <a:lnTo>
                    <a:pt x="0" y="6320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45832"/>
              <a:ext cx="558800" cy="341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5400000">
            <a:off x="10978352" y="3312446"/>
            <a:ext cx="518653" cy="403322"/>
            <a:chOff x="0" y="0"/>
            <a:chExt cx="812800" cy="63206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632061"/>
            </a:xfrm>
            <a:custGeom>
              <a:avLst/>
              <a:gdLst/>
              <a:ahLst/>
              <a:cxnLst/>
              <a:rect l="l" t="t" r="r" b="b"/>
              <a:pathLst>
                <a:path w="812800" h="632061">
                  <a:moveTo>
                    <a:pt x="406400" y="0"/>
                  </a:moveTo>
                  <a:lnTo>
                    <a:pt x="812800" y="632061"/>
                  </a:lnTo>
                  <a:lnTo>
                    <a:pt x="0" y="6320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245832"/>
              <a:ext cx="558800" cy="341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10978352" y="4941839"/>
            <a:ext cx="518653" cy="403322"/>
            <a:chOff x="0" y="0"/>
            <a:chExt cx="812800" cy="63206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632061"/>
            </a:xfrm>
            <a:custGeom>
              <a:avLst/>
              <a:gdLst/>
              <a:ahLst/>
              <a:cxnLst/>
              <a:rect l="l" t="t" r="r" b="b"/>
              <a:pathLst>
                <a:path w="812800" h="632061">
                  <a:moveTo>
                    <a:pt x="406400" y="0"/>
                  </a:moveTo>
                  <a:lnTo>
                    <a:pt x="812800" y="632061"/>
                  </a:lnTo>
                  <a:lnTo>
                    <a:pt x="0" y="6320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000" y="245832"/>
              <a:ext cx="558800" cy="341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5400000">
            <a:off x="10978352" y="6593231"/>
            <a:ext cx="518653" cy="403322"/>
            <a:chOff x="0" y="0"/>
            <a:chExt cx="812800" cy="63206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632061"/>
            </a:xfrm>
            <a:custGeom>
              <a:avLst/>
              <a:gdLst/>
              <a:ahLst/>
              <a:cxnLst/>
              <a:rect l="l" t="t" r="r" b="b"/>
              <a:pathLst>
                <a:path w="812800" h="632061">
                  <a:moveTo>
                    <a:pt x="406400" y="0"/>
                  </a:moveTo>
                  <a:lnTo>
                    <a:pt x="812800" y="632061"/>
                  </a:lnTo>
                  <a:lnTo>
                    <a:pt x="0" y="6320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245832"/>
              <a:ext cx="558800" cy="341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 rot="5400000">
            <a:off x="10978352" y="8243793"/>
            <a:ext cx="518653" cy="403322"/>
            <a:chOff x="0" y="0"/>
            <a:chExt cx="812800" cy="632061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632061"/>
            </a:xfrm>
            <a:custGeom>
              <a:avLst/>
              <a:gdLst/>
              <a:ahLst/>
              <a:cxnLst/>
              <a:rect l="l" t="t" r="r" b="b"/>
              <a:pathLst>
                <a:path w="812800" h="632061">
                  <a:moveTo>
                    <a:pt x="406400" y="0"/>
                  </a:moveTo>
                  <a:lnTo>
                    <a:pt x="812800" y="632061"/>
                  </a:lnTo>
                  <a:lnTo>
                    <a:pt x="0" y="632061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000" y="245832"/>
              <a:ext cx="558800" cy="3410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1753468" y="1401627"/>
            <a:ext cx="4008908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00"/>
              </a:lnSpc>
              <a:spcBef>
                <a:spcPct val="0"/>
              </a:spcBef>
            </a:pPr>
            <a:r>
              <a:rPr lang="en-US" sz="5000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FORMAL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7943063" y="3920409"/>
            <a:ext cx="2446183" cy="2446183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  <a:ln w="200025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7"/>
          <p:cNvGrpSpPr/>
          <p:nvPr/>
        </p:nvGrpSpPr>
        <p:grpSpPr>
          <a:xfrm rot="-10800000">
            <a:off x="-4533696" y="169116"/>
            <a:ext cx="5754080" cy="8220114"/>
            <a:chOff x="0" y="0"/>
            <a:chExt cx="4445000" cy="63500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681578" y="4043498"/>
            <a:ext cx="6406349" cy="2492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785"/>
              </a:lnSpc>
              <a:spcBef>
                <a:spcPct val="0"/>
              </a:spcBef>
            </a:pPr>
            <a:r>
              <a:rPr lang="en-US" sz="8154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TYPES OF MENTORING</a:t>
            </a:r>
          </a:p>
        </p:txBody>
      </p:sp>
      <p:sp>
        <p:nvSpPr>
          <p:cNvPr id="30" name="Freeform 30"/>
          <p:cNvSpPr/>
          <p:nvPr/>
        </p:nvSpPr>
        <p:spPr>
          <a:xfrm>
            <a:off x="8421828" y="4510990"/>
            <a:ext cx="1488653" cy="1280241"/>
          </a:xfrm>
          <a:custGeom>
            <a:avLst/>
            <a:gdLst/>
            <a:ahLst/>
            <a:cxnLst/>
            <a:rect l="l" t="t" r="r" b="b"/>
            <a:pathLst>
              <a:path w="1488653" h="1280241">
                <a:moveTo>
                  <a:pt x="0" y="0"/>
                </a:moveTo>
                <a:lnTo>
                  <a:pt x="1488653" y="0"/>
                </a:lnTo>
                <a:lnTo>
                  <a:pt x="1488653" y="1280241"/>
                </a:lnTo>
                <a:lnTo>
                  <a:pt x="0" y="12802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11753468" y="3037857"/>
            <a:ext cx="4008908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00"/>
              </a:lnSpc>
              <a:spcBef>
                <a:spcPct val="0"/>
              </a:spcBef>
            </a:pPr>
            <a:r>
              <a:rPr lang="en-US" sz="5000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INFORMAL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753468" y="4674087"/>
            <a:ext cx="4008908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00"/>
              </a:lnSpc>
              <a:spcBef>
                <a:spcPct val="0"/>
              </a:spcBef>
            </a:pPr>
            <a:r>
              <a:rPr lang="en-US" sz="5000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PEER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753468" y="6310317"/>
            <a:ext cx="4008908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00"/>
              </a:lnSpc>
              <a:spcBef>
                <a:spcPct val="0"/>
              </a:spcBef>
            </a:pPr>
            <a:r>
              <a:rPr lang="en-US" sz="5000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GROUP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753468" y="7946547"/>
            <a:ext cx="4008908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00"/>
              </a:lnSpc>
              <a:spcBef>
                <a:spcPct val="0"/>
              </a:spcBef>
            </a:pPr>
            <a:r>
              <a:rPr lang="en-US" sz="5000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REVERSE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  <p:bldP spid="31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4643" y="2065039"/>
            <a:ext cx="6376662" cy="6376662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5819" y="1543063"/>
            <a:ext cx="7594311" cy="7594311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973488" y="1162389"/>
            <a:ext cx="1371267" cy="137126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  <a:ln w="95250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259300" y="2066886"/>
            <a:ext cx="5754080" cy="8220114"/>
            <a:chOff x="0" y="0"/>
            <a:chExt cx="4445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10800000">
            <a:off x="-4725380" y="5468707"/>
            <a:ext cx="5754080" cy="8220114"/>
            <a:chOff x="0" y="0"/>
            <a:chExt cx="4445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289506" y="-434398"/>
            <a:ext cx="1683983" cy="2405689"/>
            <a:chOff x="0" y="0"/>
            <a:chExt cx="4445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2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 rot="5400000">
            <a:off x="4917087" y="1223048"/>
            <a:ext cx="841991" cy="84199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973488" y="2778614"/>
            <a:ext cx="1371267" cy="137126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  <a:ln w="95250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973488" y="4394838"/>
            <a:ext cx="1371267" cy="137126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  <a:ln w="95250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973488" y="6011062"/>
            <a:ext cx="1371267" cy="137126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  <a:ln w="95250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006805" y="7753343"/>
            <a:ext cx="1371267" cy="1371267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E3B2"/>
            </a:solidFill>
            <a:ln w="95250" cap="sq">
              <a:solidFill>
                <a:srgbClr val="051D4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5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8268020" y="1495542"/>
            <a:ext cx="782204" cy="704961"/>
          </a:xfrm>
          <a:custGeom>
            <a:avLst/>
            <a:gdLst/>
            <a:ahLst/>
            <a:cxnLst/>
            <a:rect l="l" t="t" r="r" b="b"/>
            <a:pathLst>
              <a:path w="782204" h="704961">
                <a:moveTo>
                  <a:pt x="0" y="0"/>
                </a:moveTo>
                <a:lnTo>
                  <a:pt x="782204" y="0"/>
                </a:lnTo>
                <a:lnTo>
                  <a:pt x="782204" y="704962"/>
                </a:lnTo>
                <a:lnTo>
                  <a:pt x="0" y="704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8215678" y="3007484"/>
            <a:ext cx="886888" cy="886888"/>
          </a:xfrm>
          <a:custGeom>
            <a:avLst/>
            <a:gdLst/>
            <a:ahLst/>
            <a:cxnLst/>
            <a:rect l="l" t="t" r="r" b="b"/>
            <a:pathLst>
              <a:path w="886888" h="886888">
                <a:moveTo>
                  <a:pt x="0" y="0"/>
                </a:moveTo>
                <a:lnTo>
                  <a:pt x="886888" y="0"/>
                </a:lnTo>
                <a:lnTo>
                  <a:pt x="886888" y="886888"/>
                </a:lnTo>
                <a:lnTo>
                  <a:pt x="0" y="8868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8243967" y="4697559"/>
            <a:ext cx="806257" cy="806257"/>
          </a:xfrm>
          <a:custGeom>
            <a:avLst/>
            <a:gdLst/>
            <a:ahLst/>
            <a:cxnLst/>
            <a:rect l="l" t="t" r="r" b="b"/>
            <a:pathLst>
              <a:path w="806257" h="806257">
                <a:moveTo>
                  <a:pt x="0" y="0"/>
                </a:moveTo>
                <a:lnTo>
                  <a:pt x="806257" y="0"/>
                </a:lnTo>
                <a:lnTo>
                  <a:pt x="806257" y="806257"/>
                </a:lnTo>
                <a:lnTo>
                  <a:pt x="0" y="80625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8292795" y="6270930"/>
            <a:ext cx="757429" cy="757429"/>
          </a:xfrm>
          <a:custGeom>
            <a:avLst/>
            <a:gdLst/>
            <a:ahLst/>
            <a:cxnLst/>
            <a:rect l="l" t="t" r="r" b="b"/>
            <a:pathLst>
              <a:path w="757429" h="757429">
                <a:moveTo>
                  <a:pt x="0" y="0"/>
                </a:moveTo>
                <a:lnTo>
                  <a:pt x="757429" y="0"/>
                </a:lnTo>
                <a:lnTo>
                  <a:pt x="757429" y="757429"/>
                </a:lnTo>
                <a:lnTo>
                  <a:pt x="0" y="7574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8254886" y="7982214"/>
            <a:ext cx="833248" cy="791585"/>
          </a:xfrm>
          <a:custGeom>
            <a:avLst/>
            <a:gdLst/>
            <a:ahLst/>
            <a:cxnLst/>
            <a:rect l="l" t="t" r="r" b="b"/>
            <a:pathLst>
              <a:path w="833248" h="791585">
                <a:moveTo>
                  <a:pt x="0" y="0"/>
                </a:moveTo>
                <a:lnTo>
                  <a:pt x="833247" y="0"/>
                </a:lnTo>
                <a:lnTo>
                  <a:pt x="833247" y="791585"/>
                </a:lnTo>
                <a:lnTo>
                  <a:pt x="0" y="7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1743104" y="4227441"/>
            <a:ext cx="4299740" cy="2216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2"/>
              </a:lnSpc>
              <a:spcBef>
                <a:spcPct val="0"/>
              </a:spcBef>
            </a:pPr>
            <a:r>
              <a:rPr lang="en-US" sz="4835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KEY ELEMENTS OF MENTORING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765342" y="1324585"/>
            <a:ext cx="5604874" cy="580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57"/>
              </a:lnSpc>
              <a:spcBef>
                <a:spcPct val="0"/>
              </a:spcBef>
            </a:pPr>
            <a:r>
              <a:rPr lang="en-US" sz="3374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GUIDANCE AND SUPPORT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798659" y="1837983"/>
            <a:ext cx="6447918" cy="49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8"/>
              </a:lnSpc>
              <a:spcBef>
                <a:spcPct val="0"/>
              </a:spcBef>
            </a:pPr>
            <a:r>
              <a:rPr lang="en-US" sz="283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Advice, shared experience, feedback​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765342" y="2940809"/>
            <a:ext cx="5604874" cy="580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57"/>
              </a:lnSpc>
              <a:spcBef>
                <a:spcPct val="0"/>
              </a:spcBef>
            </a:pPr>
            <a:r>
              <a:rPr lang="en-US" sz="3374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SKILL DEVELOPMENT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765342" y="3397572"/>
            <a:ext cx="7493958" cy="49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8"/>
              </a:lnSpc>
              <a:spcBef>
                <a:spcPct val="0"/>
              </a:spcBef>
            </a:pPr>
            <a:r>
              <a:rPr lang="en-US" sz="283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Assist in skills and competencies’ development​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765342" y="4557033"/>
            <a:ext cx="7330095" cy="580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57"/>
              </a:lnSpc>
              <a:spcBef>
                <a:spcPct val="0"/>
              </a:spcBef>
            </a:pPr>
            <a:r>
              <a:rPr lang="en-US" sz="3374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NETWORKING OPPORTUNITIES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9765342" y="5013796"/>
            <a:ext cx="7127551" cy="49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8"/>
              </a:lnSpc>
              <a:spcBef>
                <a:spcPct val="0"/>
              </a:spcBef>
            </a:pPr>
            <a:r>
              <a:rPr lang="en-US" sz="283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Introduce to mentor’s professional networks​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765342" y="6173257"/>
            <a:ext cx="7330095" cy="580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57"/>
              </a:lnSpc>
              <a:spcBef>
                <a:spcPct val="0"/>
              </a:spcBef>
            </a:pPr>
            <a:r>
              <a:rPr lang="en-US" sz="3374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PERSONAL GROWTH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765342" y="6753331"/>
            <a:ext cx="6447918" cy="825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08"/>
              </a:lnSpc>
            </a:pPr>
            <a:r>
              <a:rPr lang="en-US" sz="283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Focus on confidence, self-awareness, decision-making abilities​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798659" y="7915539"/>
            <a:ext cx="7330095" cy="580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657"/>
              </a:lnSpc>
              <a:spcBef>
                <a:spcPct val="0"/>
              </a:spcBef>
            </a:pPr>
            <a:r>
              <a:rPr lang="en-US" sz="3374" b="1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MUTUAL LEARNING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798659" y="8372302"/>
            <a:ext cx="7460641" cy="490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918"/>
              </a:lnSpc>
              <a:spcBef>
                <a:spcPct val="0"/>
              </a:spcBef>
            </a:pPr>
            <a:r>
              <a:rPr lang="en-US" sz="2839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Mentors gain new insights and perspectives​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5966396" y="9258300"/>
            <a:ext cx="13457996" cy="3264379"/>
            <a:chOff x="0" y="0"/>
            <a:chExt cx="17943995" cy="435250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0"/>
                  </a:lnTo>
                  <a:lnTo>
                    <a:pt x="0" y="4149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4600097" y="861572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1" y="0"/>
                  </a:lnTo>
                  <a:lnTo>
                    <a:pt x="4149651" y="3288078"/>
                  </a:lnTo>
                  <a:lnTo>
                    <a:pt x="0" y="32880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9194248" y="202855"/>
              <a:ext cx="4149650" cy="4149650"/>
            </a:xfrm>
            <a:custGeom>
              <a:avLst/>
              <a:gdLst/>
              <a:ahLst/>
              <a:cxnLst/>
              <a:rect l="l" t="t" r="r" b="b"/>
              <a:pathLst>
                <a:path w="4149650" h="4149650">
                  <a:moveTo>
                    <a:pt x="0" y="0"/>
                  </a:moveTo>
                  <a:lnTo>
                    <a:pt x="4149650" y="0"/>
                  </a:lnTo>
                  <a:lnTo>
                    <a:pt x="4149650" y="4149651"/>
                  </a:lnTo>
                  <a:lnTo>
                    <a:pt x="0" y="4149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794345" y="1064427"/>
              <a:ext cx="4149650" cy="3288079"/>
            </a:xfrm>
            <a:custGeom>
              <a:avLst/>
              <a:gdLst/>
              <a:ahLst/>
              <a:cxnLst/>
              <a:rect l="l" t="t" r="r" b="b"/>
              <a:pathLst>
                <a:path w="4149650" h="3288079">
                  <a:moveTo>
                    <a:pt x="0" y="0"/>
                  </a:moveTo>
                  <a:lnTo>
                    <a:pt x="4149650" y="0"/>
                  </a:lnTo>
                  <a:lnTo>
                    <a:pt x="4149650" y="3288079"/>
                  </a:lnTo>
                  <a:lnTo>
                    <a:pt x="0" y="3288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262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14613775" y="-4787359"/>
            <a:ext cx="8754599" cy="8754599"/>
          </a:xfrm>
          <a:custGeom>
            <a:avLst/>
            <a:gdLst/>
            <a:ahLst/>
            <a:cxnLst/>
            <a:rect l="l" t="t" r="r" b="b"/>
            <a:pathLst>
              <a:path w="8754599" h="8754599">
                <a:moveTo>
                  <a:pt x="0" y="0"/>
                </a:moveTo>
                <a:lnTo>
                  <a:pt x="8754599" y="0"/>
                </a:lnTo>
                <a:lnTo>
                  <a:pt x="8754599" y="8754598"/>
                </a:lnTo>
                <a:lnTo>
                  <a:pt x="0" y="8754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6966385" y="-781916"/>
            <a:ext cx="1683983" cy="2405689"/>
            <a:chOff x="0" y="0"/>
            <a:chExt cx="4445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-10800000">
            <a:off x="-136010" y="8055455"/>
            <a:ext cx="1683983" cy="2405689"/>
            <a:chOff x="0" y="0"/>
            <a:chExt cx="4445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 rot="5400000">
            <a:off x="981920" y="186709"/>
            <a:ext cx="841991" cy="84199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26211" r="-1262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99017" y="1754577"/>
            <a:ext cx="5754080" cy="8220114"/>
            <a:chOff x="0" y="0"/>
            <a:chExt cx="4445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5173055" y="-2043171"/>
            <a:ext cx="5754080" cy="8220114"/>
            <a:chOff x="0" y="0"/>
            <a:chExt cx="4445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445000" cy="6350000"/>
            </a:xfrm>
            <a:custGeom>
              <a:avLst/>
              <a:gdLst/>
              <a:ahLst/>
              <a:cxnLst/>
              <a:rect l="l" t="t" r="r" b="b"/>
              <a:pathLst>
                <a:path w="4445000" h="6350000">
                  <a:moveTo>
                    <a:pt x="2222500" y="6350000"/>
                  </a:moveTo>
                  <a:cubicBezTo>
                    <a:pt x="995680" y="6350000"/>
                    <a:pt x="0" y="5354320"/>
                    <a:pt x="0" y="4127500"/>
                  </a:cubicBezTo>
                  <a:lnTo>
                    <a:pt x="0" y="2222500"/>
                  </a:lnTo>
                  <a:cubicBezTo>
                    <a:pt x="0" y="995680"/>
                    <a:pt x="995680" y="0"/>
                    <a:pt x="2222500" y="0"/>
                  </a:cubicBezTo>
                  <a:cubicBezTo>
                    <a:pt x="3449320" y="0"/>
                    <a:pt x="4445000" y="995680"/>
                    <a:pt x="4445000" y="2222500"/>
                  </a:cubicBezTo>
                  <a:lnTo>
                    <a:pt x="4445000" y="4127500"/>
                  </a:lnTo>
                  <a:cubicBezTo>
                    <a:pt x="4445000" y="5354320"/>
                    <a:pt x="3449320" y="6350000"/>
                    <a:pt x="22225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201730" r="-2017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014411" y="2160664"/>
            <a:ext cx="8754598" cy="569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566"/>
              </a:lnSpc>
              <a:spcBef>
                <a:spcPct val="0"/>
              </a:spcBef>
            </a:pPr>
            <a:r>
              <a:rPr lang="en-US" sz="330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1. ACTIVE LISTENING </a:t>
            </a:r>
            <a:r>
              <a:rPr lang="en-US" sz="330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– BUILDS TRUST</a:t>
            </a:r>
            <a:r>
              <a:rPr lang="en-US" sz="330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​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14411" y="1181100"/>
            <a:ext cx="14765146" cy="796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54"/>
              </a:lnSpc>
            </a:pPr>
            <a:r>
              <a:rPr lang="en-US" sz="6227" b="1" dirty="0">
                <a:solidFill>
                  <a:srgbClr val="17E3B2"/>
                </a:solidFill>
                <a:latin typeface="Almarai Bold"/>
                <a:ea typeface="Almarai Bold"/>
                <a:cs typeface="Almarai Bold"/>
                <a:sym typeface="Almarai Bold"/>
              </a:rPr>
              <a:t>EFFECTIVE MENTORING TECHNIQUES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14411" y="2887809"/>
            <a:ext cx="10822862" cy="569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566"/>
              </a:lnSpc>
              <a:spcBef>
                <a:spcPct val="0"/>
              </a:spcBef>
            </a:pPr>
            <a:r>
              <a:rPr lang="en-US" sz="330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2. GOAL SETTING – </a:t>
            </a:r>
            <a:r>
              <a:rPr lang="en-US" sz="330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PROVIDES DIRECTION/FOCUS</a:t>
            </a:r>
            <a:r>
              <a:rPr lang="en-US" sz="330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​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014411" y="3612965"/>
            <a:ext cx="11726303" cy="5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66"/>
              </a:lnSpc>
              <a:spcBef>
                <a:spcPct val="0"/>
              </a:spcBef>
            </a:pPr>
            <a:r>
              <a:rPr lang="en-US" sz="330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3. EMPOWERMENT </a:t>
            </a:r>
            <a:r>
              <a:rPr lang="en-US" sz="330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– BOOSTS CONFIDENCE</a:t>
            </a:r>
            <a:r>
              <a:rPr lang="en-US" sz="330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​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014411" y="4338122"/>
            <a:ext cx="15130589" cy="569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566"/>
              </a:lnSpc>
              <a:spcBef>
                <a:spcPct val="0"/>
              </a:spcBef>
            </a:pPr>
            <a:r>
              <a:rPr lang="en-US" sz="330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4. CONSTRUCTIVE FEEDBACK </a:t>
            </a:r>
            <a:r>
              <a:rPr lang="en-US" sz="330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– IDENTIFIES AREAS OF IMPROVEMENT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014410" y="5063278"/>
            <a:ext cx="10822861" cy="569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566"/>
              </a:lnSpc>
              <a:spcBef>
                <a:spcPct val="0"/>
              </a:spcBef>
            </a:pPr>
            <a:r>
              <a:rPr lang="en-US" sz="330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5. ROLE MODELING </a:t>
            </a:r>
            <a:r>
              <a:rPr lang="en-US" sz="330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– REAL LIFE EXAMPLES</a:t>
            </a:r>
            <a:r>
              <a:rPr lang="en-US" sz="330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​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014411" y="5788434"/>
            <a:ext cx="12599364" cy="569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566"/>
              </a:lnSpc>
              <a:spcBef>
                <a:spcPct val="0"/>
              </a:spcBef>
            </a:pPr>
            <a:r>
              <a:rPr lang="en-US" sz="330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6. TAILORING THE APPROACH – </a:t>
            </a:r>
            <a:r>
              <a:rPr lang="en-US" sz="330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INSURES RELEVANCE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014410" y="6513591"/>
            <a:ext cx="11777167" cy="569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566"/>
              </a:lnSpc>
              <a:spcBef>
                <a:spcPct val="0"/>
              </a:spcBef>
            </a:pPr>
            <a:r>
              <a:rPr lang="en-US" sz="330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7. BUILD TRUST </a:t>
            </a:r>
            <a:r>
              <a:rPr lang="en-US" sz="330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– SAFE, NON-JUDGMENTAL SPACE​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014411" y="7238747"/>
            <a:ext cx="11777167" cy="569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66"/>
              </a:lnSpc>
              <a:spcBef>
                <a:spcPct val="0"/>
              </a:spcBef>
            </a:pPr>
            <a:r>
              <a:rPr lang="en-US" sz="330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8. REGULAR FOLLOW-UPS </a:t>
            </a:r>
            <a:r>
              <a:rPr lang="en-US" sz="330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– ENSURES ONGOING SUPPORT</a:t>
            </a:r>
            <a:r>
              <a:rPr lang="en-US" sz="330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​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014411" y="7963903"/>
            <a:ext cx="14251555" cy="569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566"/>
              </a:lnSpc>
              <a:spcBef>
                <a:spcPct val="0"/>
              </a:spcBef>
            </a:pPr>
            <a:r>
              <a:rPr lang="en-US" sz="330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9. ENCOURAGE REFLECTION </a:t>
            </a:r>
            <a:r>
              <a:rPr lang="en-US" sz="330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– PROMOTES PERSONAL GROWTH</a:t>
            </a:r>
            <a:r>
              <a:rPr lang="en-US" sz="330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​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014410" y="8689060"/>
            <a:ext cx="12234989" cy="569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566"/>
              </a:lnSpc>
              <a:spcBef>
                <a:spcPct val="0"/>
              </a:spcBef>
            </a:pPr>
            <a:r>
              <a:rPr lang="en-US" sz="3309" b="1" dirty="0">
                <a:solidFill>
                  <a:srgbClr val="FFFFFF"/>
                </a:solidFill>
                <a:latin typeface="Almarai Bold"/>
                <a:ea typeface="Almarai Bold"/>
                <a:cs typeface="Almarai Bold"/>
                <a:sym typeface="Almarai Bold"/>
              </a:rPr>
              <a:t>10. FOSTER INDEPENDENCE </a:t>
            </a:r>
            <a:r>
              <a:rPr lang="en-US" sz="3309" dirty="0">
                <a:solidFill>
                  <a:srgbClr val="FFFFFF"/>
                </a:solidFill>
                <a:latin typeface="Almarai"/>
                <a:ea typeface="Almarai"/>
                <a:cs typeface="Almarai"/>
                <a:sym typeface="Almarai"/>
              </a:rPr>
              <a:t>– EMPOWERS TO GROW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600</Words>
  <Application>Microsoft Macintosh PowerPoint</Application>
  <PresentationFormat>Custom</PresentationFormat>
  <Paragraphs>113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Almarai</vt:lpstr>
      <vt:lpstr>Calibri</vt:lpstr>
      <vt:lpstr>Almarai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</dc:title>
  <cp:lastModifiedBy>Q2200</cp:lastModifiedBy>
  <cp:revision>2</cp:revision>
  <dcterms:created xsi:type="dcterms:W3CDTF">2006-08-16T00:00:00Z</dcterms:created>
  <dcterms:modified xsi:type="dcterms:W3CDTF">2025-01-07T21:45:29Z</dcterms:modified>
  <dc:identifier>DAGbdhCNIFk</dc:identifier>
</cp:coreProperties>
</file>