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30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BFE76-48F2-4BF3-8150-0E532838C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974" y="5243423"/>
            <a:ext cx="1545565" cy="1545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24449F-5200-4224-AEB1-EFD45C9FA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974" y="5243423"/>
            <a:ext cx="1545565" cy="1545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264588-9EF7-4B3F-B451-F1AF6A9B3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974" y="5243423"/>
            <a:ext cx="1545565" cy="1545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-0RYgR2j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U-0RYgR2jg?feature=oembed" TargetMode="Externa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u4fEV3vQcY?si=rbFOalZtIhlXfjFs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-u4fEV3vQcY?feature=oembed" TargetMode="Externa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Ministerio</a:t>
            </a:r>
            <a:r>
              <a:rPr lang="en-US" sz="4400" dirty="0"/>
              <a:t> Amigos de 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023206"/>
          </a:xfrm>
        </p:spPr>
        <p:txBody>
          <a:bodyPr/>
          <a:lstStyle/>
          <a:p>
            <a:r>
              <a:rPr lang="en-US" dirty="0" err="1"/>
              <a:t>Ciclo</a:t>
            </a:r>
            <a:r>
              <a:rPr lang="en-US" dirty="0"/>
              <a:t> B - XXXIII Domingo del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Ordinario</a:t>
            </a:r>
            <a:endParaRPr lang="en-US" dirty="0"/>
          </a:p>
          <a:p>
            <a:r>
              <a:rPr lang="en-US" dirty="0"/>
              <a:t>Marcos 13, 24-32</a:t>
            </a:r>
          </a:p>
          <a:p>
            <a:r>
              <a:rPr lang="es-ES" dirty="0"/>
              <a:t>El Regreso del Hijo del Hombre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www.fcpeace.org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14C49E-B7DB-410F-961E-D195CE7E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86" y="418875"/>
            <a:ext cx="2209989" cy="22099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AC9DF-688F-4EB3-82C7-0AB8DEB5B7B7}"/>
              </a:ext>
            </a:extLst>
          </p:cNvPr>
          <p:cNvSpPr/>
          <p:nvPr/>
        </p:nvSpPr>
        <p:spPr>
          <a:xfrm rot="20528685">
            <a:off x="-2506921" y="2916877"/>
            <a:ext cx="9736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Reflexión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122" name="Picture 2" descr="PREGUNTAS DIVERTIDAS | Baamboozle">
            <a:extLst>
              <a:ext uri="{FF2B5EF4-FFF2-40B4-BE49-F238E27FC236}">
                <a16:creationId xmlns:a16="http://schemas.microsoft.com/office/drawing/2014/main" id="{85BC9FAC-2743-4C79-A107-C38C7A26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05" y="105590"/>
            <a:ext cx="5819659" cy="66468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ño logos dios el padre, jesus pascua, amor, gente, leyendo png | PNGWing">
            <a:extLst>
              <a:ext uri="{FF2B5EF4-FFF2-40B4-BE49-F238E27FC236}">
                <a16:creationId xmlns:a16="http://schemas.microsoft.com/office/drawing/2014/main" id="{C8C8DAD8-12E6-40E7-9FDF-3D14939B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0917" y="656947"/>
            <a:ext cx="2155717" cy="19308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C479-5F0A-4BF7-BEC8-4498560B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50850"/>
            <a:ext cx="11617234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Jesús aquí promete volver por segunda vez a la tierra. ¿Cómo vino la primera vez? </a:t>
            </a:r>
            <a:endParaRPr lang="es-419" dirty="0"/>
          </a:p>
        </p:txBody>
      </p:sp>
      <p:pic>
        <p:nvPicPr>
          <p:cNvPr id="6148" name="Picture 4" descr="Pin en Misterios Gozosos">
            <a:extLst>
              <a:ext uri="{FF2B5EF4-FFF2-40B4-BE49-F238E27FC236}">
                <a16:creationId xmlns:a16="http://schemas.microsoft.com/office/drawing/2014/main" id="{B376F784-23F8-4C50-9ABA-44D951EF1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b="7764"/>
          <a:stretch/>
        </p:blipFill>
        <p:spPr bwMode="auto">
          <a:xfrm>
            <a:off x="595720" y="2438399"/>
            <a:ext cx="276225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uestra Señora de la “O”; Nuestra Señora de la Esperanza; Nuestra Señora de  la Expectación del Parto&amp;quot; - 18… | Catequesis, Imágenes religiosas, Virgen  maría dibujo">
            <a:extLst>
              <a:ext uri="{FF2B5EF4-FFF2-40B4-BE49-F238E27FC236}">
                <a16:creationId xmlns:a16="http://schemas.microsoft.com/office/drawing/2014/main" id="{64700BDF-9256-4CD8-BFB5-9F5078FD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46" y="1113631"/>
            <a:ext cx="27622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 VIRGEN MARÍA | Mind Map">
            <a:extLst>
              <a:ext uri="{FF2B5EF4-FFF2-40B4-BE49-F238E27FC236}">
                <a16:creationId xmlns:a16="http://schemas.microsoft.com/office/drawing/2014/main" id="{6DBDEDBE-76C6-408F-BC64-96711DB7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81" y="1776413"/>
            <a:ext cx="3944865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9F305-2649-4199-A5AB-D1181E767C6B}"/>
              </a:ext>
            </a:extLst>
          </p:cNvPr>
          <p:cNvSpPr txBox="1"/>
          <p:nvPr/>
        </p:nvSpPr>
        <p:spPr>
          <a:xfrm>
            <a:off x="4278086" y="6037818"/>
            <a:ext cx="61526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En el vientre de la Virgen María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7022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2A75-DA6D-4769-A59B-39D3EB17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55575"/>
            <a:ext cx="9029700" cy="1325563"/>
          </a:xfrm>
        </p:spPr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vino </a:t>
            </a:r>
            <a:r>
              <a:rPr lang="en-US" dirty="0" err="1"/>
              <a:t>pequeño</a:t>
            </a:r>
            <a:r>
              <a:rPr lang="en-US" dirty="0"/>
              <a:t>? </a:t>
            </a:r>
            <a:endParaRPr lang="es-419" dirty="0"/>
          </a:p>
        </p:txBody>
      </p:sp>
      <p:pic>
        <p:nvPicPr>
          <p:cNvPr id="8194" name="Picture 2" descr="Baby Jesus Asleep stock vector. Illustration of beautiful - 82107646">
            <a:extLst>
              <a:ext uri="{FF2B5EF4-FFF2-40B4-BE49-F238E27FC236}">
                <a16:creationId xmlns:a16="http://schemas.microsoft.com/office/drawing/2014/main" id="{90933FDC-EC3E-4BA7-BEB9-7473C3959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695325" y="1631665"/>
            <a:ext cx="5686425" cy="49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32332-03A9-40A0-ABE0-C0D961E6D4C4}"/>
              </a:ext>
            </a:extLst>
          </p:cNvPr>
          <p:cNvSpPr txBox="1"/>
          <p:nvPr/>
        </p:nvSpPr>
        <p:spPr>
          <a:xfrm>
            <a:off x="6638177" y="2396086"/>
            <a:ext cx="4258423" cy="286232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3600" dirty="0"/>
              <a:t>Para compartir en nuestra pequeñez y para que solo los limpios de corazón lo reconozcan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22122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7E64-0F3F-4210-86D3-A8B67CE2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77" y="347708"/>
            <a:ext cx="9029700" cy="1325563"/>
          </a:xfrm>
        </p:spPr>
        <p:txBody>
          <a:bodyPr/>
          <a:lstStyle/>
          <a:p>
            <a:r>
              <a:rPr lang="es-ES" dirty="0"/>
              <a:t>¿Cómo viene la segunda vez?</a:t>
            </a:r>
            <a:endParaRPr lang="es-419" dirty="0"/>
          </a:p>
        </p:txBody>
      </p:sp>
      <p:pic>
        <p:nvPicPr>
          <p:cNvPr id="3" name="Picture 2" descr="La segunda venida de Cristo está muy cerca - TuBarco Noticias">
            <a:extLst>
              <a:ext uri="{FF2B5EF4-FFF2-40B4-BE49-F238E27FC236}">
                <a16:creationId xmlns:a16="http://schemas.microsoft.com/office/drawing/2014/main" id="{46BC7D6C-D8BC-4AC8-940F-C313A754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85" y="1436914"/>
            <a:ext cx="6474096" cy="48555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65B3CC-475B-4BAC-983C-E2D59511ABF0}"/>
              </a:ext>
            </a:extLst>
          </p:cNvPr>
          <p:cNvSpPr txBox="1"/>
          <p:nvPr/>
        </p:nvSpPr>
        <p:spPr>
          <a:xfrm>
            <a:off x="299356" y="2705606"/>
            <a:ext cx="4702629" cy="25545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4000" dirty="0"/>
              <a:t>Sobre las nubes con gran poder y majestad para que todos lo reconozcan</a:t>
            </a:r>
            <a:endParaRPr lang="es-419" sz="4000" dirty="0"/>
          </a:p>
        </p:txBody>
      </p:sp>
    </p:spTree>
    <p:extLst>
      <p:ext uri="{BB962C8B-B14F-4D97-AF65-F5344CB8AC3E}">
        <p14:creationId xmlns:p14="http://schemas.microsoft.com/office/powerpoint/2010/main" val="18764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AA5E-763D-4A0F-8609-A995C10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0"/>
            <a:ext cx="9029700" cy="1325563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hará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vuelva</a:t>
            </a:r>
            <a:r>
              <a:rPr lang="en-US" dirty="0"/>
              <a:t>? </a:t>
            </a:r>
            <a:endParaRPr lang="es-419" dirty="0"/>
          </a:p>
        </p:txBody>
      </p:sp>
      <p:pic>
        <p:nvPicPr>
          <p:cNvPr id="9218" name="Picture 2" descr="Estamos experimentando señales de la Segunda Venida?">
            <a:extLst>
              <a:ext uri="{FF2B5EF4-FFF2-40B4-BE49-F238E27FC236}">
                <a16:creationId xmlns:a16="http://schemas.microsoft.com/office/drawing/2014/main" id="{33962FC1-68E2-467F-B9A4-5B6CEBAC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9" y="1395231"/>
            <a:ext cx="8103871" cy="463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B6E19-68FF-4777-90EA-F5D060C9A686}"/>
              </a:ext>
            </a:extLst>
          </p:cNvPr>
          <p:cNvSpPr txBox="1"/>
          <p:nvPr/>
        </p:nvSpPr>
        <p:spPr>
          <a:xfrm>
            <a:off x="6753975" y="956231"/>
            <a:ext cx="614838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Todos lo que han muerto resucitaran y</a:t>
            </a:r>
            <a:endParaRPr lang="es-419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46B4C-E82A-4E51-8D90-1CE93F30F064}"/>
              </a:ext>
            </a:extLst>
          </p:cNvPr>
          <p:cNvSpPr txBox="1"/>
          <p:nvPr/>
        </p:nvSpPr>
        <p:spPr>
          <a:xfrm>
            <a:off x="1051561" y="6246170"/>
            <a:ext cx="102957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Él va a congregar a sus elegidos para que compartan de su gloria en cuerpo y alma para siempre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7083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83E3-1441-4B03-BB63-8DA4562D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365125"/>
            <a:ext cx="11782698" cy="1325563"/>
          </a:xfrm>
        </p:spPr>
        <p:txBody>
          <a:bodyPr>
            <a:normAutofit/>
          </a:bodyPr>
          <a:lstStyle/>
          <a:p>
            <a:r>
              <a:rPr lang="es-ES" sz="3000" dirty="0"/>
              <a:t>¿Cómo preparamos a nuestro corazón para reconocer y seguir a Jesús y así ser uno de sus elegidos?</a:t>
            </a:r>
            <a:endParaRPr lang="es-419" sz="3000" dirty="0"/>
          </a:p>
        </p:txBody>
      </p:sp>
      <p:pic>
        <p:nvPicPr>
          <p:cNvPr id="10242" name="Picture 2" descr="Revista Amigo del Hogar: Amar a Dios y al Prójimo">
            <a:extLst>
              <a:ext uri="{FF2B5EF4-FFF2-40B4-BE49-F238E27FC236}">
                <a16:creationId xmlns:a16="http://schemas.microsoft.com/office/drawing/2014/main" id="{E1B77DCB-FC4C-4345-9760-E97C802F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9" y="2089513"/>
            <a:ext cx="2543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C33E9-4C93-433D-8AA9-2CD5E3259290}"/>
              </a:ext>
            </a:extLst>
          </p:cNvPr>
          <p:cNvSpPr txBox="1"/>
          <p:nvPr/>
        </p:nvSpPr>
        <p:spPr>
          <a:xfrm>
            <a:off x="3126514" y="2800197"/>
            <a:ext cx="214217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Amar </a:t>
            </a:r>
            <a:r>
              <a:rPr lang="en-US" dirty="0" err="1"/>
              <a:t>mucho</a:t>
            </a:r>
            <a:r>
              <a:rPr lang="en-US" dirty="0"/>
              <a:t> a Dios</a:t>
            </a:r>
            <a:endParaRPr lang="es-419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03A55-CA17-4037-AB6A-EAC493DED1F0}"/>
              </a:ext>
            </a:extLst>
          </p:cNvPr>
          <p:cNvSpPr txBox="1"/>
          <p:nvPr/>
        </p:nvSpPr>
        <p:spPr>
          <a:xfrm>
            <a:off x="444002" y="4805056"/>
            <a:ext cx="365773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Escucharlo en la oración y en la biblia</a:t>
            </a:r>
            <a:endParaRPr lang="es-419" dirty="0"/>
          </a:p>
        </p:txBody>
      </p:sp>
      <p:pic>
        <p:nvPicPr>
          <p:cNvPr id="10244" name="Picture 4" descr="Facebook">
            <a:extLst>
              <a:ext uri="{FF2B5EF4-FFF2-40B4-BE49-F238E27FC236}">
                <a16:creationId xmlns:a16="http://schemas.microsoft.com/office/drawing/2014/main" id="{1FD33D08-533A-44F2-A845-62BCE766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19" y="4374288"/>
            <a:ext cx="3200400" cy="1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B6AE3-4A7B-42EE-9947-D3A7632AB385}"/>
              </a:ext>
            </a:extLst>
          </p:cNvPr>
          <p:cNvSpPr txBox="1"/>
          <p:nvPr/>
        </p:nvSpPr>
        <p:spPr>
          <a:xfrm>
            <a:off x="7961811" y="1583175"/>
            <a:ext cx="292390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Obedecer</a:t>
            </a:r>
            <a:r>
              <a:rPr lang="en-US" dirty="0"/>
              <a:t> sus </a:t>
            </a:r>
            <a:r>
              <a:rPr lang="en-US" dirty="0" err="1"/>
              <a:t>mandamientos</a:t>
            </a:r>
            <a:endParaRPr lang="es-419" dirty="0"/>
          </a:p>
        </p:txBody>
      </p:sp>
      <p:pic>
        <p:nvPicPr>
          <p:cNvPr id="10246" name="Picture 6" descr="Los diez mandamientos de la ley de Dios. | Flashcards">
            <a:extLst>
              <a:ext uri="{FF2B5EF4-FFF2-40B4-BE49-F238E27FC236}">
                <a16:creationId xmlns:a16="http://schemas.microsoft.com/office/drawing/2014/main" id="{4EF71221-93F7-4F72-A6E8-4150F0341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24102" r="17977"/>
          <a:stretch/>
        </p:blipFill>
        <p:spPr bwMode="auto">
          <a:xfrm>
            <a:off x="7811861" y="1952507"/>
            <a:ext cx="3405460" cy="28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83E3-1441-4B03-BB63-8DA4562D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365125"/>
            <a:ext cx="11782698" cy="1325563"/>
          </a:xfrm>
        </p:spPr>
        <p:txBody>
          <a:bodyPr>
            <a:normAutofit/>
          </a:bodyPr>
          <a:lstStyle/>
          <a:p>
            <a:r>
              <a:rPr lang="es-ES" sz="3000" dirty="0"/>
              <a:t>¿Cómo preparamos a nuestro corazón para reconocer y seguir a Jesús y así ser uno de sus elegidos? </a:t>
            </a:r>
            <a:endParaRPr lang="es-419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68815-A792-4496-8E5E-1941904F2421}"/>
              </a:ext>
            </a:extLst>
          </p:cNvPr>
          <p:cNvSpPr txBox="1"/>
          <p:nvPr/>
        </p:nvSpPr>
        <p:spPr>
          <a:xfrm>
            <a:off x="777241" y="6123543"/>
            <a:ext cx="31242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Amar y servir a nuestro prójimo</a:t>
            </a:r>
            <a:endParaRPr lang="es-419" dirty="0"/>
          </a:p>
        </p:txBody>
      </p:sp>
      <p:pic>
        <p:nvPicPr>
          <p:cNvPr id="11266" name="Picture 2" descr="27 ideas de Jesús en 2021 | cristianos, imágenes cristianas, imágenes  religiosas">
            <a:extLst>
              <a:ext uri="{FF2B5EF4-FFF2-40B4-BE49-F238E27FC236}">
                <a16:creationId xmlns:a16="http://schemas.microsoft.com/office/drawing/2014/main" id="{5FA53A46-7201-42FC-A6B1-5178EE49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-889" r="444" b="4508"/>
          <a:stretch/>
        </p:blipFill>
        <p:spPr bwMode="auto">
          <a:xfrm>
            <a:off x="235131" y="2046514"/>
            <a:ext cx="3921438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602872-37C7-4EF8-85A1-49B12453970F}"/>
              </a:ext>
            </a:extLst>
          </p:cNvPr>
          <p:cNvSpPr txBox="1"/>
          <p:nvPr/>
        </p:nvSpPr>
        <p:spPr>
          <a:xfrm>
            <a:off x="4812575" y="5966420"/>
            <a:ext cx="300228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Participar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Sacramentos</a:t>
            </a:r>
            <a:r>
              <a:rPr lang="en-US" dirty="0"/>
              <a:t>,</a:t>
            </a:r>
            <a:endParaRPr lang="es-419" dirty="0"/>
          </a:p>
        </p:txBody>
      </p:sp>
      <p:pic>
        <p:nvPicPr>
          <p:cNvPr id="11270" name="Picture 6" descr="Los Sacramentos nos comunican la vida divina - Jesús mi maestro 20">
            <a:extLst>
              <a:ext uri="{FF2B5EF4-FFF2-40B4-BE49-F238E27FC236}">
                <a16:creationId xmlns:a16="http://schemas.microsoft.com/office/drawing/2014/main" id="{896FCD2D-D47C-4F9C-B360-487A3591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34" y="2238104"/>
            <a:ext cx="3590899" cy="35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in en Manualidades">
            <a:extLst>
              <a:ext uri="{FF2B5EF4-FFF2-40B4-BE49-F238E27FC236}">
                <a16:creationId xmlns:a16="http://schemas.microsoft.com/office/drawing/2014/main" id="{CD9E9CB0-D2DC-407D-A379-A0B2EA80E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5"/>
          <a:stretch/>
        </p:blipFill>
        <p:spPr bwMode="auto">
          <a:xfrm>
            <a:off x="8576934" y="1263288"/>
            <a:ext cx="2690634" cy="41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F9DBDB-80C7-4295-9632-3BAEA96D0DB8}"/>
              </a:ext>
            </a:extLst>
          </p:cNvPr>
          <p:cNvSpPr txBox="1"/>
          <p:nvPr/>
        </p:nvSpPr>
        <p:spPr>
          <a:xfrm>
            <a:off x="8109858" y="5483353"/>
            <a:ext cx="61526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Ser </a:t>
            </a:r>
            <a:r>
              <a:rPr lang="en-US" dirty="0" err="1"/>
              <a:t>humilde</a:t>
            </a:r>
            <a:r>
              <a:rPr lang="en-US" dirty="0"/>
              <a:t> y </a:t>
            </a:r>
            <a:r>
              <a:rPr lang="en-US" dirty="0" err="1"/>
              <a:t>obediente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3685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50CC63-36C8-4A61-9A43-BD73B390C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2055224"/>
            <a:ext cx="6494221" cy="464583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8FC989D-2C2B-412A-B054-120DFDDDC998}"/>
              </a:ext>
            </a:extLst>
          </p:cNvPr>
          <p:cNvSpPr txBox="1">
            <a:spLocks/>
          </p:cNvSpPr>
          <p:nvPr/>
        </p:nvSpPr>
        <p:spPr>
          <a:xfrm rot="20708394">
            <a:off x="333104" y="1483978"/>
            <a:ext cx="10515600" cy="1278295"/>
          </a:xfrm>
          <a:prstGeom prst="rect">
            <a:avLst/>
          </a:prstGeom>
          <a:ln>
            <a:noFill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1500" dirty="0">
                <a:ln w="57150">
                  <a:solidFill>
                    <a:srgbClr val="FFC000"/>
                  </a:solidFill>
                </a:ln>
                <a:solidFill>
                  <a:srgbClr val="FF0000"/>
                </a:solidFill>
                <a:latin typeface="Caprica Script Upr Personal Use" pitchFamily="2" charset="0"/>
                <a:cs typeface="Times New Roman" panose="02020603050405020304" pitchFamily="18" charset="0"/>
              </a:rPr>
              <a:t>Actividades</a:t>
            </a:r>
            <a:endParaRPr lang="es-PE" sz="11500" dirty="0">
              <a:ln w="57150">
                <a:solidFill>
                  <a:srgbClr val="FFC000"/>
                </a:solidFill>
              </a:ln>
              <a:solidFill>
                <a:srgbClr val="FF0000"/>
              </a:solidFill>
              <a:latin typeface="Caprica Script Upr Personal Us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4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4DCC13-960E-4533-B8AA-B5F72CAAE0F9}"/>
              </a:ext>
            </a:extLst>
          </p:cNvPr>
          <p:cNvSpPr txBox="1"/>
          <p:nvPr/>
        </p:nvSpPr>
        <p:spPr>
          <a:xfrm>
            <a:off x="209007" y="1872831"/>
            <a:ext cx="3918856" cy="38164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Comparar la preparación para una temporada en la playa con la preparación para la eternidad</a:t>
            </a:r>
            <a:r>
              <a:rPr lang="es-ES" sz="3200" dirty="0"/>
              <a:t>. </a:t>
            </a:r>
            <a:r>
              <a:rPr lang="es-ES" sz="3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Escoger de los dibujos, lo que se necesita para cada una</a:t>
            </a:r>
            <a:endParaRPr lang="es-419" sz="3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874BB-6831-4468-95F8-C1FFCDEE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2" t="35143" r="62786" b="5818"/>
          <a:stretch/>
        </p:blipFill>
        <p:spPr>
          <a:xfrm>
            <a:off x="4955177" y="126681"/>
            <a:ext cx="5146766" cy="6540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D8E61-1945-472A-93A1-C81976ED6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5280775" y="3840480"/>
            <a:ext cx="597511" cy="627017"/>
          </a:xfrm>
          <a:prstGeom prst="rect">
            <a:avLst/>
          </a:prstGeom>
        </p:spPr>
      </p:pic>
      <p:pic>
        <p:nvPicPr>
          <p:cNvPr id="12290" name="Picture 2" descr="Corazón Images, Stock Photos &amp;amp; Vectors | Shutterstock">
            <a:extLst>
              <a:ext uri="{FF2B5EF4-FFF2-40B4-BE49-F238E27FC236}">
                <a16:creationId xmlns:a16="http://schemas.microsoft.com/office/drawing/2014/main" id="{6E3E3E52-B9BD-4F13-BA33-20E3E2B92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2653" r="21517" b="29346"/>
          <a:stretch/>
        </p:blipFill>
        <p:spPr bwMode="auto">
          <a:xfrm>
            <a:off x="7959635" y="3840480"/>
            <a:ext cx="678148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e X Company | LinkedIn">
            <a:extLst>
              <a:ext uri="{FF2B5EF4-FFF2-40B4-BE49-F238E27FC236}">
                <a16:creationId xmlns:a16="http://schemas.microsoft.com/office/drawing/2014/main" id="{E43C1C99-D05E-46AE-A40A-41B473D8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52" y="3840480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e X Company | LinkedIn">
            <a:extLst>
              <a:ext uri="{FF2B5EF4-FFF2-40B4-BE49-F238E27FC236}">
                <a16:creationId xmlns:a16="http://schemas.microsoft.com/office/drawing/2014/main" id="{123D989A-5BCB-4150-B222-80E9D433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395" y="3781045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057785-9400-408D-B241-B1B7339E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5280775" y="4698274"/>
            <a:ext cx="597511" cy="627017"/>
          </a:xfrm>
          <a:prstGeom prst="rect">
            <a:avLst/>
          </a:prstGeom>
        </p:spPr>
      </p:pic>
      <p:pic>
        <p:nvPicPr>
          <p:cNvPr id="13" name="Picture 4" descr="The X Company | LinkedIn">
            <a:extLst>
              <a:ext uri="{FF2B5EF4-FFF2-40B4-BE49-F238E27FC236}">
                <a16:creationId xmlns:a16="http://schemas.microsoft.com/office/drawing/2014/main" id="{E2B9AB19-74DD-421B-BFD3-8DC21F38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84" y="4706982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he X Company | LinkedIn">
            <a:extLst>
              <a:ext uri="{FF2B5EF4-FFF2-40B4-BE49-F238E27FC236}">
                <a16:creationId xmlns:a16="http://schemas.microsoft.com/office/drawing/2014/main" id="{B40D4E7A-E7FC-4A43-9549-D6CD789B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69" y="4593266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he X Company | LinkedIn">
            <a:extLst>
              <a:ext uri="{FF2B5EF4-FFF2-40B4-BE49-F238E27FC236}">
                <a16:creationId xmlns:a16="http://schemas.microsoft.com/office/drawing/2014/main" id="{5388B0D0-A03B-41AE-9C7D-DC9A6D7B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847" y="5438503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razón Images, Stock Photos &amp;amp; Vectors | Shutterstock">
            <a:extLst>
              <a:ext uri="{FF2B5EF4-FFF2-40B4-BE49-F238E27FC236}">
                <a16:creationId xmlns:a16="http://schemas.microsoft.com/office/drawing/2014/main" id="{D349145F-AE3D-4CFC-AF2F-5050EE3A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2653" r="21517" b="29346"/>
          <a:stretch/>
        </p:blipFill>
        <p:spPr bwMode="auto">
          <a:xfrm>
            <a:off x="9054395" y="5405487"/>
            <a:ext cx="678148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razón Images, Stock Photos &amp;amp; Vectors | Shutterstock">
            <a:extLst>
              <a:ext uri="{FF2B5EF4-FFF2-40B4-BE49-F238E27FC236}">
                <a16:creationId xmlns:a16="http://schemas.microsoft.com/office/drawing/2014/main" id="{DBBE8DA4-3398-4F34-8BD4-538DDF823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2653" r="21517" b="29346"/>
          <a:stretch/>
        </p:blipFill>
        <p:spPr bwMode="auto">
          <a:xfrm>
            <a:off x="7959635" y="4593266"/>
            <a:ext cx="678148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E9DACB-3974-4AD0-82A7-B6B428728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5359727" y="5442422"/>
            <a:ext cx="597511" cy="627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99A46-1E77-42CE-B897-281181CA8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6453084" y="5407446"/>
            <a:ext cx="597511" cy="627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6FCFC7-63D0-47A2-BDBE-16BDBAFE36E2}"/>
              </a:ext>
            </a:extLst>
          </p:cNvPr>
          <p:cNvSpPr txBox="1"/>
          <p:nvPr/>
        </p:nvSpPr>
        <p:spPr>
          <a:xfrm>
            <a:off x="10380617" y="1748397"/>
            <a:ext cx="1602376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/>
              <a:t>Marcamos con una “X” lo que no sirve para ninguna de las dos.</a:t>
            </a:r>
          </a:p>
        </p:txBody>
      </p:sp>
    </p:spTree>
    <p:extLst>
      <p:ext uri="{BB962C8B-B14F-4D97-AF65-F5344CB8AC3E}">
        <p14:creationId xmlns:p14="http://schemas.microsoft.com/office/powerpoint/2010/main" val="41239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2E216-1B15-4AC1-9670-89C08CF86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4" t="37465" r="62857" b="4657"/>
          <a:stretch/>
        </p:blipFill>
        <p:spPr>
          <a:xfrm>
            <a:off x="3196045" y="0"/>
            <a:ext cx="5442858" cy="6866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A17FA-E0D4-4DB9-AA59-A9EB685392AE}"/>
              </a:ext>
            </a:extLst>
          </p:cNvPr>
          <p:cNvSpPr txBox="1"/>
          <p:nvPr/>
        </p:nvSpPr>
        <p:spPr>
          <a:xfrm>
            <a:off x="6244046" y="1443837"/>
            <a:ext cx="58347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hijo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FF5C-A8A6-43BB-866C-FCC433193B8B}"/>
              </a:ext>
            </a:extLst>
          </p:cNvPr>
          <p:cNvSpPr txBox="1"/>
          <p:nvPr/>
        </p:nvSpPr>
        <p:spPr>
          <a:xfrm>
            <a:off x="7067005" y="1443837"/>
            <a:ext cx="103196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hombre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E1EB5-0C1B-4B49-BD9A-78D42C119B22}"/>
              </a:ext>
            </a:extLst>
          </p:cNvPr>
          <p:cNvSpPr txBox="1"/>
          <p:nvPr/>
        </p:nvSpPr>
        <p:spPr>
          <a:xfrm>
            <a:off x="4611188" y="1718157"/>
            <a:ext cx="77941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nubes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AB892-0A0C-477A-BB2A-47750EF76C78}"/>
              </a:ext>
            </a:extLst>
          </p:cNvPr>
          <p:cNvSpPr txBox="1"/>
          <p:nvPr/>
        </p:nvSpPr>
        <p:spPr>
          <a:xfrm>
            <a:off x="6248399" y="1715589"/>
            <a:ext cx="77941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poder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6789B-8B9D-45C0-B8BA-5D0A7677C551}"/>
              </a:ext>
            </a:extLst>
          </p:cNvPr>
          <p:cNvSpPr txBox="1"/>
          <p:nvPr/>
        </p:nvSpPr>
        <p:spPr>
          <a:xfrm>
            <a:off x="5525589" y="2005539"/>
            <a:ext cx="10755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ángeles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9041D-67D4-4E87-A041-E1F2170E17F9}"/>
              </a:ext>
            </a:extLst>
          </p:cNvPr>
          <p:cNvSpPr txBox="1"/>
          <p:nvPr/>
        </p:nvSpPr>
        <p:spPr>
          <a:xfrm>
            <a:off x="4319450" y="2292923"/>
            <a:ext cx="107115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elegidos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1C151-E0C5-4FF5-BAC2-BBCBAFD61AF9}"/>
              </a:ext>
            </a:extLst>
          </p:cNvPr>
          <p:cNvSpPr txBox="1"/>
          <p:nvPr/>
        </p:nvSpPr>
        <p:spPr>
          <a:xfrm>
            <a:off x="6638108" y="2898951"/>
            <a:ext cx="85997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cielo</a:t>
            </a:r>
          </a:p>
        </p:txBody>
      </p:sp>
    </p:spTree>
    <p:extLst>
      <p:ext uri="{BB962C8B-B14F-4D97-AF65-F5344CB8AC3E}">
        <p14:creationId xmlns:p14="http://schemas.microsoft.com/office/powerpoint/2010/main" val="839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9AA5-1A66-41D7-8092-44A89967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77107"/>
            <a:ext cx="9029700" cy="1325563"/>
          </a:xfrm>
        </p:spPr>
        <p:txBody>
          <a:bodyPr/>
          <a:lstStyle/>
          <a:p>
            <a:r>
              <a:rPr lang="es-ES" dirty="0"/>
              <a:t>El Regreso del Hijo del Hombre</a:t>
            </a:r>
            <a:endParaRPr lang="es-419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925BF04-A8FD-4B0A-A0DD-54859337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25563"/>
            <a:ext cx="5741988" cy="54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B2076-6DBA-4105-86FC-CA3C42C6D3FF}"/>
              </a:ext>
            </a:extLst>
          </p:cNvPr>
          <p:cNvSpPr txBox="1"/>
          <p:nvPr/>
        </p:nvSpPr>
        <p:spPr>
          <a:xfrm>
            <a:off x="6727735" y="3059668"/>
            <a:ext cx="4892765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3600" dirty="0"/>
              <a:t>En aquel tiempo, Jesús dijo a sus discípulos: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38838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075A9CC-91AB-4D2A-B349-CCA492923784}"/>
              </a:ext>
            </a:extLst>
          </p:cNvPr>
          <p:cNvSpPr/>
          <p:nvPr/>
        </p:nvSpPr>
        <p:spPr>
          <a:xfrm>
            <a:off x="3265713" y="4898570"/>
            <a:ext cx="5309119" cy="178077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8580F2-B7C3-406F-82CA-4595ED797A08}"/>
              </a:ext>
            </a:extLst>
          </p:cNvPr>
          <p:cNvSpPr txBox="1"/>
          <p:nvPr/>
        </p:nvSpPr>
        <p:spPr>
          <a:xfrm>
            <a:off x="3265713" y="4898570"/>
            <a:ext cx="5309119" cy="1856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/>
              <a:t>Señor, ayúdanos a estar siempre pendiente de tu presencia en nuestra vida. Enséñanos a confiar en tu palabra sobre todas las cosas, ya que ésta no pasa. Ayúdanos a no tener miedo porque Tú estás con nosotros. Ensénanos a amar siempre. Gracias, Jesús. Amen</a:t>
            </a:r>
            <a:endParaRPr lang="es-ES" sz="1800" dirty="0">
              <a:effectLst/>
              <a:latin typeface="Delicious Heavy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88CCD7-F2E1-4AD9-81E3-093E111EC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93" y="1130373"/>
            <a:ext cx="4875525" cy="325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2BCDB-FE7B-4FC3-A918-8D1134F3F01C}"/>
              </a:ext>
            </a:extLst>
          </p:cNvPr>
          <p:cNvSpPr txBox="1"/>
          <p:nvPr/>
        </p:nvSpPr>
        <p:spPr>
          <a:xfrm>
            <a:off x="775063" y="104695"/>
            <a:ext cx="4354285" cy="10156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sz="6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Oración</a:t>
            </a:r>
            <a:r>
              <a:rPr lang="es-419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24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F8D32-4818-4094-ADF7-0C388D65B161}"/>
              </a:ext>
            </a:extLst>
          </p:cNvPr>
          <p:cNvSpPr txBox="1"/>
          <p:nvPr/>
        </p:nvSpPr>
        <p:spPr>
          <a:xfrm>
            <a:off x="280852" y="0"/>
            <a:ext cx="8462554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6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Canción</a:t>
            </a:r>
          </a:p>
          <a:p>
            <a:r>
              <a:rPr lang="es-ES" dirty="0"/>
              <a:t>Todo Ojo Le Verá, Mi Vida Es Un Viaje, </a:t>
            </a:r>
            <a:r>
              <a:rPr lang="es-ES" dirty="0">
                <a:hlinkClick r:id="rId3"/>
              </a:rPr>
              <a:t>https://youtu.be/GU-0RYgR2jg</a:t>
            </a:r>
            <a:r>
              <a:rPr lang="es-ES" dirty="0"/>
              <a:t> (3-7 años)</a:t>
            </a:r>
          </a:p>
          <a:p>
            <a:endParaRPr lang="es-419" dirty="0"/>
          </a:p>
        </p:txBody>
      </p:sp>
      <p:pic>
        <p:nvPicPr>
          <p:cNvPr id="4" name="Online Media 3" title="TODO OJO LE VERÁ">
            <a:hlinkClick r:id="" action="ppaction://media"/>
            <a:extLst>
              <a:ext uri="{FF2B5EF4-FFF2-40B4-BE49-F238E27FC236}">
                <a16:creationId xmlns:a16="http://schemas.microsoft.com/office/drawing/2014/main" id="{6EBDFE47-BD90-437F-8DCC-86C68B8476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59241" y="1524000"/>
            <a:ext cx="9144012" cy="51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DB145-880E-E530-B9C0-17858FAF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287" y="0"/>
            <a:ext cx="9973887" cy="1325563"/>
          </a:xfrm>
        </p:spPr>
        <p:txBody>
          <a:bodyPr>
            <a:normAutofit fontScale="90000"/>
          </a:bodyPr>
          <a:lstStyle/>
          <a:p>
            <a:r>
              <a:rPr lang="es-ES" sz="6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Canción</a:t>
            </a:r>
            <a:br>
              <a:rPr lang="en-US" sz="1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en-US" sz="180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Puedo</a:t>
            </a:r>
            <a:r>
              <a:rPr lang="en-US" sz="1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Imaginarme</a:t>
            </a:r>
            <a:r>
              <a:rPr lang="en-US" sz="1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I am Ministries Intl, </a:t>
            </a:r>
            <a:r>
              <a:rPr lang="en-US" sz="1800" u="sng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/>
              </a:rPr>
              <a:t>https://youtu.be/-u4fEV3vQcY?si=rbFOalZtIhlXfjFs</a:t>
            </a:r>
            <a:r>
              <a:rPr lang="en-US" sz="1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(8+ </a:t>
            </a:r>
            <a:r>
              <a:rPr lang="es-ES" sz="1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años</a:t>
            </a:r>
            <a:r>
              <a:rPr lang="en-US" sz="1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Online Media 2" title="Puedo imaginarme">
            <a:hlinkClick r:id="" action="ppaction://media"/>
            <a:extLst>
              <a:ext uri="{FF2B5EF4-FFF2-40B4-BE49-F238E27FC236}">
                <a16:creationId xmlns:a16="http://schemas.microsoft.com/office/drawing/2014/main" id="{5ECCFAC9-6F66-4A95-FCF0-28F327E835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3287" y="1064029"/>
            <a:ext cx="8902931" cy="56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65E7-0252-430E-BD7B-2DF0C513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7" y="608965"/>
            <a:ext cx="10822577" cy="1325563"/>
          </a:xfrm>
        </p:spPr>
        <p:txBody>
          <a:bodyPr>
            <a:noAutofit/>
          </a:bodyPr>
          <a:lstStyle/>
          <a:p>
            <a:r>
              <a:rPr lang="es-ES" sz="2800" dirty="0"/>
              <a:t>"Cuando lleguen aquellos días, después de la gran tribulación, la luz del sol se apagará, no brillará la luna, caerán del cielo las estrellas y el universo entero se conmoverá.</a:t>
            </a:r>
            <a:endParaRPr lang="es-419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7DE38-E52A-4DE4-9D19-1E06C1C6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7" t="42693" r="68286" b="18981"/>
          <a:stretch/>
        </p:blipFill>
        <p:spPr>
          <a:xfrm>
            <a:off x="2197824" y="2124891"/>
            <a:ext cx="7738286" cy="44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4AB6-DB65-4D1A-B697-AA25236F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3" y="365125"/>
            <a:ext cx="11599817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Entonces verán venir al Hijo del hombre sobre las nubes con gran poder y majestad</a:t>
            </a:r>
            <a:endParaRPr lang="es-41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8A234-E023-4E1A-9267-D22E510D6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7" t="43273" r="68357" b="18594"/>
          <a:stretch/>
        </p:blipFill>
        <p:spPr>
          <a:xfrm>
            <a:off x="1680754" y="1820092"/>
            <a:ext cx="7777108" cy="44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4500-7E6B-4E61-A414-56672676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365125"/>
            <a:ext cx="10709366" cy="1325563"/>
          </a:xfrm>
        </p:spPr>
        <p:txBody>
          <a:bodyPr>
            <a:normAutofit fontScale="90000"/>
          </a:bodyPr>
          <a:lstStyle/>
          <a:p>
            <a:r>
              <a:rPr lang="es-ES" sz="3100" dirty="0"/>
              <a:t>Y Él enviará a sus ángeles a congregar a</a:t>
            </a:r>
            <a:r>
              <a:rPr lang="es-ES" dirty="0"/>
              <a:t> </a:t>
            </a:r>
            <a:r>
              <a:rPr lang="es-ES" sz="3100" dirty="0"/>
              <a:t>sus elegidos desde los cuatro puntos cardinales y desde lo más profundo de la tierra a lo más alto del cielo</a:t>
            </a:r>
            <a:endParaRPr lang="es-419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1598-30EA-4D71-9022-9511F2BD4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2803" r="68438" b="18242"/>
          <a:stretch/>
        </p:blipFill>
        <p:spPr>
          <a:xfrm>
            <a:off x="228600" y="2543175"/>
            <a:ext cx="6494188" cy="3781426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C40DD3A-C0A8-455F-9664-227551E0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44" y="1600199"/>
            <a:ext cx="4726782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BFFC-2AC2-48EB-846A-C890B700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365125"/>
            <a:ext cx="10857411" cy="1325563"/>
          </a:xfrm>
        </p:spPr>
        <p:txBody>
          <a:bodyPr>
            <a:noAutofit/>
          </a:bodyPr>
          <a:lstStyle/>
          <a:p>
            <a:r>
              <a:rPr lang="es-ES" sz="2800" dirty="0"/>
              <a:t>Entiendan esto con el ejemplo de la higuera. Cuando las ramas se ponen tiernas y brotan las hojas, ustedes saben que el verano está cerca.</a:t>
            </a:r>
            <a:endParaRPr lang="es-419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AA1F2-C7B3-4C2E-901B-B0477C10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3080" r="68429" b="18787"/>
          <a:stretch/>
        </p:blipFill>
        <p:spPr>
          <a:xfrm>
            <a:off x="4095542" y="1846217"/>
            <a:ext cx="7091874" cy="404077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38612D3-9B93-48CD-8BE8-EE317C96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7860">
            <a:off x="137705" y="2330019"/>
            <a:ext cx="4097565" cy="307317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19C4-7AF8-406B-A47B-C46FB630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1" y="365125"/>
            <a:ext cx="11739155" cy="1325563"/>
          </a:xfrm>
        </p:spPr>
        <p:txBody>
          <a:bodyPr>
            <a:noAutofit/>
          </a:bodyPr>
          <a:lstStyle/>
          <a:p>
            <a:r>
              <a:rPr lang="es-ES" sz="3000" dirty="0"/>
              <a:t>Así también, cuando vean ustedes que suceden estas cosas, sepan que el fin ya está cerca, ya está a la puerta. En verdad que no pasará esta generación sin que todo esto se cumpla.</a:t>
            </a:r>
            <a:endParaRPr lang="es-419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A76B7-9938-4B4E-A3BF-11F171326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4" t="43080" r="68214" b="18593"/>
          <a:stretch/>
        </p:blipFill>
        <p:spPr>
          <a:xfrm>
            <a:off x="2081347" y="2096069"/>
            <a:ext cx="7663545" cy="43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ABFD-F615-4D25-8696-9A698993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49" y="365125"/>
            <a:ext cx="10796451" cy="1325563"/>
          </a:xfrm>
        </p:spPr>
        <p:txBody>
          <a:bodyPr>
            <a:normAutofit/>
          </a:bodyPr>
          <a:lstStyle/>
          <a:p>
            <a:r>
              <a:rPr lang="es-ES" sz="3000" dirty="0"/>
              <a:t>Podrán dejar de existir el cielo y la tierra, pero mis palabras no dejarán de cumplirse</a:t>
            </a:r>
            <a:endParaRPr lang="es-419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AB322-B30B-4D1A-A712-69BC89D60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6" t="43023" r="68143" b="18594"/>
          <a:stretch/>
        </p:blipFill>
        <p:spPr>
          <a:xfrm>
            <a:off x="1776549" y="1690688"/>
            <a:ext cx="8059978" cy="455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8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E79D679E-666E-4340-B5E3-344527B7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520">
            <a:off x="7663108" y="1216028"/>
            <a:ext cx="4139740" cy="32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5748C-BBE9-446B-B49D-8E308F68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217079"/>
            <a:ext cx="107442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Nadie conoce el día ni la hora. Ni los ángeles del cielo ni el Hijo; solamente el Padre</a:t>
            </a:r>
            <a:endParaRPr lang="es-419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1FBEA-0C73-43FD-8F9B-909627C23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7" t="42306" r="68143" b="18400"/>
          <a:stretch/>
        </p:blipFill>
        <p:spPr>
          <a:xfrm>
            <a:off x="627017" y="2363899"/>
            <a:ext cx="7748450" cy="44941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630CA1-B22D-3E55-9D35-1C975B30430D}"/>
              </a:ext>
            </a:extLst>
          </p:cNvPr>
          <p:cNvSpPr txBox="1"/>
          <p:nvPr/>
        </p:nvSpPr>
        <p:spPr>
          <a:xfrm>
            <a:off x="8151022" y="5509270"/>
            <a:ext cx="2273137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s-NI" b="1" dirty="0">
                <a:solidFill>
                  <a:srgbClr val="FF0000"/>
                </a:solidFill>
              </a:rPr>
              <a:t>La Palabra del Señor,</a:t>
            </a:r>
          </a:p>
          <a:p>
            <a:pPr algn="ctr"/>
            <a:endParaRPr lang="es-NI" b="1" dirty="0">
              <a:solidFill>
                <a:srgbClr val="FF0000"/>
              </a:solidFill>
            </a:endParaRPr>
          </a:p>
          <a:p>
            <a:pPr algn="ctr"/>
            <a:r>
              <a:rPr lang="es-NI" b="1" dirty="0">
                <a:solidFill>
                  <a:srgbClr val="FF0000"/>
                </a:solidFill>
              </a:rPr>
              <a:t>Gloria a Ti </a:t>
            </a:r>
          </a:p>
          <a:p>
            <a:pPr algn="ctr"/>
            <a:r>
              <a:rPr lang="es-NI" b="1" dirty="0">
                <a:solidFill>
                  <a:srgbClr val="FF0000"/>
                </a:solidFill>
              </a:rPr>
              <a:t>Señor Jesús.</a:t>
            </a:r>
          </a:p>
        </p:txBody>
      </p:sp>
    </p:spTree>
    <p:extLst>
      <p:ext uri="{BB962C8B-B14F-4D97-AF65-F5344CB8AC3E}">
        <p14:creationId xmlns:p14="http://schemas.microsoft.com/office/powerpoint/2010/main" val="9555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A839CB2D-CAF8-4C90-9E08-F1ACA2C5BDD5}" vid="{4C3DFA96-B4CF-43D6-AFA3-6C4764C0CD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565</Words>
  <Application>Microsoft Office PowerPoint</Application>
  <PresentationFormat>Widescreen</PresentationFormat>
  <Paragraphs>53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</vt:lpstr>
      <vt:lpstr>Caprica Script Upr Personal Use</vt:lpstr>
      <vt:lpstr>Delicious Heavy</vt:lpstr>
      <vt:lpstr>Times New Roman</vt:lpstr>
      <vt:lpstr>Cloud skipper design template</vt:lpstr>
      <vt:lpstr>Ministerio Amigos de Jesús y María</vt:lpstr>
      <vt:lpstr>El Regreso del Hijo del Hombre</vt:lpstr>
      <vt:lpstr>"Cuando lleguen aquellos días, después de la gran tribulación, la luz del sol se apagará, no brillará la luna, caerán del cielo las estrellas y el universo entero se conmoverá.</vt:lpstr>
      <vt:lpstr>Entonces verán venir al Hijo del hombre sobre las nubes con gran poder y majestad</vt:lpstr>
      <vt:lpstr>Y Él enviará a sus ángeles a congregar a sus elegidos desde los cuatro puntos cardinales y desde lo más profundo de la tierra a lo más alto del cielo</vt:lpstr>
      <vt:lpstr>Entiendan esto con el ejemplo de la higuera. Cuando las ramas se ponen tiernas y brotan las hojas, ustedes saben que el verano está cerca.</vt:lpstr>
      <vt:lpstr>Así también, cuando vean ustedes que suceden estas cosas, sepan que el fin ya está cerca, ya está a la puerta. En verdad que no pasará esta generación sin que todo esto se cumpla.</vt:lpstr>
      <vt:lpstr>Podrán dejar de existir el cielo y la tierra, pero mis palabras no dejarán de cumplirse</vt:lpstr>
      <vt:lpstr>Nadie conoce el día ni la hora. Ni los ángeles del cielo ni el Hijo; solamente el Padre</vt:lpstr>
      <vt:lpstr>PowerPoint Presentation</vt:lpstr>
      <vt:lpstr>Jesús aquí promete volver por segunda vez a la tierra. ¿Cómo vino la primera vez? </vt:lpstr>
      <vt:lpstr>¿Por qué vino pequeño? </vt:lpstr>
      <vt:lpstr>¿Cómo viene la segunda vez?</vt:lpstr>
      <vt:lpstr>¿Qué hará cuando vuelva? </vt:lpstr>
      <vt:lpstr>¿Cómo preparamos a nuestro corazón para reconocer y seguir a Jesús y así ser uno de sus elegidos?</vt:lpstr>
      <vt:lpstr>¿Cómo preparamos a nuestro corazón para reconocer y seguir a Jesús y así ser uno de sus elegidos?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Canción Puedo Imaginarme, I am Ministries Intl, https://youtu.be/-u4fEV3vQcY?si=rbFOalZtIhlXfjFs  (8+ años)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Amigos de Jesús y María</dc:title>
  <dc:creator>Maria Varona</dc:creator>
  <cp:lastModifiedBy>Maria Varona</cp:lastModifiedBy>
  <cp:revision>4</cp:revision>
  <dcterms:modified xsi:type="dcterms:W3CDTF">2024-10-14T22:25:50Z</dcterms:modified>
</cp:coreProperties>
</file>