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81" r:id="rId5"/>
    <p:sldId id="258" r:id="rId6"/>
    <p:sldId id="259" r:id="rId7"/>
    <p:sldId id="261" r:id="rId8"/>
    <p:sldId id="279" r:id="rId9"/>
    <p:sldId id="280" r:id="rId10"/>
    <p:sldId id="282" r:id="rId11"/>
    <p:sldId id="264" r:id="rId12"/>
    <p:sldId id="265" r:id="rId13"/>
    <p:sldId id="269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iRAC1IHQDswuKGWlGVV9oI9IU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E3DD3-F2BE-4BC3-B6AE-260C1C064C74}" v="342" dt="2026-01-04T05:14:0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60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37A351D-C19B-3BA5-B471-D28C6D62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>
            <a:extLst>
              <a:ext uri="{FF2B5EF4-FFF2-40B4-BE49-F238E27FC236}">
                <a16:creationId xmlns:a16="http://schemas.microsoft.com/office/drawing/2014/main" id="{B7C5765D-A8BF-5ED9-D637-CBE0E62AA1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73A5469D-C0AD-249A-2444-12A51BDA0A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3793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iyq_FZ1KV0?feature=oembed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youtu.be/7iyq_FZ1KV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02859" y="233791"/>
            <a:ext cx="9144000" cy="111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r>
              <a:rPr lang="en-US" sz="5000" b="1" dirty="0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Amigos de Jesús y María</a:t>
            </a:r>
            <a:br>
              <a:rPr lang="en-US" sz="5000" b="1" dirty="0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</a:br>
            <a:r>
              <a:rPr lang="es-ES" sz="3100" b="1" dirty="0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Grupo de Oración para Niños</a:t>
            </a:r>
            <a:endParaRPr sz="5000" b="1" dirty="0">
              <a:solidFill>
                <a:srgbClr val="0070C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219128" y="3268580"/>
            <a:ext cx="7237586" cy="312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Ciclo A</a:t>
            </a: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I Domingo del Tiempo Ordinario</a:t>
            </a:r>
            <a:endParaRPr sz="2800" dirty="0">
              <a:solidFill>
                <a:srgbClr val="0070C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omic Sans MS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dirty="0" err="1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Solemnidad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 del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Bautismo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 del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Señor</a:t>
            </a:r>
            <a:endParaRPr lang="en-US" sz="2800" dirty="0">
              <a:solidFill>
                <a:srgbClr val="0070C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omic Sans MS"/>
            </a:endParaRPr>
          </a:p>
          <a:p>
            <a:r>
              <a:rPr lang="es-ES" sz="2800" dirty="0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Mateo 3, 13-17</a:t>
            </a:r>
            <a:endParaRPr lang="en-US" sz="2800" dirty="0">
              <a:solidFill>
                <a:srgbClr val="0070C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1000" dirty="0">
              <a:solidFill>
                <a:srgbClr val="0070C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omic Sans MS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000" dirty="0">
              <a:solidFill>
                <a:srgbClr val="0070C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omic Sans MS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 dirty="0">
                <a:solidFill>
                  <a:srgbClr val="0070C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www.fcpeace.org</a:t>
            </a:r>
            <a:endParaRPr sz="2800" b="1" dirty="0">
              <a:solidFill>
                <a:srgbClr val="0070C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omic Sans MS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5" y="309991"/>
            <a:ext cx="2193254" cy="2193254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3" name="Google Shape;133;p6" descr="Matthew 3 John the Baptist Prepares the Way - Believe Trust">
            <a:extLst>
              <a:ext uri="{FF2B5EF4-FFF2-40B4-BE49-F238E27FC236}">
                <a16:creationId xmlns:a16="http://schemas.microsoft.com/office/drawing/2014/main" id="{E19A87AA-0551-A4D6-DE78-BA50E65ACA7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4859" y="1600200"/>
            <a:ext cx="4381712" cy="487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805543" y="0"/>
            <a:ext cx="105809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3959"/>
            </a:pPr>
            <a:r>
              <a:rPr lang="es-ES" sz="34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Se abrieron los cielos y bajó el Espíritu Santo; la voz de Dios se oyó</a:t>
            </a:r>
            <a:r>
              <a:rPr lang="es-ES" sz="3600" dirty="0">
                <a:solidFill>
                  <a:srgbClr val="C00000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 que decía desde el cielo: “Éste es mi Hijo muy amado, en quien tengo mis complacencias”.</a:t>
            </a:r>
            <a:endParaRPr sz="34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pic>
        <p:nvPicPr>
          <p:cNvPr id="156" name="Google Shape;156;p9" descr="Matthew 3 John the Baptist Prepares the Way - Believe Tru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013" y="1650398"/>
            <a:ext cx="4435987" cy="386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7" name="Google Shape;157;p9"/>
          <p:cNvSpPr txBox="1"/>
          <p:nvPr/>
        </p:nvSpPr>
        <p:spPr>
          <a:xfrm>
            <a:off x="1289899" y="5837946"/>
            <a:ext cx="1023807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3200" dirty="0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Se ve la Santísima Trinidad completa aceptando la misión de salvarnos de nuestros pecados.</a:t>
            </a:r>
            <a:endParaRPr sz="3200" dirty="0">
              <a:solidFill>
                <a:srgbClr val="C00000"/>
              </a:solidFill>
              <a:latin typeface="Calibri"/>
              <a:ea typeface="Cascadia Code SemiBold" panose="020B0609020000020004" pitchFamily="49" charset="0"/>
              <a:cs typeface="Cascadia Code SemiBold" panose="020B0609020000020004" pitchFamily="49" charset="0"/>
              <a:sym typeface="Calibri"/>
            </a:endParaRPr>
          </a:p>
        </p:txBody>
      </p:sp>
      <p:pic>
        <p:nvPicPr>
          <p:cNvPr id="1028" name="Picture 4" descr="7 ideas de GOD | santisima trinidad, dios padre, imágenes religiosas">
            <a:extLst>
              <a:ext uri="{FF2B5EF4-FFF2-40B4-BE49-F238E27FC236}">
                <a16:creationId xmlns:a16="http://schemas.microsoft.com/office/drawing/2014/main" id="{2A3ADA74-C060-C26B-6AD0-982647DA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06" y="1650398"/>
            <a:ext cx="3554865" cy="391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5760720" y="483326"/>
            <a:ext cx="5669280" cy="187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s-ES" sz="3200" dirty="0">
                <a:solidFill>
                  <a:srgbClr val="C00000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Pronto después, Jesús empezó su misión de predicar al mundo el amor y perdón de Dios. </a:t>
            </a:r>
            <a:endParaRPr sz="3200" dirty="0">
              <a:solidFill>
                <a:srgbClr val="C00000"/>
              </a:solidFill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pic>
        <p:nvPicPr>
          <p:cNvPr id="164" name="Google Shape;164;p10" descr="ᐈ Bautizo imágenes de stock, fotos bautizo niño | descargar en  Depositphotos®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3820886"/>
            <a:ext cx="2460171" cy="266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CAD05C-E3F6-2DF0-EDE3-B1A192843608}"/>
              </a:ext>
            </a:extLst>
          </p:cNvPr>
          <p:cNvSpPr txBox="1"/>
          <p:nvPr/>
        </p:nvSpPr>
        <p:spPr>
          <a:xfrm>
            <a:off x="4495800" y="4093028"/>
            <a:ext cx="7543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Cuando nos bautizamos, también recibimos el Espíritu Santo y la misión de llevar el mensaje de amor y salvación al mundo.</a:t>
            </a:r>
            <a:endParaRPr lang="en-US" sz="3200" dirty="0">
              <a:solidFill>
                <a:srgbClr val="C00000"/>
              </a:solidFill>
              <a:latin typeface="Calibri"/>
              <a:ea typeface="Cascadia Code SemiBold" panose="020B0609020000020004" pitchFamily="49" charset="0"/>
              <a:cs typeface="Cascadia Code SemiBold" panose="020B0609020000020004" pitchFamily="49" charset="0"/>
              <a:sym typeface="Calibri"/>
            </a:endParaRPr>
          </a:p>
        </p:txBody>
      </p:sp>
      <p:pic>
        <p:nvPicPr>
          <p:cNvPr id="2050" name="Picture 2" descr="El Llamado Universal: Proclamar el Evangelio con el Corazón - Hogar Irma Fe  Pol">
            <a:extLst>
              <a:ext uri="{FF2B5EF4-FFF2-40B4-BE49-F238E27FC236}">
                <a16:creationId xmlns:a16="http://schemas.microsoft.com/office/drawing/2014/main" id="{D213484D-603B-22E0-F9D7-D30315B9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5" y="214993"/>
            <a:ext cx="461962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>
            <a:spLocks noGrp="1"/>
          </p:cNvSpPr>
          <p:nvPr>
            <p:ph type="title"/>
          </p:nvPr>
        </p:nvSpPr>
        <p:spPr>
          <a:xfrm>
            <a:off x="624840" y="3097"/>
            <a:ext cx="10942320" cy="793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es-ES" sz="3200" dirty="0">
                <a:solidFill>
                  <a:srgbClr val="C00000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¿Cómo podemos llevar ese mensaje al mundo?</a:t>
            </a:r>
            <a:endParaRPr sz="3200" dirty="0">
              <a:solidFill>
                <a:srgbClr val="C00000"/>
              </a:solidFill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pic>
        <p:nvPicPr>
          <p:cNvPr id="191" name="Google Shape;191;p14" descr="Niño ayudando a una niña a ponerse de pie | Vector Prem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1358" y="764148"/>
            <a:ext cx="2918273" cy="240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2" name="Google Shape;192;p14" descr="Cartel de dibujos animados de niños ayudando a limpiar | Vector Gra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2039" y="3260380"/>
            <a:ext cx="4228642" cy="2317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" name="Google Shape;194;p14"/>
          <p:cNvSpPr txBox="1"/>
          <p:nvPr/>
        </p:nvSpPr>
        <p:spPr>
          <a:xfrm>
            <a:off x="307218" y="1091655"/>
            <a:ext cx="474731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noProof="0" dirty="0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Escuchando, obedeciendo, amando a Dios y a nuestro prójimo.</a:t>
            </a:r>
          </a:p>
        </p:txBody>
      </p:sp>
      <p:sp>
        <p:nvSpPr>
          <p:cNvPr id="195" name="Google Shape;195;p14"/>
          <p:cNvSpPr txBox="1"/>
          <p:nvPr/>
        </p:nvSpPr>
        <p:spPr>
          <a:xfrm>
            <a:off x="1348932" y="5743740"/>
            <a:ext cx="858972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Llevando</a:t>
            </a:r>
            <a:r>
              <a:rPr lang="en-US" sz="3200" dirty="0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 ese </a:t>
            </a:r>
            <a:r>
              <a:rPr lang="en-US" sz="3200" dirty="0" err="1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mensaje</a:t>
            </a:r>
            <a:r>
              <a:rPr lang="en-US" sz="3200" dirty="0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 de amor a </a:t>
            </a:r>
            <a:r>
              <a:rPr lang="en-US" sz="3200" dirty="0" err="1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nuestro</a:t>
            </a:r>
            <a:r>
              <a:rPr lang="en-US" sz="3200" dirty="0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prójimo</a:t>
            </a:r>
            <a:r>
              <a:rPr lang="en-US" sz="3200" dirty="0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 para </a:t>
            </a:r>
            <a:r>
              <a:rPr lang="en-US" sz="3200" dirty="0" err="1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que</a:t>
            </a:r>
            <a:r>
              <a:rPr lang="en-US" sz="3200" dirty="0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 también </a:t>
            </a:r>
            <a:r>
              <a:rPr lang="en-US" sz="3200" dirty="0" err="1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conozcan</a:t>
            </a:r>
            <a:r>
              <a:rPr lang="en-US" sz="3200" dirty="0">
                <a:solidFill>
                  <a:srgbClr val="C00000"/>
                </a:solidFill>
                <a:latin typeface="Calibri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 y amen a Dios.</a:t>
            </a:r>
            <a:endParaRPr sz="3200" dirty="0">
              <a:solidFill>
                <a:srgbClr val="C00000"/>
              </a:solidFill>
              <a:latin typeface="Calibri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pic>
        <p:nvPicPr>
          <p:cNvPr id="196" name="Google Shape;196;p14" descr="Cuando derivan a tu hijo discapacitado a un colegio especia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9608" y="3536661"/>
            <a:ext cx="3647914" cy="187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7" name="Google Shape;197;p14" descr="ᐈ Dibujo leyendo la biblia dibujos de stock, vectores leyendo la biblia |  descargar en Depositphotos®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840" y="3260381"/>
            <a:ext cx="2918273" cy="2317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Boy praying Vectors - Download Free High-Quality Vectors from Freepik |  Freepik">
            <a:extLst>
              <a:ext uri="{FF2B5EF4-FFF2-40B4-BE49-F238E27FC236}">
                <a16:creationId xmlns:a16="http://schemas.microsoft.com/office/drawing/2014/main" id="{9478B913-C7F8-F539-E15E-F7809A8C0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56" y="824650"/>
            <a:ext cx="1419488" cy="22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37" name="Google Shape;237;p19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9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12"/>
            <a:ext cx="12192000" cy="684738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0"/>
          <p:cNvSpPr txBox="1"/>
          <p:nvPr/>
        </p:nvSpPr>
        <p:spPr>
          <a:xfrm>
            <a:off x="7741920" y="3916680"/>
            <a:ext cx="1828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0"/>
          <p:cNvSpPr txBox="1"/>
          <p:nvPr/>
        </p:nvSpPr>
        <p:spPr>
          <a:xfrm>
            <a:off x="8077200" y="3844052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246" name="Google Shape;246;p20"/>
          <p:cNvSpPr txBox="1"/>
          <p:nvPr/>
        </p:nvSpPr>
        <p:spPr>
          <a:xfrm>
            <a:off x="8366760" y="3844051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/>
          </a:p>
        </p:txBody>
      </p:sp>
      <p:sp>
        <p:nvSpPr>
          <p:cNvPr id="247" name="Google Shape;247;p20"/>
          <p:cNvSpPr txBox="1"/>
          <p:nvPr/>
        </p:nvSpPr>
        <p:spPr>
          <a:xfrm>
            <a:off x="8656320" y="3855125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48" name="Google Shape;248;p20"/>
          <p:cNvSpPr txBox="1"/>
          <p:nvPr/>
        </p:nvSpPr>
        <p:spPr>
          <a:xfrm>
            <a:off x="2011680" y="5440085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49" name="Google Shape;249;p20"/>
          <p:cNvSpPr txBox="1"/>
          <p:nvPr/>
        </p:nvSpPr>
        <p:spPr>
          <a:xfrm>
            <a:off x="2240280" y="5440085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250" name="Google Shape;250;p20"/>
          <p:cNvSpPr txBox="1"/>
          <p:nvPr/>
        </p:nvSpPr>
        <p:spPr>
          <a:xfrm>
            <a:off x="2484120" y="5440085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51" name="Google Shape;251;p20"/>
          <p:cNvSpPr txBox="1"/>
          <p:nvPr/>
        </p:nvSpPr>
        <p:spPr>
          <a:xfrm>
            <a:off x="2712720" y="5440085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  <p:sp>
        <p:nvSpPr>
          <p:cNvPr id="252" name="Google Shape;252;p20"/>
          <p:cNvSpPr txBox="1"/>
          <p:nvPr/>
        </p:nvSpPr>
        <p:spPr>
          <a:xfrm>
            <a:off x="2278380" y="6149042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/>
          </a:p>
        </p:txBody>
      </p:sp>
      <p:sp>
        <p:nvSpPr>
          <p:cNvPr id="253" name="Google Shape;253;p20"/>
          <p:cNvSpPr txBox="1"/>
          <p:nvPr/>
        </p:nvSpPr>
        <p:spPr>
          <a:xfrm>
            <a:off x="2484120" y="6149042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4236720" y="6219407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55" name="Google Shape;255;p20"/>
          <p:cNvSpPr txBox="1"/>
          <p:nvPr/>
        </p:nvSpPr>
        <p:spPr>
          <a:xfrm>
            <a:off x="4442460" y="6219406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56" name="Google Shape;256;p20"/>
          <p:cNvSpPr txBox="1"/>
          <p:nvPr/>
        </p:nvSpPr>
        <p:spPr>
          <a:xfrm>
            <a:off x="4716780" y="6211670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57" name="Google Shape;257;p20"/>
          <p:cNvSpPr txBox="1"/>
          <p:nvPr/>
        </p:nvSpPr>
        <p:spPr>
          <a:xfrm>
            <a:off x="5303520" y="6190412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58" name="Google Shape;258;p20"/>
          <p:cNvSpPr txBox="1"/>
          <p:nvPr/>
        </p:nvSpPr>
        <p:spPr>
          <a:xfrm>
            <a:off x="5562600" y="6169337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/>
          </a:p>
        </p:txBody>
      </p:sp>
      <p:sp>
        <p:nvSpPr>
          <p:cNvPr id="259" name="Google Shape;259;p20"/>
          <p:cNvSpPr txBox="1"/>
          <p:nvPr/>
        </p:nvSpPr>
        <p:spPr>
          <a:xfrm>
            <a:off x="5768340" y="6189632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260" name="Google Shape;260;p20"/>
          <p:cNvSpPr txBox="1"/>
          <p:nvPr/>
        </p:nvSpPr>
        <p:spPr>
          <a:xfrm>
            <a:off x="5981700" y="6173687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6195060" y="6178742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262" name="Google Shape;262;p20"/>
          <p:cNvSpPr txBox="1"/>
          <p:nvPr/>
        </p:nvSpPr>
        <p:spPr>
          <a:xfrm>
            <a:off x="6408420" y="6189632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/>
          </a:p>
        </p:txBody>
      </p:sp>
      <p:sp>
        <p:nvSpPr>
          <p:cNvPr id="263" name="Google Shape;263;p20"/>
          <p:cNvSpPr txBox="1"/>
          <p:nvPr/>
        </p:nvSpPr>
        <p:spPr>
          <a:xfrm>
            <a:off x="6713222" y="6174259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264" name="Google Shape;264;p20"/>
          <p:cNvSpPr txBox="1"/>
          <p:nvPr/>
        </p:nvSpPr>
        <p:spPr>
          <a:xfrm>
            <a:off x="6911344" y="6189631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8888728" y="6274531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/>
          </a:p>
        </p:txBody>
      </p:sp>
      <p:sp>
        <p:nvSpPr>
          <p:cNvPr id="266" name="Google Shape;266;p20"/>
          <p:cNvSpPr txBox="1"/>
          <p:nvPr/>
        </p:nvSpPr>
        <p:spPr>
          <a:xfrm>
            <a:off x="9132571" y="6274531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267" name="Google Shape;267;p20"/>
          <p:cNvSpPr txBox="1"/>
          <p:nvPr/>
        </p:nvSpPr>
        <p:spPr>
          <a:xfrm>
            <a:off x="9368788" y="6287961"/>
            <a:ext cx="32004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age with a cartoon character and a dog&#10;&#10;AI-generated content may be incorrect.">
            <a:extLst>
              <a:ext uri="{FF2B5EF4-FFF2-40B4-BE49-F238E27FC236}">
                <a16:creationId xmlns:a16="http://schemas.microsoft.com/office/drawing/2014/main" id="{422A9462-ACEE-BB30-125A-C0EDCCCC1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67" y="-12043"/>
            <a:ext cx="7752376" cy="7112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E2EE64-79C7-73A9-FB2D-237A8C906B7D}"/>
              </a:ext>
            </a:extLst>
          </p:cNvPr>
          <p:cNvSpPr txBox="1"/>
          <p:nvPr/>
        </p:nvSpPr>
        <p:spPr>
          <a:xfrm>
            <a:off x="6303981" y="484094"/>
            <a:ext cx="173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INICIA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4277B-3FF8-1157-2B61-746B56314D7D}"/>
              </a:ext>
            </a:extLst>
          </p:cNvPr>
          <p:cNvSpPr txBox="1"/>
          <p:nvPr/>
        </p:nvSpPr>
        <p:spPr>
          <a:xfrm>
            <a:off x="7169971" y="690266"/>
            <a:ext cx="173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CONSAGRA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B415D-0E8C-E584-8E96-C567BC1B6FFD}"/>
              </a:ext>
            </a:extLst>
          </p:cNvPr>
          <p:cNvSpPr txBox="1"/>
          <p:nvPr/>
        </p:nvSpPr>
        <p:spPr>
          <a:xfrm>
            <a:off x="7767766" y="910476"/>
            <a:ext cx="173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PADRE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95080-9F51-B014-A53C-F857A0462D63}"/>
              </a:ext>
            </a:extLst>
          </p:cNvPr>
          <p:cNvSpPr txBox="1"/>
          <p:nvPr/>
        </p:nvSpPr>
        <p:spPr>
          <a:xfrm>
            <a:off x="8365561" y="1204215"/>
            <a:ext cx="173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PECADO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1022C-C392-1210-F3D5-2C637AE6422C}"/>
              </a:ext>
            </a:extLst>
          </p:cNvPr>
          <p:cNvSpPr txBox="1"/>
          <p:nvPr/>
        </p:nvSpPr>
        <p:spPr>
          <a:xfrm>
            <a:off x="7876391" y="1424425"/>
            <a:ext cx="173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NACER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97183-285D-9558-8566-BE0962CCAA78}"/>
              </a:ext>
            </a:extLst>
          </p:cNvPr>
          <p:cNvSpPr txBox="1"/>
          <p:nvPr/>
        </p:nvSpPr>
        <p:spPr>
          <a:xfrm>
            <a:off x="2581835" y="3044414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E9ED2E-EF4B-C3C9-889D-8A15301A7E42}"/>
              </a:ext>
            </a:extLst>
          </p:cNvPr>
          <p:cNvSpPr txBox="1"/>
          <p:nvPr/>
        </p:nvSpPr>
        <p:spPr>
          <a:xfrm>
            <a:off x="2990625" y="3044414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1445B7-04F7-449D-CEC2-8530BA034598}"/>
              </a:ext>
            </a:extLst>
          </p:cNvPr>
          <p:cNvSpPr txBox="1"/>
          <p:nvPr/>
        </p:nvSpPr>
        <p:spPr>
          <a:xfrm>
            <a:off x="3334870" y="3044414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3C977D-3C94-6EB5-FEFA-598D0BDFB445}"/>
              </a:ext>
            </a:extLst>
          </p:cNvPr>
          <p:cNvSpPr txBox="1"/>
          <p:nvPr/>
        </p:nvSpPr>
        <p:spPr>
          <a:xfrm>
            <a:off x="3679115" y="3044414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78EA4-ADF3-96F0-F376-667354BA67EA}"/>
              </a:ext>
            </a:extLst>
          </p:cNvPr>
          <p:cNvSpPr txBox="1"/>
          <p:nvPr/>
        </p:nvSpPr>
        <p:spPr>
          <a:xfrm>
            <a:off x="4023360" y="3050977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047D5C-7E69-BCEE-628A-F0EC59DE4E90}"/>
              </a:ext>
            </a:extLst>
          </p:cNvPr>
          <p:cNvSpPr txBox="1"/>
          <p:nvPr/>
        </p:nvSpPr>
        <p:spPr>
          <a:xfrm>
            <a:off x="4432150" y="3044414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287B7C-395D-E662-0237-FB35B5EC20E0}"/>
              </a:ext>
            </a:extLst>
          </p:cNvPr>
          <p:cNvSpPr txBox="1"/>
          <p:nvPr/>
        </p:nvSpPr>
        <p:spPr>
          <a:xfrm>
            <a:off x="4776395" y="3102076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EE885-0333-7F2E-0913-23798635F519}"/>
              </a:ext>
            </a:extLst>
          </p:cNvPr>
          <p:cNvSpPr txBox="1"/>
          <p:nvPr/>
        </p:nvSpPr>
        <p:spPr>
          <a:xfrm>
            <a:off x="5120640" y="3065608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E6859F-D287-67AC-6917-43CF42F9B6C4}"/>
              </a:ext>
            </a:extLst>
          </p:cNvPr>
          <p:cNvSpPr txBox="1"/>
          <p:nvPr/>
        </p:nvSpPr>
        <p:spPr>
          <a:xfrm>
            <a:off x="5464885" y="3123591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1FCDAA-8A8F-9C37-7286-BC5D0DE9552B}"/>
              </a:ext>
            </a:extLst>
          </p:cNvPr>
          <p:cNvSpPr txBox="1"/>
          <p:nvPr/>
        </p:nvSpPr>
        <p:spPr>
          <a:xfrm>
            <a:off x="5823321" y="3102075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2A43E-43E3-FDDC-2604-57A4AA792FD0}"/>
              </a:ext>
            </a:extLst>
          </p:cNvPr>
          <p:cNvSpPr txBox="1"/>
          <p:nvPr/>
        </p:nvSpPr>
        <p:spPr>
          <a:xfrm>
            <a:off x="6131858" y="3102074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1A56C9-FDC8-9D75-0174-FD5FBB1D2E9E}"/>
              </a:ext>
            </a:extLst>
          </p:cNvPr>
          <p:cNvSpPr txBox="1"/>
          <p:nvPr/>
        </p:nvSpPr>
        <p:spPr>
          <a:xfrm>
            <a:off x="6490294" y="3102073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119030-9009-3C83-2F1E-CA787B7A0D23}"/>
              </a:ext>
            </a:extLst>
          </p:cNvPr>
          <p:cNvSpPr txBox="1"/>
          <p:nvPr/>
        </p:nvSpPr>
        <p:spPr>
          <a:xfrm>
            <a:off x="6863378" y="3119393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4A0029-E403-6D07-0B64-14D38DCDF1C5}"/>
              </a:ext>
            </a:extLst>
          </p:cNvPr>
          <p:cNvSpPr txBox="1"/>
          <p:nvPr/>
        </p:nvSpPr>
        <p:spPr>
          <a:xfrm>
            <a:off x="7239669" y="3136713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B67875-92C0-4EC5-7E15-CD7EDE4AA095}"/>
              </a:ext>
            </a:extLst>
          </p:cNvPr>
          <p:cNvSpPr txBox="1"/>
          <p:nvPr/>
        </p:nvSpPr>
        <p:spPr>
          <a:xfrm>
            <a:off x="7585933" y="3136713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B00241-1E75-CF0A-7626-3648A3E34EAD}"/>
              </a:ext>
            </a:extLst>
          </p:cNvPr>
          <p:cNvSpPr txBox="1"/>
          <p:nvPr/>
        </p:nvSpPr>
        <p:spPr>
          <a:xfrm>
            <a:off x="7903435" y="3168016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798D6C-CB6A-3BD0-C041-3F04633960F1}"/>
              </a:ext>
            </a:extLst>
          </p:cNvPr>
          <p:cNvSpPr txBox="1"/>
          <p:nvPr/>
        </p:nvSpPr>
        <p:spPr>
          <a:xfrm>
            <a:off x="8247680" y="3104441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6BBF98-CF2A-733F-506E-00D52C0ADB8F}"/>
              </a:ext>
            </a:extLst>
          </p:cNvPr>
          <p:cNvSpPr txBox="1"/>
          <p:nvPr/>
        </p:nvSpPr>
        <p:spPr>
          <a:xfrm>
            <a:off x="8627404" y="3104441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8FF7F8-C1E6-7B27-CECD-59A0BCB4D0A6}"/>
              </a:ext>
            </a:extLst>
          </p:cNvPr>
          <p:cNvSpPr txBox="1"/>
          <p:nvPr/>
        </p:nvSpPr>
        <p:spPr>
          <a:xfrm>
            <a:off x="9018228" y="3139081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4F5E9F-180E-A556-45A7-44E0D87DFB15}"/>
              </a:ext>
            </a:extLst>
          </p:cNvPr>
          <p:cNvSpPr txBox="1"/>
          <p:nvPr/>
        </p:nvSpPr>
        <p:spPr>
          <a:xfrm>
            <a:off x="9344505" y="3121761"/>
            <a:ext cx="344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>
            <a:spLocks noGrp="1"/>
          </p:cNvSpPr>
          <p:nvPr>
            <p:ph type="title"/>
          </p:nvPr>
        </p:nvSpPr>
        <p:spPr>
          <a:xfrm>
            <a:off x="309563" y="1057274"/>
            <a:ext cx="6534150" cy="510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600"/>
            </a:pPr>
            <a:r>
              <a:rPr lang="es-CL" sz="36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br>
              <a:rPr lang="es-CL" sz="36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s-CL" sz="3600" b="1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sz="3800" dirty="0">
                <a:solidFill>
                  <a:srgbClr val="C00000"/>
                </a:solidFill>
              </a:rPr>
              <a:t>Mi Jesús, gracias por enseñarme a amar cuando diste Tu vida para salvarme. Ayúdame a amar como Tú amas ayudando a los más necesitados y siempre perdonando. Hoy quiero amar…</a:t>
            </a:r>
            <a:br>
              <a:rPr lang="en-US" sz="3800" dirty="0">
                <a:solidFill>
                  <a:srgbClr val="C00000"/>
                </a:solidFill>
              </a:rPr>
            </a:br>
            <a:br>
              <a:rPr lang="es-CL" sz="3600" dirty="0">
                <a:solidFill>
                  <a:srgbClr val="C00000"/>
                </a:solidFill>
              </a:rPr>
            </a:br>
            <a:r>
              <a:rPr lang="es-CL" sz="3600" dirty="0">
                <a:solidFill>
                  <a:srgbClr val="C00000"/>
                </a:solidFill>
              </a:rPr>
              <a:t>Amen. </a:t>
            </a:r>
            <a:br>
              <a:rPr lang="es-CL" sz="3600" dirty="0">
                <a:solidFill>
                  <a:srgbClr val="C00000"/>
                </a:solidFill>
              </a:rPr>
            </a:br>
            <a:br>
              <a:rPr lang="en-US" sz="3600" dirty="0">
                <a:solidFill>
                  <a:srgbClr val="C00000"/>
                </a:solidFill>
              </a:rPr>
            </a:br>
            <a:br>
              <a:rPr lang="en-US" sz="3600" b="1" dirty="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sz="3600" b="1" dirty="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26" name="Picture 2" descr="Cartoon Children Praying Stock Illustrations, Cliparts and Royalty Free  Cartoon Children Praying Vectors">
            <a:extLst>
              <a:ext uri="{FF2B5EF4-FFF2-40B4-BE49-F238E27FC236}">
                <a16:creationId xmlns:a16="http://schemas.microsoft.com/office/drawing/2014/main" id="{DA92C042-D34D-6921-EADB-79B3FEBC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47" y="1349149"/>
            <a:ext cx="4286250" cy="363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41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-US" sz="3600" dirty="0"/>
            </a:br>
            <a:br>
              <a:rPr lang="en-US" sz="3600" dirty="0"/>
            </a:br>
            <a:r>
              <a:rPr lang="en-US" sz="2000" dirty="0" err="1"/>
              <a:t>Bautismo</a:t>
            </a:r>
            <a:r>
              <a:rPr lang="en-US" sz="2000" dirty="0"/>
              <a:t>, José Luis Iglesias Meilan, </a:t>
            </a:r>
            <a:r>
              <a:rPr lang="en-US" sz="2000" u="sng" dirty="0">
                <a:solidFill>
                  <a:schemeClr val="hlink"/>
                </a:solidFill>
                <a:hlinkClick r:id="rId4"/>
              </a:rPr>
              <a:t>https://youtu.be/7iyq_FZ1KV0</a:t>
            </a:r>
            <a:b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-US" sz="3600" b="1" dirty="0">
                <a:latin typeface="Comic Sans MS"/>
                <a:ea typeface="Comic Sans MS"/>
                <a:cs typeface="Comic Sans MS"/>
                <a:sym typeface="Comic Sans MS"/>
              </a:rPr>
            </a:br>
            <a:endParaRPr sz="36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Online Media 1" title="bautismo">
            <a:hlinkClick r:id="" action="ppaction://media"/>
            <a:extLst>
              <a:ext uri="{FF2B5EF4-FFF2-40B4-BE49-F238E27FC236}">
                <a16:creationId xmlns:a16="http://schemas.microsoft.com/office/drawing/2014/main" id="{D95BE631-ED43-DEC5-08BD-432D803D8E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419548"/>
            <a:ext cx="12192000" cy="64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121920" y="136525"/>
            <a:ext cx="12070079" cy="61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3600"/>
              <a:buFont typeface="Comic Sans MS"/>
              <a:buNone/>
            </a:pPr>
            <a:r>
              <a:rPr lang="en-US" sz="3600" b="1" dirty="0" err="1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Empezamos</a:t>
            </a:r>
            <a:r>
              <a:rPr lang="en-US" sz="3600" b="1" dirty="0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3600" b="1" dirty="0" err="1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el</a:t>
            </a:r>
            <a:r>
              <a:rPr lang="en-US" sz="3600" b="1" dirty="0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Tiempo Ordinario.</a:t>
            </a:r>
            <a:endParaRPr sz="3600" b="1" dirty="0">
              <a:solidFill>
                <a:srgbClr val="548135"/>
              </a:solidFill>
              <a:latin typeface="Arial" panose="020B0604020202020204" pitchFamily="34" charset="0"/>
              <a:ea typeface="Comic Sans MS"/>
              <a:cs typeface="Arial" panose="020B0604020202020204" pitchFamily="34" charset="0"/>
              <a:sym typeface="Comic Sans MS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7513320" y="2431360"/>
            <a:ext cx="364501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Durante </a:t>
            </a:r>
            <a:r>
              <a:rPr lang="en-US" sz="2400" b="1" i="0" u="none" strike="noStrike" cap="none" dirty="0" err="1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el</a:t>
            </a:r>
            <a:r>
              <a:rPr lang="en-US" sz="2400" b="1" i="0" u="none" strike="noStrike" cap="none" dirty="0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Tiempo Ordinario, Jesús </a:t>
            </a:r>
            <a:r>
              <a:rPr lang="en-US" sz="2400" b="1" i="0" u="none" strike="noStrike" cap="none" dirty="0" err="1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nos</a:t>
            </a:r>
            <a:r>
              <a:rPr lang="en-US" sz="2400" b="1" i="0" u="none" strike="noStrike" cap="none" dirty="0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400" b="1" i="0" u="none" strike="noStrike" cap="none" dirty="0" err="1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enseña</a:t>
            </a:r>
            <a:r>
              <a:rPr lang="en-US" sz="2400" b="1" i="0" u="none" strike="noStrike" cap="none" dirty="0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del amor de Dios y </a:t>
            </a:r>
            <a:r>
              <a:rPr lang="en-US" sz="2400" b="1" i="0" u="none" strike="noStrike" cap="none" dirty="0" err="1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como</a:t>
            </a:r>
            <a:r>
              <a:rPr lang="en-US" sz="2400" b="1" i="0" u="none" strike="noStrike" cap="none" dirty="0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400" b="1" i="0" u="none" strike="noStrike" cap="none" dirty="0" err="1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debemos</a:t>
            </a:r>
            <a:r>
              <a:rPr lang="en-US" sz="2400" b="1" i="0" u="none" strike="noStrike" cap="none" dirty="0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 </a:t>
            </a:r>
            <a:r>
              <a:rPr lang="en-US" sz="2400" b="1" i="0" u="none" strike="noStrike" cap="none" dirty="0" err="1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amar</a:t>
            </a:r>
            <a:r>
              <a:rPr lang="en-US" sz="2400" b="1" i="0" u="none" strike="noStrike" cap="none" dirty="0">
                <a:solidFill>
                  <a:srgbClr val="548135"/>
                </a:solidFill>
                <a:latin typeface="Arial" panose="020B0604020202020204" pitchFamily="34" charset="0"/>
                <a:ea typeface="Comic Sans MS"/>
                <a:cs typeface="Arial" panose="020B0604020202020204" pitchFamily="34" charset="0"/>
                <a:sym typeface="Comic Sans MS"/>
              </a:rPr>
              <a:t>.</a:t>
            </a: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440" y="871216"/>
            <a:ext cx="5568473" cy="575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4" name="Google Shape;104;p2"/>
          <p:cNvCxnSpPr/>
          <p:nvPr/>
        </p:nvCxnSpPr>
        <p:spPr>
          <a:xfrm>
            <a:off x="4227443" y="746760"/>
            <a:ext cx="636677" cy="807402"/>
          </a:xfrm>
          <a:prstGeom prst="straightConnector1">
            <a:avLst/>
          </a:prstGeom>
          <a:noFill/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9A5EC-87B3-E736-65FB-A0C45555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639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I Domingo del Tiempo Ordinario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</a:br>
            <a:r>
              <a:rPr lang="en-US" dirty="0" err="1">
                <a:solidFill>
                  <a:schemeClr val="accent2">
                    <a:lumMod val="50000"/>
                  </a:schemeClr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Solemnidad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 del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Bautismo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 del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  <a:t>Señor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  <a:sym typeface="Comic Sans MS"/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  <a:t>Mateo 3, 13-17</a:t>
            </a:r>
            <a:br>
              <a:rPr lang="en-US" dirty="0">
                <a:solidFill>
                  <a:srgbClr val="0070C0"/>
                </a:solidFill>
                <a:ea typeface="Cascadia Code SemiBold" panose="020B0609020000020004" pitchFamily="49" charset="0"/>
                <a:cs typeface="Cascadia Code SemiBold" panose="020B0609020000020004" pitchFamily="49" charset="0"/>
              </a:rPr>
            </a:br>
            <a:endParaRPr lang="en-US" dirty="0"/>
          </a:p>
        </p:txBody>
      </p:sp>
      <p:pic>
        <p:nvPicPr>
          <p:cNvPr id="5122" name="Picture 2" descr="Biblia Reina Valera 1960 - Aplicaciones en Google Play">
            <a:extLst>
              <a:ext uri="{FF2B5EF4-FFF2-40B4-BE49-F238E27FC236}">
                <a16:creationId xmlns:a16="http://schemas.microsoft.com/office/drawing/2014/main" id="{C22A2B8D-02CB-A6F0-B44A-6D2C6DD5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3220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1" y="244929"/>
            <a:ext cx="12191999" cy="808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En aquel tiempo, Jesús llegó de Galilea al río Jordán y le pidió a Juan que lo bautizara. Pero Juan se resistía, diciendo: “Yo soy quien debe ser bautizado por ti, ¿y tú vienes a que yo te bautice?” </a:t>
            </a:r>
            <a:endParaRPr sz="28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pic>
        <p:nvPicPr>
          <p:cNvPr id="1026" name="Picture 2" descr="El bautismo de Jesús | La vida de Jesús">
            <a:extLst>
              <a:ext uri="{FF2B5EF4-FFF2-40B4-BE49-F238E27FC236}">
                <a16:creationId xmlns:a16="http://schemas.microsoft.com/office/drawing/2014/main" id="{6EF685FC-3C77-F7F1-4EB6-8B7EB79D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0" y="1406977"/>
            <a:ext cx="8452757" cy="422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A1BA9-452D-389A-3A46-53CCE16A78DC}"/>
              </a:ext>
            </a:extLst>
          </p:cNvPr>
          <p:cNvSpPr txBox="1"/>
          <p:nvPr/>
        </p:nvSpPr>
        <p:spPr>
          <a:xfrm>
            <a:off x="217714" y="5791078"/>
            <a:ext cx="117565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Jesús le respondió: “Haz ahora lo que te digo, porque es necesario que así cumplamos todo lo que Dios quiere”.</a:t>
            </a:r>
            <a:endParaRPr lang="en-US" sz="28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7315200" y="1583872"/>
            <a:ext cx="441534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3200"/>
            </a:pPr>
            <a:r>
              <a:rPr lang="es-ES" dirty="0">
                <a:solidFill>
                  <a:srgbClr val="C00000"/>
                </a:solidFill>
              </a:rPr>
              <a:t>Entonces Juan accedió a bautizarlo. </a:t>
            </a:r>
            <a:endParaRPr sz="3200" b="1" dirty="0">
              <a:solidFill>
                <a:srgbClr val="C00000"/>
              </a:solidFill>
            </a:endParaRPr>
          </a:p>
        </p:txBody>
      </p:sp>
      <p:pic>
        <p:nvPicPr>
          <p:cNvPr id="116" name="Google Shape;116;p4" descr="14 Similarities Between Elijah And John The Bapt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043" y="297345"/>
            <a:ext cx="6289813" cy="628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7434944" y="480057"/>
            <a:ext cx="4533634" cy="2050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Al salir Jesús del agua, una vez bautizado, se le abrieron los cielos y vio al Espíritu de Dios, que descendía sobre él en forma de paloma, </a:t>
            </a:r>
            <a:endParaRPr sz="28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7434945" y="2989120"/>
            <a:ext cx="452475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y oyó una voz que decía desde el cielo: “Éste es mi Hijo muy amado, en quien tengo mis complacencias”.</a:t>
            </a:r>
            <a:endParaRPr lang="en-US" sz="28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alibri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7869535" y="4997309"/>
            <a:ext cx="384062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La Palabra de Dios,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Gloria a Ti </a:t>
            </a:r>
            <a:r>
              <a:rPr lang="en-US" sz="2800" b="1" i="0" u="none" strike="noStrike" cap="none" dirty="0" err="1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Jesús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" name="Google Shape;133;p6" descr="Matthew 3 John the Baptist Prepares the Way - Believe Tru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99" y="203887"/>
            <a:ext cx="6766561" cy="645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C1F4BE8-1786-F763-2D07-1F0AC35CC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>
            <a:extLst>
              <a:ext uri="{FF2B5EF4-FFF2-40B4-BE49-F238E27FC236}">
                <a16:creationId xmlns:a16="http://schemas.microsoft.com/office/drawing/2014/main" id="{5DFD2564-3AAE-0BD8-85E7-E7E76F23B4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1701"/>
            <a:ext cx="12191999" cy="59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Arial"/>
              </a:rPr>
              <a:t>¿Por qué Juan no quiere bautizar a Jesús? </a:t>
            </a:r>
            <a:endParaRPr sz="28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Arial"/>
            </a:endParaRPr>
          </a:p>
        </p:txBody>
      </p:sp>
      <p:pic>
        <p:nvPicPr>
          <p:cNvPr id="1026" name="Picture 2" descr="El bautismo de Jesús | La vida de Jesús">
            <a:extLst>
              <a:ext uri="{FF2B5EF4-FFF2-40B4-BE49-F238E27FC236}">
                <a16:creationId xmlns:a16="http://schemas.microsoft.com/office/drawing/2014/main" id="{6A344B57-BB17-DC7E-D123-026F371B8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838200"/>
            <a:ext cx="8452757" cy="4226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0EA627-84D3-43A3-5BD5-1E6376B16565}"/>
              </a:ext>
            </a:extLst>
          </p:cNvPr>
          <p:cNvSpPr txBox="1"/>
          <p:nvPr/>
        </p:nvSpPr>
        <p:spPr>
          <a:xfrm>
            <a:off x="0" y="5197807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Juan sabe que Jesús es el Salvador y no tiene pecado y él es un pobre pecador. El bautizaba a las personas que querían perdón por sus pecados. Pero Jesús le dice que es necesario para cumplir lo que Dios quiere.</a:t>
            </a:r>
            <a:endParaRPr lang="en-US" sz="28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1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BC56A-0663-425C-AE09-E1A57D54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6"/>
            <a:ext cx="10515600" cy="810532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¿Siempre tratamos de cumplir lo que Dios nos pide? </a:t>
            </a:r>
            <a:endParaRPr lang="en-US" sz="28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C4F2C5-62DC-F296-372D-6BDE13D154F8}"/>
              </a:ext>
            </a:extLst>
          </p:cNvPr>
          <p:cNvSpPr txBox="1"/>
          <p:nvPr/>
        </p:nvSpPr>
        <p:spPr>
          <a:xfrm>
            <a:off x="968829" y="3429000"/>
            <a:ext cx="1033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¿Cómo sabemos lo que nos pide Dios?</a:t>
            </a:r>
            <a:endParaRPr lang="en-US" sz="28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alibri"/>
            </a:endParaRPr>
          </a:p>
        </p:txBody>
      </p:sp>
      <p:pic>
        <p:nvPicPr>
          <p:cNvPr id="3074" name="Picture 2" descr="Nino pensando Images - Free Download on Freepik">
            <a:extLst>
              <a:ext uri="{FF2B5EF4-FFF2-40B4-BE49-F238E27FC236}">
                <a16:creationId xmlns:a16="http://schemas.microsoft.com/office/drawing/2014/main" id="{ADCC154D-CDF7-A5E4-9786-51F0F45BF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28" y="1023257"/>
            <a:ext cx="2405743" cy="2405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XTO BÍBLICO PARA TUS NIÑOS !!#IMPORTANTE #Biblia #infantil #parati  #COMPARTEYSIGUENOS">
            <a:extLst>
              <a:ext uri="{FF2B5EF4-FFF2-40B4-BE49-F238E27FC236}">
                <a16:creationId xmlns:a16="http://schemas.microsoft.com/office/drawing/2014/main" id="{D604FC89-099D-B5E1-7366-E3D18B33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27407"/>
            <a:ext cx="1914525" cy="2390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oy praying Vectors - Download Free High-Quality Vectors from Freepik |  Freepik">
            <a:extLst>
              <a:ext uri="{FF2B5EF4-FFF2-40B4-BE49-F238E27FC236}">
                <a16:creationId xmlns:a16="http://schemas.microsoft.com/office/drawing/2014/main" id="{9B17F6FD-6C78-22F6-452A-8A5EAD481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73" y="4039810"/>
            <a:ext cx="1593298" cy="2565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8 consejos para que los niños se porten bien en la iglesia | Desde la Fe">
            <a:extLst>
              <a:ext uri="{FF2B5EF4-FFF2-40B4-BE49-F238E27FC236}">
                <a16:creationId xmlns:a16="http://schemas.microsoft.com/office/drawing/2014/main" id="{2E0128AF-7AE2-18FE-FEBD-159DDC7A5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42" y="4155982"/>
            <a:ext cx="3149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DB0C-FDE7-756F-D335-550D2407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155"/>
            <a:ext cx="10515600" cy="1039132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Jesús estaba acogiendo aquí nuestros pecados y aceptando su misión de redimirnos con el sacrificio de su vida. </a:t>
            </a:r>
            <a:endParaRPr lang="en-US" sz="28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DDB909-6000-D376-4114-E135CDCC8582}"/>
              </a:ext>
            </a:extLst>
          </p:cNvPr>
          <p:cNvSpPr txBox="1"/>
          <p:nvPr/>
        </p:nvSpPr>
        <p:spPr>
          <a:xfrm>
            <a:off x="1077686" y="5943600"/>
            <a:ext cx="1019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¿Que </a:t>
            </a:r>
            <a:r>
              <a:rPr lang="es-ES" sz="2800" dirty="0" err="1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pasό</a:t>
            </a:r>
            <a:r>
              <a:rPr lang="es-ES" sz="2800" dirty="0">
                <a:solidFill>
                  <a:srgbClr val="C00000"/>
                </a:solidFill>
                <a:latin typeface="+mj-lt"/>
                <a:ea typeface="Cascadia Code SemiBold" panose="020B0609020000020004" pitchFamily="49" charset="0"/>
                <a:cs typeface="Cascadia Code SemiBold" panose="020B0609020000020004" pitchFamily="49" charset="0"/>
                <a:sym typeface="Calibri"/>
              </a:rPr>
              <a:t> después que Juan bautizó a Jesús?</a:t>
            </a:r>
            <a:endParaRPr lang="en-US" sz="2800" dirty="0">
              <a:solidFill>
                <a:srgbClr val="C00000"/>
              </a:solidFill>
              <a:latin typeface="+mj-lt"/>
              <a:ea typeface="Cascadia Code SemiBold" panose="020B0609020000020004" pitchFamily="49" charset="0"/>
              <a:cs typeface="Cascadia Code SemiBold" panose="020B0609020000020004" pitchFamily="49" charset="0"/>
              <a:sym typeface="Calibri"/>
            </a:endParaRPr>
          </a:p>
        </p:txBody>
      </p:sp>
      <p:pic>
        <p:nvPicPr>
          <p:cNvPr id="4" name="Google Shape;116;p4" descr="14 Similarities Between Elijah And John The Baptist">
            <a:extLst>
              <a:ext uri="{FF2B5EF4-FFF2-40B4-BE49-F238E27FC236}">
                <a16:creationId xmlns:a16="http://schemas.microsoft.com/office/drawing/2014/main" id="{8A80A429-BE1D-80F2-53B3-637D4D54A0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570" y="1415145"/>
            <a:ext cx="3679371" cy="367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Imágenes de Calvario ninos - Descarga gratuita en Freepik">
            <a:extLst>
              <a:ext uri="{FF2B5EF4-FFF2-40B4-BE49-F238E27FC236}">
                <a16:creationId xmlns:a16="http://schemas.microsoft.com/office/drawing/2014/main" id="{4B2923F4-C58E-FC93-54D3-95DBD1C2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2057399"/>
            <a:ext cx="3679371" cy="3679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559</Words>
  <Application>Microsoft Office PowerPoint</Application>
  <PresentationFormat>Widescreen</PresentationFormat>
  <Paragraphs>83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Cascadia Code SemiBold</vt:lpstr>
      <vt:lpstr>Comic Sans MS</vt:lpstr>
      <vt:lpstr>Office Theme</vt:lpstr>
      <vt:lpstr>Office Theme</vt:lpstr>
      <vt:lpstr>Amigos de Jesús y María Grupo de Oración para Niños</vt:lpstr>
      <vt:lpstr>Empezamos el Tiempo Ordinario.</vt:lpstr>
      <vt:lpstr>I Domingo del Tiempo Ordinario Solemnidad del Bautismo del Señor Mateo 3, 13-17 </vt:lpstr>
      <vt:lpstr>En aquel tiempo, Jesús llegó de Galilea al río Jordán y le pidió a Juan que lo bautizara. Pero Juan se resistía, diciendo: “Yo soy quien debe ser bautizado por ti, ¿y tú vienes a que yo te bautice?” </vt:lpstr>
      <vt:lpstr>Entonces Juan accedió a bautizarlo. </vt:lpstr>
      <vt:lpstr>Al salir Jesús del agua, una vez bautizado, se le abrieron los cielos y vio al Espíritu de Dios, que descendía sobre él en forma de paloma, </vt:lpstr>
      <vt:lpstr>¿Por qué Juan no quiere bautizar a Jesús? </vt:lpstr>
      <vt:lpstr>¿Siempre tratamos de cumplir lo que Dios nos pide? </vt:lpstr>
      <vt:lpstr>Jesús estaba acogiendo aquí nuestros pecados y aceptando su misión de redimirnos con el sacrificio de su vida. </vt:lpstr>
      <vt:lpstr>Se abrieron los cielos y bajó el Espíritu Santo; la voz de Dios se oyó que decía desde el cielo: “Éste es mi Hijo muy amado, en quien tengo mis complacencias”.</vt:lpstr>
      <vt:lpstr>Pronto después, Jesús empezó su misión de predicar al mundo el amor y perdón de Dios. </vt:lpstr>
      <vt:lpstr>¿Cómo podemos llevar ese mensaje al mundo?</vt:lpstr>
      <vt:lpstr>PowerPoint Presentation</vt:lpstr>
      <vt:lpstr>PowerPoint Presentation</vt:lpstr>
      <vt:lpstr>PowerPoint Presentation</vt:lpstr>
      <vt:lpstr>Oración  Mi Jesús, gracias por enseñarme a amar cuando diste Tu vida para salvarme. Ayúdame a amar como Tú amas ayudando a los más necesitados y siempre perdonando. Hoy quiero amar…  Amen.    </vt:lpstr>
      <vt:lpstr>  Bautismo, José Luis Iglesias Meilan, https://youtu.be/7iyq_FZ1KV0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4</cp:revision>
  <dcterms:created xsi:type="dcterms:W3CDTF">2020-07-14T14:58:41Z</dcterms:created>
  <dcterms:modified xsi:type="dcterms:W3CDTF">2026-01-05T23:17:25Z</dcterms:modified>
</cp:coreProperties>
</file>