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nton" pitchFamily="2" charset="0"/>
      <p:regular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orben" panose="020B0604020202020204" charset="0"/>
      <p:bold r:id="rId21"/>
    </p:embeddedFont>
    <p:embeddedFont>
      <p:font typeface="Limelight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WscjpkzeqA+OvOocyIyQpXx8M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hyperlink" Target="https://youtu.be/SEsgYabIzt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ndo Azul Simple Promoción De Pañales Suministros Maternos E Infantiles  Fondos | Map background, Kids supplies, Blue backgrou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525100" y="1929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100"/>
              <a:buFont typeface="Arial Rounded"/>
              <a:buNone/>
            </a:pPr>
            <a:r>
              <a:rPr lang="es-ES" sz="4100" b="1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Ministerio Amigos	 de Jesús y María</a:t>
            </a:r>
            <a:endParaRPr sz="4100">
              <a:solidFill>
                <a:srgbClr val="1E4E79"/>
              </a:solidFill>
            </a:endParaRPr>
          </a:p>
        </p:txBody>
      </p:sp>
      <p:pic>
        <p:nvPicPr>
          <p:cNvPr id="86" name="Google Shape;86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22402" y="1590254"/>
            <a:ext cx="5149488" cy="492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8902" y="0"/>
            <a:ext cx="2513100" cy="251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4036633" y="1160618"/>
            <a:ext cx="34925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rgbClr val="F6F385"/>
                </a:solidFill>
                <a:latin typeface="Calibri"/>
                <a:ea typeface="Calibri"/>
                <a:cs typeface="Calibri"/>
                <a:sym typeface="Calibri"/>
              </a:rPr>
              <a:t>www.fcpeace.org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483346">
            <a:off x="-57135" y="1500301"/>
            <a:ext cx="6071705" cy="5152388"/>
          </a:xfrm>
          <a:prstGeom prst="ellipse">
            <a:avLst/>
          </a:prstGeom>
          <a:noFill/>
          <a:ln w="8572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966302" y="4593171"/>
            <a:ext cx="5709608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6F385"/>
                </a:solidFill>
                <a:latin typeface="Calibri"/>
                <a:ea typeface="Calibri"/>
                <a:cs typeface="Calibri"/>
                <a:sym typeface="Calibri"/>
              </a:rPr>
              <a:t>Ciclo C-XVIII Domingo del Tiempo Ordinario</a:t>
            </a:r>
            <a:endParaRPr sz="2400">
              <a:solidFill>
                <a:srgbClr val="F6F3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F6F3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Lucas 12, 13-21 </a:t>
            </a:r>
            <a:endParaRPr sz="4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966302" y="2500916"/>
            <a:ext cx="596310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100" b="1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LA VIDA DEL HOMBRE NO DEPENDE DE LA ABUNDANCIA DE BIENES</a:t>
            </a:r>
            <a:endParaRPr sz="41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>
            <a:spLocks noGrp="1"/>
          </p:cNvSpPr>
          <p:nvPr>
            <p:ph type="subTitle" idx="1"/>
          </p:nvPr>
        </p:nvSpPr>
        <p:spPr>
          <a:xfrm>
            <a:off x="0" y="130038"/>
            <a:ext cx="1205601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s-ES" sz="5400"/>
              <a:t>¿Estos niños siembran para la vida eterna? Sí       o No</a:t>
            </a:r>
            <a:endParaRPr sz="5400">
              <a:solidFill>
                <a:srgbClr val="002060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919" y="4245153"/>
            <a:ext cx="1593818" cy="14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09582" y="1860782"/>
            <a:ext cx="1752745" cy="143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8396" y="4185996"/>
            <a:ext cx="1997411" cy="1485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95120" y="5733333"/>
            <a:ext cx="800830" cy="81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25988" y="3306170"/>
            <a:ext cx="800414" cy="81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85747" y="3295150"/>
            <a:ext cx="800414" cy="81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7146" y="5734907"/>
            <a:ext cx="800414" cy="81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50695" y="5695006"/>
            <a:ext cx="800414" cy="81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78630" y="864818"/>
            <a:ext cx="800414" cy="81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65070" y="821398"/>
            <a:ext cx="800830" cy="81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4668" y="1865334"/>
            <a:ext cx="1864853" cy="143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1206" y="3325102"/>
            <a:ext cx="942849" cy="81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" descr="3,056 Groseria Vectores, Ilustraciones y Gráficos - 123R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90262" y="1862019"/>
            <a:ext cx="1593818" cy="144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28336" y="3325102"/>
            <a:ext cx="800830" cy="81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11">
            <a:alphaModFix/>
          </a:blip>
          <a:srcRect b="14825"/>
          <a:stretch/>
        </p:blipFill>
        <p:spPr>
          <a:xfrm>
            <a:off x="9347728" y="4245153"/>
            <a:ext cx="2089305" cy="14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35287" y="5691460"/>
            <a:ext cx="800830" cy="81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48957" y="1785800"/>
            <a:ext cx="1307781" cy="14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 descr="Ilustración de una familia Stickman parada: vector de stock (libre de  regalías) 1175992408 | Shutterstock"/>
          <p:cNvPicPr preferRelativeResize="0"/>
          <p:nvPr/>
        </p:nvPicPr>
        <p:blipFill rotWithShape="1">
          <a:blip r:embed="rId13">
            <a:alphaModFix/>
          </a:blip>
          <a:srcRect t="15273" b="6133"/>
          <a:stretch/>
        </p:blipFill>
        <p:spPr>
          <a:xfrm>
            <a:off x="1197465" y="4205037"/>
            <a:ext cx="1813940" cy="148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>
            <a:spLocks noGrp="1"/>
          </p:cNvSpPr>
          <p:nvPr>
            <p:ph type="subTitle" idx="1"/>
          </p:nvPr>
        </p:nvSpPr>
        <p:spPr>
          <a:xfrm>
            <a:off x="126609" y="284783"/>
            <a:ext cx="11929402" cy="106128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800"/>
              <a:buNone/>
            </a:pPr>
            <a:r>
              <a:rPr lang="es-ES" sz="8800">
                <a:solidFill>
                  <a:srgbClr val="002060"/>
                </a:solidFill>
                <a:latin typeface="Limelight"/>
                <a:ea typeface="Limelight"/>
                <a:cs typeface="Limelight"/>
                <a:sym typeface="Limelight"/>
              </a:rPr>
              <a:t>Oración</a:t>
            </a:r>
            <a:endParaRPr sz="8800">
              <a:solidFill>
                <a:srgbClr val="002060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1026941" y="1346064"/>
            <a:ext cx="7737231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Señor, gracias por obtenernos la vida eterna. Gracias por enseñarnos como amar y como ser felices. Ayúdanos a amarte y a amarnos más todos los días. Ayúdanos a llegar a la Vida Eterna. Amen. 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854" y="4712174"/>
            <a:ext cx="7317420" cy="214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816" y="255758"/>
            <a:ext cx="5146951" cy="615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/>
          <p:cNvPicPr preferRelativeResize="0"/>
          <p:nvPr/>
        </p:nvPicPr>
        <p:blipFill rotWithShape="1">
          <a:blip r:embed="rId5">
            <a:alphaModFix/>
          </a:blip>
          <a:srcRect t="1042"/>
          <a:stretch/>
        </p:blipFill>
        <p:spPr>
          <a:xfrm>
            <a:off x="6281222" y="255758"/>
            <a:ext cx="5230523" cy="6157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 txBox="1">
            <a:spLocks noGrp="1"/>
          </p:cNvSpPr>
          <p:nvPr>
            <p:ph type="subTitle" idx="1"/>
          </p:nvPr>
        </p:nvSpPr>
        <p:spPr>
          <a:xfrm>
            <a:off x="-10857" y="-20711"/>
            <a:ext cx="9101796" cy="61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3800" b="1"/>
              <a:t>Canción: </a:t>
            </a:r>
            <a:r>
              <a:rPr lang="es-ES" sz="3800"/>
              <a:t>Amar unos a otros, Leo Chinga / </a:t>
            </a:r>
            <a:r>
              <a:rPr lang="es-ES" sz="3800" u="sng">
                <a:solidFill>
                  <a:schemeClr val="hlink"/>
                </a:solidFill>
                <a:hlinkClick r:id="rId4"/>
              </a:rPr>
              <a:t>https://youtu.be/SEsgYabIztk</a:t>
            </a:r>
            <a:endParaRPr sz="3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600" y="590843"/>
            <a:ext cx="11988800" cy="6063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281352" y="249701"/>
            <a:ext cx="6187339" cy="6358597"/>
          </a:xfrm>
          <a:prstGeom prst="rect">
            <a:avLst/>
          </a:prstGeom>
          <a:noFill/>
          <a:ln w="127000" cap="flat" cmpd="sng">
            <a:solidFill>
              <a:srgbClr val="F6F3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600"/>
              <a:buNone/>
            </a:pPr>
            <a:r>
              <a:rPr lang="es-ES" sz="2600" b="1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En aquel tiempo, hallándose Jesús en medio de una multitud, un hombre le dijo: “Maestro, dile a mi hermano que comparta conmigo la herencia”.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600"/>
              <a:buNone/>
            </a:pPr>
            <a:r>
              <a:rPr lang="es-ES" sz="2600" b="1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Pero Jesús le contestó: “Amigo, ¿quién me ha puesto como juez en la distribución de herencias?”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600"/>
              <a:buNone/>
            </a:pPr>
            <a:r>
              <a:rPr lang="es-ES" sz="2600" b="1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Y dirigiéndose a la multitud, dijo: “Eviten toda clase de avaricia, porque la vida del hombre no depende de la abundancia de los bienes que posea”.</a:t>
            </a:r>
            <a:endParaRPr sz="2600"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6060" y="249701"/>
            <a:ext cx="5428571" cy="313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6061" y="3492500"/>
            <a:ext cx="5428570" cy="311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281352" y="249701"/>
            <a:ext cx="6366930" cy="6358597"/>
          </a:xfrm>
          <a:prstGeom prst="rect">
            <a:avLst/>
          </a:prstGeom>
          <a:noFill/>
          <a:ln w="127000" cap="flat" cmpd="sng">
            <a:solidFill>
              <a:srgbClr val="F6F3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81352" y="1860130"/>
            <a:ext cx="60960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Después les propuso esta parábola: “Un hombre rico obtuvo una gran cosecha y se puso a pensar: ¿Qué haré, porque no tengo ya en dónde almacenar la cosecha? 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634" y="2078501"/>
            <a:ext cx="5038343" cy="46358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81352" y="249701"/>
            <a:ext cx="6187339" cy="6358597"/>
          </a:xfrm>
          <a:prstGeom prst="rect">
            <a:avLst/>
          </a:prstGeom>
          <a:noFill/>
          <a:ln w="127000" cap="flat" cmpd="sng">
            <a:solidFill>
              <a:srgbClr val="F6F3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es-ES" b="1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Ya sé lo que voy a hacer: Entonces podré decirme: Ya tienes bienes acumulados para muchos años; descansa, come, bebe y dáte a la buena vida’. </a:t>
            </a: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0043" y="160904"/>
            <a:ext cx="3658560" cy="33966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9323" y="3310906"/>
            <a:ext cx="3552324" cy="33946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281352" y="249701"/>
            <a:ext cx="6187339" cy="6358597"/>
          </a:xfrm>
          <a:prstGeom prst="rect">
            <a:avLst/>
          </a:prstGeom>
          <a:noFill/>
          <a:ln w="127000" cap="flat" cmpd="sng">
            <a:solidFill>
              <a:srgbClr val="F6F3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es-ES" b="1" dirty="0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Pero Dios le dijo: ‘¡Insensato! Esta misma noche vas a morir. ¿Para quién serán todos tus bienes?’ Lo mismo le pasa al que amontona riquezas para sí mismo y no se hace rico de lo que vale ante Dios”.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solidFill>
                <a:srgbClr val="1E4E7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1438"/>
          <a:stretch/>
        </p:blipFill>
        <p:spPr>
          <a:xfrm rot="327730">
            <a:off x="6805367" y="1738292"/>
            <a:ext cx="4779890" cy="47959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3" name="Google Shape;123;p5"/>
          <p:cNvSpPr txBox="1"/>
          <p:nvPr/>
        </p:nvSpPr>
        <p:spPr>
          <a:xfrm>
            <a:off x="376525" y="5150700"/>
            <a:ext cx="599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1E4E79"/>
                </a:solidFill>
                <a:latin typeface="Corben"/>
                <a:ea typeface="Corben"/>
                <a:cs typeface="Corben"/>
                <a:sym typeface="Corben"/>
              </a:rPr>
              <a:t>PALABRA DEL SEÑOR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376525" y="5819800"/>
            <a:ext cx="599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dirty="0">
                <a:solidFill>
                  <a:srgbClr val="FFC000"/>
                </a:solidFill>
                <a:latin typeface="Corben"/>
                <a:ea typeface="Corben"/>
                <a:cs typeface="Corben"/>
                <a:sym typeface="Corben"/>
              </a:rPr>
              <a:t>Gloria a ti Señor Jesús</a:t>
            </a:r>
            <a:endParaRPr sz="3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>
            <a:spLocks noGrp="1"/>
          </p:cNvSpPr>
          <p:nvPr>
            <p:ph type="subTitle" idx="1"/>
          </p:nvPr>
        </p:nvSpPr>
        <p:spPr>
          <a:xfrm>
            <a:off x="1749085" y="280839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800"/>
              <a:buNone/>
            </a:pPr>
            <a:r>
              <a:rPr lang="es-ES" sz="8800">
                <a:solidFill>
                  <a:srgbClr val="002060"/>
                </a:solidFill>
                <a:latin typeface="Limelight"/>
                <a:ea typeface="Limelight"/>
                <a:cs typeface="Limelight"/>
                <a:sym typeface="Limelight"/>
              </a:rPr>
              <a:t>REFLEXIÓN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>
            <a:spLocks noGrp="1"/>
          </p:cNvSpPr>
          <p:nvPr>
            <p:ph type="subTitle" idx="1"/>
          </p:nvPr>
        </p:nvSpPr>
        <p:spPr>
          <a:xfrm>
            <a:off x="1082019" y="367409"/>
            <a:ext cx="8636377" cy="102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es-ES" sz="3200">
                <a:solidFill>
                  <a:srgbClr val="002060"/>
                </a:solidFill>
              </a:rPr>
              <a:t>Jesús dice: la vida del hombre no depende de la abundancia de los bienes, ¿Qué significa esto?</a:t>
            </a:r>
            <a:endParaRPr sz="3200">
              <a:solidFill>
                <a:srgbClr val="002060"/>
              </a:solidFill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6377332" y="1675447"/>
            <a:ext cx="4804142" cy="171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sabe que lo más importante es llegar a la vida eterna, no almacenar muchos materiales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1082019" y="3690023"/>
            <a:ext cx="4804142" cy="112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s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¿Como llegamos a la vida eterna? 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6377332" y="4556715"/>
            <a:ext cx="4804142" cy="63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Amando a Dios y amando al prójimo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161" y="1536427"/>
            <a:ext cx="2947648" cy="20142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0507" y="4147965"/>
            <a:ext cx="3380240" cy="23091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>
            <a:spLocks noGrp="1"/>
          </p:cNvSpPr>
          <p:nvPr>
            <p:ph type="subTitle" idx="1"/>
          </p:nvPr>
        </p:nvSpPr>
        <p:spPr>
          <a:xfrm>
            <a:off x="288823" y="288774"/>
            <a:ext cx="5682162" cy="60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/>
              <a:t>¿Cómo podemos amar a Dios? </a:t>
            </a:r>
            <a:endParaRPr sz="3200">
              <a:solidFill>
                <a:srgbClr val="002060"/>
              </a:solidFill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149629" y="3352659"/>
            <a:ext cx="3056318" cy="68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Pasando tiempo con Él orando y en misa. 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5699611" y="5064296"/>
            <a:ext cx="4804142" cy="90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Compartiendo nuestro tiempo y cosas, ayudando y siendo amables.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288823" y="4103593"/>
            <a:ext cx="5682162" cy="60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amamos al prójimo? 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823" y="890445"/>
            <a:ext cx="2777931" cy="236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0979" y="890446"/>
            <a:ext cx="1950573" cy="236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 descr="Catholic.net - ¿Niños adoradores del Santísimo?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5777" y="890445"/>
            <a:ext cx="2480659" cy="22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6038473" y="3246420"/>
            <a:ext cx="3056318" cy="68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dorándolo en el Santísimo Sacramento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3674957" y="3314263"/>
            <a:ext cx="3056318" cy="68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eyendo la biblia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9249782" y="3246420"/>
            <a:ext cx="2622395" cy="68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Obedeciendo sus mandamientos. 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94791" y="742609"/>
            <a:ext cx="2818796" cy="25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25945" y="4718835"/>
            <a:ext cx="3050067" cy="18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>
            <a:spLocks noGrp="1"/>
          </p:cNvSpPr>
          <p:nvPr>
            <p:ph type="subTitle" idx="1"/>
          </p:nvPr>
        </p:nvSpPr>
        <p:spPr>
          <a:xfrm>
            <a:off x="1749085" y="280839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800"/>
              <a:buNone/>
            </a:pPr>
            <a:r>
              <a:rPr lang="es-ES" sz="8800">
                <a:solidFill>
                  <a:srgbClr val="002060"/>
                </a:solidFill>
                <a:latin typeface="Limelight"/>
                <a:ea typeface="Limelight"/>
                <a:cs typeface="Limelight"/>
                <a:sym typeface="Limelight"/>
              </a:rPr>
              <a:t>ACTIVIDADES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407</Words>
  <Application>Microsoft Office PowerPoint</Application>
  <PresentationFormat>Widescreen</PresentationFormat>
  <Paragraphs>49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Anton</vt:lpstr>
      <vt:lpstr>Arial</vt:lpstr>
      <vt:lpstr>Calibri</vt:lpstr>
      <vt:lpstr>Arial Narrow</vt:lpstr>
      <vt:lpstr>Arial Rounded</vt:lpstr>
      <vt:lpstr>Limelight</vt:lpstr>
      <vt:lpstr>Corben</vt:lpstr>
      <vt:lpstr>Tema de Office</vt:lpstr>
      <vt:lpstr>Ministerio Amigos 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Varona</dc:creator>
  <cp:lastModifiedBy>Maria Varona</cp:lastModifiedBy>
  <cp:revision>2</cp:revision>
  <dcterms:modified xsi:type="dcterms:W3CDTF">2025-07-27T21:53:39Z</dcterms:modified>
</cp:coreProperties>
</file>