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Sorts Mill Goudy" panose="020B060402020202020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9xegB6JyGmObEYUzFwDD8OcGZ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c732ea77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c732ea77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6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peac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100015" y="1391092"/>
            <a:ext cx="7315200" cy="252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es-419"/>
              <a:t>Ministerio Amigos de Jesús y María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00015" y="4093535"/>
            <a:ext cx="7315200" cy="149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419" dirty="0">
                <a:solidFill>
                  <a:schemeClr val="lt1"/>
                </a:solidFill>
              </a:rPr>
              <a:t>Ciclo C, XI Domingo del Tiempo Ordinario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s-419" dirty="0">
                <a:solidFill>
                  <a:schemeClr val="lt1"/>
                </a:solidFill>
              </a:rPr>
              <a:t>Solemnidad de la Santísima Trinidad, Juan 16, 12-15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s-419" u="sng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www.fcpeace.org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7597" y="2270246"/>
            <a:ext cx="2124544" cy="212454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76" name="Google Shape;176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7" name="Google Shape;177;p10"/>
          <p:cNvSpPr txBox="1"/>
          <p:nvPr/>
        </p:nvSpPr>
        <p:spPr>
          <a:xfrm>
            <a:off x="3502478" y="497969"/>
            <a:ext cx="806928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Llamamos a nuestro Dios, La Santísima Trinidad porque “tri” significa tres.</a:t>
            </a:r>
            <a:endParaRPr sz="3200" b="0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2826" y="1923260"/>
            <a:ext cx="3615593" cy="30114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10"/>
          <p:cNvSpPr txBox="1"/>
          <p:nvPr/>
        </p:nvSpPr>
        <p:spPr>
          <a:xfrm>
            <a:off x="3820410" y="4693968"/>
            <a:ext cx="775135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Un Dios en tres personas es un misterio de la fe que no entendemos, pero aceptamos porque Jesús nos lo enseñó y Él siempre dice la verdad.</a:t>
            </a:r>
            <a:endParaRPr sz="3200" b="0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1" name="Google Shape;181;p10"/>
          <p:cNvSpPr/>
          <p:nvPr/>
        </p:nvSpPr>
        <p:spPr>
          <a:xfrm>
            <a:off x="5974611" y="1923260"/>
            <a:ext cx="696796" cy="626435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accen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7342224" y="1436006"/>
            <a:ext cx="696796" cy="626435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accen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</a:t>
            </a: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8593321" y="1850814"/>
            <a:ext cx="696796" cy="626435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accen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9" name="Google Shape;189;p11" title="LA SANTÍSIMA TRINIDAD👼🔺 EXPLICADO PARA NIÑOS 👦❤️ / CATOLIKIDS OFICIAL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2679" y="756129"/>
            <a:ext cx="7974642" cy="538887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s-419"/>
              <a:t>Veamos un resumen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6" name="Google Shape;196;p1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s-419"/>
              <a:t>Y si cantamos?</a:t>
            </a:r>
            <a:endParaRPr/>
          </a:p>
        </p:txBody>
      </p:sp>
      <p:pic>
        <p:nvPicPr>
          <p:cNvPr id="197" name="Google Shape;197;p12" title="LA SANTISIMA TRINIDAD, Silvia Granda Garz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7057" y="751218"/>
            <a:ext cx="8060905" cy="5326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Juguemos</a:t>
            </a:r>
            <a:endParaRPr/>
          </a:p>
        </p:txBody>
      </p:sp>
      <p:pic>
        <p:nvPicPr>
          <p:cNvPr id="203" name="Google Shape;2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" name="Google Shape;204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066" y="816946"/>
            <a:ext cx="3311186" cy="36505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5" name="Google Shape;205;p13"/>
          <p:cNvSpPr txBox="1"/>
          <p:nvPr/>
        </p:nvSpPr>
        <p:spPr>
          <a:xfrm>
            <a:off x="3731805" y="2549735"/>
            <a:ext cx="775135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El siguiente juego se llama memorama, tienes que voltear las cartas y encontrar el par igual. A jugar!!!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s-419"/>
              <a:t> </a:t>
            </a:r>
            <a:endParaRPr/>
          </a:p>
        </p:txBody>
      </p:sp>
      <p:grpSp>
        <p:nvGrpSpPr>
          <p:cNvPr id="211" name="Google Shape;211;p14"/>
          <p:cNvGrpSpPr/>
          <p:nvPr/>
        </p:nvGrpSpPr>
        <p:grpSpPr>
          <a:xfrm>
            <a:off x="3602864" y="769088"/>
            <a:ext cx="1521342" cy="2473841"/>
            <a:chOff x="3650328" y="769088"/>
            <a:chExt cx="1521342" cy="2473841"/>
          </a:xfrm>
        </p:grpSpPr>
        <p:sp>
          <p:nvSpPr>
            <p:cNvPr id="212" name="Google Shape;212;p14"/>
            <p:cNvSpPr/>
            <p:nvPr/>
          </p:nvSpPr>
          <p:spPr>
            <a:xfrm>
              <a:off x="3650328" y="769088"/>
              <a:ext cx="1521342" cy="2473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0775" cap="flat" cmpd="sng">
              <a:solidFill>
                <a:srgbClr val="2E87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13" name="Google Shape;213;p14"/>
            <p:cNvPicPr preferRelativeResize="0"/>
            <p:nvPr/>
          </p:nvPicPr>
          <p:blipFill rotWithShape="1">
            <a:blip r:embed="rId3">
              <a:alphaModFix/>
            </a:blip>
            <a:srcRect l="20786"/>
            <a:stretch/>
          </p:blipFill>
          <p:spPr>
            <a:xfrm>
              <a:off x="3762623" y="1253354"/>
              <a:ext cx="1311129" cy="15053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14"/>
          <p:cNvGrpSpPr/>
          <p:nvPr/>
        </p:nvGrpSpPr>
        <p:grpSpPr>
          <a:xfrm>
            <a:off x="5318705" y="771932"/>
            <a:ext cx="1521342" cy="2473841"/>
            <a:chOff x="5397020" y="754711"/>
            <a:chExt cx="1521342" cy="2473841"/>
          </a:xfrm>
        </p:grpSpPr>
        <p:sp>
          <p:nvSpPr>
            <p:cNvPr id="215" name="Google Shape;215;p14"/>
            <p:cNvSpPr/>
            <p:nvPr/>
          </p:nvSpPr>
          <p:spPr>
            <a:xfrm>
              <a:off x="5397020" y="754711"/>
              <a:ext cx="1521342" cy="2473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0775" cap="flat" cmpd="sng">
              <a:solidFill>
                <a:srgbClr val="2E87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16" name="Google Shape;216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77646" y="1280786"/>
              <a:ext cx="1346501" cy="13931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p14"/>
          <p:cNvGrpSpPr/>
          <p:nvPr/>
        </p:nvGrpSpPr>
        <p:grpSpPr>
          <a:xfrm>
            <a:off x="7027033" y="769088"/>
            <a:ext cx="1523220" cy="2473841"/>
            <a:chOff x="7172467" y="769088"/>
            <a:chExt cx="1523220" cy="2473841"/>
          </a:xfrm>
        </p:grpSpPr>
        <p:sp>
          <p:nvSpPr>
            <p:cNvPr id="218" name="Google Shape;218;p14"/>
            <p:cNvSpPr/>
            <p:nvPr/>
          </p:nvSpPr>
          <p:spPr>
            <a:xfrm>
              <a:off x="7172467" y="769088"/>
              <a:ext cx="1521342" cy="2473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0775" cap="flat" cmpd="sng">
              <a:solidFill>
                <a:srgbClr val="2E87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19" name="Google Shape;219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76747" y="1117840"/>
              <a:ext cx="1518940" cy="15735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14"/>
          <p:cNvGrpSpPr/>
          <p:nvPr/>
        </p:nvGrpSpPr>
        <p:grpSpPr>
          <a:xfrm>
            <a:off x="8802479" y="769088"/>
            <a:ext cx="1521342" cy="2473841"/>
            <a:chOff x="8947913" y="769088"/>
            <a:chExt cx="1521342" cy="2473841"/>
          </a:xfrm>
        </p:grpSpPr>
        <p:sp>
          <p:nvSpPr>
            <p:cNvPr id="221" name="Google Shape;221;p14"/>
            <p:cNvSpPr/>
            <p:nvPr/>
          </p:nvSpPr>
          <p:spPr>
            <a:xfrm>
              <a:off x="8947913" y="769088"/>
              <a:ext cx="1521342" cy="2473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0775" cap="flat" cmpd="sng">
              <a:solidFill>
                <a:srgbClr val="2E87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22" name="Google Shape;222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068001" y="1030571"/>
              <a:ext cx="1296050" cy="195613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23" name="Google Shape;223;p14"/>
          <p:cNvGrpSpPr/>
          <p:nvPr/>
        </p:nvGrpSpPr>
        <p:grpSpPr>
          <a:xfrm>
            <a:off x="10521045" y="768354"/>
            <a:ext cx="1521342" cy="2473841"/>
            <a:chOff x="10666479" y="768354"/>
            <a:chExt cx="1521342" cy="2473841"/>
          </a:xfrm>
        </p:grpSpPr>
        <p:sp>
          <p:nvSpPr>
            <p:cNvPr id="224" name="Google Shape;224;p14"/>
            <p:cNvSpPr/>
            <p:nvPr/>
          </p:nvSpPr>
          <p:spPr>
            <a:xfrm>
              <a:off x="10666479" y="768354"/>
              <a:ext cx="1521342" cy="2473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0775" cap="flat" cmpd="sng">
              <a:solidFill>
                <a:srgbClr val="2E87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25" name="Google Shape;225;p14" descr="Imagen que contiene pequeño, foto, florero, tabla&#10;&#10;Descripción generada automáticament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30431" y="1214858"/>
              <a:ext cx="1391251" cy="1589897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26" name="Google Shape;226;p14"/>
          <p:cNvGrpSpPr/>
          <p:nvPr/>
        </p:nvGrpSpPr>
        <p:grpSpPr>
          <a:xfrm>
            <a:off x="5275033" y="3428899"/>
            <a:ext cx="1521342" cy="2473841"/>
            <a:chOff x="3650328" y="769088"/>
            <a:chExt cx="1521342" cy="2473841"/>
          </a:xfrm>
        </p:grpSpPr>
        <p:sp>
          <p:nvSpPr>
            <p:cNvPr id="227" name="Google Shape;227;p14"/>
            <p:cNvSpPr/>
            <p:nvPr/>
          </p:nvSpPr>
          <p:spPr>
            <a:xfrm>
              <a:off x="3650328" y="769088"/>
              <a:ext cx="1521342" cy="2473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0775" cap="flat" cmpd="sng">
              <a:solidFill>
                <a:srgbClr val="2E87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28" name="Google Shape;228;p14"/>
            <p:cNvPicPr preferRelativeResize="0"/>
            <p:nvPr/>
          </p:nvPicPr>
          <p:blipFill rotWithShape="1">
            <a:blip r:embed="rId3">
              <a:alphaModFix/>
            </a:blip>
            <a:srcRect l="20786"/>
            <a:stretch/>
          </p:blipFill>
          <p:spPr>
            <a:xfrm>
              <a:off x="3762623" y="1253354"/>
              <a:ext cx="1311129" cy="15053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9" name="Google Shape;229;p14"/>
          <p:cNvGrpSpPr/>
          <p:nvPr/>
        </p:nvGrpSpPr>
        <p:grpSpPr>
          <a:xfrm>
            <a:off x="7020000" y="3428899"/>
            <a:ext cx="1521342" cy="2473841"/>
            <a:chOff x="5397020" y="754711"/>
            <a:chExt cx="1521342" cy="2473841"/>
          </a:xfrm>
        </p:grpSpPr>
        <p:sp>
          <p:nvSpPr>
            <p:cNvPr id="230" name="Google Shape;230;p14"/>
            <p:cNvSpPr/>
            <p:nvPr/>
          </p:nvSpPr>
          <p:spPr>
            <a:xfrm>
              <a:off x="5397020" y="754711"/>
              <a:ext cx="1521342" cy="2473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0775" cap="flat" cmpd="sng">
              <a:solidFill>
                <a:srgbClr val="2E87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31" name="Google Shape;231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77646" y="1280786"/>
              <a:ext cx="1346501" cy="13931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2" name="Google Shape;232;p14"/>
          <p:cNvGrpSpPr/>
          <p:nvPr/>
        </p:nvGrpSpPr>
        <p:grpSpPr>
          <a:xfrm>
            <a:off x="10578240" y="3428899"/>
            <a:ext cx="1523220" cy="2473841"/>
            <a:chOff x="7172467" y="769088"/>
            <a:chExt cx="1523220" cy="2473841"/>
          </a:xfrm>
        </p:grpSpPr>
        <p:sp>
          <p:nvSpPr>
            <p:cNvPr id="233" name="Google Shape;233;p14"/>
            <p:cNvSpPr/>
            <p:nvPr/>
          </p:nvSpPr>
          <p:spPr>
            <a:xfrm>
              <a:off x="7172467" y="769088"/>
              <a:ext cx="1521342" cy="2473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0775" cap="flat" cmpd="sng">
              <a:solidFill>
                <a:srgbClr val="2E87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34" name="Google Shape;234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76747" y="1117840"/>
              <a:ext cx="1518940" cy="15735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14"/>
          <p:cNvGrpSpPr/>
          <p:nvPr/>
        </p:nvGrpSpPr>
        <p:grpSpPr>
          <a:xfrm>
            <a:off x="3613210" y="3428899"/>
            <a:ext cx="1521342" cy="2473841"/>
            <a:chOff x="8947913" y="769088"/>
            <a:chExt cx="1521342" cy="2473841"/>
          </a:xfrm>
        </p:grpSpPr>
        <p:sp>
          <p:nvSpPr>
            <p:cNvPr id="236" name="Google Shape;236;p14"/>
            <p:cNvSpPr/>
            <p:nvPr/>
          </p:nvSpPr>
          <p:spPr>
            <a:xfrm>
              <a:off x="8947913" y="769088"/>
              <a:ext cx="1521342" cy="2473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0775" cap="flat" cmpd="sng">
              <a:solidFill>
                <a:srgbClr val="2E87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37" name="Google Shape;23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068001" y="1030571"/>
              <a:ext cx="1296050" cy="195613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38" name="Google Shape;238;p14"/>
          <p:cNvGrpSpPr/>
          <p:nvPr/>
        </p:nvGrpSpPr>
        <p:grpSpPr>
          <a:xfrm>
            <a:off x="8765282" y="3428165"/>
            <a:ext cx="1521342" cy="2473841"/>
            <a:chOff x="10666479" y="768354"/>
            <a:chExt cx="1521342" cy="2473841"/>
          </a:xfrm>
        </p:grpSpPr>
        <p:sp>
          <p:nvSpPr>
            <p:cNvPr id="239" name="Google Shape;239;p14"/>
            <p:cNvSpPr/>
            <p:nvPr/>
          </p:nvSpPr>
          <p:spPr>
            <a:xfrm>
              <a:off x="10666479" y="768354"/>
              <a:ext cx="1521342" cy="2473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0775" cap="flat" cmpd="sng">
              <a:solidFill>
                <a:srgbClr val="2E87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40" name="Google Shape;240;p14" descr="Imagen que contiene pequeño, foto, florero, tabla&#10;&#10;Descripción generada automáticament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30431" y="1214858"/>
              <a:ext cx="1391251" cy="1589897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41" name="Google Shape;241;p14"/>
          <p:cNvSpPr/>
          <p:nvPr/>
        </p:nvSpPr>
        <p:spPr>
          <a:xfrm>
            <a:off x="292901" y="4675474"/>
            <a:ext cx="2717319" cy="10495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Comenzar de Nuevo</a:t>
            </a: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4571701" y="2694149"/>
            <a:ext cx="517584" cy="53196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4"/>
          <p:cNvSpPr/>
          <p:nvPr/>
        </p:nvSpPr>
        <p:spPr>
          <a:xfrm>
            <a:off x="7924098" y="2678065"/>
            <a:ext cx="517584" cy="53196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6312405" y="2656867"/>
            <a:ext cx="517584" cy="53196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9770806" y="2637423"/>
            <a:ext cx="517584" cy="53196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11499304" y="2656867"/>
            <a:ext cx="517584" cy="53196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7" name="Google Shape;247;p14"/>
          <p:cNvSpPr/>
          <p:nvPr/>
        </p:nvSpPr>
        <p:spPr>
          <a:xfrm>
            <a:off x="4485861" y="5348811"/>
            <a:ext cx="517584" cy="53196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6187823" y="5332727"/>
            <a:ext cx="517584" cy="53196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7970301" y="5349309"/>
            <a:ext cx="517584" cy="53196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9781615" y="5318713"/>
            <a:ext cx="517584" cy="53196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11510363" y="5348811"/>
            <a:ext cx="517584" cy="53196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3603624" y="768354"/>
            <a:ext cx="1521342" cy="24738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La Santisima Trinidad</a:t>
            </a:r>
            <a:endParaRPr/>
          </a:p>
        </p:txBody>
      </p:sp>
      <p:sp>
        <p:nvSpPr>
          <p:cNvPr id="253" name="Google Shape;253;p14"/>
          <p:cNvSpPr/>
          <p:nvPr/>
        </p:nvSpPr>
        <p:spPr>
          <a:xfrm>
            <a:off x="7027033" y="761056"/>
            <a:ext cx="1521342" cy="24738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La Santisima Trinidad</a:t>
            </a:r>
            <a:endParaRPr/>
          </a:p>
        </p:txBody>
      </p:sp>
      <p:sp>
        <p:nvSpPr>
          <p:cNvPr id="254" name="Google Shape;254;p14"/>
          <p:cNvSpPr/>
          <p:nvPr/>
        </p:nvSpPr>
        <p:spPr>
          <a:xfrm>
            <a:off x="5311910" y="766787"/>
            <a:ext cx="1521342" cy="24738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La Santisima Trinidad</a:t>
            </a:r>
            <a:endParaRPr/>
          </a:p>
        </p:txBody>
      </p:sp>
      <p:sp>
        <p:nvSpPr>
          <p:cNvPr id="255" name="Google Shape;255;p14"/>
          <p:cNvSpPr/>
          <p:nvPr/>
        </p:nvSpPr>
        <p:spPr>
          <a:xfrm>
            <a:off x="8802729" y="761056"/>
            <a:ext cx="1521342" cy="24738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La Santisima Trinidad</a:t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10518870" y="768143"/>
            <a:ext cx="1521342" cy="24738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La Santisima Trinidad</a:t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3609224" y="3423016"/>
            <a:ext cx="1521342" cy="24738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La Santisima Trinidad</a:t>
            </a: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5277971" y="3424517"/>
            <a:ext cx="1521342" cy="24738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La Santisima Trinidad</a:t>
            </a: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7019809" y="3423514"/>
            <a:ext cx="1521342" cy="24738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La Santisima Trinidad</a:t>
            </a:r>
            <a:endParaRPr/>
          </a:p>
        </p:txBody>
      </p:sp>
      <p:sp>
        <p:nvSpPr>
          <p:cNvPr id="260" name="Google Shape;260;p14"/>
          <p:cNvSpPr/>
          <p:nvPr/>
        </p:nvSpPr>
        <p:spPr>
          <a:xfrm>
            <a:off x="8765473" y="3420663"/>
            <a:ext cx="1521342" cy="24738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La Santisima Trinidad</a:t>
            </a:r>
            <a:endParaRPr/>
          </a:p>
        </p:txBody>
      </p:sp>
      <p:sp>
        <p:nvSpPr>
          <p:cNvPr id="261" name="Google Shape;261;p14"/>
          <p:cNvSpPr/>
          <p:nvPr/>
        </p:nvSpPr>
        <p:spPr>
          <a:xfrm>
            <a:off x="10573726" y="3423016"/>
            <a:ext cx="1521342" cy="24738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775" cap="flat" cmpd="sng">
            <a:solidFill>
              <a:srgbClr val="2E8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La Santisima Trinidad</a:t>
            </a:r>
            <a:endParaRPr/>
          </a:p>
        </p:txBody>
      </p:sp>
      <p:pic>
        <p:nvPicPr>
          <p:cNvPr id="262" name="Google Shape;262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71066" y="816946"/>
            <a:ext cx="3311186" cy="365051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c732ea771_1_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Actividad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35c732ea771_1_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g35c732ea771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343" y="0"/>
            <a:ext cx="699396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mbria"/>
              <a:buNone/>
            </a:pPr>
            <a:r>
              <a:rPr lang="es-419" sz="2800" b="1">
                <a:latin typeface="Cambria"/>
                <a:ea typeface="Cambria"/>
                <a:cs typeface="Cambria"/>
                <a:sym typeface="Cambria"/>
              </a:rPr>
              <a:t>Oración</a:t>
            </a:r>
            <a:r>
              <a:rPr lang="es-419" sz="2800"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es-419" sz="2800">
                <a:latin typeface="Cambria"/>
                <a:ea typeface="Cambria"/>
                <a:cs typeface="Cambria"/>
                <a:sym typeface="Cambria"/>
              </a:rPr>
            </a:br>
            <a:br>
              <a:rPr lang="es-419" sz="2800">
                <a:latin typeface="Sorts Mill Goudy"/>
                <a:ea typeface="Sorts Mill Goudy"/>
                <a:cs typeface="Sorts Mill Goudy"/>
                <a:sym typeface="Sorts Mill Goudy"/>
              </a:rPr>
            </a:br>
            <a:r>
              <a:rPr lang="es-419" sz="2800">
                <a:latin typeface="Cambria"/>
                <a:ea typeface="Cambria"/>
                <a:cs typeface="Cambria"/>
                <a:sym typeface="Cambria"/>
              </a:rPr>
              <a:t>En nombre del Padre, y del Hijo, y del Espíritu Santo. Estamos aquí para alabar, y agradecer, bendecir y adorar. Estamos aquí a tu disposición, Señor, Dios Trino de Amor. </a:t>
            </a:r>
            <a:br>
              <a:rPr lang="es-419" sz="2800">
                <a:latin typeface="Cambria"/>
                <a:ea typeface="Cambria"/>
                <a:cs typeface="Cambria"/>
                <a:sym typeface="Cambria"/>
              </a:rPr>
            </a:br>
            <a:r>
              <a:rPr lang="es-419" sz="2800">
                <a:latin typeface="Cambria"/>
                <a:ea typeface="Cambria"/>
                <a:cs typeface="Cambria"/>
                <a:sym typeface="Cambria"/>
              </a:rPr>
              <a:t>Amen.</a:t>
            </a:r>
            <a:br>
              <a:rPr lang="es-419" sz="1800">
                <a:latin typeface="Sorts Mill Goudy"/>
                <a:ea typeface="Sorts Mill Goudy"/>
                <a:cs typeface="Sorts Mill Goudy"/>
                <a:sym typeface="Sorts Mill Goudy"/>
              </a:rPr>
            </a:br>
            <a:endParaRPr/>
          </a:p>
        </p:txBody>
      </p:sp>
      <p:pic>
        <p:nvPicPr>
          <p:cNvPr id="275" name="Google Shape;275;p15" descr="margoth Palacios (madith333) - Profile | Pinter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3912" y="1123837"/>
            <a:ext cx="60960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La Santísima Trinidad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4266980" y="3410996"/>
            <a:ext cx="4100105" cy="240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419" sz="3200"/>
              <a:t>"Aún tengo muchas cosas que decirles, pero todavía no las pueden comprender.”</a:t>
            </a:r>
            <a:endParaRPr sz="3200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356" y="898744"/>
            <a:ext cx="2736608" cy="305409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4219871" y="1348574"/>
            <a:ext cx="410010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En aquel tiempo, </a:t>
            </a:r>
            <a:r>
              <a:rPr lang="es-419" sz="3200" b="1" i="0" u="none" strike="noStrike" cap="none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Jesús</a:t>
            </a: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dijo a sus discípulos: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l="20786"/>
          <a:stretch/>
        </p:blipFill>
        <p:spPr>
          <a:xfrm>
            <a:off x="8991601" y="1754743"/>
            <a:ext cx="2334778" cy="257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La Santísima Trinidad</a:t>
            </a: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356" y="898744"/>
            <a:ext cx="2736608" cy="305409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3966731" y="1642173"/>
            <a:ext cx="4463385" cy="365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419" sz="3200"/>
              <a:t>"Pero cuando </a:t>
            </a:r>
            <a:r>
              <a:rPr lang="es-419" sz="3200">
                <a:solidFill>
                  <a:schemeClr val="dk2"/>
                </a:solidFill>
              </a:rPr>
              <a:t>venga el</a:t>
            </a:r>
            <a:r>
              <a:rPr lang="es-419" sz="3200" b="1">
                <a:solidFill>
                  <a:srgbClr val="00B0F0"/>
                </a:solidFill>
              </a:rPr>
              <a:t> Espíritu </a:t>
            </a:r>
            <a:r>
              <a:rPr lang="es-419" sz="3200">
                <a:solidFill>
                  <a:schemeClr val="dk2"/>
                </a:solidFill>
              </a:rPr>
              <a:t>de la verdad</a:t>
            </a:r>
            <a:r>
              <a:rPr lang="es-419" sz="3200"/>
              <a:t>, él los irá guiando hasta la verdad plena, porque no hablará por su cuenta, sino que dirá lo que haya oído y les anunciará las cosas que van a suceder. El me glorificará, porque primero recibirá de mí lo que les vaya comunicando.”</a:t>
            </a:r>
            <a:endParaRPr sz="3200"/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53624" y="1562534"/>
            <a:ext cx="2403105" cy="353764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La Santísima Trinidad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356" y="898744"/>
            <a:ext cx="2736608" cy="305409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3951767" y="0"/>
            <a:ext cx="7221279" cy="261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419" sz="3200"/>
              <a:t>“Todo lo que tiene el </a:t>
            </a:r>
            <a:r>
              <a:rPr lang="es-419" sz="3200" b="1">
                <a:solidFill>
                  <a:srgbClr val="00B0F0"/>
                </a:solidFill>
              </a:rPr>
              <a:t>Padre</a:t>
            </a:r>
            <a:r>
              <a:rPr lang="es-419" sz="3200"/>
              <a:t> es mío. Por eso he dicho que tomará de lo mío y se lo comunicará a ustedes".</a:t>
            </a:r>
            <a:endParaRPr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4634" y="2037990"/>
            <a:ext cx="3675544" cy="368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24" name="Google Shape;12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3860405" y="816946"/>
            <a:ext cx="664810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Jesús dice que solos no podemos comprender las cosas de Dios. ¿</a:t>
            </a:r>
            <a:r>
              <a:rPr lang="es-419" sz="3200" b="0" i="1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Quién manda Dios para que podamos entender</a:t>
            </a: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?</a:t>
            </a:r>
            <a:endParaRPr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2357" y="3012557"/>
            <a:ext cx="256222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7389971" y="3748119"/>
            <a:ext cx="35704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0" i="0" u="none" strike="noStrike" cap="none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El Espíritu de la verdad o El Espíritu Santo</a:t>
            </a:r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34" name="Google Shape;13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6004638" y="816946"/>
            <a:ext cx="549469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¿Cómo, dice Jesús, que nos ayuda el Espíritu Santo?</a:t>
            </a:r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9344" y="662559"/>
            <a:ext cx="1605294" cy="162319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4189522" y="3184888"/>
            <a:ext cx="35704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0" i="0" u="none" strike="noStrike" cap="none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Nos guía hasta la verdad plena (Jesús) y anunciará las cosas que van a suceder.</a:t>
            </a:r>
            <a:endParaRPr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2966" y="2382436"/>
            <a:ext cx="2438314" cy="3224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45" name="Google Shape;145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4022651" y="816946"/>
            <a:ext cx="747668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El Espíritu Santo nos deja inspiraciones en nuestro corazón cuando oramos que nos guían. ¿Alguna vez han sentido que el Espíritu Santo los guía?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3852824" y="3831219"/>
            <a:ext cx="3570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0" i="1" u="none" strike="noStrike" cap="none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Conversemos</a:t>
            </a:r>
            <a:endParaRPr sz="2800" b="0" i="1" u="none" strike="noStrike" cap="none">
              <a:solidFill>
                <a:srgbClr val="2791A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5">
            <a:alphaModFix/>
          </a:blip>
          <a:srcRect l="20786"/>
          <a:stretch/>
        </p:blipFill>
        <p:spPr>
          <a:xfrm>
            <a:off x="8220740" y="3010462"/>
            <a:ext cx="2334778" cy="257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55" name="Google Shape;155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/>
          <p:nvPr/>
        </p:nvSpPr>
        <p:spPr>
          <a:xfrm>
            <a:off x="4022651" y="816946"/>
            <a:ext cx="747668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De quién recibe la verdad y lo que va suceder el Espíritu Santo?</a:t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3457749" y="2718116"/>
            <a:ext cx="29474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¿De quién lo recibe Jesús?</a:t>
            </a:r>
            <a:endParaRPr sz="3200" b="0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0393" y="2293161"/>
            <a:ext cx="3447212" cy="38471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/>
        </p:nvSpPr>
        <p:spPr>
          <a:xfrm>
            <a:off x="9403121" y="2222277"/>
            <a:ext cx="17260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De Jesús</a:t>
            </a:r>
            <a:endParaRPr/>
          </a:p>
        </p:txBody>
      </p:sp>
      <p:sp>
        <p:nvSpPr>
          <p:cNvPr id="161" name="Google Shape;161;p8"/>
          <p:cNvSpPr txBox="1"/>
          <p:nvPr/>
        </p:nvSpPr>
        <p:spPr>
          <a:xfrm>
            <a:off x="4931490" y="4183424"/>
            <a:ext cx="172601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De Dios Padre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67" name="Google Shape;167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/>
        </p:nvSpPr>
        <p:spPr>
          <a:xfrm>
            <a:off x="4022651" y="816946"/>
            <a:ext cx="74766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Piensan iguales Dios Padre, Dios Hijo, y Dios Espíritu Santo porque son uno: </a:t>
            </a:r>
            <a:endParaRPr sz="3200" b="0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Un Dios, en tres personas. </a:t>
            </a:r>
            <a:endParaRPr/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7504" y="2555242"/>
            <a:ext cx="4386975" cy="365397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515</Words>
  <Application>Microsoft Office PowerPoint</Application>
  <PresentationFormat>Widescreen</PresentationFormat>
  <Paragraphs>52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Noto Sans Symbols</vt:lpstr>
      <vt:lpstr>Arial</vt:lpstr>
      <vt:lpstr>Corbel</vt:lpstr>
      <vt:lpstr>Cambria</vt:lpstr>
      <vt:lpstr>Sorts Mill Goudy</vt:lpstr>
      <vt:lpstr>Frame</vt:lpstr>
      <vt:lpstr>Ministerio Amigos de Jesús y María</vt:lpstr>
      <vt:lpstr>      La Santísima Trinidad</vt:lpstr>
      <vt:lpstr>      La Santísima Trinidad</vt:lpstr>
      <vt:lpstr>      La Santísima Trinidad</vt:lpstr>
      <vt:lpstr>       Reflexión</vt:lpstr>
      <vt:lpstr>       Reflexión</vt:lpstr>
      <vt:lpstr>       Reflexión</vt:lpstr>
      <vt:lpstr>       Reflexión</vt:lpstr>
      <vt:lpstr>       Reflexión</vt:lpstr>
      <vt:lpstr>       Reflexión</vt:lpstr>
      <vt:lpstr>Veamos un resumen </vt:lpstr>
      <vt:lpstr>Y si cantamos?</vt:lpstr>
      <vt:lpstr>       Juguemos</vt:lpstr>
      <vt:lpstr> </vt:lpstr>
      <vt:lpstr>Actividad </vt:lpstr>
      <vt:lpstr>Oración   En nombre del Padre, y del Hijo, y del Espíritu Santo. Estamos aquí para alabar, y agradecer, bendecir y adorar. Estamos aquí a tu disposición, Señor, Dios Trino de Amor.  Amen.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Varona</dc:creator>
  <cp:lastModifiedBy>Maria Varona</cp:lastModifiedBy>
  <cp:revision>2</cp:revision>
  <dcterms:modified xsi:type="dcterms:W3CDTF">2025-05-26T21:58:40Z</dcterms:modified>
</cp:coreProperties>
</file>