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0" r:id="rId2"/>
  </p:sldMasterIdLst>
  <p:notesMasterIdLst>
    <p:notesMasterId r:id="rId20"/>
  </p:notesMasterIdLst>
  <p:sldIdLst>
    <p:sldId id="256" r:id="rId3"/>
    <p:sldId id="270" r:id="rId4"/>
    <p:sldId id="257" r:id="rId5"/>
    <p:sldId id="271" r:id="rId6"/>
    <p:sldId id="272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8" r:id="rId16"/>
    <p:sldId id="269" r:id="rId17"/>
    <p:sldId id="266" r:id="rId18"/>
    <p:sldId id="267" r:id="rId19"/>
  </p:sldIdLst>
  <p:sldSz cx="12192000" cy="6858000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Roboto Slab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iam3bI0HO+yqJffjl+cu+fFtWv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B85D6B-EC33-4682-99F7-BE6AF4429F28}" v="2" dt="2026-08-23T20:30:20.1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35" Type="http://customschemas.google.com/relationships/presentationmetadata" Target="metadata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Varona" userId="e66636f13166b981" providerId="LiveId" clId="{CC74F64B-C8E6-471D-863D-1EDE95D8A156}"/>
    <pc:docChg chg="custSel modSld">
      <pc:chgData name="Maria Varona" userId="e66636f13166b981" providerId="LiveId" clId="{CC74F64B-C8E6-471D-863D-1EDE95D8A156}" dt="2026-08-23T20:35:01.900" v="106" actId="14100"/>
      <pc:docMkLst>
        <pc:docMk/>
      </pc:docMkLst>
      <pc:sldChg chg="delSp modSp mod">
        <pc:chgData name="Maria Varona" userId="e66636f13166b981" providerId="LiveId" clId="{CC74F64B-C8E6-471D-863D-1EDE95D8A156}" dt="2026-08-23T20:34:02.023" v="96" actId="478"/>
        <pc:sldMkLst>
          <pc:docMk/>
          <pc:sldMk cId="0" sldId="265"/>
        </pc:sldMkLst>
        <pc:spChg chg="del mod">
          <ac:chgData name="Maria Varona" userId="e66636f13166b981" providerId="LiveId" clId="{CC74F64B-C8E6-471D-863D-1EDE95D8A156}" dt="2026-08-23T20:33:48.952" v="61"/>
          <ac:spMkLst>
            <pc:docMk/>
            <pc:sldMk cId="0" sldId="265"/>
            <ac:spMk id="188" creationId="{00000000-0000-0000-0000-000000000000}"/>
          </ac:spMkLst>
        </pc:spChg>
        <pc:spChg chg="del mod">
          <ac:chgData name="Maria Varona" userId="e66636f13166b981" providerId="LiveId" clId="{CC74F64B-C8E6-471D-863D-1EDE95D8A156}" dt="2026-08-23T20:34:02.023" v="96" actId="478"/>
          <ac:spMkLst>
            <pc:docMk/>
            <pc:sldMk cId="0" sldId="265"/>
            <ac:spMk id="190" creationId="{00000000-0000-0000-0000-000000000000}"/>
          </ac:spMkLst>
        </pc:spChg>
      </pc:sldChg>
      <pc:sldChg chg="modSp mod">
        <pc:chgData name="Maria Varona" userId="e66636f13166b981" providerId="LiveId" clId="{CC74F64B-C8E6-471D-863D-1EDE95D8A156}" dt="2026-08-23T20:35:01.900" v="106" actId="14100"/>
        <pc:sldMkLst>
          <pc:docMk/>
          <pc:sldMk cId="0" sldId="266"/>
        </pc:sldMkLst>
        <pc:spChg chg="mod">
          <ac:chgData name="Maria Varona" userId="e66636f13166b981" providerId="LiveId" clId="{CC74F64B-C8E6-471D-863D-1EDE95D8A156}" dt="2026-08-23T20:34:58.607" v="105" actId="1076"/>
          <ac:spMkLst>
            <pc:docMk/>
            <pc:sldMk cId="0" sldId="266"/>
            <ac:spMk id="196" creationId="{00000000-0000-0000-0000-000000000000}"/>
          </ac:spMkLst>
        </pc:spChg>
        <pc:picChg chg="mod">
          <ac:chgData name="Maria Varona" userId="e66636f13166b981" providerId="LiveId" clId="{CC74F64B-C8E6-471D-863D-1EDE95D8A156}" dt="2026-08-23T20:35:01.900" v="106" actId="14100"/>
          <ac:picMkLst>
            <pc:docMk/>
            <pc:sldMk cId="0" sldId="266"/>
            <ac:picMk id="195" creationId="{00000000-0000-0000-0000-000000000000}"/>
          </ac:picMkLst>
        </pc:picChg>
      </pc:sldChg>
      <pc:sldChg chg="modSp mod">
        <pc:chgData name="Maria Varona" userId="e66636f13166b981" providerId="LiveId" clId="{CC74F64B-C8E6-471D-863D-1EDE95D8A156}" dt="2026-08-23T20:34:25.028" v="97" actId="14100"/>
        <pc:sldMkLst>
          <pc:docMk/>
          <pc:sldMk cId="0" sldId="267"/>
        </pc:sldMkLst>
        <pc:spChg chg="mod">
          <ac:chgData name="Maria Varona" userId="e66636f13166b981" providerId="LiveId" clId="{CC74F64B-C8E6-471D-863D-1EDE95D8A156}" dt="2026-08-23T20:34:25.028" v="97" actId="14100"/>
          <ac:spMkLst>
            <pc:docMk/>
            <pc:sldMk cId="0" sldId="267"/>
            <ac:spMk id="216" creationId="{00000000-0000-0000-0000-000000000000}"/>
          </ac:spMkLst>
        </pc:spChg>
      </pc:sldChg>
      <pc:sldChg chg="addSp delSp modSp mod delAnim modAnim">
        <pc:chgData name="Maria Varona" userId="e66636f13166b981" providerId="LiveId" clId="{CC74F64B-C8E6-471D-863D-1EDE95D8A156}" dt="2026-08-23T20:30:41.193" v="50"/>
        <pc:sldMkLst>
          <pc:docMk/>
          <pc:sldMk cId="0" sldId="269"/>
        </pc:sldMkLst>
        <pc:spChg chg="add mod">
          <ac:chgData name="Maria Varona" userId="e66636f13166b981" providerId="LiveId" clId="{CC74F64B-C8E6-471D-863D-1EDE95D8A156}" dt="2026-08-23T20:29:55.463" v="43" actId="6549"/>
          <ac:spMkLst>
            <pc:docMk/>
            <pc:sldMk cId="0" sldId="269"/>
            <ac:spMk id="3" creationId="{E78653E3-CDA8-1C02-682A-922D1186DFB6}"/>
          </ac:spMkLst>
        </pc:spChg>
        <pc:spChg chg="del mod">
          <ac:chgData name="Maria Varona" userId="e66636f13166b981" providerId="LiveId" clId="{CC74F64B-C8E6-471D-863D-1EDE95D8A156}" dt="2026-08-23T20:30:41.193" v="50"/>
          <ac:spMkLst>
            <pc:docMk/>
            <pc:sldMk cId="0" sldId="269"/>
            <ac:spMk id="239" creationId="{00000000-0000-0000-0000-000000000000}"/>
          </ac:spMkLst>
        </pc:spChg>
        <pc:picChg chg="add mod">
          <ac:chgData name="Maria Varona" userId="e66636f13166b981" providerId="LiveId" clId="{CC74F64B-C8E6-471D-863D-1EDE95D8A156}" dt="2026-08-23T20:30:36.624" v="48" actId="14100"/>
          <ac:picMkLst>
            <pc:docMk/>
            <pc:sldMk cId="0" sldId="269"/>
            <ac:picMk id="4" creationId="{F182167D-C28F-B5A7-E608-8354B6EE7C47}"/>
          </ac:picMkLst>
        </pc:picChg>
        <pc:picChg chg="del">
          <ac:chgData name="Maria Varona" userId="e66636f13166b981" providerId="LiveId" clId="{CC74F64B-C8E6-471D-863D-1EDE95D8A156}" dt="2026-08-23T20:29:06.658" v="0" actId="478"/>
          <ac:picMkLst>
            <pc:docMk/>
            <pc:sldMk cId="0" sldId="269"/>
            <ac:picMk id="240" creationId="{00000000-0000-0000-0000-000000000000}"/>
          </ac:picMkLst>
        </pc:picChg>
      </pc:sldChg>
      <pc:sldChg chg="modSp mod">
        <pc:chgData name="Maria Varona" userId="e66636f13166b981" providerId="LiveId" clId="{CC74F64B-C8E6-471D-863D-1EDE95D8A156}" dt="2026-08-23T20:31:16.606" v="58" actId="20577"/>
        <pc:sldMkLst>
          <pc:docMk/>
          <pc:sldMk cId="10721612" sldId="270"/>
        </pc:sldMkLst>
        <pc:spChg chg="mod">
          <ac:chgData name="Maria Varona" userId="e66636f13166b981" providerId="LiveId" clId="{CC74F64B-C8E6-471D-863D-1EDE95D8A156}" dt="2026-08-23T20:31:16.606" v="58" actId="20577"/>
          <ac:spMkLst>
            <pc:docMk/>
            <pc:sldMk cId="10721612" sldId="270"/>
            <ac:spMk id="10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540945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83621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9567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" name="Google Shape;16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e3ea8f4084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g1e3ea8f4084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BBD6EE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18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770919" y="178129"/>
            <a:ext cx="1240971" cy="1240971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B3C6E7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3" name="Google Shape;43;p20" descr="A close up of a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9556" y="1682750"/>
            <a:ext cx="1709738" cy="1709738"/>
          </a:xfrm>
          <a:prstGeom prst="ellipse">
            <a:avLst/>
          </a:prstGeom>
          <a:noFill/>
          <a:ln>
            <a:noFill/>
          </a:ln>
          <a:effectLst>
            <a:outerShdw blurRad="381000" dist="292100" dir="5400000" sx="-80000" sy="-18000" rotWithShape="0">
              <a:srgbClr val="000000">
                <a:alpha val="21960"/>
              </a:srgb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2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60" r:id="rId9"/>
    <p:sldLayoutId id="214748366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rlyFVTj1qI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g"/><Relationship Id="rId4" Type="http://schemas.openxmlformats.org/officeDocument/2006/relationships/hyperlink" Target="http://www.youtube.com/watch?v=rlyFVTj1qIs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Cya-dR4dyXk?feature=oembed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s://youtu.be/Cya-dR4dyXk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6" name="Google Shape;96;p1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5195" r="-1" b="1568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/>
          <p:nvPr/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33000">
                <a:srgbClr val="000000">
                  <a:alpha val="63921"/>
                </a:srgbClr>
              </a:gs>
              <a:gs pos="58000">
                <a:schemeClr val="dk1"/>
              </a:gs>
              <a:gs pos="100000">
                <a:schemeClr val="dk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"/>
          <p:cNvSpPr txBox="1"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en-US" sz="4800"/>
              <a:t>Ministerio Amigos de Jesús y María</a:t>
            </a:r>
            <a:endParaRPr/>
          </a:p>
        </p:txBody>
      </p:sp>
      <p:sp>
        <p:nvSpPr>
          <p:cNvPr id="99" name="Google Shape;99;p1"/>
          <p:cNvSpPr txBox="1">
            <a:spLocks noGrp="1"/>
          </p:cNvSpPr>
          <p:nvPr>
            <p:ph type="subTitle" idx="1"/>
          </p:nvPr>
        </p:nvSpPr>
        <p:spPr>
          <a:xfrm>
            <a:off x="477974" y="4872925"/>
            <a:ext cx="5081577" cy="17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dirty="0" err="1"/>
              <a:t>Ciclo</a:t>
            </a:r>
            <a:r>
              <a:rPr lang="en-US" sz="2000" dirty="0"/>
              <a:t> A - XXIII Domingo del </a:t>
            </a:r>
            <a:r>
              <a:rPr lang="en-US" sz="2000" dirty="0" err="1"/>
              <a:t>Tiempo</a:t>
            </a:r>
            <a:r>
              <a:rPr lang="en-US" sz="2000" dirty="0"/>
              <a:t> </a:t>
            </a:r>
            <a:r>
              <a:rPr lang="en-US" sz="2000" dirty="0" err="1"/>
              <a:t>Ordinario</a:t>
            </a: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sz="2000" dirty="0" err="1"/>
              <a:t>Corrección</a:t>
            </a:r>
            <a:r>
              <a:rPr lang="en-US" sz="2000" dirty="0"/>
              <a:t> </a:t>
            </a:r>
            <a:r>
              <a:rPr lang="en-US" sz="2000" dirty="0" err="1"/>
              <a:t>Fraterna</a:t>
            </a:r>
            <a:r>
              <a:rPr lang="en-US" sz="2000" dirty="0"/>
              <a:t> - Mateo 18, 15-20</a:t>
            </a:r>
            <a:endParaRPr sz="2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lang="en-US" sz="20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</a:pPr>
            <a:r>
              <a:rPr lang="en-US" dirty="0"/>
              <a:t>www.fcpeace.org</a:t>
            </a:r>
            <a:endParaRPr dirty="0"/>
          </a:p>
        </p:txBody>
      </p:sp>
      <p:sp>
        <p:nvSpPr>
          <p:cNvPr id="100" name="Google Shape;100;p1"/>
          <p:cNvSpPr/>
          <p:nvPr/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2003615" y="-6096"/>
            <a:ext cx="81847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Lectura del Santo </a:t>
            </a:r>
            <a:r>
              <a:rPr lang="en-US" sz="2400" b="1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E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vangelio </a:t>
            </a:r>
            <a:r>
              <a:rPr lang="en-US" sz="2400" b="1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S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egún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en-US" sz="2400" b="1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S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an Mateo 18, 15-20</a:t>
            </a:r>
            <a:endParaRPr dirty="0"/>
          </a:p>
        </p:txBody>
      </p:sp>
      <p:sp>
        <p:nvSpPr>
          <p:cNvPr id="108" name="Google Shape;108;p2"/>
          <p:cNvSpPr txBox="1"/>
          <p:nvPr/>
        </p:nvSpPr>
        <p:spPr>
          <a:xfrm>
            <a:off x="376959" y="1986829"/>
            <a:ext cx="6941015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Y" sz="2400" dirty="0">
                <a:solidFill>
                  <a:srgbClr val="4C4C4C"/>
                </a:solidFill>
              </a:rPr>
              <a:t>En aquel tiempo, dijo Jesús a sus discípulos: «Si tu hermano peca, corrígelo a solas entre los dos. Si te hace caso, has salvado a tu hermano.</a:t>
            </a:r>
            <a:endParaRPr lang="es-PY" sz="2400" dirty="0">
              <a:solidFill>
                <a:srgbClr val="4C4C4C"/>
              </a:solidFill>
              <a:sym typeface="Calibri"/>
            </a:endParaRPr>
          </a:p>
        </p:txBody>
      </p:sp>
      <p:pic>
        <p:nvPicPr>
          <p:cNvPr id="109" name="Google Shape;109;p2" descr="Día del Señor. 23 A. La corrección fraterna - PDF Free Downlo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6848" y="1406770"/>
            <a:ext cx="3519836" cy="245443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/>
          <p:nvPr/>
        </p:nvSpPr>
        <p:spPr>
          <a:xfrm>
            <a:off x="508297" y="4518719"/>
            <a:ext cx="680967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A" sz="2400" dirty="0">
                <a:solidFill>
                  <a:srgbClr val="4C4C4C"/>
                </a:solidFill>
              </a:rPr>
              <a:t>Si no te hace caso, llama a otro o a otros dos, para que todo el asunto quede confirmado por boca de dos o tres testigos.</a:t>
            </a:r>
            <a:endParaRPr lang="es-PA" sz="2400" dirty="0">
              <a:solidFill>
                <a:srgbClr val="4C4C4C"/>
              </a:solidFill>
              <a:sym typeface="Calibri"/>
            </a:endParaRPr>
          </a:p>
        </p:txBody>
      </p:sp>
      <p:pic>
        <p:nvPicPr>
          <p:cNvPr id="111" name="Google Shape;111;p2" descr="Grupo De Tres Niños Felices Juntos. Concepto De Amistad Ilustraciones  Vectoriales, Clip Art Vectorizado Libre De Derechos. Image 94427883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46848" y="4019806"/>
            <a:ext cx="3519837" cy="26126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2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/>
          <p:nvPr/>
        </p:nvSpPr>
        <p:spPr>
          <a:xfrm>
            <a:off x="1484302" y="-85344"/>
            <a:ext cx="81847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Lectura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del santo 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evangelio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según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san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Mateo 18, 15-20</a:t>
            </a:r>
            <a:endParaRPr dirty="0"/>
          </a:p>
        </p:txBody>
      </p:sp>
      <p:sp>
        <p:nvSpPr>
          <p:cNvPr id="112" name="Google Shape;112;p2"/>
          <p:cNvSpPr txBox="1"/>
          <p:nvPr/>
        </p:nvSpPr>
        <p:spPr>
          <a:xfrm>
            <a:off x="812429" y="1748281"/>
            <a:ext cx="5825447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Y" sz="2400" dirty="0">
                <a:solidFill>
                  <a:srgbClr val="4C4C4C"/>
                </a:solidFill>
              </a:rPr>
              <a:t>Si no les hace caso, díselo a la comunidad, y si no hace caso ni siquiera a la comunidad, considéralo como un gentil o un publicano.</a:t>
            </a:r>
            <a:endParaRPr lang="es-PY" sz="2400" dirty="0">
              <a:solidFill>
                <a:srgbClr val="4C4C4C"/>
              </a:solidFill>
              <a:sym typeface="Calibri"/>
            </a:endParaRPr>
          </a:p>
        </p:txBody>
      </p:sp>
      <p:pic>
        <p:nvPicPr>
          <p:cNvPr id="113" name="Google Shape;113;p2" descr="Asistente o Técnico de Párvulos para Sala Cuna 2018-10-27 en Economicos de  El Mercurio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3588" y="1463041"/>
            <a:ext cx="4493931" cy="2140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"/>
          <p:cNvSpPr txBox="1"/>
          <p:nvPr/>
        </p:nvSpPr>
        <p:spPr>
          <a:xfrm>
            <a:off x="634481" y="4364780"/>
            <a:ext cx="6181344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C" sz="2400" dirty="0">
                <a:solidFill>
                  <a:srgbClr val="4C4C4C"/>
                </a:solidFill>
              </a:rPr>
              <a:t>Os aseguro que todo lo que atéis en la tierra quedará atado en el cielo, y todo lo que desatéis en la tierra quedará desatado en el cielo.</a:t>
            </a:r>
            <a:endParaRPr lang="es-EC" sz="2400" dirty="0">
              <a:solidFill>
                <a:srgbClr val="4C4C4C"/>
              </a:solidFill>
              <a:sym typeface="Calibri"/>
            </a:endParaRPr>
          </a:p>
        </p:txBody>
      </p:sp>
      <p:pic>
        <p:nvPicPr>
          <p:cNvPr id="2" name="Google Shape;115;p2" descr="Domingo XXIII del Tiempo Ordinario, 10 de septiembre de 2017 | Desde la  Giralda">
            <a:extLst>
              <a:ext uri="{FF2B5EF4-FFF2-40B4-BE49-F238E27FC236}">
                <a16:creationId xmlns:a16="http://schemas.microsoft.com/office/drawing/2014/main" id="{687ED4C7-F010-8AF1-5CB8-83C59EB8A40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70763" y="3893688"/>
            <a:ext cx="4079580" cy="2511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612558" y="2090192"/>
            <a:ext cx="4830017" cy="267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2400" dirty="0">
                <a:solidFill>
                  <a:srgbClr val="4C4C4C"/>
                </a:solidFill>
              </a:rPr>
              <a:t>Os aseguro, además, que si dos de vosotros se ponen de acuerdo en la tierra para pedir algo, se lo dará mi Padre del cielo. Porque donde dos o tres están reunidos en mi nombre, allí estoy yo en medio de ellos.» Palabra de Dios</a:t>
            </a:r>
            <a:endParaRPr lang="es-UY" sz="2400" dirty="0">
              <a:solidFill>
                <a:srgbClr val="4C4C4C"/>
              </a:solidFill>
              <a:sym typeface="Calibri"/>
            </a:endParaRPr>
          </a:p>
        </p:txBody>
      </p:sp>
      <p:sp>
        <p:nvSpPr>
          <p:cNvPr id="107" name="Google Shape;107;p2"/>
          <p:cNvSpPr/>
          <p:nvPr/>
        </p:nvSpPr>
        <p:spPr>
          <a:xfrm>
            <a:off x="1484302" y="-85344"/>
            <a:ext cx="818477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Lectura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del santo 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evangelio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según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</a:t>
            </a:r>
            <a:r>
              <a:rPr lang="en-US" sz="2400" b="1" i="0" dirty="0" err="1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san</a:t>
            </a:r>
            <a:r>
              <a:rPr lang="en-US" sz="2400" b="1" i="0" dirty="0">
                <a:solidFill>
                  <a:srgbClr val="333333"/>
                </a:solidFill>
                <a:latin typeface="Roboto Slab"/>
                <a:ea typeface="Roboto Slab"/>
                <a:cs typeface="Roboto Slab"/>
                <a:sym typeface="Roboto Slab"/>
              </a:rPr>
              <a:t> Mateo 18, 15-20</a:t>
            </a:r>
            <a:endParaRPr dirty="0"/>
          </a:p>
        </p:txBody>
      </p:sp>
      <p:pic>
        <p:nvPicPr>
          <p:cNvPr id="116" name="Google Shape;116;p2" descr="miscosasyyo: Corrección Frater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0928" y="1645772"/>
            <a:ext cx="5852160" cy="48281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3A6487E-5EB2-A85B-6D47-CB14BCEE361D}"/>
              </a:ext>
            </a:extLst>
          </p:cNvPr>
          <p:cNvSpPr txBox="1"/>
          <p:nvPr/>
        </p:nvSpPr>
        <p:spPr>
          <a:xfrm>
            <a:off x="524256" y="5193792"/>
            <a:ext cx="49621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66"/>
                </a:solidFill>
              </a:rPr>
              <a:t>PALABRA DEL SEÑOR</a:t>
            </a:r>
          </a:p>
          <a:p>
            <a:pPr algn="ctr"/>
            <a:endParaRPr lang="en-US" sz="2800" dirty="0"/>
          </a:p>
          <a:p>
            <a:pPr algn="ctr"/>
            <a:r>
              <a:rPr lang="en-US" sz="2800" dirty="0">
                <a:solidFill>
                  <a:srgbClr val="FFFF00"/>
                </a:solidFill>
              </a:rPr>
              <a:t>GLORIA A TI SEÑOR JESÚS</a:t>
            </a:r>
          </a:p>
        </p:txBody>
      </p:sp>
    </p:spTree>
    <p:extLst>
      <p:ext uri="{BB962C8B-B14F-4D97-AF65-F5344CB8AC3E}">
        <p14:creationId xmlns:p14="http://schemas.microsoft.com/office/powerpoint/2010/main" val="316898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40FD03-87B4-7A49-72E4-D64DCE39DF8F}"/>
              </a:ext>
            </a:extLst>
          </p:cNvPr>
          <p:cNvSpPr txBox="1"/>
          <p:nvPr/>
        </p:nvSpPr>
        <p:spPr>
          <a:xfrm>
            <a:off x="928468" y="2321169"/>
            <a:ext cx="1026941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60000" dist="60007" dir="5400000" sy="-100000" algn="bl" rotWithShape="0"/>
                </a:effectLst>
              </a:rPr>
              <a:t>REFLEXIÓN</a:t>
            </a:r>
          </a:p>
        </p:txBody>
      </p:sp>
    </p:spTree>
    <p:extLst>
      <p:ext uri="{BB962C8B-B14F-4D97-AF65-F5344CB8AC3E}">
        <p14:creationId xmlns:p14="http://schemas.microsoft.com/office/powerpoint/2010/main" val="524603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3" descr="Día del Señor. 23 A. La corrección fraterna - PDF Free Downloa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885014" y="1519701"/>
            <a:ext cx="5336586" cy="3818597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/>
          <p:nvPr/>
        </p:nvSpPr>
        <p:spPr>
          <a:xfrm>
            <a:off x="524108" y="237485"/>
            <a:ext cx="10058399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Jesús quiere que practiquemos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 corrección fraterna.</a:t>
            </a:r>
            <a:endParaRPr lang="es-CL" sz="3600" dirty="0"/>
          </a:p>
        </p:txBody>
      </p:sp>
      <p:sp>
        <p:nvSpPr>
          <p:cNvPr id="123" name="Google Shape;123;p3"/>
          <p:cNvSpPr txBox="1"/>
          <p:nvPr/>
        </p:nvSpPr>
        <p:spPr>
          <a:xfrm>
            <a:off x="0" y="5393497"/>
            <a:ext cx="12192000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A" sz="3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 ves que alguien esta haciendo mal, hay que decírselo con amor y a solas. Si te hace caso, habrás salvado a tu hermano(a) del pecado.</a:t>
            </a:r>
            <a:endParaRPr lang="es-PA" sz="3400" dirty="0"/>
          </a:p>
        </p:txBody>
      </p:sp>
      <p:sp>
        <p:nvSpPr>
          <p:cNvPr id="124" name="Google Shape;124;p3"/>
          <p:cNvSpPr txBox="1"/>
          <p:nvPr/>
        </p:nvSpPr>
        <p:spPr>
          <a:xfrm>
            <a:off x="8631044" y="2932771"/>
            <a:ext cx="307773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</a:t>
            </a: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Qué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es </a:t>
            </a:r>
            <a:r>
              <a:rPr lang="en-US" sz="36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eso</a:t>
            </a:r>
            <a:r>
              <a:rPr lang="en-US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4" descr="Grupo De Tres Niños Felices Juntos. Concepto De Amistad Ilustraciones  Vectoriales, Clip Art Vectorizado Libre De Derechos. Image 94427883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2121" y="2480963"/>
            <a:ext cx="4434937" cy="4344471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4"/>
          <p:cNvSpPr/>
          <p:nvPr/>
        </p:nvSpPr>
        <p:spPr>
          <a:xfrm>
            <a:off x="159026" y="1228311"/>
            <a:ext cx="1087952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600" b="0" i="0" dirty="0">
                <a:solidFill>
                  <a:srgbClr val="4C4C4C"/>
                </a:solidFill>
                <a:sym typeface="Arial"/>
              </a:rPr>
              <a:t>Llama a otro o a otros dos, para que todo el asunto quede confirmado por boca de dos o tres testigos.</a:t>
            </a:r>
            <a:endParaRPr lang="es-GT"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4"/>
          <p:cNvSpPr/>
          <p:nvPr/>
        </p:nvSpPr>
        <p:spPr>
          <a:xfrm>
            <a:off x="2855480" y="127523"/>
            <a:ext cx="668241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3600" dirty="0">
                <a:solidFill>
                  <a:srgbClr val="4C4C4C"/>
                </a:solidFill>
                <a:sym typeface="Calibri"/>
              </a:rPr>
              <a:t>¿Qué pasa si no te hace caso?</a:t>
            </a:r>
            <a:endParaRPr lang="es-UY" sz="3600" dirty="0">
              <a:solidFill>
                <a:srgbClr val="4C4C4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/>
          <p:nvPr/>
        </p:nvSpPr>
        <p:spPr>
          <a:xfrm>
            <a:off x="1406934" y="899956"/>
            <a:ext cx="883927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GT" sz="3600" b="0" i="0" dirty="0">
                <a:solidFill>
                  <a:srgbClr val="4C4C4C"/>
                </a:solidFill>
                <a:sym typeface="Arial"/>
              </a:rPr>
              <a:t>Entonces díselo a la comunidad</a:t>
            </a:r>
            <a:r>
              <a:rPr lang="es-GT" sz="3600" dirty="0">
                <a:solidFill>
                  <a:srgbClr val="4C4C4C"/>
                </a:solidFill>
              </a:rPr>
              <a:t>, para que ayuden a convencerlo(a)…</a:t>
            </a:r>
            <a:endParaRPr lang="es-GT"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756001" y="5429969"/>
            <a:ext cx="10679998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PR" sz="3200" b="0" i="0" dirty="0">
                <a:solidFill>
                  <a:srgbClr val="4C4C4C"/>
                </a:solidFill>
                <a:sym typeface="Arial"/>
              </a:rPr>
              <a:t>…y si no hace caso ni siquiera a la comunidad, considéralo como alguien que no conoce, ni cree en Dios.</a:t>
            </a:r>
            <a:endParaRPr lang="es-PR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8" name="Google Shape;138;p5" descr="Praying Hands Images, Stock Photos &amp; Vectors | Shutterstoc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2831" y="2331974"/>
            <a:ext cx="1724025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9" name="Google Shape;139;p5" descr="Asistente o Técnico de Párvulos para Sala Cuna 2018-10-27 en Economicos de  El Mercuri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69068" y="2321306"/>
            <a:ext cx="5715000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5" descr="Free Clipart Hugs Image Of Hugs Clipart 2237 Group - People Hugging Cartoon  Png - Free Transparent PNG Clipart Images Downloa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260367" y="2321306"/>
            <a:ext cx="1971675" cy="2314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1" name="Google Shape;141;p5"/>
          <p:cNvSpPr txBox="1"/>
          <p:nvPr/>
        </p:nvSpPr>
        <p:spPr>
          <a:xfrm>
            <a:off x="2969068" y="4320287"/>
            <a:ext cx="5715000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NI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que la comunidad rece por el (ella), </a:t>
            </a:r>
            <a:endParaRPr lang="es-NI" sz="2600" dirty="0"/>
          </a:p>
        </p:txBody>
      </p:sp>
      <p:sp>
        <p:nvSpPr>
          <p:cNvPr id="142" name="Google Shape;142;p5"/>
          <p:cNvSpPr txBox="1"/>
          <p:nvPr/>
        </p:nvSpPr>
        <p:spPr>
          <a:xfrm>
            <a:off x="3489842" y="4751282"/>
            <a:ext cx="4673452" cy="492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2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que la comunidad le reciba.</a:t>
            </a:r>
          </a:p>
        </p:txBody>
      </p:sp>
      <p:sp>
        <p:nvSpPr>
          <p:cNvPr id="2" name="Google Shape;131;p4">
            <a:extLst>
              <a:ext uri="{FF2B5EF4-FFF2-40B4-BE49-F238E27FC236}">
                <a16:creationId xmlns:a16="http://schemas.microsoft.com/office/drawing/2014/main" id="{016938CD-797D-6695-AEDD-FBDA68A070C3}"/>
              </a:ext>
            </a:extLst>
          </p:cNvPr>
          <p:cNvSpPr/>
          <p:nvPr/>
        </p:nvSpPr>
        <p:spPr>
          <a:xfrm>
            <a:off x="1969478" y="127523"/>
            <a:ext cx="756841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UY" sz="3600" dirty="0">
                <a:solidFill>
                  <a:srgbClr val="4C4C4C"/>
                </a:solidFill>
                <a:sym typeface="Calibri"/>
              </a:rPr>
              <a:t>¿Qué pasa si a</a:t>
            </a:r>
            <a:r>
              <a:rPr lang="en-US" sz="3600" b="0" i="0" dirty="0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rPr>
              <a:t>ú</a:t>
            </a:r>
            <a:r>
              <a:rPr lang="es-UY" sz="3600" dirty="0">
                <a:solidFill>
                  <a:srgbClr val="4C4C4C"/>
                </a:solidFill>
                <a:sym typeface="Calibri"/>
              </a:rPr>
              <a:t>n no te hace caso?</a:t>
            </a:r>
            <a:endParaRPr lang="es-UY" sz="3600" dirty="0">
              <a:solidFill>
                <a:srgbClr val="4C4C4C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 txBox="1"/>
          <p:nvPr/>
        </p:nvSpPr>
        <p:spPr>
          <a:xfrm>
            <a:off x="0" y="43499"/>
            <a:ext cx="10570294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L" sz="3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Nadie es perfecto, pero Dios nos ama así como somos.  Debemos orar mucho por nuestros hermanos y lo que pidamos con amor Dios lo hará realidad. </a:t>
            </a:r>
            <a:endParaRPr lang="es-CL" sz="3600" dirty="0"/>
          </a:p>
        </p:txBody>
      </p:sp>
      <p:sp>
        <p:nvSpPr>
          <p:cNvPr id="149" name="Google Shape;149;p6"/>
          <p:cNvSpPr/>
          <p:nvPr/>
        </p:nvSpPr>
        <p:spPr>
          <a:xfrm>
            <a:off x="22032" y="5455717"/>
            <a:ext cx="11150851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HN" sz="36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Jesús nos asegura, que si dos de nosotros se ponen de acuerdo en la tierra para pedir algo, Dios Padre se lo dará. </a:t>
            </a:r>
            <a:endParaRPr lang="es-HN" sz="3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115;p2" descr="Domingo XXIII del Tiempo Ordinario, 10 de septiembre de 2017 | Desde la  Giralda">
            <a:extLst>
              <a:ext uri="{FF2B5EF4-FFF2-40B4-BE49-F238E27FC236}">
                <a16:creationId xmlns:a16="http://schemas.microsoft.com/office/drawing/2014/main" id="{DE6F6A1C-25D3-7702-2FBF-D7E89279A03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52458" y="1858184"/>
            <a:ext cx="5811253" cy="3537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7" descr="miscosasyyo: Corrección Fratern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2572" y="1219200"/>
            <a:ext cx="6681812" cy="539455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7"/>
          <p:cNvSpPr/>
          <p:nvPr/>
        </p:nvSpPr>
        <p:spPr>
          <a:xfrm>
            <a:off x="0" y="0"/>
            <a:ext cx="9223546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CU" sz="3200" b="0" i="0" dirty="0">
                <a:solidFill>
                  <a:srgbClr val="4C4C4C"/>
                </a:solidFill>
                <a:sym typeface="Arial"/>
              </a:rPr>
              <a:t>Porque donde dos o tres están reunidos en mi nombre, allí estoy yo en medio de ellos.</a:t>
            </a:r>
            <a:endParaRPr lang="es-CU"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/>
          <p:nvPr/>
        </p:nvSpPr>
        <p:spPr>
          <a:xfrm>
            <a:off x="7741920" y="1755648"/>
            <a:ext cx="384521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dirty="0">
                <a:solidFill>
                  <a:srgbClr val="4C4C4C"/>
                </a:solidFill>
              </a:rPr>
              <a:t>Dios nos ama, por eso nos corrige.</a:t>
            </a:r>
            <a:endParaRPr lang="es-ES" sz="3200" dirty="0">
              <a:solidFill>
                <a:srgbClr val="4C4C4C"/>
              </a:solidFill>
              <a:sym typeface="Calibri"/>
            </a:endParaRPr>
          </a:p>
        </p:txBody>
      </p:sp>
      <p:pic>
        <p:nvPicPr>
          <p:cNvPr id="157" name="Google Shape;157;p7" descr="Dibujos para niños | Dios nos habla al corazó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33548" y="2832826"/>
            <a:ext cx="2861953" cy="3780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Google Shape;162;p8" descr="CÓMO DAR CLASE DE RELIGIÓN&#10;6-7 AÑOS&#10; "/>
          <p:cNvPicPr preferRelativeResize="0"/>
          <p:nvPr/>
        </p:nvPicPr>
        <p:blipFill rotWithShape="1">
          <a:blip r:embed="rId3">
            <a:alphaModFix/>
          </a:blip>
          <a:srcRect l="1596" t="30969" r="9638" b="1267"/>
          <a:stretch/>
        </p:blipFill>
        <p:spPr>
          <a:xfrm>
            <a:off x="1437926" y="1333655"/>
            <a:ext cx="8307659" cy="4761573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8"/>
          <p:cNvSpPr txBox="1"/>
          <p:nvPr/>
        </p:nvSpPr>
        <p:spPr>
          <a:xfrm>
            <a:off x="4755051" y="1333655"/>
            <a:ext cx="1471578" cy="117290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 rot="-2057862">
            <a:off x="3771178" y="3696842"/>
            <a:ext cx="1620371" cy="216923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947853" y="223023"/>
            <a:ext cx="9193673" cy="1446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800" b="1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8800" b="1" cap="none">
                <a:solidFill>
                  <a:schemeClr val="accent5"/>
                </a:solidFill>
                <a:latin typeface="Calibri"/>
                <a:ea typeface="Calibri"/>
                <a:cs typeface="Calibri"/>
                <a:sym typeface="Calibri"/>
              </a:rPr>
              <a:t>ctividad</a:t>
            </a:r>
            <a:endParaRPr sz="8800" b="1" cap="none">
              <a:solidFill>
                <a:schemeClr val="accent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84DCF37-AB23-237E-692B-B114DDE9BF9C}"/>
              </a:ext>
            </a:extLst>
          </p:cNvPr>
          <p:cNvSpPr txBox="1"/>
          <p:nvPr/>
        </p:nvSpPr>
        <p:spPr>
          <a:xfrm>
            <a:off x="1437926" y="1333655"/>
            <a:ext cx="1653424" cy="192551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8132B6C7-B73F-486F-E7D9-B8C1E02D6E34}"/>
              </a:ext>
            </a:extLst>
          </p:cNvPr>
          <p:cNvSpPr/>
          <p:nvPr/>
        </p:nvSpPr>
        <p:spPr>
          <a:xfrm rot="20591127">
            <a:off x="8686253" y="2440147"/>
            <a:ext cx="1174265" cy="663359"/>
          </a:xfrm>
          <a:prstGeom prst="parallelogram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7170BD21-7B4C-C836-A396-BAA29F0B70F2}"/>
              </a:ext>
            </a:extLst>
          </p:cNvPr>
          <p:cNvSpPr/>
          <p:nvPr/>
        </p:nvSpPr>
        <p:spPr>
          <a:xfrm rot="16040366">
            <a:off x="9013925" y="1839211"/>
            <a:ext cx="494757" cy="914400"/>
          </a:xfrm>
          <a:prstGeom prst="triangle">
            <a:avLst>
              <a:gd name="adj" fmla="val 878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877601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9"/>
          <p:cNvSpPr txBox="1"/>
          <p:nvPr/>
        </p:nvSpPr>
        <p:spPr>
          <a:xfrm>
            <a:off x="1260088" y="6233530"/>
            <a:ext cx="624469" cy="291273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9"/>
          <p:cNvSpPr txBox="1"/>
          <p:nvPr/>
        </p:nvSpPr>
        <p:spPr>
          <a:xfrm>
            <a:off x="3440150" y="3947532"/>
            <a:ext cx="235848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     E                 A</a:t>
            </a:r>
            <a:endParaRPr sz="2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5" name="Google Shape;175;p9"/>
          <p:cNvSpPr txBox="1"/>
          <p:nvPr/>
        </p:nvSpPr>
        <p:spPr>
          <a:xfrm>
            <a:off x="2631688" y="4794124"/>
            <a:ext cx="451624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        S        C               C      H       A</a:t>
            </a:r>
            <a:endParaRPr sz="2000" b="1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76" name="Google Shape;176;p9"/>
          <p:cNvSpPr txBox="1"/>
          <p:nvPr/>
        </p:nvSpPr>
        <p:spPr>
          <a:xfrm>
            <a:off x="1260088" y="6194500"/>
            <a:ext cx="45385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           A         L           V         A                       O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 txBox="1"/>
          <p:nvPr/>
        </p:nvSpPr>
        <p:spPr>
          <a:xfrm>
            <a:off x="1260088" y="5921298"/>
            <a:ext cx="391407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T            I          E          R          R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 txBox="1"/>
          <p:nvPr/>
        </p:nvSpPr>
        <p:spPr>
          <a:xfrm>
            <a:off x="1884557" y="4259766"/>
            <a:ext cx="25759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          I            E          L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 txBox="1"/>
          <p:nvPr/>
        </p:nvSpPr>
        <p:spPr>
          <a:xfrm>
            <a:off x="3217127" y="5606161"/>
            <a:ext cx="319482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         A                      R          E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 txBox="1"/>
          <p:nvPr/>
        </p:nvSpPr>
        <p:spPr>
          <a:xfrm>
            <a:off x="3200400" y="4551700"/>
            <a:ext cx="39475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         O                      B          R            E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 txBox="1"/>
          <p:nvPr/>
        </p:nvSpPr>
        <p:spPr>
          <a:xfrm>
            <a:off x="1260088" y="5129561"/>
            <a:ext cx="515186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         R         E           S            E                      T          E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 txBox="1"/>
          <p:nvPr/>
        </p:nvSpPr>
        <p:spPr>
          <a:xfrm>
            <a:off x="3217127" y="5379121"/>
            <a:ext cx="45106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</a:t>
            </a: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            R                      V         A          D         O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"/>
          <p:cNvSpPr/>
          <p:nvPr/>
        </p:nvSpPr>
        <p:spPr>
          <a:xfrm>
            <a:off x="2550544" y="536369"/>
            <a:ext cx="661575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dirty="0" err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Oración</a:t>
            </a:r>
            <a:endParaRPr sz="5400" b="1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2810423" y="1927469"/>
            <a:ext cx="6096000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Señor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Jesús,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que, al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corregir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me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ayudes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hacerlo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bondad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y amor,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lo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harías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Tu.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Cuando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alguien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me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corrige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lo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reciba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ánimo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humildad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confiando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que lo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hacen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con amor y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mi </a:t>
            </a:r>
            <a:r>
              <a:rPr lang="en-US" sz="32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salvación</a:t>
            </a:r>
            <a:r>
              <a:rPr lang="en-US" sz="3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Amen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e3ea8f4084_1_0"/>
          <p:cNvSpPr/>
          <p:nvPr/>
        </p:nvSpPr>
        <p:spPr>
          <a:xfrm>
            <a:off x="573475" y="82982"/>
            <a:ext cx="10002600" cy="7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Es Amor </a:t>
            </a:r>
            <a:r>
              <a:rPr lang="en-US" sz="24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https://youtu.be/rlyFVTj1qIs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4" name="Google Shape;234;g1e3ea8f4084_1_0" descr="Programa de Televisión producido desde Venezuela con niños de la Catderal Proclamación en la ciudad de Barquisimeto y dirigido por Lucesita.&#10;&#10;Este programa se transmite los días sábado en la mañana por la cadena ENLACE TV para toda hispanoamérica.&#10;&#10;Para contacto www.proclamacion.com y los telefonos +58(251)254.66.72 / +58(414)510.02.60 / +1(786)444.42.46" title="Es Amor - El Show de los Niños - Coreografía Cristiana para Niño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666600"/>
            <a:ext cx="11895925" cy="6039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78653E3-CDA8-1C02-682A-922D1186DFB6}"/>
              </a:ext>
            </a:extLst>
          </p:cNvPr>
          <p:cNvSpPr txBox="1"/>
          <p:nvPr/>
        </p:nvSpPr>
        <p:spPr>
          <a:xfrm>
            <a:off x="403123" y="0"/>
            <a:ext cx="85614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Solo el Amor, </a:t>
            </a:r>
            <a:r>
              <a:rPr lang="es-ES" sz="1400" dirty="0">
                <a:solidFill>
                  <a:srgbClr val="000000"/>
                </a:solidFill>
                <a:effectLst/>
                <a:latin typeface="Arial"/>
                <a:ea typeface="Cambria" panose="02040503050406030204" pitchFamily="18" charset="0"/>
                <a:cs typeface="Cambria" panose="02040503050406030204" pitchFamily="18" charset="0"/>
                <a:hlinkClick r:id="rId4"/>
              </a:rPr>
              <a:t>https://youtu.be/Cya-dR4dyXk</a:t>
            </a:r>
            <a:endParaRPr lang="en-US" dirty="0"/>
          </a:p>
        </p:txBody>
      </p:sp>
      <p:pic>
        <p:nvPicPr>
          <p:cNvPr id="4" name="Online Media 3" title="Solo el amor solo el  perdón.mpg">
            <a:hlinkClick r:id="" action="ppaction://media"/>
            <a:extLst>
              <a:ext uri="{FF2B5EF4-FFF2-40B4-BE49-F238E27FC236}">
                <a16:creationId xmlns:a16="http://schemas.microsoft.com/office/drawing/2014/main" id="{F182167D-C28F-B5A7-E608-8354B6EE7C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52400" y="307777"/>
            <a:ext cx="12039600" cy="65502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50" y="3175"/>
            <a:ext cx="10353920" cy="6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1"/>
          <p:cNvSpPr txBox="1"/>
          <p:nvPr/>
        </p:nvSpPr>
        <p:spPr>
          <a:xfrm>
            <a:off x="10360270" y="3613996"/>
            <a:ext cx="18253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www.fcpeace.org</a:t>
            </a:r>
            <a:endParaRPr sz="18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12" descr="blue floral clip art, children watercolor flower, floral - spring flower  clipart free PNG image with transparent background | TOP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62608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2" descr="blue floral clip art, children watercolor flower, floral - spring flower  clipart free PNG image with transparent background | TOP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6196" y="0"/>
            <a:ext cx="6005804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0343" y="2024743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7004" y="3875314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951583" y="1315618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38115" y="3240833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3568" y="684245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52810" y="3240833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88951" y="2024742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553200" y="3875314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30192" y="1393370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3501" y="684245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2743" y="3240832"/>
            <a:ext cx="838485" cy="709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12" descr="A close up of a bo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14817" y="3240832"/>
            <a:ext cx="838485" cy="709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12"/>
          <p:cNvSpPr txBox="1"/>
          <p:nvPr/>
        </p:nvSpPr>
        <p:spPr>
          <a:xfrm>
            <a:off x="367004" y="4584439"/>
            <a:ext cx="838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Clara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2"/>
          <p:cNvSpPr txBox="1"/>
          <p:nvPr/>
        </p:nvSpPr>
        <p:spPr>
          <a:xfrm>
            <a:off x="888246" y="2733867"/>
            <a:ext cx="11333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Francisco</a:t>
            </a:r>
            <a:endParaRPr sz="18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2"/>
          <p:cNvSpPr txBox="1"/>
          <p:nvPr/>
        </p:nvSpPr>
        <p:spPr>
          <a:xfrm>
            <a:off x="2974033" y="2030808"/>
            <a:ext cx="82519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Teresa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2"/>
          <p:cNvSpPr txBox="1"/>
          <p:nvPr/>
        </p:nvSpPr>
        <p:spPr>
          <a:xfrm>
            <a:off x="2391539" y="3949957"/>
            <a:ext cx="88506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Tomás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2"/>
          <p:cNvSpPr txBox="1"/>
          <p:nvPr/>
        </p:nvSpPr>
        <p:spPr>
          <a:xfrm>
            <a:off x="4486755" y="1393370"/>
            <a:ext cx="10777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Mónica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2"/>
          <p:cNvSpPr txBox="1"/>
          <p:nvPr/>
        </p:nvSpPr>
        <p:spPr>
          <a:xfrm>
            <a:off x="4976042" y="3949957"/>
            <a:ext cx="91525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Rosalie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2"/>
          <p:cNvSpPr txBox="1"/>
          <p:nvPr/>
        </p:nvSpPr>
        <p:spPr>
          <a:xfrm>
            <a:off x="7058723" y="2733867"/>
            <a:ext cx="10593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Pedro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2"/>
          <p:cNvSpPr txBox="1"/>
          <p:nvPr/>
        </p:nvSpPr>
        <p:spPr>
          <a:xfrm>
            <a:off x="6482937" y="4584439"/>
            <a:ext cx="101053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Patricio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2"/>
          <p:cNvSpPr txBox="1"/>
          <p:nvPr/>
        </p:nvSpPr>
        <p:spPr>
          <a:xfrm>
            <a:off x="9072794" y="2117665"/>
            <a:ext cx="75328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Kateri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2"/>
          <p:cNvSpPr txBox="1"/>
          <p:nvPr/>
        </p:nvSpPr>
        <p:spPr>
          <a:xfrm>
            <a:off x="8423636" y="3949957"/>
            <a:ext cx="102579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Jacinta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2"/>
          <p:cNvSpPr txBox="1"/>
          <p:nvPr/>
        </p:nvSpPr>
        <p:spPr>
          <a:xfrm>
            <a:off x="10633501" y="1393370"/>
            <a:ext cx="8384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Juan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2"/>
          <p:cNvSpPr txBox="1"/>
          <p:nvPr/>
        </p:nvSpPr>
        <p:spPr>
          <a:xfrm>
            <a:off x="11052743" y="3949957"/>
            <a:ext cx="83848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Lucía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2"/>
          <p:cNvSpPr txBox="1"/>
          <p:nvPr/>
        </p:nvSpPr>
        <p:spPr>
          <a:xfrm>
            <a:off x="5914280" y="23173"/>
            <a:ext cx="422631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Santo(a)______, Ora por mi niño no nacido que he adoptado espiritualmente en este año escolar, para que nazca sano y crezca feliz. Amen.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2"/>
          <p:cNvSpPr txBox="1"/>
          <p:nvPr/>
        </p:nvSpPr>
        <p:spPr>
          <a:xfrm>
            <a:off x="0" y="0"/>
            <a:ext cx="4200939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Jesús, Maria, y José, Deseo adoptar espiritualmente a un niño no nacido durante los 9 meses del año escolar. Pido que nazca sano y crezca feliz. Amen.</a:t>
            </a:r>
            <a:endParaRPr sz="1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674</Words>
  <Application>Microsoft Office PowerPoint</Application>
  <PresentationFormat>Widescreen</PresentationFormat>
  <Paragraphs>62</Paragraphs>
  <Slides>17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Roboto Slab</vt:lpstr>
      <vt:lpstr>Calibri</vt:lpstr>
      <vt:lpstr>Century Gothic</vt:lpstr>
      <vt:lpstr>Arial</vt:lpstr>
      <vt:lpstr>Office Theme</vt:lpstr>
      <vt:lpstr>Office Theme</vt:lpstr>
      <vt:lpstr>Ministerio Amigos de Jesús y María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Ministerio Amigos de Jesús y María</dc:title>
  <dc:creator>Mercedes MBG1</dc:creator>
  <cp:lastModifiedBy>Maria Varona</cp:lastModifiedBy>
  <cp:revision>11</cp:revision>
  <dcterms:created xsi:type="dcterms:W3CDTF">2020-08-31T23:40:36Z</dcterms:created>
  <dcterms:modified xsi:type="dcterms:W3CDTF">2026-08-23T20:35:03Z</dcterms:modified>
</cp:coreProperties>
</file>