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4A62B-C8A0-48F2-804F-28588156C70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66440-1A2A-403C-95C8-696855743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39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40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B1E7A-B6A5-4700-89A4-ABBAB23EAC76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eb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youtu.be/a_0jz6SdtQ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V6nDEOPNI4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iV6nDEOPNI4?feature=oembed" TargetMode="External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_0jz6SdtQg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a_0jz6SdtQg?feature=oembed" TargetMode="External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>
            <a:extLst>
              <a:ext uri="{FF2B5EF4-FFF2-40B4-BE49-F238E27FC236}">
                <a16:creationId xmlns:a16="http://schemas.microsoft.com/office/drawing/2014/main" id="{7230B390-4B68-4A65-BFB9-85B054D38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760" y="816254"/>
            <a:ext cx="9144000" cy="39241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s-ES" sz="2700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2325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I Domingo Tiempo de Pascua Ciclo C</a:t>
            </a:r>
            <a:br>
              <a:rPr lang="es-ES" sz="2325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2325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La Resurrección de Jesús (</a:t>
            </a:r>
            <a:r>
              <a:rPr lang="es-ES" sz="2325" b="1" dirty="0" err="1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Jn</a:t>
            </a:r>
            <a:r>
              <a:rPr lang="es-ES" sz="2325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20, 1-9) </a:t>
            </a:r>
            <a:endParaRPr lang="en-US" sz="2325" b="1" dirty="0">
              <a:solidFill>
                <a:schemeClr val="bg1"/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97030E07-9DA7-4DE4-8CF6-4A7D5AB76E6F}"/>
              </a:ext>
            </a:extLst>
          </p:cNvPr>
          <p:cNvSpPr txBox="1"/>
          <p:nvPr/>
        </p:nvSpPr>
        <p:spPr>
          <a:xfrm>
            <a:off x="2011339" y="75159"/>
            <a:ext cx="7136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Ministerio Amigos de Jesús y María</a:t>
            </a:r>
            <a:endParaRPr lang="es-PE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6123A-F5B3-46ED-9352-7D200BCD1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41" y="1726441"/>
            <a:ext cx="9144000" cy="51363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19B625-2825-4948-89CE-8396C60B5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7" y="75159"/>
            <a:ext cx="1819564" cy="181956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EE13F4-6E7F-4014-9D45-95B776E1A55A}"/>
              </a:ext>
            </a:extLst>
          </p:cNvPr>
          <p:cNvSpPr txBox="1"/>
          <p:nvPr/>
        </p:nvSpPr>
        <p:spPr>
          <a:xfrm>
            <a:off x="2276577" y="521805"/>
            <a:ext cx="485608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100" b="1" dirty="0">
                <a:solidFill>
                  <a:srgbClr val="FFC000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Triduo Pascual</a:t>
            </a:r>
            <a:endParaRPr lang="en-US" sz="2100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D0B108-1131-D867-2A6B-DE42C8E99250}"/>
              </a:ext>
            </a:extLst>
          </p:cNvPr>
          <p:cNvSpPr txBox="1"/>
          <p:nvPr/>
        </p:nvSpPr>
        <p:spPr>
          <a:xfrm>
            <a:off x="5778631" y="6136849"/>
            <a:ext cx="29505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www.fcpeace.org</a:t>
            </a:r>
          </a:p>
        </p:txBody>
      </p:sp>
    </p:spTree>
    <p:extLst>
      <p:ext uri="{BB962C8B-B14F-4D97-AF65-F5344CB8AC3E}">
        <p14:creationId xmlns:p14="http://schemas.microsoft.com/office/powerpoint/2010/main" val="3039178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1802167" y="58861"/>
            <a:ext cx="64545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rial Black" panose="020B0A04020102020204" pitchFamily="34" charset="0"/>
              </a:rPr>
              <a:t>MISA JUEVES SANTO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5613D-4C38-4C0D-B5E9-DDB652AC8310}"/>
              </a:ext>
            </a:extLst>
          </p:cNvPr>
          <p:cNvSpPr txBox="1"/>
          <p:nvPr/>
        </p:nvSpPr>
        <p:spPr>
          <a:xfrm>
            <a:off x="1254848" y="579009"/>
            <a:ext cx="6214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 Black" panose="020B0A04020102020204" pitchFamily="34" charset="0"/>
              </a:rPr>
              <a:t>Qué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 Black" panose="020B0A04020102020204" pitchFamily="34" charset="0"/>
              </a:rPr>
              <a:t>ocurre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 Black" panose="020B0A04020102020204" pitchFamily="34" charset="0"/>
              </a:rPr>
              <a:t>en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 la </a:t>
            </a:r>
            <a:r>
              <a:rPr lang="en-US" dirty="0" err="1">
                <a:solidFill>
                  <a:schemeClr val="bg1"/>
                </a:solidFill>
                <a:latin typeface="Arial Black" panose="020B0A04020102020204" pitchFamily="34" charset="0"/>
              </a:rPr>
              <a:t>misa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 de Jueves Santo?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27A9C8F-25DE-42EB-AF04-0E0F4FAB6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77" y="1159922"/>
            <a:ext cx="2118343" cy="16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CB15CF3-0A6B-4C1D-98CB-B874D3E19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50" y="1159922"/>
            <a:ext cx="26574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447BDAE-DF65-49D1-A08E-E70776C4C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55" y="1159922"/>
            <a:ext cx="3587345" cy="238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815E94-C3D5-43FE-BD93-50FA7444E1BD}"/>
              </a:ext>
            </a:extLst>
          </p:cNvPr>
          <p:cNvSpPr txBox="1"/>
          <p:nvPr/>
        </p:nvSpPr>
        <p:spPr>
          <a:xfrm>
            <a:off x="0" y="2826409"/>
            <a:ext cx="539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El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sacerdote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lava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los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pies a 12 personas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rememorando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lo que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hizo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Jesús.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4DA18-F73F-42AA-A4B6-6BB037D9CFC3}"/>
              </a:ext>
            </a:extLst>
          </p:cNvPr>
          <p:cNvSpPr txBox="1"/>
          <p:nvPr/>
        </p:nvSpPr>
        <p:spPr>
          <a:xfrm>
            <a:off x="5110625" y="3530200"/>
            <a:ext cx="4033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El Padre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bendice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los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santos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óleos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: santo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crisma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, que se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usarán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para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los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sacramentos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celebrar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durante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el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año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DC6E895A-4E6C-4BF6-9279-87DDA7DE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1" y="3564189"/>
            <a:ext cx="4209929" cy="236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A56676-05B4-4A6D-8A9F-86926938352D}"/>
              </a:ext>
            </a:extLst>
          </p:cNvPr>
          <p:cNvSpPr txBox="1"/>
          <p:nvPr/>
        </p:nvSpPr>
        <p:spPr>
          <a:xfrm>
            <a:off x="195677" y="5934670"/>
            <a:ext cx="8611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celebra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la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Eucaristía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: Se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consagran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suficientes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formas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, y se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guardan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para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el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Viernes Santo,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ya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que no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habrá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más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consagración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hasta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el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sábado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en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la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noche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17020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-409484" y="96915"/>
            <a:ext cx="95534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  </a:t>
            </a:r>
            <a:r>
              <a:rPr lang="en-US" sz="2700" dirty="0">
                <a:latin typeface="Arial Black" panose="020B0A04020102020204" pitchFamily="34" charset="0"/>
              </a:rPr>
              <a:t>2do DIA TRIDUO PASCUAL: VIERNES SANTO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58BE7-5752-492D-8F79-D7B09FD61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7932"/>
            <a:ext cx="9144000" cy="51492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827D9E-B283-4183-A10D-D5F232D39426}"/>
              </a:ext>
            </a:extLst>
          </p:cNvPr>
          <p:cNvSpPr txBox="1"/>
          <p:nvPr/>
        </p:nvSpPr>
        <p:spPr>
          <a:xfrm>
            <a:off x="0" y="5734616"/>
            <a:ext cx="929492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Este día, se </a:t>
            </a:r>
            <a:r>
              <a:rPr lang="en-US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recuerda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la </a:t>
            </a:r>
            <a:r>
              <a:rPr lang="en-US" sz="2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Pasión</a:t>
            </a:r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y Muerte de </a:t>
            </a:r>
            <a:r>
              <a:rPr lang="en-US" sz="2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Jesucristo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. </a:t>
            </a:r>
          </a:p>
          <a:p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Se </a:t>
            </a:r>
            <a:r>
              <a:rPr lang="en-US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hacen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Via Crucis, </a:t>
            </a:r>
            <a:r>
              <a:rPr lang="en-US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acompañando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a Jesús </a:t>
            </a:r>
            <a:r>
              <a:rPr lang="en-US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en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su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camino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con </a:t>
            </a:r>
          </a:p>
          <a:p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la Cruz a cuestas hasta </a:t>
            </a:r>
            <a:r>
              <a:rPr lang="en-US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el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Monte </a:t>
            </a:r>
            <a:r>
              <a:rPr lang="en-US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Calvario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2992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-328003" y="0"/>
            <a:ext cx="95534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  </a:t>
            </a:r>
            <a:r>
              <a:rPr lang="en-US" sz="2700" dirty="0">
                <a:latin typeface="Arial Black" panose="020B0A04020102020204" pitchFamily="34" charset="0"/>
              </a:rPr>
              <a:t>2do DIA TRIDUO PASCUAL: VIERNES SANTO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874D89-0BB6-42F4-BD90-996026C72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289"/>
            <a:ext cx="9144000" cy="5182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827D9E-B283-4183-A10D-D5F232D39426}"/>
              </a:ext>
            </a:extLst>
          </p:cNvPr>
          <p:cNvSpPr txBox="1"/>
          <p:nvPr/>
        </p:nvSpPr>
        <p:spPr>
          <a:xfrm>
            <a:off x="0" y="5598483"/>
            <a:ext cx="9428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Este día, no hay </a:t>
            </a:r>
            <a:r>
              <a:rPr lang="en-US" sz="2000" dirty="0" err="1">
                <a:latin typeface="Arial Black" panose="020B0A04020102020204" pitchFamily="34" charset="0"/>
              </a:rPr>
              <a:t>misa</a:t>
            </a:r>
            <a:r>
              <a:rPr lang="en-US" sz="2000" dirty="0">
                <a:latin typeface="Arial Black" panose="020B0A04020102020204" pitchFamily="34" charset="0"/>
              </a:rPr>
              <a:t>, </a:t>
            </a:r>
            <a:r>
              <a:rPr lang="en-US" sz="2000" dirty="0" err="1">
                <a:latin typeface="Arial Black" panose="020B0A04020102020204" pitchFamily="34" charset="0"/>
              </a:rPr>
              <a:t>pero</a:t>
            </a:r>
            <a:r>
              <a:rPr lang="en-US" sz="2000" dirty="0">
                <a:latin typeface="Arial Black" panose="020B0A04020102020204" pitchFamily="34" charset="0"/>
              </a:rPr>
              <a:t> se </a:t>
            </a:r>
            <a:r>
              <a:rPr lang="en-US" sz="2000" dirty="0" err="1">
                <a:latin typeface="Arial Black" panose="020B0A04020102020204" pitchFamily="34" charset="0"/>
              </a:rPr>
              <a:t>hace</a:t>
            </a:r>
            <a:r>
              <a:rPr lang="en-US" sz="2000" dirty="0">
                <a:latin typeface="Arial Black" panose="020B0A04020102020204" pitchFamily="34" charset="0"/>
              </a:rPr>
              <a:t> la </a:t>
            </a:r>
            <a:r>
              <a:rPr lang="en-US" sz="2000" dirty="0" err="1">
                <a:latin typeface="Arial Black" panose="020B0A04020102020204" pitchFamily="34" charset="0"/>
              </a:rPr>
              <a:t>Liturgia</a:t>
            </a:r>
            <a:r>
              <a:rPr lang="en-US" sz="2000" dirty="0">
                <a:latin typeface="Arial Black" panose="020B0A04020102020204" pitchFamily="34" charset="0"/>
              </a:rPr>
              <a:t> de la Palabra, la </a:t>
            </a:r>
            <a:r>
              <a:rPr lang="en-US" sz="2000" dirty="0" err="1">
                <a:latin typeface="Arial Black" panose="020B0A04020102020204" pitchFamily="34" charset="0"/>
              </a:rPr>
              <a:t>Veneración</a:t>
            </a:r>
            <a:r>
              <a:rPr lang="en-US" sz="2000" dirty="0">
                <a:latin typeface="Arial Black" panose="020B0A04020102020204" pitchFamily="34" charset="0"/>
              </a:rPr>
              <a:t> de la Cruz.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Se </a:t>
            </a:r>
            <a:r>
              <a:rPr lang="en-US" sz="2000" dirty="0" err="1">
                <a:latin typeface="Arial Black" panose="020B0A04020102020204" pitchFamily="34" charset="0"/>
              </a:rPr>
              <a:t>medita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sobre</a:t>
            </a:r>
            <a:r>
              <a:rPr lang="en-US" sz="2000" dirty="0">
                <a:latin typeface="Arial Black" panose="020B0A04020102020204" pitchFamily="34" charset="0"/>
              </a:rPr>
              <a:t> las 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7 </a:t>
            </a:r>
            <a:r>
              <a:rPr lang="en-US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últimas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palabras que </a:t>
            </a:r>
            <a:r>
              <a:rPr lang="en-US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dijo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latin typeface="Arial Black" panose="020B0A04020102020204" pitchFamily="34" charset="0"/>
              </a:rPr>
              <a:t>Jesús </a:t>
            </a:r>
            <a:r>
              <a:rPr lang="en-US" sz="2000" dirty="0" err="1">
                <a:latin typeface="Arial Black" panose="020B0A04020102020204" pitchFamily="34" charset="0"/>
              </a:rPr>
              <a:t>en</a:t>
            </a:r>
            <a:r>
              <a:rPr lang="en-US" sz="2000" dirty="0">
                <a:latin typeface="Arial Black" panose="020B0A04020102020204" pitchFamily="34" charset="0"/>
              </a:rPr>
              <a:t> la Cruz.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FE2E09-BFDD-4CEB-A93E-5089849349D4}"/>
              </a:ext>
            </a:extLst>
          </p:cNvPr>
          <p:cNvSpPr txBox="1"/>
          <p:nvPr/>
        </p:nvSpPr>
        <p:spPr>
          <a:xfrm>
            <a:off x="0" y="6523240"/>
            <a:ext cx="9428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Los </a:t>
            </a:r>
            <a:r>
              <a:rPr lang="en-US" sz="2000" dirty="0" err="1">
                <a:latin typeface="Arial Black" panose="020B0A04020102020204" pitchFamily="34" charset="0"/>
              </a:rPr>
              <a:t>sagrarios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están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abiertos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en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señal</a:t>
            </a:r>
            <a:r>
              <a:rPr lang="en-US" sz="2000" dirty="0">
                <a:latin typeface="Arial Black" panose="020B0A04020102020204" pitchFamily="34" charset="0"/>
              </a:rPr>
              <a:t> de que Jesús no esta.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51FFAA-0453-446E-BEAD-37F8A4F503E0}"/>
              </a:ext>
            </a:extLst>
          </p:cNvPr>
          <p:cNvSpPr txBox="1"/>
          <p:nvPr/>
        </p:nvSpPr>
        <p:spPr>
          <a:xfrm>
            <a:off x="0" y="1009120"/>
            <a:ext cx="321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1.- “Padre, </a:t>
            </a:r>
            <a:r>
              <a:rPr lang="en-US" b="1" dirty="0" err="1"/>
              <a:t>perdónalos</a:t>
            </a:r>
            <a:r>
              <a:rPr lang="en-US" b="1" dirty="0"/>
              <a:t> </a:t>
            </a:r>
            <a:r>
              <a:rPr lang="en-US" b="1" dirty="0" err="1"/>
              <a:t>porque</a:t>
            </a:r>
            <a:r>
              <a:rPr lang="en-US" b="1" dirty="0"/>
              <a:t> no </a:t>
            </a:r>
            <a:r>
              <a:rPr lang="en-US" b="1" dirty="0" err="1"/>
              <a:t>saben</a:t>
            </a:r>
            <a:r>
              <a:rPr lang="en-US" b="1" dirty="0"/>
              <a:t> lo que </a:t>
            </a:r>
            <a:r>
              <a:rPr lang="en-US" b="1" dirty="0" err="1"/>
              <a:t>hacen</a:t>
            </a:r>
            <a:r>
              <a:rPr lang="en-US" b="1" dirty="0"/>
              <a:t>”.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AAEE5F-582E-453B-A95C-B837BBF745A2}"/>
              </a:ext>
            </a:extLst>
          </p:cNvPr>
          <p:cNvSpPr txBox="1"/>
          <p:nvPr/>
        </p:nvSpPr>
        <p:spPr>
          <a:xfrm>
            <a:off x="0" y="1689528"/>
            <a:ext cx="3000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2.- “</a:t>
            </a:r>
            <a:r>
              <a:rPr lang="en-US" b="1" dirty="0" err="1"/>
              <a:t>Yo</a:t>
            </a:r>
            <a:r>
              <a:rPr lang="en-US" b="1" dirty="0"/>
              <a:t> te </a:t>
            </a:r>
            <a:r>
              <a:rPr lang="en-US" b="1" dirty="0" err="1"/>
              <a:t>aseguro</a:t>
            </a:r>
            <a:r>
              <a:rPr lang="en-US" b="1" dirty="0"/>
              <a:t> que hoy </a:t>
            </a:r>
            <a:r>
              <a:rPr lang="en-US" b="1" dirty="0" err="1"/>
              <a:t>mismo</a:t>
            </a:r>
            <a:r>
              <a:rPr lang="en-US" b="1" dirty="0"/>
              <a:t>, </a:t>
            </a:r>
            <a:r>
              <a:rPr lang="en-US" b="1" dirty="0" err="1"/>
              <a:t>estarás</a:t>
            </a:r>
            <a:r>
              <a:rPr lang="en-US" b="1" dirty="0"/>
              <a:t> </a:t>
            </a:r>
            <a:r>
              <a:rPr lang="en-US" b="1" dirty="0" err="1"/>
              <a:t>conmigo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paraíso</a:t>
            </a:r>
            <a:r>
              <a:rPr lang="en-US" b="1" dirty="0"/>
              <a:t>”.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FF7CCE-A8D2-4806-8B65-44F80D699055}"/>
              </a:ext>
            </a:extLst>
          </p:cNvPr>
          <p:cNvSpPr txBox="1"/>
          <p:nvPr/>
        </p:nvSpPr>
        <p:spPr>
          <a:xfrm>
            <a:off x="-1" y="2677314"/>
            <a:ext cx="300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3.- “</a:t>
            </a:r>
            <a:r>
              <a:rPr lang="en-US" b="1" dirty="0" err="1"/>
              <a:t>Mujer</a:t>
            </a:r>
            <a:r>
              <a:rPr lang="en-US" b="1" dirty="0"/>
              <a:t>, </a:t>
            </a:r>
            <a:r>
              <a:rPr lang="en-US" b="1" dirty="0" err="1"/>
              <a:t>ahí</a:t>
            </a:r>
            <a:r>
              <a:rPr lang="en-US" b="1" dirty="0"/>
              <a:t> </a:t>
            </a:r>
            <a:r>
              <a:rPr lang="en-US" b="1" dirty="0" err="1"/>
              <a:t>tienes</a:t>
            </a:r>
            <a:r>
              <a:rPr lang="en-US" b="1" dirty="0"/>
              <a:t> a </a:t>
            </a:r>
            <a:r>
              <a:rPr lang="en-US" b="1" dirty="0" err="1"/>
              <a:t>tu</a:t>
            </a:r>
            <a:r>
              <a:rPr lang="en-US" b="1" dirty="0"/>
              <a:t> </a:t>
            </a:r>
            <a:r>
              <a:rPr lang="en-US" b="1" dirty="0" err="1"/>
              <a:t>hijo</a:t>
            </a:r>
            <a:r>
              <a:rPr lang="en-US" b="1" dirty="0"/>
              <a:t>. </a:t>
            </a:r>
            <a:r>
              <a:rPr lang="en-US" b="1" dirty="0" err="1"/>
              <a:t>Ahí</a:t>
            </a:r>
            <a:r>
              <a:rPr lang="en-US" b="1" dirty="0"/>
              <a:t> </a:t>
            </a:r>
            <a:r>
              <a:rPr lang="en-US" b="1" dirty="0" err="1"/>
              <a:t>tienes</a:t>
            </a:r>
            <a:r>
              <a:rPr lang="en-US" b="1" dirty="0"/>
              <a:t> a </a:t>
            </a:r>
            <a:r>
              <a:rPr lang="en-US" b="1" dirty="0" err="1"/>
              <a:t>tu</a:t>
            </a:r>
            <a:r>
              <a:rPr lang="en-US" b="1" dirty="0"/>
              <a:t> Madre”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4ABE1-80C1-49EF-B13B-6A33A7D9E2E4}"/>
              </a:ext>
            </a:extLst>
          </p:cNvPr>
          <p:cNvSpPr txBox="1"/>
          <p:nvPr/>
        </p:nvSpPr>
        <p:spPr>
          <a:xfrm>
            <a:off x="6143347" y="945327"/>
            <a:ext cx="300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4.- “ Dios </a:t>
            </a:r>
            <a:r>
              <a:rPr lang="en-US" b="1" dirty="0" err="1"/>
              <a:t>mío</a:t>
            </a:r>
            <a:r>
              <a:rPr lang="en-US" b="1" dirty="0"/>
              <a:t>, Dios </a:t>
            </a:r>
            <a:r>
              <a:rPr lang="en-US" b="1" dirty="0" err="1"/>
              <a:t>mío</a:t>
            </a:r>
            <a:r>
              <a:rPr lang="en-US" b="1" dirty="0"/>
              <a:t>, </a:t>
            </a:r>
            <a:r>
              <a:rPr lang="es-ES" b="1" i="0" dirty="0">
                <a:effectLst/>
              </a:rPr>
              <a:t>¿por qué me has abandonado?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58F09A-F529-46F5-9D1B-A8A646855536}"/>
              </a:ext>
            </a:extLst>
          </p:cNvPr>
          <p:cNvSpPr txBox="1"/>
          <p:nvPr/>
        </p:nvSpPr>
        <p:spPr>
          <a:xfrm>
            <a:off x="6184087" y="2258143"/>
            <a:ext cx="300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6.- “</a:t>
            </a:r>
            <a:r>
              <a:rPr lang="en-US" b="1" dirty="0" err="1"/>
              <a:t>Todo</a:t>
            </a:r>
            <a:r>
              <a:rPr lang="en-US" b="1" dirty="0"/>
              <a:t> </a:t>
            </a:r>
            <a:r>
              <a:rPr lang="en-US" b="1" dirty="0" err="1"/>
              <a:t>está</a:t>
            </a:r>
            <a:r>
              <a:rPr lang="en-US" b="1" dirty="0"/>
              <a:t> </a:t>
            </a:r>
            <a:r>
              <a:rPr lang="en-US" b="1" dirty="0" err="1"/>
              <a:t>consumado</a:t>
            </a:r>
            <a:r>
              <a:rPr lang="en-US" b="1" dirty="0"/>
              <a:t>”.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87B8C6-638B-4E4D-A512-4C460E87DB3A}"/>
              </a:ext>
            </a:extLst>
          </p:cNvPr>
          <p:cNvSpPr txBox="1"/>
          <p:nvPr/>
        </p:nvSpPr>
        <p:spPr>
          <a:xfrm>
            <a:off x="6184087" y="2782669"/>
            <a:ext cx="300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7.- “Padre,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tus</a:t>
            </a:r>
            <a:r>
              <a:rPr lang="en-US" b="1" dirty="0"/>
              <a:t> manos </a:t>
            </a:r>
            <a:r>
              <a:rPr lang="en-US" b="1" dirty="0" err="1"/>
              <a:t>encomiendo</a:t>
            </a:r>
            <a:r>
              <a:rPr lang="en-US" b="1" dirty="0"/>
              <a:t> mi </a:t>
            </a:r>
            <a:r>
              <a:rPr lang="en-US" b="1" dirty="0" err="1"/>
              <a:t>espíritu</a:t>
            </a:r>
            <a:r>
              <a:rPr lang="en-US" b="1" dirty="0"/>
              <a:t>”.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1528E6-26C4-41BA-9EF6-A9AE799921A0}"/>
              </a:ext>
            </a:extLst>
          </p:cNvPr>
          <p:cNvSpPr txBox="1"/>
          <p:nvPr/>
        </p:nvSpPr>
        <p:spPr>
          <a:xfrm>
            <a:off x="6184087" y="1723615"/>
            <a:ext cx="300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5.- “ Tengo sed!”.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8F09E0-B0BF-41D7-9046-3897F1EC2ED2}"/>
              </a:ext>
            </a:extLst>
          </p:cNvPr>
          <p:cNvSpPr txBox="1"/>
          <p:nvPr/>
        </p:nvSpPr>
        <p:spPr>
          <a:xfrm>
            <a:off x="133165" y="612559"/>
            <a:ext cx="347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LAS SIETE PALABRAS</a:t>
            </a:r>
          </a:p>
        </p:txBody>
      </p:sp>
    </p:spTree>
    <p:extLst>
      <p:ext uri="{BB962C8B-B14F-4D97-AF65-F5344CB8AC3E}">
        <p14:creationId xmlns:p14="http://schemas.microsoft.com/office/powerpoint/2010/main" val="135617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3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1160639" y="116986"/>
            <a:ext cx="95534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  </a:t>
            </a:r>
            <a:r>
              <a:rPr lang="en-US" sz="2700" dirty="0">
                <a:latin typeface="Arial Black" panose="020B0A04020102020204" pitchFamily="34" charset="0"/>
              </a:rPr>
              <a:t>LITURGIA DEL VIERNES SANTO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54865-C3AB-4795-B3AD-91944CBFC76C}"/>
              </a:ext>
            </a:extLst>
          </p:cNvPr>
          <p:cNvSpPr txBox="1"/>
          <p:nvPr/>
        </p:nvSpPr>
        <p:spPr>
          <a:xfrm>
            <a:off x="-55344" y="4725241"/>
            <a:ext cx="9294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Se da la </a:t>
            </a:r>
            <a:r>
              <a:rPr lang="en-US" sz="2000" dirty="0" err="1">
                <a:latin typeface="Arial Black" panose="020B0A04020102020204" pitchFamily="34" charset="0"/>
              </a:rPr>
              <a:t>eucaristía</a:t>
            </a:r>
            <a:r>
              <a:rPr lang="en-US" sz="2000" dirty="0">
                <a:latin typeface="Arial Black" panose="020B0A04020102020204" pitchFamily="34" charset="0"/>
              </a:rPr>
              <a:t>, (con las </a:t>
            </a:r>
            <a:r>
              <a:rPr lang="en-US" sz="2000" dirty="0" err="1">
                <a:latin typeface="Arial Black" panose="020B0A04020102020204" pitchFamily="34" charset="0"/>
              </a:rPr>
              <a:t>formas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reservadas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el</a:t>
            </a:r>
            <a:r>
              <a:rPr lang="en-US" sz="2000" dirty="0">
                <a:latin typeface="Arial Black" panose="020B0A04020102020204" pitchFamily="34" charset="0"/>
              </a:rPr>
              <a:t> Jueves Santo).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06D5C9B-E1CA-4AF5-A91F-CBDC2BE12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58" y="678678"/>
            <a:ext cx="4036768" cy="226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D581A8-41AF-4E44-AADE-72A7595A52B9}"/>
              </a:ext>
            </a:extLst>
          </p:cNvPr>
          <p:cNvSpPr txBox="1"/>
          <p:nvPr/>
        </p:nvSpPr>
        <p:spPr>
          <a:xfrm>
            <a:off x="4282290" y="826731"/>
            <a:ext cx="4728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El color </a:t>
            </a:r>
            <a:r>
              <a:rPr lang="en-US" sz="2000" dirty="0" err="1">
                <a:latin typeface="Arial Black" panose="020B0A04020102020204" pitchFamily="34" charset="0"/>
              </a:rPr>
              <a:t>litúrgico</a:t>
            </a:r>
            <a:r>
              <a:rPr lang="en-US" sz="2000" dirty="0">
                <a:latin typeface="Arial Black" panose="020B0A04020102020204" pitchFamily="34" charset="0"/>
              </a:rPr>
              <a:t> es </a:t>
            </a:r>
            <a:r>
              <a:rPr lang="en-US" sz="2000" dirty="0" err="1">
                <a:latin typeface="Arial Black" panose="020B0A04020102020204" pitchFamily="34" charset="0"/>
              </a:rPr>
              <a:t>el</a:t>
            </a:r>
            <a:r>
              <a:rPr lang="en-US" sz="2000" dirty="0">
                <a:latin typeface="Arial Black" panose="020B0A04020102020204" pitchFamily="34" charset="0"/>
              </a:rPr>
              <a:t> ROJO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47A63B-F5C3-46AB-97F6-FFB9C5254670}"/>
              </a:ext>
            </a:extLst>
          </p:cNvPr>
          <p:cNvSpPr txBox="1"/>
          <p:nvPr/>
        </p:nvSpPr>
        <p:spPr>
          <a:xfrm>
            <a:off x="4282290" y="1226841"/>
            <a:ext cx="48617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No hay canto de entrada.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El </a:t>
            </a:r>
            <a:r>
              <a:rPr lang="en-US" sz="2000" dirty="0" err="1">
                <a:latin typeface="Arial Black" panose="020B0A04020102020204" pitchFamily="34" charset="0"/>
              </a:rPr>
              <a:t>sacerdote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entra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en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silencio</a:t>
            </a:r>
            <a:r>
              <a:rPr lang="en-US" sz="2000" dirty="0">
                <a:latin typeface="Arial Black" panose="020B0A04020102020204" pitchFamily="34" charset="0"/>
              </a:rPr>
              <a:t> y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se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postra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en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el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suelo</a:t>
            </a:r>
            <a:r>
              <a:rPr lang="en-US" sz="2000" dirty="0">
                <a:latin typeface="Arial Black" panose="020B0A04020102020204" pitchFamily="34" charset="0"/>
              </a:rPr>
              <a:t>: </a:t>
            </a:r>
            <a:r>
              <a:rPr lang="en-US" sz="2000" dirty="0" err="1">
                <a:latin typeface="Arial Black" panose="020B0A04020102020204" pitchFamily="34" charset="0"/>
              </a:rPr>
              <a:t>expresando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el</a:t>
            </a:r>
            <a:r>
              <a:rPr lang="en-US" sz="2000" dirty="0">
                <a:latin typeface="Arial Black" panose="020B0A04020102020204" pitchFamily="34" charset="0"/>
              </a:rPr>
              <a:t> dolor </a:t>
            </a:r>
            <a:r>
              <a:rPr lang="en-US" sz="2000" dirty="0" err="1">
                <a:latin typeface="Arial Black" panose="020B0A04020102020204" pitchFamily="34" charset="0"/>
              </a:rPr>
              <a:t>por</a:t>
            </a:r>
            <a:r>
              <a:rPr lang="en-US" sz="2000" dirty="0">
                <a:latin typeface="Arial Black" panose="020B0A04020102020204" pitchFamily="34" charset="0"/>
              </a:rPr>
              <a:t> la </a:t>
            </a:r>
            <a:r>
              <a:rPr lang="en-US" sz="2000" dirty="0" err="1">
                <a:latin typeface="Arial Black" panose="020B0A04020102020204" pitchFamily="34" charset="0"/>
              </a:rPr>
              <a:t>agonía</a:t>
            </a:r>
            <a:r>
              <a:rPr lang="en-US" sz="2000" dirty="0">
                <a:latin typeface="Arial Black" panose="020B0A04020102020204" pitchFamily="34" charset="0"/>
              </a:rPr>
              <a:t> de Jesús.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3C062B-8E6E-4FA1-B255-1F995DCEF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26" y="5265846"/>
            <a:ext cx="2655302" cy="14751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917EAE-FEE7-4F37-A394-7ECE2886278D}"/>
              </a:ext>
            </a:extLst>
          </p:cNvPr>
          <p:cNvSpPr txBox="1"/>
          <p:nvPr/>
        </p:nvSpPr>
        <p:spPr>
          <a:xfrm>
            <a:off x="2884044" y="5152387"/>
            <a:ext cx="63555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Día de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ayuno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latin typeface="Arial Black" panose="020B0A04020102020204" pitchFamily="34" charset="0"/>
              </a:rPr>
              <a:t>( para </a:t>
            </a:r>
            <a:r>
              <a:rPr lang="en-US" sz="2000" dirty="0" err="1">
                <a:latin typeface="Arial Black" panose="020B0A04020102020204" pitchFamily="34" charset="0"/>
              </a:rPr>
              <a:t>mayores</a:t>
            </a:r>
            <a:r>
              <a:rPr lang="en-US" sz="2000" dirty="0">
                <a:latin typeface="Arial Black" panose="020B0A04020102020204" pitchFamily="34" charset="0"/>
              </a:rPr>
              <a:t> de 18 </a:t>
            </a:r>
            <a:r>
              <a:rPr lang="en-US" sz="2000" dirty="0" err="1">
                <a:latin typeface="Arial Black" panose="020B0A04020102020204" pitchFamily="34" charset="0"/>
              </a:rPr>
              <a:t>anos</a:t>
            </a:r>
            <a:r>
              <a:rPr lang="en-US" sz="2000" dirty="0">
                <a:latin typeface="Arial Black" panose="020B0A04020102020204" pitchFamily="34" charset="0"/>
              </a:rPr>
              <a:t>)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y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abstinencia</a:t>
            </a:r>
            <a:r>
              <a:rPr lang="en-US" sz="2000" dirty="0">
                <a:latin typeface="Arial Black" panose="020B0A04020102020204" pitchFamily="34" charset="0"/>
              </a:rPr>
              <a:t> ( mayor de 14 </a:t>
            </a:r>
            <a:r>
              <a:rPr lang="en-US" sz="2000" dirty="0" err="1">
                <a:latin typeface="Arial Black" panose="020B0A04020102020204" pitchFamily="34" charset="0"/>
              </a:rPr>
              <a:t>anos</a:t>
            </a:r>
            <a:r>
              <a:rPr lang="en-US" sz="2000" dirty="0">
                <a:latin typeface="Arial Black" panose="020B0A04020102020204" pitchFamily="34" charset="0"/>
              </a:rPr>
              <a:t>). Es </a:t>
            </a:r>
            <a:r>
              <a:rPr lang="en-US" sz="2000" dirty="0" err="1">
                <a:latin typeface="Arial Black" panose="020B0A04020102020204" pitchFamily="34" charset="0"/>
              </a:rPr>
              <a:t>una</a:t>
            </a:r>
            <a:r>
              <a:rPr lang="en-US" sz="2000" dirty="0">
                <a:latin typeface="Arial Black" panose="020B0A04020102020204" pitchFamily="34" charset="0"/>
              </a:rPr>
              <a:t> forma de </a:t>
            </a:r>
            <a:r>
              <a:rPr lang="en-US" sz="2000" dirty="0" err="1">
                <a:latin typeface="Arial Black" panose="020B0A04020102020204" pitchFamily="34" charset="0"/>
              </a:rPr>
              <a:t>purificar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el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cuerpo</a:t>
            </a:r>
            <a:r>
              <a:rPr lang="en-US" sz="2000" dirty="0">
                <a:latin typeface="Arial Black" panose="020B0A04020102020204" pitchFamily="34" charset="0"/>
              </a:rPr>
              <a:t> y </a:t>
            </a:r>
            <a:r>
              <a:rPr lang="en-US" sz="2000" dirty="0" err="1">
                <a:latin typeface="Arial Black" panose="020B0A04020102020204" pitchFamily="34" charset="0"/>
              </a:rPr>
              <a:t>abrirnos</a:t>
            </a:r>
            <a:r>
              <a:rPr lang="en-US" sz="2000" dirty="0">
                <a:latin typeface="Arial Black" panose="020B0A04020102020204" pitchFamily="34" charset="0"/>
              </a:rPr>
              <a:t> a la </a:t>
            </a:r>
            <a:r>
              <a:rPr lang="en-US" sz="2000" dirty="0" err="1">
                <a:latin typeface="Arial Black" panose="020B0A04020102020204" pitchFamily="34" charset="0"/>
              </a:rPr>
              <a:t>oración</a:t>
            </a:r>
            <a:r>
              <a:rPr lang="en-US" sz="2000" dirty="0">
                <a:latin typeface="Arial Black" panose="020B0A04020102020204" pitchFamily="34" charset="0"/>
              </a:rPr>
              <a:t>. Los </a:t>
            </a:r>
            <a:r>
              <a:rPr lang="en-US" sz="2000" dirty="0" err="1">
                <a:latin typeface="Arial Black" panose="020B0A04020102020204" pitchFamily="34" charset="0"/>
              </a:rPr>
              <a:t>niños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también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estan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invitados</a:t>
            </a:r>
            <a:r>
              <a:rPr lang="en-US" sz="2000" dirty="0">
                <a:latin typeface="Arial Black" panose="020B0A04020102020204" pitchFamily="34" charset="0"/>
              </a:rPr>
              <a:t> a </a:t>
            </a:r>
            <a:r>
              <a:rPr lang="en-US" sz="2000" dirty="0" err="1">
                <a:latin typeface="Arial Black" panose="020B0A04020102020204" pitchFamily="34" charset="0"/>
              </a:rPr>
              <a:t>formar</a:t>
            </a:r>
            <a:r>
              <a:rPr lang="en-US" sz="2000" dirty="0">
                <a:latin typeface="Arial Black" panose="020B0A04020102020204" pitchFamily="34" charset="0"/>
              </a:rPr>
              <a:t> un </a:t>
            </a:r>
            <a:r>
              <a:rPr lang="en-US" sz="2000" dirty="0" err="1">
                <a:latin typeface="Arial Black" panose="020B0A04020102020204" pitchFamily="34" charset="0"/>
              </a:rPr>
              <a:t>espíritu</a:t>
            </a:r>
            <a:r>
              <a:rPr lang="en-US" sz="2000" dirty="0">
                <a:latin typeface="Arial Black" panose="020B0A04020102020204" pitchFamily="34" charset="0"/>
              </a:rPr>
              <a:t> de </a:t>
            </a:r>
            <a:r>
              <a:rPr lang="en-US" sz="2000" dirty="0" err="1">
                <a:latin typeface="Arial Black" panose="020B0A04020102020204" pitchFamily="34" charset="0"/>
              </a:rPr>
              <a:t>penitencia</a:t>
            </a:r>
            <a:r>
              <a:rPr lang="en-US" sz="2000" dirty="0"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2A8E1155-D79E-4EF7-ABCF-B0079B6C5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17" y="3043617"/>
            <a:ext cx="2654145" cy="164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26B680-E39B-446D-A8F9-3097310789E7}"/>
              </a:ext>
            </a:extLst>
          </p:cNvPr>
          <p:cNvSpPr txBox="1"/>
          <p:nvPr/>
        </p:nvSpPr>
        <p:spPr>
          <a:xfrm>
            <a:off x="2863928" y="3255607"/>
            <a:ext cx="6146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 Black" panose="020B0A04020102020204" pitchFamily="34" charset="0"/>
              </a:rPr>
              <a:t>Veneración</a:t>
            </a:r>
            <a:r>
              <a:rPr lang="en-US" sz="2000" dirty="0">
                <a:latin typeface="Arial Black" panose="020B0A04020102020204" pitchFamily="34" charset="0"/>
              </a:rPr>
              <a:t> de la Santa Cruz: </a:t>
            </a:r>
            <a:r>
              <a:rPr lang="en-US" sz="2000" dirty="0" err="1">
                <a:latin typeface="Arial Black" panose="020B0A04020102020204" pitchFamily="34" charset="0"/>
              </a:rPr>
              <a:t>Besamos</a:t>
            </a:r>
            <a:r>
              <a:rPr lang="en-US" sz="2000" dirty="0">
                <a:latin typeface="Arial Black" panose="020B0A04020102020204" pitchFamily="34" charset="0"/>
              </a:rPr>
              <a:t> la </a:t>
            </a:r>
            <a:r>
              <a:rPr lang="en-US" sz="2000" dirty="0" err="1">
                <a:latin typeface="Arial Black" panose="020B0A04020102020204" pitchFamily="34" charset="0"/>
              </a:rPr>
              <a:t>cruz</a:t>
            </a:r>
            <a:r>
              <a:rPr lang="en-US" sz="2000" dirty="0">
                <a:latin typeface="Arial Black" panose="020B0A04020102020204" pitchFamily="34" charset="0"/>
              </a:rPr>
              <a:t> y </a:t>
            </a:r>
            <a:r>
              <a:rPr lang="en-US" sz="2000" dirty="0" err="1">
                <a:latin typeface="Arial Black" panose="020B0A04020102020204" pitchFamily="34" charset="0"/>
              </a:rPr>
              <a:t>reconocemos</a:t>
            </a:r>
            <a:r>
              <a:rPr lang="en-US" sz="2000" dirty="0">
                <a:latin typeface="Arial Black" panose="020B0A04020102020204" pitchFamily="34" charset="0"/>
              </a:rPr>
              <a:t> que </a:t>
            </a:r>
            <a:r>
              <a:rPr lang="en-US" sz="2000" dirty="0" err="1">
                <a:latin typeface="Arial Black" panose="020B0A04020102020204" pitchFamily="34" charset="0"/>
              </a:rPr>
              <a:t>por</a:t>
            </a:r>
            <a:r>
              <a:rPr lang="en-US" sz="2000" dirty="0">
                <a:latin typeface="Arial Black" panose="020B0A04020102020204" pitchFamily="34" charset="0"/>
              </a:rPr>
              <a:t> la Santa Cruz </a:t>
            </a:r>
            <a:r>
              <a:rPr lang="en-US" sz="2000" dirty="0" err="1">
                <a:latin typeface="Arial Black" panose="020B0A04020102020204" pitchFamily="34" charset="0"/>
              </a:rPr>
              <a:t>fuimos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salvados</a:t>
            </a:r>
            <a:r>
              <a:rPr lang="en-US" sz="2000" dirty="0">
                <a:latin typeface="Arial Black" panose="020B0A04020102020204" pitchFamily="34" charset="0"/>
              </a:rPr>
              <a:t> del </a:t>
            </a:r>
            <a:r>
              <a:rPr lang="en-US" sz="2000" dirty="0" err="1">
                <a:latin typeface="Arial Black" panose="020B0A04020102020204" pitchFamily="34" charset="0"/>
              </a:rPr>
              <a:t>pecado</a:t>
            </a:r>
            <a:r>
              <a:rPr lang="en-US" sz="2000" dirty="0"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752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-152031" y="27671"/>
            <a:ext cx="92960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  </a:t>
            </a:r>
            <a:r>
              <a:rPr lang="en-US" sz="2700" dirty="0">
                <a:latin typeface="Arial Black" panose="020B0A04020102020204" pitchFamily="34" charset="0"/>
              </a:rPr>
              <a:t>3er DIA TRIDUO PASCUAL: SABADO SANTO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3C9AF2-2C72-4A73-AE17-2FDF3C296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06" y="464481"/>
            <a:ext cx="8185213" cy="5065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F638F5-A571-49C2-8A25-109435E2982D}"/>
              </a:ext>
            </a:extLst>
          </p:cNvPr>
          <p:cNvSpPr txBox="1"/>
          <p:nvPr/>
        </p:nvSpPr>
        <p:spPr>
          <a:xfrm>
            <a:off x="71021" y="5570974"/>
            <a:ext cx="8851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Es un día de </a:t>
            </a:r>
            <a:r>
              <a:rPr lang="en-US" dirty="0" err="1">
                <a:latin typeface="Arial Black" panose="020B0A04020102020204" pitchFamily="34" charset="0"/>
              </a:rPr>
              <a:t>oración</a:t>
            </a:r>
            <a:r>
              <a:rPr lang="en-US" dirty="0">
                <a:latin typeface="Arial Black" panose="020B0A04020102020204" pitchFamily="34" charset="0"/>
              </a:rPr>
              <a:t> junto a la </a:t>
            </a:r>
            <a:r>
              <a:rPr lang="en-US" dirty="0" err="1">
                <a:latin typeface="Arial Black" panose="020B0A04020102020204" pitchFamily="34" charset="0"/>
              </a:rPr>
              <a:t>tumba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esperando</a:t>
            </a:r>
            <a:r>
              <a:rPr lang="en-US" dirty="0">
                <a:latin typeface="Arial Black" panose="020B0A04020102020204" pitchFamily="34" charset="0"/>
              </a:rPr>
              <a:t> la </a:t>
            </a:r>
            <a:r>
              <a:rPr lang="en-US" dirty="0" err="1">
                <a:latin typeface="Arial Black" panose="020B0A04020102020204" pitchFamily="34" charset="0"/>
              </a:rPr>
              <a:t>resurrección</a:t>
            </a:r>
            <a:r>
              <a:rPr lang="en-US" dirty="0">
                <a:latin typeface="Arial Black" panose="020B0A04020102020204" pitchFamily="34" charset="0"/>
              </a:rPr>
              <a:t> de Jesús. Ese día </a:t>
            </a:r>
            <a:r>
              <a:rPr lang="en-US" dirty="0" err="1">
                <a:latin typeface="Arial Black" panose="020B0A04020102020204" pitchFamily="34" charset="0"/>
              </a:rPr>
              <a:t>acompañamos</a:t>
            </a:r>
            <a:r>
              <a:rPr lang="en-US" dirty="0">
                <a:latin typeface="Arial Black" panose="020B0A04020102020204" pitchFamily="34" charset="0"/>
              </a:rPr>
              <a:t> a la Virgen María </a:t>
            </a:r>
            <a:r>
              <a:rPr lang="en-US" dirty="0" err="1">
                <a:latin typeface="Arial Black" panose="020B0A04020102020204" pitchFamily="34" charset="0"/>
              </a:rPr>
              <a:t>en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su</a:t>
            </a:r>
            <a:r>
              <a:rPr lang="en-US" dirty="0">
                <a:latin typeface="Arial Black" panose="020B0A04020102020204" pitchFamily="34" charset="0"/>
              </a:rPr>
              <a:t> dolor, le </a:t>
            </a:r>
            <a:r>
              <a:rPr lang="en-US" dirty="0" err="1">
                <a:latin typeface="Arial Black" panose="020B0A04020102020204" pitchFamily="34" charset="0"/>
              </a:rPr>
              <a:t>han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quitado</a:t>
            </a:r>
            <a:r>
              <a:rPr lang="en-US" dirty="0">
                <a:latin typeface="Arial Black" panose="020B0A04020102020204" pitchFamily="34" charset="0"/>
              </a:rPr>
              <a:t> a </a:t>
            </a:r>
            <a:r>
              <a:rPr lang="en-US" dirty="0" err="1">
                <a:latin typeface="Arial Black" panose="020B0A04020102020204" pitchFamily="34" charset="0"/>
              </a:rPr>
              <a:t>su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único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hijo</a:t>
            </a:r>
            <a:r>
              <a:rPr lang="en-US" dirty="0">
                <a:latin typeface="Arial Black" panose="020B0A04020102020204" pitchFamily="34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765CCC-2BA3-4E34-9B6E-8BC544226453}"/>
              </a:ext>
            </a:extLst>
          </p:cNvPr>
          <p:cNvSpPr txBox="1"/>
          <p:nvPr/>
        </p:nvSpPr>
        <p:spPr>
          <a:xfrm>
            <a:off x="71022" y="6460997"/>
            <a:ext cx="8851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Arial Black" panose="020B0A04020102020204" pitchFamily="34" charset="0"/>
              </a:rPr>
              <a:t>En</a:t>
            </a:r>
            <a:r>
              <a:rPr lang="en-US" dirty="0">
                <a:latin typeface="Arial Black" panose="020B0A04020102020204" pitchFamily="34" charset="0"/>
              </a:rPr>
              <a:t> la </a:t>
            </a:r>
            <a:r>
              <a:rPr lang="en-US" dirty="0" err="1">
                <a:latin typeface="Arial Black" panose="020B0A04020102020204" pitchFamily="34" charset="0"/>
              </a:rPr>
              <a:t>noche</a:t>
            </a:r>
            <a:r>
              <a:rPr lang="en-US" dirty="0">
                <a:latin typeface="Arial Black" panose="020B0A04020102020204" pitchFamily="34" charset="0"/>
              </a:rPr>
              <a:t> del </a:t>
            </a:r>
            <a:r>
              <a:rPr lang="en-US" dirty="0" err="1">
                <a:latin typeface="Arial Black" panose="020B0A04020102020204" pitchFamily="34" charset="0"/>
              </a:rPr>
              <a:t>sábado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celebramos</a:t>
            </a:r>
            <a:r>
              <a:rPr lang="en-US" dirty="0">
                <a:latin typeface="Arial Black" panose="020B0A04020102020204" pitchFamily="34" charset="0"/>
              </a:rPr>
              <a:t> la </a:t>
            </a:r>
            <a:r>
              <a:rPr lang="en-US" dirty="0" err="1">
                <a:latin typeface="Arial Black" panose="020B0A04020102020204" pitchFamily="34" charset="0"/>
              </a:rPr>
              <a:t>Vigilia</a:t>
            </a:r>
            <a:r>
              <a:rPr lang="en-US" dirty="0">
                <a:latin typeface="Arial Black" panose="020B0A04020102020204" pitchFamily="34" charset="0"/>
              </a:rPr>
              <a:t> Pascual.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84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217502" y="9035"/>
            <a:ext cx="92960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Arial Black" panose="020B0A04020102020204" pitchFamily="34" charset="0"/>
              </a:rPr>
              <a:t>MISA DEL SABADO SANTO (</a:t>
            </a:r>
            <a:r>
              <a:rPr lang="en-US" sz="2700" dirty="0" err="1">
                <a:solidFill>
                  <a:schemeClr val="bg1"/>
                </a:solidFill>
                <a:latin typeface="Arial Black" panose="020B0A04020102020204" pitchFamily="34" charset="0"/>
              </a:rPr>
              <a:t>Vigilia</a:t>
            </a:r>
            <a:r>
              <a:rPr lang="en-US" sz="2700" dirty="0">
                <a:solidFill>
                  <a:schemeClr val="bg1"/>
                </a:solidFill>
                <a:latin typeface="Arial Black" panose="020B0A04020102020204" pitchFamily="34" charset="0"/>
              </a:rPr>
              <a:t> Pascual)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D6E673E-770A-4A91-9AEF-F8DAD1B1F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86" y="802564"/>
            <a:ext cx="2350855" cy="156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6F6A6A-7219-442F-87AA-960E6AA02501}"/>
              </a:ext>
            </a:extLst>
          </p:cNvPr>
          <p:cNvSpPr txBox="1"/>
          <p:nvPr/>
        </p:nvSpPr>
        <p:spPr>
          <a:xfrm>
            <a:off x="204186" y="452063"/>
            <a:ext cx="8380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1.- La </a:t>
            </a:r>
            <a:r>
              <a:rPr lang="en-US" sz="2000" dirty="0" err="1">
                <a:latin typeface="Arial Black" panose="020B0A04020102020204" pitchFamily="34" charset="0"/>
              </a:rPr>
              <a:t>Vigilia</a:t>
            </a:r>
            <a:r>
              <a:rPr lang="en-US" sz="2000" dirty="0">
                <a:latin typeface="Arial Black" panose="020B0A04020102020204" pitchFamily="34" charset="0"/>
              </a:rPr>
              <a:t> Pascual </a:t>
            </a:r>
            <a:r>
              <a:rPr lang="en-US" sz="2000" dirty="0" err="1">
                <a:latin typeface="Arial Black" panose="020B0A04020102020204" pitchFamily="34" charset="0"/>
              </a:rPr>
              <a:t>inicia</a:t>
            </a:r>
            <a:r>
              <a:rPr lang="en-US" sz="2000" dirty="0">
                <a:latin typeface="Arial Black" panose="020B0A04020102020204" pitchFamily="34" charset="0"/>
              </a:rPr>
              <a:t> con la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Bendición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del Fuego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E61B80-D276-4016-8103-D37019DC9BB4}"/>
              </a:ext>
            </a:extLst>
          </p:cNvPr>
          <p:cNvSpPr txBox="1"/>
          <p:nvPr/>
        </p:nvSpPr>
        <p:spPr>
          <a:xfrm>
            <a:off x="2672130" y="996960"/>
            <a:ext cx="64718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noProof="0" dirty="0">
                <a:latin typeface="Arial Black" panose="020B0A04020102020204" pitchFamily="34" charset="0"/>
              </a:rPr>
              <a:t>Todo comienza en la oscuridad, se enciende el fuego Nuevo, se bendice y se enciende el Cirio Pascual con ese fuego.</a:t>
            </a:r>
          </a:p>
          <a:p>
            <a:r>
              <a:rPr lang="es-MX" noProof="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El Cirio Pascual es símbolo de Cristo Resucitado.</a:t>
            </a:r>
          </a:p>
          <a:p>
            <a:endParaRPr lang="es-MX" noProof="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BEF1D-1002-4B16-810E-49DE84B82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02" y="2252578"/>
            <a:ext cx="2350855" cy="22218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F6F0A-5751-497C-8D27-F6404D7A86B5}"/>
              </a:ext>
            </a:extLst>
          </p:cNvPr>
          <p:cNvSpPr txBox="1"/>
          <p:nvPr/>
        </p:nvSpPr>
        <p:spPr>
          <a:xfrm>
            <a:off x="2638147" y="2320192"/>
            <a:ext cx="6532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noProof="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Jesús es la LUZ del Mundo, que ilumina nuestro camino. Jesús es el Alfa y el Omega, la primera y la última letra del alfabeto griego ( principio y fin).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41A7D7-ABFB-4765-9C84-D8392277EFA9}"/>
              </a:ext>
            </a:extLst>
          </p:cNvPr>
          <p:cNvSpPr txBox="1"/>
          <p:nvPr/>
        </p:nvSpPr>
        <p:spPr>
          <a:xfrm>
            <a:off x="2638147" y="3292127"/>
            <a:ext cx="6249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El </a:t>
            </a:r>
            <a:r>
              <a:rPr lang="en-US" dirty="0" err="1">
                <a:latin typeface="Arial Black" panose="020B0A04020102020204" pitchFamily="34" charset="0"/>
              </a:rPr>
              <a:t>Cirio</a:t>
            </a:r>
            <a:r>
              <a:rPr lang="en-US" dirty="0">
                <a:latin typeface="Arial Black" panose="020B0A04020102020204" pitchFamily="34" charset="0"/>
              </a:rPr>
              <a:t> Pascual se </a:t>
            </a:r>
            <a:r>
              <a:rPr lang="en-US" dirty="0" err="1">
                <a:latin typeface="Arial Black" panose="020B0A04020102020204" pitchFamily="34" charset="0"/>
              </a:rPr>
              <a:t>encenderá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en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todas</a:t>
            </a:r>
            <a:r>
              <a:rPr lang="en-US" dirty="0">
                <a:latin typeface="Arial Black" panose="020B0A04020102020204" pitchFamily="34" charset="0"/>
              </a:rPr>
              <a:t> las </a:t>
            </a:r>
            <a:r>
              <a:rPr lang="en-US" dirty="0" err="1">
                <a:latin typeface="Arial Black" panose="020B0A04020102020204" pitchFamily="34" charset="0"/>
              </a:rPr>
              <a:t>celebraciones</a:t>
            </a:r>
            <a:r>
              <a:rPr lang="en-US" dirty="0">
                <a:latin typeface="Arial Black" panose="020B0A04020102020204" pitchFamily="34" charset="0"/>
              </a:rPr>
              <a:t>, hasta que </a:t>
            </a:r>
            <a:r>
              <a:rPr lang="en-US" dirty="0" err="1">
                <a:latin typeface="Arial Black" panose="020B0A04020102020204" pitchFamily="34" charset="0"/>
              </a:rPr>
              <a:t>termine</a:t>
            </a:r>
            <a:r>
              <a:rPr lang="en-US" dirty="0">
                <a:latin typeface="Arial Black" panose="020B0A04020102020204" pitchFamily="34" charset="0"/>
              </a:rPr>
              <a:t> la Pascua ( </a:t>
            </a:r>
            <a:r>
              <a:rPr lang="en-US" dirty="0" err="1">
                <a:latin typeface="Arial Black" panose="020B0A04020102020204" pitchFamily="34" charset="0"/>
              </a:rPr>
              <a:t>el</a:t>
            </a:r>
            <a:r>
              <a:rPr lang="en-US" dirty="0">
                <a:latin typeface="Arial Black" panose="020B0A04020102020204" pitchFamily="34" charset="0"/>
              </a:rPr>
              <a:t> día de </a:t>
            </a:r>
            <a:r>
              <a:rPr lang="en-US" dirty="0" err="1">
                <a:latin typeface="Arial Black" panose="020B0A04020102020204" pitchFamily="34" charset="0"/>
              </a:rPr>
              <a:t>Pentecostés</a:t>
            </a:r>
            <a:r>
              <a:rPr lang="en-US" dirty="0">
                <a:latin typeface="Arial Black" panose="020B0A04020102020204" pitchFamily="34" charset="0"/>
              </a:rPr>
              <a:t>: </a:t>
            </a:r>
            <a:r>
              <a:rPr lang="en-US" dirty="0" err="1">
                <a:latin typeface="Arial Black" panose="020B0A04020102020204" pitchFamily="34" charset="0"/>
              </a:rPr>
              <a:t>en</a:t>
            </a:r>
            <a:r>
              <a:rPr lang="en-US" dirty="0">
                <a:latin typeface="Arial Black" panose="020B0A04020102020204" pitchFamily="34" charset="0"/>
              </a:rPr>
              <a:t> 50 días)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A67AF6-3ECE-4E74-ADD3-15C18E565EFD}"/>
              </a:ext>
            </a:extLst>
          </p:cNvPr>
          <p:cNvSpPr txBox="1"/>
          <p:nvPr/>
        </p:nvSpPr>
        <p:spPr>
          <a:xfrm>
            <a:off x="150920" y="4462241"/>
            <a:ext cx="8842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2.- Se continua con la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Liturgia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de la Palabra</a:t>
            </a:r>
            <a:r>
              <a:rPr lang="en-US" sz="2000" dirty="0">
                <a:latin typeface="Arial Black" panose="020B0A04020102020204" pitchFamily="34" charset="0"/>
              </a:rPr>
              <a:t>, </a:t>
            </a:r>
            <a:r>
              <a:rPr lang="en-US" sz="2000" dirty="0" err="1">
                <a:latin typeface="Arial Black" panose="020B0A04020102020204" pitchFamily="34" charset="0"/>
              </a:rPr>
              <a:t>donde</a:t>
            </a:r>
            <a:r>
              <a:rPr lang="en-US" sz="2000" dirty="0">
                <a:latin typeface="Arial Black" panose="020B0A04020102020204" pitchFamily="34" charset="0"/>
              </a:rPr>
              <a:t> se </a:t>
            </a:r>
            <a:r>
              <a:rPr lang="en-US" sz="2000" dirty="0" err="1">
                <a:latin typeface="Arial Black" panose="020B0A04020102020204" pitchFamily="34" charset="0"/>
              </a:rPr>
              <a:t>leen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varias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lecturas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desde</a:t>
            </a:r>
            <a:r>
              <a:rPr lang="en-US" sz="2000" dirty="0">
                <a:latin typeface="Arial Black" panose="020B0A04020102020204" pitchFamily="34" charset="0"/>
              </a:rPr>
              <a:t> la </a:t>
            </a:r>
            <a:r>
              <a:rPr lang="en-US" sz="2000" dirty="0" err="1">
                <a:latin typeface="Arial Black" panose="020B0A04020102020204" pitchFamily="34" charset="0"/>
              </a:rPr>
              <a:t>Creación</a:t>
            </a:r>
            <a:r>
              <a:rPr lang="en-US" sz="2000" dirty="0">
                <a:latin typeface="Arial Black" panose="020B0A04020102020204" pitchFamily="34" charset="0"/>
              </a:rPr>
              <a:t> hasta la </a:t>
            </a:r>
            <a:r>
              <a:rPr lang="en-US" sz="2000" dirty="0" err="1">
                <a:latin typeface="Arial Black" panose="020B0A04020102020204" pitchFamily="34" charset="0"/>
              </a:rPr>
              <a:t>Resurrección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15C548-8BB6-4A5B-9B84-B315DFB64995}"/>
              </a:ext>
            </a:extLst>
          </p:cNvPr>
          <p:cNvSpPr txBox="1"/>
          <p:nvPr/>
        </p:nvSpPr>
        <p:spPr>
          <a:xfrm>
            <a:off x="150920" y="5520234"/>
            <a:ext cx="884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Se Vuelve a </a:t>
            </a:r>
            <a:r>
              <a:rPr lang="en-US" sz="2000" dirty="0" err="1">
                <a:latin typeface="Arial Black" panose="020B0A04020102020204" pitchFamily="34" charset="0"/>
              </a:rPr>
              <a:t>escuchar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el</a:t>
            </a:r>
            <a:r>
              <a:rPr lang="en-US" sz="2000" dirty="0">
                <a:latin typeface="Arial Black" panose="020B0A04020102020204" pitchFamily="34" charset="0"/>
              </a:rPr>
              <a:t> GLORIA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42423A-7B7E-4C28-9D6C-F77F86AD5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440" y="5119157"/>
            <a:ext cx="2174076" cy="16023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018DEC-D857-41A1-B32E-44BF860EA6D2}"/>
              </a:ext>
            </a:extLst>
          </p:cNvPr>
          <p:cNvSpPr txBox="1"/>
          <p:nvPr/>
        </p:nvSpPr>
        <p:spPr>
          <a:xfrm>
            <a:off x="150920" y="6188791"/>
            <a:ext cx="884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Color </a:t>
            </a:r>
            <a:r>
              <a:rPr lang="en-US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Litúrgico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: Blanco</a:t>
            </a:r>
          </a:p>
        </p:txBody>
      </p:sp>
    </p:spTree>
    <p:extLst>
      <p:ext uri="{BB962C8B-B14F-4D97-AF65-F5344CB8AC3E}">
        <p14:creationId xmlns:p14="http://schemas.microsoft.com/office/powerpoint/2010/main" val="188695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1" grpId="0"/>
      <p:bldP spid="13" grpId="0"/>
      <p:bldP spid="14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-152031" y="27671"/>
            <a:ext cx="9296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  </a:t>
            </a:r>
            <a:r>
              <a:rPr lang="en-US" sz="2700" dirty="0">
                <a:solidFill>
                  <a:schemeClr val="bg1"/>
                </a:solidFill>
                <a:latin typeface="Arial Black" panose="020B0A04020102020204" pitchFamily="34" charset="0"/>
              </a:rPr>
              <a:t>MISA DEL SABADO SANTO (</a:t>
            </a:r>
            <a:r>
              <a:rPr lang="en-US" sz="2700" dirty="0" err="1">
                <a:solidFill>
                  <a:schemeClr val="bg1"/>
                </a:solidFill>
                <a:latin typeface="Arial Black" panose="020B0A04020102020204" pitchFamily="34" charset="0"/>
              </a:rPr>
              <a:t>Vigilia</a:t>
            </a:r>
            <a:r>
              <a:rPr lang="en-US" sz="2700" dirty="0">
                <a:solidFill>
                  <a:schemeClr val="bg1"/>
                </a:solidFill>
                <a:latin typeface="Arial Black" panose="020B0A04020102020204" pitchFamily="34" charset="0"/>
              </a:rPr>
              <a:t> Pascual)</a:t>
            </a:r>
          </a:p>
          <a:p>
            <a:endParaRPr lang="en-US" sz="2700" dirty="0"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6F6A6A-7219-442F-87AA-960E6AA02501}"/>
              </a:ext>
            </a:extLst>
          </p:cNvPr>
          <p:cNvSpPr txBox="1"/>
          <p:nvPr/>
        </p:nvSpPr>
        <p:spPr>
          <a:xfrm>
            <a:off x="167472" y="666341"/>
            <a:ext cx="47229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3.- Se continua con la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Liturgia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Bautismal</a:t>
            </a:r>
            <a:r>
              <a:rPr lang="en-US" sz="2000" dirty="0">
                <a:latin typeface="Arial Black" panose="020B0A04020102020204" pitchFamily="34" charset="0"/>
              </a:rPr>
              <a:t>, </a:t>
            </a:r>
            <a:r>
              <a:rPr lang="en-US" sz="2000" dirty="0" err="1">
                <a:latin typeface="Arial Black" panose="020B0A04020102020204" pitchFamily="34" charset="0"/>
              </a:rPr>
              <a:t>donde</a:t>
            </a:r>
            <a:r>
              <a:rPr lang="en-US" sz="2000" dirty="0">
                <a:latin typeface="Arial Black" panose="020B0A04020102020204" pitchFamily="34" charset="0"/>
              </a:rPr>
              <a:t> se </a:t>
            </a:r>
            <a:r>
              <a:rPr lang="en-US" sz="2000" dirty="0" err="1">
                <a:latin typeface="Arial Black" panose="020B0A04020102020204" pitchFamily="34" charset="0"/>
              </a:rPr>
              <a:t>bendice</a:t>
            </a:r>
            <a:r>
              <a:rPr lang="en-US" sz="2000" dirty="0">
                <a:latin typeface="Arial Black" panose="020B0A04020102020204" pitchFamily="34" charset="0"/>
              </a:rPr>
              <a:t> la Pila </a:t>
            </a:r>
            <a:r>
              <a:rPr lang="en-US" sz="2000" dirty="0" err="1">
                <a:latin typeface="Arial Black" panose="020B0A04020102020204" pitchFamily="34" charset="0"/>
              </a:rPr>
              <a:t>bautismal</a:t>
            </a:r>
            <a:r>
              <a:rPr lang="en-US" sz="2000" dirty="0">
                <a:latin typeface="Arial Black" panose="020B0A04020102020204" pitchFamily="34" charset="0"/>
              </a:rPr>
              <a:t> y </a:t>
            </a:r>
            <a:r>
              <a:rPr lang="en-US" sz="2000" dirty="0" err="1">
                <a:latin typeface="Arial Black" panose="020B0A04020102020204" pitchFamily="34" charset="0"/>
              </a:rPr>
              <a:t>el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agua</a:t>
            </a:r>
            <a:r>
              <a:rPr lang="en-US" sz="2000" dirty="0">
                <a:latin typeface="Arial Black" panose="020B0A04020102020204" pitchFamily="34" charset="0"/>
              </a:rPr>
              <a:t>. Ese </a:t>
            </a:r>
            <a:r>
              <a:rPr lang="en-US" sz="2000" dirty="0" err="1">
                <a:latin typeface="Arial Black" panose="020B0A04020102020204" pitchFamily="34" charset="0"/>
              </a:rPr>
              <a:t>dia</a:t>
            </a:r>
            <a:r>
              <a:rPr lang="en-US" sz="2000" dirty="0">
                <a:latin typeface="Arial Black" panose="020B0A04020102020204" pitchFamily="34" charset="0"/>
              </a:rPr>
              <a:t> se </a:t>
            </a:r>
            <a:r>
              <a:rPr lang="en-US" sz="2000" dirty="0" err="1">
                <a:latin typeface="Arial Black" panose="020B0A04020102020204" pitchFamily="34" charset="0"/>
              </a:rPr>
              <a:t>bautizan</a:t>
            </a:r>
            <a:r>
              <a:rPr lang="en-US" sz="2000" dirty="0">
                <a:latin typeface="Arial Black" panose="020B0A04020102020204" pitchFamily="34" charset="0"/>
              </a:rPr>
              <a:t> personas y </a:t>
            </a:r>
            <a:r>
              <a:rPr lang="en-US" sz="2000" dirty="0" err="1">
                <a:latin typeface="Arial Black" panose="020B0A04020102020204" pitchFamily="34" charset="0"/>
              </a:rPr>
              <a:t>los</a:t>
            </a:r>
            <a:r>
              <a:rPr lang="en-US" sz="2000" dirty="0">
                <a:latin typeface="Arial Black" panose="020B0A04020102020204" pitchFamily="34" charset="0"/>
              </a:rPr>
              <a:t> que </a:t>
            </a:r>
            <a:r>
              <a:rPr lang="en-US" sz="2000" dirty="0" err="1">
                <a:latin typeface="Arial Black" panose="020B0A04020102020204" pitchFamily="34" charset="0"/>
              </a:rPr>
              <a:t>ya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están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bautizado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renuevan</a:t>
            </a:r>
            <a:r>
              <a:rPr lang="en-US" sz="2000" dirty="0">
                <a:latin typeface="Arial Black" panose="020B0A04020102020204" pitchFamily="34" charset="0"/>
              </a:rPr>
              <a:t> las </a:t>
            </a:r>
            <a:r>
              <a:rPr lang="en-US" sz="2000" dirty="0" err="1">
                <a:latin typeface="Arial Black" panose="020B0A04020102020204" pitchFamily="34" charset="0"/>
              </a:rPr>
              <a:t>promesas</a:t>
            </a:r>
            <a:r>
              <a:rPr lang="en-US" sz="2000" dirty="0">
                <a:latin typeface="Arial Black" panose="020B0A04020102020204" pitchFamily="34" charset="0"/>
              </a:rPr>
              <a:t> que </a:t>
            </a:r>
            <a:r>
              <a:rPr lang="en-US" sz="2000" dirty="0" err="1">
                <a:latin typeface="Arial Black" panose="020B0A04020102020204" pitchFamily="34" charset="0"/>
              </a:rPr>
              <a:t>nuestros</a:t>
            </a:r>
            <a:r>
              <a:rPr lang="en-US" sz="2000" dirty="0">
                <a:latin typeface="Arial Black" panose="020B0A04020102020204" pitchFamily="34" charset="0"/>
              </a:rPr>
              <a:t> padres </a:t>
            </a:r>
            <a:r>
              <a:rPr lang="en-US" sz="2000" dirty="0" err="1">
                <a:latin typeface="Arial Black" panose="020B0A04020102020204" pitchFamily="34" charset="0"/>
              </a:rPr>
              <a:t>hicieron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por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nosotros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en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el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Bautismo</a:t>
            </a:r>
            <a:r>
              <a:rPr lang="en-US" sz="2000" dirty="0">
                <a:latin typeface="Arial Black" panose="020B0A04020102020204" pitchFamily="34" charset="0"/>
              </a:rPr>
              <a:t>. 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A8E2EE7-5E68-4C20-A71E-B4CC9C52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70" y="753410"/>
            <a:ext cx="3492807" cy="249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BEC608-4B83-4690-983D-D3EAF852E030}"/>
              </a:ext>
            </a:extLst>
          </p:cNvPr>
          <p:cNvSpPr txBox="1"/>
          <p:nvPr/>
        </p:nvSpPr>
        <p:spPr>
          <a:xfrm>
            <a:off x="205202" y="3992222"/>
            <a:ext cx="46474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 Black" panose="020B0A04020102020204" pitchFamily="34" charset="0"/>
              </a:rPr>
              <a:t>4.- Se continua con la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Liturgia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de la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Eucaristía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. </a:t>
            </a:r>
            <a:r>
              <a:rPr lang="en-US" sz="1800" dirty="0">
                <a:latin typeface="Arial Black" panose="020B0A04020102020204" pitchFamily="34" charset="0"/>
              </a:rPr>
              <a:t>Vuelve a </a:t>
            </a:r>
            <a:r>
              <a:rPr lang="en-US" sz="1800" dirty="0" err="1">
                <a:latin typeface="Arial Black" panose="020B0A04020102020204" pitchFamily="34" charset="0"/>
              </a:rPr>
              <a:t>celebrarse</a:t>
            </a:r>
            <a:r>
              <a:rPr lang="en-US" sz="1800" dirty="0">
                <a:latin typeface="Arial Black" panose="020B0A04020102020204" pitchFamily="34" charset="0"/>
              </a:rPr>
              <a:t> la </a:t>
            </a:r>
            <a:r>
              <a:rPr lang="en-US" sz="1800" dirty="0" err="1">
                <a:latin typeface="Arial Black" panose="020B0A04020102020204" pitchFamily="34" charset="0"/>
              </a:rPr>
              <a:t>consagración</a:t>
            </a:r>
            <a:r>
              <a:rPr lang="en-US" sz="1800" dirty="0">
                <a:latin typeface="Arial Black" panose="020B0A04020102020204" pitchFamily="34" charset="0"/>
              </a:rPr>
              <a:t> y </a:t>
            </a:r>
            <a:r>
              <a:rPr lang="en-US" sz="1800" dirty="0" err="1">
                <a:latin typeface="Arial Black" panose="020B0A04020102020204" pitchFamily="34" charset="0"/>
              </a:rPr>
              <a:t>compartimos</a:t>
            </a:r>
            <a:r>
              <a:rPr lang="en-US" sz="1800" dirty="0">
                <a:latin typeface="Arial Black" panose="020B0A04020102020204" pitchFamily="34" charset="0"/>
              </a:rPr>
              <a:t> a Jesús </a:t>
            </a:r>
            <a:r>
              <a:rPr lang="en-US" sz="1800" dirty="0" err="1">
                <a:latin typeface="Arial Black" panose="020B0A04020102020204" pitchFamily="34" charset="0"/>
              </a:rPr>
              <a:t>resucitado</a:t>
            </a:r>
            <a:r>
              <a:rPr lang="en-US" sz="1800" dirty="0"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latin typeface="Arial Black" panose="020B0A04020102020204" pitchFamily="34" charset="0"/>
              </a:rPr>
              <a:t>en</a:t>
            </a:r>
            <a:r>
              <a:rPr lang="en-US" sz="1800" dirty="0">
                <a:latin typeface="Arial Black" panose="020B0A04020102020204" pitchFamily="34" charset="0"/>
              </a:rPr>
              <a:t> la </a:t>
            </a:r>
            <a:r>
              <a:rPr lang="en-US" sz="1800" dirty="0" err="1">
                <a:latin typeface="Arial Black" panose="020B0A04020102020204" pitchFamily="34" charset="0"/>
              </a:rPr>
              <a:t>Eucaristía</a:t>
            </a:r>
            <a:r>
              <a:rPr lang="en-US" sz="1800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1E3C7A85-A0D2-4C4B-ADD4-AA7B9615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70" y="3609729"/>
            <a:ext cx="3545453" cy="236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4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661A16-4A88-4E79-AC1E-751873719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948"/>
            <a:ext cx="9144000" cy="51613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176845-4303-42BB-AF2A-C870536E015B}"/>
              </a:ext>
            </a:extLst>
          </p:cNvPr>
          <p:cNvSpPr txBox="1"/>
          <p:nvPr/>
        </p:nvSpPr>
        <p:spPr>
          <a:xfrm>
            <a:off x="0" y="5606262"/>
            <a:ext cx="8957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 Black" panose="020B0A04020102020204" pitchFamily="34" charset="0"/>
              </a:rPr>
              <a:t>En</a:t>
            </a:r>
            <a:r>
              <a:rPr lang="en-US" dirty="0">
                <a:latin typeface="Arial Black" panose="020B0A04020102020204" pitchFamily="34" charset="0"/>
              </a:rPr>
              <a:t> la </a:t>
            </a:r>
            <a:r>
              <a:rPr lang="en-US" dirty="0" err="1">
                <a:latin typeface="Arial Black" panose="020B0A04020102020204" pitchFamily="34" charset="0"/>
              </a:rPr>
              <a:t>mañana</a:t>
            </a:r>
            <a:r>
              <a:rPr lang="en-US" dirty="0">
                <a:latin typeface="Arial Black" panose="020B0A04020102020204" pitchFamily="34" charset="0"/>
              </a:rPr>
              <a:t> del día </a:t>
            </a:r>
            <a:r>
              <a:rPr lang="en-US" dirty="0" err="1">
                <a:latin typeface="Arial Black" panose="020B0A04020102020204" pitchFamily="34" charset="0"/>
              </a:rPr>
              <a:t>domingo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fueron</a:t>
            </a:r>
            <a:r>
              <a:rPr lang="en-US" dirty="0">
                <a:latin typeface="Arial Black" panose="020B0A04020102020204" pitchFamily="34" charset="0"/>
              </a:rPr>
              <a:t> al </a:t>
            </a:r>
            <a:r>
              <a:rPr lang="en-US" dirty="0" err="1">
                <a:latin typeface="Arial Black" panose="020B0A04020102020204" pitchFamily="34" charset="0"/>
              </a:rPr>
              <a:t>Sepulcro</a:t>
            </a:r>
            <a:r>
              <a:rPr lang="en-US" dirty="0">
                <a:latin typeface="Arial Black" panose="020B0A04020102020204" pitchFamily="34" charset="0"/>
              </a:rPr>
              <a:t> y </a:t>
            </a:r>
            <a:r>
              <a:rPr lang="en-US" dirty="0" err="1">
                <a:latin typeface="Arial Black" panose="020B0A04020102020204" pitchFamily="34" charset="0"/>
              </a:rPr>
              <a:t>encontraron</a:t>
            </a:r>
            <a:r>
              <a:rPr lang="en-US" dirty="0">
                <a:latin typeface="Arial Black" panose="020B0A04020102020204" pitchFamily="34" charset="0"/>
              </a:rPr>
              <a:t> que la Piedra </a:t>
            </a:r>
            <a:r>
              <a:rPr lang="en-US" dirty="0" err="1">
                <a:latin typeface="Arial Black" panose="020B0A04020102020204" pitchFamily="34" charset="0"/>
              </a:rPr>
              <a:t>había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sido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movida</a:t>
            </a:r>
            <a:r>
              <a:rPr lang="en-US" dirty="0">
                <a:latin typeface="Arial Black" panose="020B0A04020102020204" pitchFamily="34" charset="0"/>
              </a:rPr>
              <a:t> y que </a:t>
            </a:r>
            <a:r>
              <a:rPr lang="en-US" dirty="0" err="1">
                <a:latin typeface="Arial Black" panose="020B0A04020102020204" pitchFamily="34" charset="0"/>
              </a:rPr>
              <a:t>el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Señor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ya</a:t>
            </a:r>
            <a:r>
              <a:rPr lang="en-US" dirty="0">
                <a:latin typeface="Arial Black" panose="020B0A04020102020204" pitchFamily="34" charset="0"/>
              </a:rPr>
              <a:t> no </a:t>
            </a:r>
            <a:r>
              <a:rPr lang="en-US" dirty="0" err="1">
                <a:latin typeface="Arial Black" panose="020B0A04020102020204" pitchFamily="34" charset="0"/>
              </a:rPr>
              <a:t>estaba</a:t>
            </a:r>
            <a:r>
              <a:rPr lang="en-US" dirty="0">
                <a:latin typeface="Arial Black" panose="020B0A04020102020204" pitchFamily="34" charset="0"/>
              </a:rPr>
              <a:t>. </a:t>
            </a:r>
            <a:r>
              <a:rPr lang="en-US" dirty="0" err="1">
                <a:latin typeface="Arial Black" panose="020B0A04020102020204" pitchFamily="34" charset="0"/>
              </a:rPr>
              <a:t>Sólo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estaban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los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lienzos</a:t>
            </a:r>
            <a:r>
              <a:rPr lang="en-US" dirty="0">
                <a:latin typeface="Arial Black" panose="020B0A04020102020204" pitchFamily="34" charset="0"/>
              </a:rPr>
              <a:t> y </a:t>
            </a:r>
            <a:r>
              <a:rPr lang="en-US" dirty="0" err="1">
                <a:latin typeface="Arial Black" panose="020B0A04020102020204" pitchFamily="34" charset="0"/>
              </a:rPr>
              <a:t>el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sudario</a:t>
            </a:r>
            <a:r>
              <a:rPr lang="en-US" dirty="0">
                <a:latin typeface="Arial Black" panose="020B0A04020102020204" pitchFamily="34" charset="0"/>
              </a:rPr>
              <a:t>. </a:t>
            </a:r>
          </a:p>
          <a:p>
            <a:pPr algn="ctr"/>
            <a:r>
              <a:rPr lang="en-US" dirty="0">
                <a:solidFill>
                  <a:srgbClr val="FFC000"/>
                </a:solidFill>
                <a:latin typeface="Arial Black" panose="020B0A04020102020204" pitchFamily="34" charset="0"/>
              </a:rPr>
              <a:t>JESUS HA VENCIDO LA MUERTE Y HA RESUCITADO!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-204742" y="0"/>
            <a:ext cx="9553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DOMINGO DE PASCUA. </a:t>
            </a:r>
          </a:p>
          <a:p>
            <a:pPr algn="ctr"/>
            <a:r>
              <a:rPr lang="en-US" sz="2700" dirty="0">
                <a:solidFill>
                  <a:schemeClr val="bg1"/>
                </a:solidFill>
                <a:latin typeface="Arial Black" panose="020B0A04020102020204" pitchFamily="34" charset="0"/>
              </a:rPr>
              <a:t>LA RESURRECCIÓN DE JESÚS</a:t>
            </a:r>
          </a:p>
        </p:txBody>
      </p:sp>
    </p:spTree>
    <p:extLst>
      <p:ext uri="{BB962C8B-B14F-4D97-AF65-F5344CB8AC3E}">
        <p14:creationId xmlns:p14="http://schemas.microsoft.com/office/powerpoint/2010/main" val="177081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08F0C4E-10E1-409C-B991-B8628D876761}"/>
              </a:ext>
            </a:extLst>
          </p:cNvPr>
          <p:cNvSpPr txBox="1"/>
          <p:nvPr/>
        </p:nvSpPr>
        <p:spPr>
          <a:xfrm>
            <a:off x="4021584" y="1073718"/>
            <a:ext cx="503363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00" dirty="0">
                <a:latin typeface="Arial Black" panose="020B0A04020102020204" pitchFamily="34" charset="0"/>
              </a:rPr>
              <a:t>El </a:t>
            </a:r>
            <a:r>
              <a:rPr lang="en-US" sz="1700" dirty="0">
                <a:solidFill>
                  <a:srgbClr val="FFC000"/>
                </a:solidFill>
                <a:latin typeface="Arial Black" panose="020B0A04020102020204" pitchFamily="34" charset="0"/>
              </a:rPr>
              <a:t>Domingo de Pascua</a:t>
            </a:r>
            <a:r>
              <a:rPr lang="en-US" sz="1700" dirty="0">
                <a:latin typeface="Arial Black" panose="020B0A04020102020204" pitchFamily="34" charset="0"/>
              </a:rPr>
              <a:t>, es la fiesta </a:t>
            </a:r>
            <a:r>
              <a:rPr lang="en-US" sz="1700" dirty="0" err="1">
                <a:latin typeface="Arial Black" panose="020B0A04020102020204" pitchFamily="34" charset="0"/>
              </a:rPr>
              <a:t>más</a:t>
            </a:r>
            <a:r>
              <a:rPr lang="en-US" sz="1700" dirty="0">
                <a:latin typeface="Arial Black" panose="020B0A04020102020204" pitchFamily="34" charset="0"/>
              </a:rPr>
              <a:t> </a:t>
            </a:r>
            <a:r>
              <a:rPr lang="en-US" sz="1700" dirty="0" err="1">
                <a:latin typeface="Arial Black" panose="020B0A04020102020204" pitchFamily="34" charset="0"/>
              </a:rPr>
              <a:t>importante</a:t>
            </a:r>
            <a:r>
              <a:rPr lang="en-US" sz="1700" dirty="0">
                <a:latin typeface="Arial Black" panose="020B0A04020102020204" pitchFamily="34" charset="0"/>
              </a:rPr>
              <a:t> de la Iglesia, </a:t>
            </a:r>
            <a:r>
              <a:rPr lang="en-US" sz="1700" dirty="0" err="1">
                <a:latin typeface="Arial Black" panose="020B0A04020102020204" pitchFamily="34" charset="0"/>
              </a:rPr>
              <a:t>porque</a:t>
            </a:r>
            <a:r>
              <a:rPr lang="en-US" sz="1700" dirty="0">
                <a:latin typeface="Arial Black" panose="020B0A04020102020204" pitchFamily="34" charset="0"/>
              </a:rPr>
              <a:t> </a:t>
            </a:r>
            <a:r>
              <a:rPr lang="en-US" sz="1700" dirty="0" err="1">
                <a:latin typeface="Arial Black" panose="020B0A04020102020204" pitchFamily="34" charset="0"/>
              </a:rPr>
              <a:t>celebramos</a:t>
            </a:r>
            <a:r>
              <a:rPr lang="en-US" sz="1700" dirty="0">
                <a:latin typeface="Arial Black" panose="020B0A04020102020204" pitchFamily="34" charset="0"/>
              </a:rPr>
              <a:t> a </a:t>
            </a:r>
            <a:r>
              <a:rPr lang="en-US" sz="1700" dirty="0">
                <a:solidFill>
                  <a:srgbClr val="FFC000"/>
                </a:solidFill>
                <a:latin typeface="Arial Black" panose="020B0A04020102020204" pitchFamily="34" charset="0"/>
              </a:rPr>
              <a:t>Jesús </a:t>
            </a:r>
            <a:r>
              <a:rPr lang="en-US" sz="1700" dirty="0" err="1">
                <a:solidFill>
                  <a:srgbClr val="FFC000"/>
                </a:solidFill>
                <a:latin typeface="Arial Black" panose="020B0A04020102020204" pitchFamily="34" charset="0"/>
              </a:rPr>
              <a:t>resucitado</a:t>
            </a:r>
            <a:r>
              <a:rPr lang="en-US" sz="1700" dirty="0">
                <a:latin typeface="Arial Black" panose="020B0A04020102020204" pitchFamily="34" charset="0"/>
              </a:rPr>
              <a:t>. </a:t>
            </a:r>
          </a:p>
          <a:p>
            <a:pPr algn="just"/>
            <a:endParaRPr lang="en-US" sz="1700" dirty="0">
              <a:latin typeface="Arial Black" panose="020B0A04020102020204" pitchFamily="34" charset="0"/>
            </a:endParaRPr>
          </a:p>
          <a:p>
            <a:pPr algn="just"/>
            <a:r>
              <a:rPr lang="en-US" sz="1700" dirty="0">
                <a:latin typeface="Arial Black" panose="020B0A04020102020204" pitchFamily="34" charset="0"/>
              </a:rPr>
              <a:t>Es </a:t>
            </a:r>
            <a:r>
              <a:rPr lang="en-US" sz="1700" dirty="0" err="1">
                <a:latin typeface="Arial Black" panose="020B0A04020102020204" pitchFamily="34" charset="0"/>
              </a:rPr>
              <a:t>el</a:t>
            </a:r>
            <a:r>
              <a:rPr lang="en-US" sz="1700" dirty="0">
                <a:latin typeface="Arial Black" panose="020B0A04020102020204" pitchFamily="34" charset="0"/>
              </a:rPr>
              <a:t> </a:t>
            </a:r>
            <a:r>
              <a:rPr lang="en-US" sz="1700" dirty="0" err="1">
                <a:latin typeface="Arial Black" panose="020B0A04020102020204" pitchFamily="34" charset="0"/>
              </a:rPr>
              <a:t>triunfo</a:t>
            </a:r>
            <a:r>
              <a:rPr lang="en-US" sz="1700" dirty="0">
                <a:latin typeface="Arial Black" panose="020B0A04020102020204" pitchFamily="34" charset="0"/>
              </a:rPr>
              <a:t> de </a:t>
            </a:r>
            <a:r>
              <a:rPr lang="en-US" sz="1700" dirty="0" err="1">
                <a:latin typeface="Arial Black" panose="020B0A04020102020204" pitchFamily="34" charset="0"/>
              </a:rPr>
              <a:t>Jesucristo</a:t>
            </a:r>
            <a:r>
              <a:rPr lang="en-US" sz="1700" dirty="0">
                <a:latin typeface="Arial Black" panose="020B0A04020102020204" pitchFamily="34" charset="0"/>
              </a:rPr>
              <a:t> </a:t>
            </a:r>
            <a:r>
              <a:rPr lang="en-US" sz="1700" dirty="0" err="1">
                <a:latin typeface="Arial Black" panose="020B0A04020102020204" pitchFamily="34" charset="0"/>
              </a:rPr>
              <a:t>sobre</a:t>
            </a:r>
            <a:r>
              <a:rPr lang="en-US" sz="1700" dirty="0">
                <a:latin typeface="Arial Black" panose="020B0A04020102020204" pitchFamily="34" charset="0"/>
              </a:rPr>
              <a:t> la Muerte y con </a:t>
            </a:r>
            <a:r>
              <a:rPr lang="en-US" sz="1700" dirty="0" err="1">
                <a:latin typeface="Arial Black" panose="020B0A04020102020204" pitchFamily="34" charset="0"/>
              </a:rPr>
              <a:t>ello</a:t>
            </a:r>
            <a:r>
              <a:rPr lang="en-US" sz="1700" dirty="0">
                <a:latin typeface="Arial Black" panose="020B0A04020102020204" pitchFamily="34" charset="0"/>
              </a:rPr>
              <a:t> la </a:t>
            </a:r>
            <a:r>
              <a:rPr lang="en-US" sz="17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salvación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para la </a:t>
            </a:r>
            <a:r>
              <a:rPr lang="en-US" sz="17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humanidad</a:t>
            </a:r>
            <a:r>
              <a:rPr lang="en-US" sz="1700" dirty="0">
                <a:latin typeface="Arial Black" panose="020B0A04020102020204" pitchFamily="34" charset="0"/>
              </a:rPr>
              <a:t>. Jesús </a:t>
            </a:r>
            <a:r>
              <a:rPr lang="en-US" sz="1700" dirty="0" err="1">
                <a:latin typeface="Arial Black" panose="020B0A04020102020204" pitchFamily="34" charset="0"/>
              </a:rPr>
              <a:t>ofreció</a:t>
            </a:r>
            <a:r>
              <a:rPr lang="en-US" sz="1700" dirty="0">
                <a:latin typeface="Arial Black" panose="020B0A04020102020204" pitchFamily="34" charset="0"/>
              </a:rPr>
              <a:t> al Padre </a:t>
            </a:r>
            <a:r>
              <a:rPr lang="en-US" sz="1700" dirty="0" err="1">
                <a:latin typeface="Arial Black" panose="020B0A04020102020204" pitchFamily="34" charset="0"/>
              </a:rPr>
              <a:t>su</a:t>
            </a:r>
            <a:r>
              <a:rPr lang="en-US" sz="1700" dirty="0">
                <a:latin typeface="Arial Black" panose="020B0A04020102020204" pitchFamily="34" charset="0"/>
              </a:rPr>
              <a:t> dolorosa </a:t>
            </a:r>
            <a:r>
              <a:rPr lang="en-US" sz="1700" dirty="0" err="1">
                <a:latin typeface="Arial Black" panose="020B0A04020102020204" pitchFamily="34" charset="0"/>
              </a:rPr>
              <a:t>Pasión</a:t>
            </a:r>
            <a:r>
              <a:rPr lang="en-US" sz="1700" dirty="0">
                <a:latin typeface="Arial Black" panose="020B0A04020102020204" pitchFamily="34" charset="0"/>
              </a:rPr>
              <a:t> y Muerte, </a:t>
            </a:r>
            <a:r>
              <a:rPr lang="en-US" sz="1700" dirty="0" err="1">
                <a:latin typeface="Arial Black" panose="020B0A04020102020204" pitchFamily="34" charset="0"/>
              </a:rPr>
              <a:t>por</a:t>
            </a:r>
            <a:r>
              <a:rPr lang="en-US" sz="1700" dirty="0">
                <a:latin typeface="Arial Black" panose="020B0A04020102020204" pitchFamily="34" charset="0"/>
              </a:rPr>
              <a:t> </a:t>
            </a:r>
            <a:r>
              <a:rPr lang="en-US" sz="1700" dirty="0" err="1">
                <a:latin typeface="Arial Black" panose="020B0A04020102020204" pitchFamily="34" charset="0"/>
              </a:rPr>
              <a:t>nuestros</a:t>
            </a:r>
            <a:r>
              <a:rPr lang="en-US" sz="1700" dirty="0">
                <a:latin typeface="Arial Black" panose="020B0A04020102020204" pitchFamily="34" charset="0"/>
              </a:rPr>
              <a:t> </a:t>
            </a:r>
            <a:r>
              <a:rPr lang="en-US" sz="1700" dirty="0" err="1">
                <a:latin typeface="Arial Black" panose="020B0A04020102020204" pitchFamily="34" charset="0"/>
              </a:rPr>
              <a:t>pecados</a:t>
            </a:r>
            <a:r>
              <a:rPr lang="en-US" sz="1700" dirty="0">
                <a:latin typeface="Arial Black" panose="020B0A04020102020204" pitchFamily="34" charset="0"/>
              </a:rPr>
              <a:t> y </a:t>
            </a:r>
            <a:r>
              <a:rPr lang="en-US" sz="1700" dirty="0" err="1">
                <a:latin typeface="Arial Black" panose="020B0A04020102020204" pitchFamily="34" charset="0"/>
              </a:rPr>
              <a:t>nos</a:t>
            </a:r>
            <a:r>
              <a:rPr lang="en-US" sz="1700" dirty="0">
                <a:latin typeface="Arial Black" panose="020B0A04020102020204" pitchFamily="34" charset="0"/>
              </a:rPr>
              <a:t> </a:t>
            </a:r>
            <a:r>
              <a:rPr lang="en-US" sz="1700" dirty="0" err="1">
                <a:latin typeface="Arial Black" panose="020B0A04020102020204" pitchFamily="34" charset="0"/>
              </a:rPr>
              <a:t>abrió</a:t>
            </a:r>
            <a:r>
              <a:rPr lang="en-US" sz="1700" dirty="0">
                <a:latin typeface="Arial Black" panose="020B0A04020102020204" pitchFamily="34" charset="0"/>
              </a:rPr>
              <a:t> la </a:t>
            </a:r>
            <a:r>
              <a:rPr lang="en-US" sz="1700" dirty="0" err="1">
                <a:latin typeface="Arial Black" panose="020B0A04020102020204" pitchFamily="34" charset="0"/>
              </a:rPr>
              <a:t>oportunidad</a:t>
            </a:r>
            <a:r>
              <a:rPr lang="en-US" sz="1700" dirty="0">
                <a:latin typeface="Arial Black" panose="020B0A04020102020204" pitchFamily="34" charset="0"/>
              </a:rPr>
              <a:t> de </a:t>
            </a:r>
            <a:r>
              <a:rPr lang="en-US" sz="1700" dirty="0" err="1">
                <a:latin typeface="Arial Black" panose="020B0A04020102020204" pitchFamily="34" charset="0"/>
              </a:rPr>
              <a:t>ir</a:t>
            </a:r>
            <a:r>
              <a:rPr lang="en-US" sz="1700" dirty="0">
                <a:latin typeface="Arial Black" panose="020B0A04020102020204" pitchFamily="34" charset="0"/>
              </a:rPr>
              <a:t> al Cielo. ALELUYA!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433F93-83CF-44AD-A4B5-71DBAE85B75B}"/>
              </a:ext>
            </a:extLst>
          </p:cNvPr>
          <p:cNvSpPr txBox="1"/>
          <p:nvPr/>
        </p:nvSpPr>
        <p:spPr>
          <a:xfrm>
            <a:off x="-204742" y="44388"/>
            <a:ext cx="9553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DOMINGO DE PASCUA. </a:t>
            </a:r>
          </a:p>
          <a:p>
            <a:pPr algn="ctr"/>
            <a:r>
              <a:rPr lang="en-US" sz="2700" dirty="0">
                <a:solidFill>
                  <a:schemeClr val="bg1"/>
                </a:solidFill>
                <a:latin typeface="Arial Black" panose="020B0A04020102020204" pitchFamily="34" charset="0"/>
              </a:rPr>
              <a:t>LA RESURRECCIÓN DE JESÚS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313AFF-6BEB-4766-9128-2672BE221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20" y="1045611"/>
            <a:ext cx="3604762" cy="5473083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287F82D-03B8-429A-BDE5-D8525C1D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95" y="3782152"/>
            <a:ext cx="3983114" cy="273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90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>
            <a:extLst>
              <a:ext uri="{FF2B5EF4-FFF2-40B4-BE49-F238E27FC236}">
                <a16:creationId xmlns:a16="http://schemas.microsoft.com/office/drawing/2014/main" id="{7230B390-4B68-4A65-BFB9-85B054D38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651" y="901206"/>
            <a:ext cx="9144000" cy="39241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s-ES" sz="2700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2325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I Tiempo de Pascua Ciclo C</a:t>
            </a:r>
            <a:br>
              <a:rPr lang="es-ES" sz="2325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2325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La Resurrección de Jesús (</a:t>
            </a:r>
            <a:r>
              <a:rPr lang="es-ES" sz="2325" b="1" dirty="0" err="1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Jn</a:t>
            </a:r>
            <a:r>
              <a:rPr lang="es-ES" sz="2325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20, 1-9)</a:t>
            </a:r>
            <a:endParaRPr lang="en-US" sz="2325" b="1" dirty="0">
              <a:solidFill>
                <a:schemeClr val="bg1"/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97030E07-9DA7-4DE4-8CF6-4A7D5AB76E6F}"/>
              </a:ext>
            </a:extLst>
          </p:cNvPr>
          <p:cNvSpPr txBox="1"/>
          <p:nvPr/>
        </p:nvSpPr>
        <p:spPr>
          <a:xfrm>
            <a:off x="3836598" y="257350"/>
            <a:ext cx="7136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EVANGELIO</a:t>
            </a:r>
            <a:endParaRPr lang="es-PE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397A30-39CD-4969-92DD-25FA8E44D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41" y="1726441"/>
            <a:ext cx="9144000" cy="51363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19B625-2825-4948-89CE-8396C60B5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7" y="75159"/>
            <a:ext cx="1819564" cy="181956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5">
                <a:lumMod val="7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"/>
            <a:ext cx="8588772" cy="6221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762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Comencemos</a:t>
            </a:r>
            <a:r>
              <a:rPr lang="en-US" b="1" dirty="0"/>
              <a:t> </a:t>
            </a:r>
            <a:r>
              <a:rPr lang="en-US" b="1" dirty="0" err="1"/>
              <a:t>Invocando</a:t>
            </a:r>
            <a:r>
              <a:rPr lang="en-US" b="1" dirty="0"/>
              <a:t> la </a:t>
            </a:r>
            <a:r>
              <a:rPr lang="en-US" b="1" dirty="0" err="1"/>
              <a:t>presencia</a:t>
            </a:r>
            <a:r>
              <a:rPr lang="en-US" b="1" dirty="0"/>
              <a:t> del </a:t>
            </a:r>
            <a:r>
              <a:rPr lang="en-US" b="1" dirty="0" err="1"/>
              <a:t>Espíritu</a:t>
            </a:r>
            <a:r>
              <a:rPr lang="en-US" b="1" dirty="0"/>
              <a:t> Santo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4C7E1-B0A9-4BAE-B18C-6AF0542AA487}"/>
              </a:ext>
            </a:extLst>
          </p:cNvPr>
          <p:cNvSpPr txBox="1"/>
          <p:nvPr/>
        </p:nvSpPr>
        <p:spPr>
          <a:xfrm>
            <a:off x="12970" y="284919"/>
            <a:ext cx="914400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  </a:t>
            </a:r>
            <a:r>
              <a:rPr lang="en-US" sz="3800" dirty="0">
                <a:latin typeface="Arial Black" panose="020B0A04020102020204" pitchFamily="34" charset="0"/>
              </a:rPr>
              <a:t>El primer día </a:t>
            </a:r>
            <a:r>
              <a:rPr lang="en-US" sz="3800" dirty="0" err="1">
                <a:latin typeface="Arial Black" panose="020B0A04020102020204" pitchFamily="34" charset="0"/>
              </a:rPr>
              <a:t>después</a:t>
            </a:r>
            <a:r>
              <a:rPr lang="en-US" sz="3800" dirty="0">
                <a:latin typeface="Arial Black" panose="020B0A04020102020204" pitchFamily="34" charset="0"/>
              </a:rPr>
              <a:t> del </a:t>
            </a:r>
            <a:r>
              <a:rPr lang="en-US" sz="3800" dirty="0" err="1">
                <a:latin typeface="Arial Black" panose="020B0A04020102020204" pitchFamily="34" charset="0"/>
              </a:rPr>
              <a:t>sábado</a:t>
            </a:r>
            <a:r>
              <a:rPr lang="en-US" sz="3800" dirty="0">
                <a:latin typeface="Arial Black" panose="020B0A04020102020204" pitchFamily="34" charset="0"/>
              </a:rPr>
              <a:t>,  </a:t>
            </a:r>
            <a:r>
              <a:rPr lang="en-US" sz="3800" dirty="0" err="1">
                <a:latin typeface="Arial Black" panose="020B0A04020102020204" pitchFamily="34" charset="0"/>
              </a:rPr>
              <a:t>estando</a:t>
            </a:r>
            <a:r>
              <a:rPr lang="en-US" sz="3800" dirty="0">
                <a:latin typeface="Arial Black" panose="020B0A04020102020204" pitchFamily="34" charset="0"/>
              </a:rPr>
              <a:t> </a:t>
            </a:r>
            <a:r>
              <a:rPr lang="en-US" sz="3800" dirty="0" err="1">
                <a:latin typeface="Arial Black" panose="020B0A04020102020204" pitchFamily="34" charset="0"/>
              </a:rPr>
              <a:t>todavía</a:t>
            </a:r>
            <a:r>
              <a:rPr lang="en-US" sz="3800" dirty="0">
                <a:latin typeface="Arial Black" panose="020B0A04020102020204" pitchFamily="34" charset="0"/>
              </a:rPr>
              <a:t> </a:t>
            </a:r>
            <a:r>
              <a:rPr lang="en-US" sz="3800" dirty="0" err="1">
                <a:latin typeface="Arial Black" panose="020B0A04020102020204" pitchFamily="34" charset="0"/>
              </a:rPr>
              <a:t>oscuro</a:t>
            </a:r>
            <a:r>
              <a:rPr lang="en-US" sz="3800" dirty="0">
                <a:latin typeface="Arial Black" panose="020B0A04020102020204" pitchFamily="34" charset="0"/>
              </a:rPr>
              <a:t>,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8CF009-5389-4C74-BB9F-4CA16607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2774"/>
            <a:ext cx="9144000" cy="515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23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4C7E1-B0A9-4BAE-B18C-6AF0542AA487}"/>
              </a:ext>
            </a:extLst>
          </p:cNvPr>
          <p:cNvSpPr txBox="1"/>
          <p:nvPr/>
        </p:nvSpPr>
        <p:spPr>
          <a:xfrm>
            <a:off x="603116" y="166046"/>
            <a:ext cx="914400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 err="1">
                <a:latin typeface="Arial Black" panose="020B0A04020102020204" pitchFamily="34" charset="0"/>
              </a:rPr>
              <a:t>fue</a:t>
            </a:r>
            <a:r>
              <a:rPr lang="en-US" sz="3800" dirty="0">
                <a:latin typeface="Arial Black" panose="020B0A04020102020204" pitchFamily="34" charset="0"/>
              </a:rPr>
              <a:t> María Magdalena al </a:t>
            </a:r>
            <a:r>
              <a:rPr lang="en-US" sz="3800" dirty="0" err="1">
                <a:latin typeface="Arial Black" panose="020B0A04020102020204" pitchFamily="34" charset="0"/>
              </a:rPr>
              <a:t>sepulcro</a:t>
            </a:r>
            <a:r>
              <a:rPr lang="en-US" sz="3800" dirty="0">
                <a:latin typeface="Arial Black" panose="020B0A04020102020204" pitchFamily="34" charset="0"/>
              </a:rPr>
              <a:t>….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03D8B2-C8D6-4391-A95C-AF8551DE6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9652"/>
            <a:ext cx="9144000" cy="51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72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4C7E1-B0A9-4BAE-B18C-6AF0542AA487}"/>
              </a:ext>
            </a:extLst>
          </p:cNvPr>
          <p:cNvSpPr txBox="1"/>
          <p:nvPr/>
        </p:nvSpPr>
        <p:spPr>
          <a:xfrm>
            <a:off x="152399" y="219126"/>
            <a:ext cx="914400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latin typeface="Arial Black" panose="020B0A04020102020204" pitchFamily="34" charset="0"/>
              </a:rPr>
              <a:t>Y </a:t>
            </a:r>
            <a:r>
              <a:rPr lang="en-US" sz="3800" dirty="0" err="1">
                <a:latin typeface="Arial Black" panose="020B0A04020102020204" pitchFamily="34" charset="0"/>
              </a:rPr>
              <a:t>vio</a:t>
            </a:r>
            <a:r>
              <a:rPr lang="en-US" sz="3800" dirty="0">
                <a:latin typeface="Arial Black" panose="020B0A04020102020204" pitchFamily="34" charset="0"/>
              </a:rPr>
              <a:t> </a:t>
            </a:r>
            <a:r>
              <a:rPr lang="en-US" sz="3800" dirty="0" err="1">
                <a:latin typeface="Arial Black" panose="020B0A04020102020204" pitchFamily="34" charset="0"/>
              </a:rPr>
              <a:t>removida</a:t>
            </a:r>
            <a:r>
              <a:rPr lang="en-US" sz="3800" dirty="0">
                <a:latin typeface="Arial Black" panose="020B0A04020102020204" pitchFamily="34" charset="0"/>
              </a:rPr>
              <a:t> la Piedra que lo </a:t>
            </a:r>
            <a:r>
              <a:rPr lang="en-US" sz="3800" dirty="0" err="1">
                <a:latin typeface="Arial Black" panose="020B0A04020102020204" pitchFamily="34" charset="0"/>
              </a:rPr>
              <a:t>cerraba</a:t>
            </a:r>
            <a:endParaRPr lang="en-US" sz="3800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0F50E-C8DA-4481-963F-443A4F9D8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1524"/>
            <a:ext cx="9144000" cy="51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60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4C7E1-B0A9-4BAE-B18C-6AF0542AA487}"/>
              </a:ext>
            </a:extLst>
          </p:cNvPr>
          <p:cNvSpPr txBox="1"/>
          <p:nvPr/>
        </p:nvSpPr>
        <p:spPr>
          <a:xfrm>
            <a:off x="0" y="0"/>
            <a:ext cx="91440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 Black" panose="020B0A04020102020204" pitchFamily="34" charset="0"/>
              </a:rPr>
              <a:t>Echó</a:t>
            </a:r>
            <a:r>
              <a:rPr lang="en-US" sz="3200" dirty="0">
                <a:latin typeface="Arial Black" panose="020B0A04020102020204" pitchFamily="34" charset="0"/>
              </a:rPr>
              <a:t> a </a:t>
            </a:r>
            <a:r>
              <a:rPr lang="en-US" sz="3200" dirty="0" err="1">
                <a:latin typeface="Arial Black" panose="020B0A04020102020204" pitchFamily="34" charset="0"/>
              </a:rPr>
              <a:t>correr</a:t>
            </a:r>
            <a:r>
              <a:rPr lang="en-US" sz="3200" dirty="0">
                <a:latin typeface="Arial Black" panose="020B0A04020102020204" pitchFamily="34" charset="0"/>
              </a:rPr>
              <a:t>, </a:t>
            </a:r>
            <a:r>
              <a:rPr lang="en-US" sz="3200" dirty="0" err="1">
                <a:latin typeface="Arial Black" panose="020B0A04020102020204" pitchFamily="34" charset="0"/>
              </a:rPr>
              <a:t>llegó</a:t>
            </a:r>
            <a:r>
              <a:rPr lang="en-US" sz="3200" dirty="0">
                <a:latin typeface="Arial Black" panose="020B0A04020102020204" pitchFamily="34" charset="0"/>
              </a:rPr>
              <a:t> a la casa </a:t>
            </a:r>
            <a:r>
              <a:rPr lang="en-US" sz="3200" dirty="0" err="1">
                <a:latin typeface="Arial Black" panose="020B0A04020102020204" pitchFamily="34" charset="0"/>
              </a:rPr>
              <a:t>donde</a:t>
            </a:r>
            <a:r>
              <a:rPr lang="en-US" sz="3200" dirty="0"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latin typeface="Arial Black" panose="020B0A04020102020204" pitchFamily="34" charset="0"/>
              </a:rPr>
              <a:t>estaban</a:t>
            </a:r>
            <a:r>
              <a:rPr lang="en-US" sz="3200" dirty="0">
                <a:latin typeface="Arial Black" panose="020B0A04020102020204" pitchFamily="34" charset="0"/>
              </a:rPr>
              <a:t> Pedro y </a:t>
            </a:r>
            <a:r>
              <a:rPr lang="en-US" sz="3200" dirty="0" err="1">
                <a:latin typeface="Arial Black" panose="020B0A04020102020204" pitchFamily="34" charset="0"/>
              </a:rPr>
              <a:t>el</a:t>
            </a:r>
            <a:r>
              <a:rPr lang="en-US" sz="3200" dirty="0"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latin typeface="Arial Black" panose="020B0A04020102020204" pitchFamily="34" charset="0"/>
              </a:rPr>
              <a:t>otro</a:t>
            </a:r>
            <a:r>
              <a:rPr lang="en-US" sz="3200" dirty="0"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latin typeface="Arial Black" panose="020B0A04020102020204" pitchFamily="34" charset="0"/>
              </a:rPr>
              <a:t>discípulo</a:t>
            </a:r>
            <a:r>
              <a:rPr lang="en-US" sz="3200" dirty="0">
                <a:latin typeface="Arial Black" panose="020B0A04020102020204" pitchFamily="34" charset="0"/>
              </a:rPr>
              <a:t>, a </a:t>
            </a:r>
            <a:r>
              <a:rPr lang="en-US" sz="3200" dirty="0" err="1">
                <a:latin typeface="Arial Black" panose="020B0A04020102020204" pitchFamily="34" charset="0"/>
              </a:rPr>
              <a:t>quien</a:t>
            </a:r>
            <a:r>
              <a:rPr lang="en-US" sz="3200" dirty="0">
                <a:latin typeface="Arial Black" panose="020B0A04020102020204" pitchFamily="34" charset="0"/>
              </a:rPr>
              <a:t> Jesús </a:t>
            </a:r>
            <a:r>
              <a:rPr lang="en-US" sz="3200" dirty="0" err="1">
                <a:latin typeface="Arial Black" panose="020B0A04020102020204" pitchFamily="34" charset="0"/>
              </a:rPr>
              <a:t>amaba</a:t>
            </a:r>
            <a:r>
              <a:rPr lang="en-US" sz="3200" dirty="0">
                <a:latin typeface="Arial Black" panose="020B0A04020102020204" pitchFamily="34" charset="0"/>
              </a:rPr>
              <a:t>, y les </a:t>
            </a:r>
            <a:r>
              <a:rPr lang="en-US" sz="3200" dirty="0" err="1">
                <a:latin typeface="Arial Black" panose="020B0A04020102020204" pitchFamily="34" charset="0"/>
              </a:rPr>
              <a:t>dijo</a:t>
            </a:r>
            <a:r>
              <a:rPr lang="en-US" sz="3200" dirty="0">
                <a:latin typeface="Arial Black" panose="020B0A040201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96A4F2-F438-4C96-A46B-019573893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304"/>
            <a:ext cx="9144000" cy="515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06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4C7E1-B0A9-4BAE-B18C-6AF0542AA487}"/>
              </a:ext>
            </a:extLst>
          </p:cNvPr>
          <p:cNvSpPr txBox="1"/>
          <p:nvPr/>
        </p:nvSpPr>
        <p:spPr>
          <a:xfrm>
            <a:off x="152399" y="0"/>
            <a:ext cx="914400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00" dirty="0">
                <a:latin typeface="Arial Black" panose="020B0A04020102020204" pitchFamily="34" charset="0"/>
              </a:rPr>
              <a:t>“ Se </a:t>
            </a:r>
            <a:r>
              <a:rPr lang="en-US" sz="3700" dirty="0" err="1">
                <a:latin typeface="Arial Black" panose="020B0A04020102020204" pitchFamily="34" charset="0"/>
              </a:rPr>
              <a:t>han</a:t>
            </a:r>
            <a:r>
              <a:rPr lang="en-US" sz="3700" dirty="0">
                <a:latin typeface="Arial Black" panose="020B0A04020102020204" pitchFamily="34" charset="0"/>
              </a:rPr>
              <a:t> </a:t>
            </a:r>
            <a:r>
              <a:rPr lang="en-US" sz="3700" dirty="0" err="1">
                <a:latin typeface="Arial Black" panose="020B0A04020102020204" pitchFamily="34" charset="0"/>
              </a:rPr>
              <a:t>llevado</a:t>
            </a:r>
            <a:r>
              <a:rPr lang="en-US" sz="3700" dirty="0">
                <a:latin typeface="Arial Black" panose="020B0A04020102020204" pitchFamily="34" charset="0"/>
              </a:rPr>
              <a:t> del </a:t>
            </a:r>
            <a:r>
              <a:rPr lang="en-US" sz="3700" dirty="0" err="1">
                <a:latin typeface="Arial Black" panose="020B0A04020102020204" pitchFamily="34" charset="0"/>
              </a:rPr>
              <a:t>sepulcro</a:t>
            </a:r>
            <a:r>
              <a:rPr lang="en-US" sz="3700" dirty="0">
                <a:latin typeface="Arial Black" panose="020B0A04020102020204" pitchFamily="34" charset="0"/>
              </a:rPr>
              <a:t> al </a:t>
            </a:r>
            <a:r>
              <a:rPr lang="en-US" sz="3700" dirty="0" err="1">
                <a:latin typeface="Arial Black" panose="020B0A04020102020204" pitchFamily="34" charset="0"/>
              </a:rPr>
              <a:t>Señor</a:t>
            </a:r>
            <a:r>
              <a:rPr lang="en-US" sz="3700" dirty="0">
                <a:latin typeface="Arial Black" panose="020B0A04020102020204" pitchFamily="34" charset="0"/>
              </a:rPr>
              <a:t> y no </a:t>
            </a:r>
            <a:r>
              <a:rPr lang="en-US" sz="3700" dirty="0" err="1">
                <a:latin typeface="Arial Black" panose="020B0A04020102020204" pitchFamily="34" charset="0"/>
              </a:rPr>
              <a:t>sabemos</a:t>
            </a:r>
            <a:r>
              <a:rPr lang="en-US" sz="3700" dirty="0">
                <a:latin typeface="Arial Black" panose="020B0A04020102020204" pitchFamily="34" charset="0"/>
              </a:rPr>
              <a:t> </a:t>
            </a:r>
            <a:r>
              <a:rPr lang="en-US" sz="3700" dirty="0" err="1">
                <a:latin typeface="Arial Black" panose="020B0A04020102020204" pitchFamily="34" charset="0"/>
              </a:rPr>
              <a:t>dónde</a:t>
            </a:r>
            <a:r>
              <a:rPr lang="en-US" sz="3700" dirty="0">
                <a:latin typeface="Arial Black" panose="020B0A04020102020204" pitchFamily="34" charset="0"/>
              </a:rPr>
              <a:t> lo </a:t>
            </a:r>
            <a:r>
              <a:rPr lang="en-US" sz="3700" dirty="0" err="1">
                <a:latin typeface="Arial Black" panose="020B0A04020102020204" pitchFamily="34" charset="0"/>
              </a:rPr>
              <a:t>habrán</a:t>
            </a:r>
            <a:r>
              <a:rPr lang="en-US" sz="3700" dirty="0">
                <a:latin typeface="Arial Black" panose="020B0A04020102020204" pitchFamily="34" charset="0"/>
              </a:rPr>
              <a:t> </a:t>
            </a:r>
            <a:r>
              <a:rPr lang="en-US" sz="3700" dirty="0" err="1">
                <a:latin typeface="Arial Black" panose="020B0A04020102020204" pitchFamily="34" charset="0"/>
              </a:rPr>
              <a:t>puesto</a:t>
            </a:r>
            <a:r>
              <a:rPr lang="en-US" sz="3700" dirty="0">
                <a:latin typeface="Arial Black" panose="020B0A04020102020204" pitchFamily="34" charset="0"/>
              </a:rPr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65CB7A-8636-4A6C-8411-8AB044E91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3183"/>
            <a:ext cx="9144000" cy="516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63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4C7E1-B0A9-4BAE-B18C-6AF0542AA487}"/>
              </a:ext>
            </a:extLst>
          </p:cNvPr>
          <p:cNvSpPr txBox="1"/>
          <p:nvPr/>
        </p:nvSpPr>
        <p:spPr>
          <a:xfrm>
            <a:off x="-1" y="-2040"/>
            <a:ext cx="91440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 Black" panose="020B0A04020102020204" pitchFamily="34" charset="0"/>
              </a:rPr>
              <a:t>Salieron</a:t>
            </a:r>
            <a:r>
              <a:rPr lang="en-US" sz="3600" dirty="0">
                <a:latin typeface="Arial Black" panose="020B0A04020102020204" pitchFamily="34" charset="0"/>
              </a:rPr>
              <a:t> Pedro y </a:t>
            </a:r>
            <a:r>
              <a:rPr lang="en-US" sz="3600" dirty="0" err="1">
                <a:latin typeface="Arial Black" panose="020B0A04020102020204" pitchFamily="34" charset="0"/>
              </a:rPr>
              <a:t>el</a:t>
            </a:r>
            <a:r>
              <a:rPr lang="en-US" sz="3600" dirty="0">
                <a:latin typeface="Arial Black" panose="020B0A04020102020204" pitchFamily="34" charset="0"/>
              </a:rPr>
              <a:t> </a:t>
            </a:r>
            <a:r>
              <a:rPr lang="en-US" sz="3600" dirty="0" err="1">
                <a:latin typeface="Arial Black" panose="020B0A04020102020204" pitchFamily="34" charset="0"/>
              </a:rPr>
              <a:t>otro</a:t>
            </a:r>
            <a:r>
              <a:rPr lang="en-US" sz="3600" dirty="0">
                <a:latin typeface="Arial Black" panose="020B0A04020102020204" pitchFamily="34" charset="0"/>
              </a:rPr>
              <a:t> </a:t>
            </a:r>
            <a:r>
              <a:rPr lang="en-US" sz="3600" dirty="0" err="1">
                <a:latin typeface="Arial Black" panose="020B0A04020102020204" pitchFamily="34" charset="0"/>
              </a:rPr>
              <a:t>discípulo</a:t>
            </a:r>
            <a:r>
              <a:rPr lang="en-US" sz="3600" dirty="0">
                <a:latin typeface="Arial Black" panose="020B0A04020102020204" pitchFamily="34" charset="0"/>
              </a:rPr>
              <a:t> </a:t>
            </a:r>
            <a:r>
              <a:rPr lang="en-US" sz="3600" dirty="0" err="1">
                <a:latin typeface="Arial Black" panose="020B0A04020102020204" pitchFamily="34" charset="0"/>
              </a:rPr>
              <a:t>camino</a:t>
            </a:r>
            <a:r>
              <a:rPr lang="en-US" sz="3600" dirty="0">
                <a:latin typeface="Arial Black" panose="020B0A04020102020204" pitchFamily="34" charset="0"/>
              </a:rPr>
              <a:t> del </a:t>
            </a:r>
            <a:r>
              <a:rPr lang="en-US" sz="3600" dirty="0" err="1">
                <a:latin typeface="Arial Black" panose="020B0A04020102020204" pitchFamily="34" charset="0"/>
              </a:rPr>
              <a:t>sepulcro</a:t>
            </a:r>
            <a:r>
              <a:rPr lang="en-US" sz="3600" dirty="0">
                <a:latin typeface="Arial Black" panose="020B0A04020102020204" pitchFamily="34" charset="0"/>
              </a:rPr>
              <a:t>. Los dos </a:t>
            </a:r>
            <a:r>
              <a:rPr lang="en-US" sz="3600" dirty="0" err="1">
                <a:latin typeface="Arial Black" panose="020B0A04020102020204" pitchFamily="34" charset="0"/>
              </a:rPr>
              <a:t>iban</a:t>
            </a:r>
            <a:r>
              <a:rPr lang="en-US" sz="3600" dirty="0">
                <a:latin typeface="Arial Black" panose="020B0A04020102020204" pitchFamily="34" charset="0"/>
              </a:rPr>
              <a:t> </a:t>
            </a:r>
            <a:r>
              <a:rPr lang="en-US" sz="3600" dirty="0" err="1">
                <a:latin typeface="Arial Black" panose="020B0A04020102020204" pitchFamily="34" charset="0"/>
              </a:rPr>
              <a:t>corriendo</a:t>
            </a:r>
            <a:r>
              <a:rPr lang="en-US" sz="3600" dirty="0">
                <a:latin typeface="Arial Black" panose="020B0A04020102020204" pitchFamily="34" charset="0"/>
              </a:rPr>
              <a:t> </a:t>
            </a:r>
            <a:r>
              <a:rPr lang="en-US" sz="3600" dirty="0" err="1">
                <a:latin typeface="Arial Black" panose="020B0A04020102020204" pitchFamily="34" charset="0"/>
              </a:rPr>
              <a:t>juntos</a:t>
            </a:r>
            <a:r>
              <a:rPr lang="en-US" sz="3600" dirty="0">
                <a:latin typeface="Arial Black" panose="020B0A04020102020204" pitchFamily="34" charset="0"/>
              </a:rPr>
              <a:t>,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D6B56B-F0EF-41D8-B7EC-82031D206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13993"/>
            <a:ext cx="9144000" cy="51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10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4C7E1-B0A9-4BAE-B18C-6AF0542AA487}"/>
              </a:ext>
            </a:extLst>
          </p:cNvPr>
          <p:cNvSpPr txBox="1"/>
          <p:nvPr/>
        </p:nvSpPr>
        <p:spPr>
          <a:xfrm>
            <a:off x="103761" y="104964"/>
            <a:ext cx="92412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latin typeface="Arial Black" panose="020B0A04020102020204" pitchFamily="34" charset="0"/>
              </a:rPr>
              <a:t>Pero </a:t>
            </a:r>
            <a:r>
              <a:rPr lang="en-US" sz="3500" dirty="0" err="1">
                <a:latin typeface="Arial Black" panose="020B0A04020102020204" pitchFamily="34" charset="0"/>
              </a:rPr>
              <a:t>el</a:t>
            </a:r>
            <a:r>
              <a:rPr lang="en-US" sz="3500" dirty="0">
                <a:latin typeface="Arial Black" panose="020B0A04020102020204" pitchFamily="34" charset="0"/>
              </a:rPr>
              <a:t> </a:t>
            </a:r>
            <a:r>
              <a:rPr lang="en-US" sz="3500" dirty="0" err="1">
                <a:latin typeface="Arial Black" panose="020B0A04020102020204" pitchFamily="34" charset="0"/>
              </a:rPr>
              <a:t>otro</a:t>
            </a:r>
            <a:r>
              <a:rPr lang="en-US" sz="3500" dirty="0">
                <a:latin typeface="Arial Black" panose="020B0A04020102020204" pitchFamily="34" charset="0"/>
              </a:rPr>
              <a:t> </a:t>
            </a:r>
            <a:r>
              <a:rPr lang="en-US" sz="3500" dirty="0" err="1">
                <a:latin typeface="Arial Black" panose="020B0A04020102020204" pitchFamily="34" charset="0"/>
              </a:rPr>
              <a:t>discípulo</a:t>
            </a:r>
            <a:r>
              <a:rPr lang="en-US" sz="3500" dirty="0">
                <a:latin typeface="Arial Black" panose="020B0A04020102020204" pitchFamily="34" charset="0"/>
              </a:rPr>
              <a:t> </a:t>
            </a:r>
            <a:r>
              <a:rPr lang="en-US" sz="3500" dirty="0" err="1">
                <a:latin typeface="Arial Black" panose="020B0A04020102020204" pitchFamily="34" charset="0"/>
              </a:rPr>
              <a:t>discípulo</a:t>
            </a:r>
            <a:r>
              <a:rPr lang="en-US" sz="3500" dirty="0">
                <a:latin typeface="Arial Black" panose="020B0A04020102020204" pitchFamily="34" charset="0"/>
              </a:rPr>
              <a:t> </a:t>
            </a:r>
            <a:r>
              <a:rPr lang="en-US" sz="3500" dirty="0" err="1">
                <a:latin typeface="Arial Black" panose="020B0A04020102020204" pitchFamily="34" charset="0"/>
              </a:rPr>
              <a:t>corrió</a:t>
            </a:r>
            <a:r>
              <a:rPr lang="en-US" sz="3500" dirty="0">
                <a:latin typeface="Arial Black" panose="020B0A04020102020204" pitchFamily="34" charset="0"/>
              </a:rPr>
              <a:t> </a:t>
            </a:r>
            <a:r>
              <a:rPr lang="en-US" sz="3500" dirty="0" err="1">
                <a:latin typeface="Arial Black" panose="020B0A04020102020204" pitchFamily="34" charset="0"/>
              </a:rPr>
              <a:t>más</a:t>
            </a:r>
            <a:r>
              <a:rPr lang="en-US" sz="3500" dirty="0">
                <a:latin typeface="Arial Black" panose="020B0A04020102020204" pitchFamily="34" charset="0"/>
              </a:rPr>
              <a:t> a </a:t>
            </a:r>
            <a:r>
              <a:rPr lang="en-US" sz="3500" dirty="0" err="1">
                <a:latin typeface="Arial Black" panose="020B0A04020102020204" pitchFamily="34" charset="0"/>
              </a:rPr>
              <a:t>prisa</a:t>
            </a:r>
            <a:r>
              <a:rPr lang="en-US" sz="3500" dirty="0">
                <a:latin typeface="Arial Black" panose="020B0A04020102020204" pitchFamily="34" charset="0"/>
              </a:rPr>
              <a:t> que Pedro y </a:t>
            </a:r>
            <a:r>
              <a:rPr lang="en-US" sz="3500" dirty="0" err="1">
                <a:latin typeface="Arial Black" panose="020B0A04020102020204" pitchFamily="34" charset="0"/>
              </a:rPr>
              <a:t>llegó</a:t>
            </a:r>
            <a:r>
              <a:rPr lang="en-US" sz="3500" dirty="0">
                <a:latin typeface="Arial Black" panose="020B0A04020102020204" pitchFamily="34" charset="0"/>
              </a:rPr>
              <a:t> primero al </a:t>
            </a:r>
            <a:r>
              <a:rPr lang="en-US" sz="3500" dirty="0" err="1">
                <a:latin typeface="Arial Black" panose="020B0A04020102020204" pitchFamily="34" charset="0"/>
              </a:rPr>
              <a:t>sepulcro</a:t>
            </a:r>
            <a:r>
              <a:rPr lang="en-US" sz="3500" dirty="0">
                <a:latin typeface="Arial Black" panose="020B0A04020102020204" pitchFamily="34" charset="0"/>
              </a:rPr>
              <a:t>, e </a:t>
            </a:r>
            <a:r>
              <a:rPr lang="en-US" sz="3500" dirty="0" err="1">
                <a:latin typeface="Arial Black" panose="020B0A04020102020204" pitchFamily="34" charset="0"/>
              </a:rPr>
              <a:t>inclinándose</a:t>
            </a:r>
            <a:r>
              <a:rPr lang="en-US" sz="3500" dirty="0">
                <a:latin typeface="Arial Black" panose="020B0A04020102020204" pitchFamily="34" charset="0"/>
              </a:rPr>
              <a:t>,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C5164-48D6-4E26-B13C-EA7A745FE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0000"/>
            <a:ext cx="9144000" cy="5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07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4C7E1-B0A9-4BAE-B18C-6AF0542AA487}"/>
              </a:ext>
            </a:extLst>
          </p:cNvPr>
          <p:cNvSpPr txBox="1"/>
          <p:nvPr/>
        </p:nvSpPr>
        <p:spPr>
          <a:xfrm>
            <a:off x="0" y="23784"/>
            <a:ext cx="914400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 err="1">
                <a:latin typeface="Arial Black" panose="020B0A04020102020204" pitchFamily="34" charset="0"/>
              </a:rPr>
              <a:t>miró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los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lienzos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puestos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en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el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suelo</a:t>
            </a:r>
            <a:r>
              <a:rPr lang="en-US" sz="3400" dirty="0">
                <a:latin typeface="Arial Black" panose="020B0A04020102020204" pitchFamily="34" charset="0"/>
              </a:rPr>
              <a:t>, </a:t>
            </a:r>
            <a:r>
              <a:rPr lang="en-US" sz="3400" dirty="0" err="1">
                <a:latin typeface="Arial Black" panose="020B0A04020102020204" pitchFamily="34" charset="0"/>
              </a:rPr>
              <a:t>pero</a:t>
            </a:r>
            <a:r>
              <a:rPr lang="en-US" sz="3400" dirty="0">
                <a:latin typeface="Arial Black" panose="020B0A04020102020204" pitchFamily="34" charset="0"/>
              </a:rPr>
              <a:t> no </a:t>
            </a:r>
            <a:r>
              <a:rPr lang="en-US" sz="3400" dirty="0" err="1">
                <a:latin typeface="Arial Black" panose="020B0A04020102020204" pitchFamily="34" charset="0"/>
              </a:rPr>
              <a:t>entró</a:t>
            </a:r>
            <a:r>
              <a:rPr lang="en-US" sz="3400" dirty="0">
                <a:latin typeface="Arial Black" panose="020B0A04020102020204" pitchFamily="34" charset="0"/>
              </a:rPr>
              <a:t>. </a:t>
            </a:r>
            <a:r>
              <a:rPr lang="en-US" sz="3400" dirty="0" err="1">
                <a:latin typeface="Arial Black" panose="020B0A04020102020204" pitchFamily="34" charset="0"/>
              </a:rPr>
              <a:t>En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eso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llegó</a:t>
            </a:r>
            <a:r>
              <a:rPr lang="en-US" sz="3400" dirty="0">
                <a:latin typeface="Arial Black" panose="020B0A04020102020204" pitchFamily="34" charset="0"/>
              </a:rPr>
              <a:t> Simón Pedro, que lo </a:t>
            </a:r>
            <a:r>
              <a:rPr lang="en-US" sz="3400" dirty="0" err="1">
                <a:latin typeface="Arial Black" panose="020B0A04020102020204" pitchFamily="34" charset="0"/>
              </a:rPr>
              <a:t>venía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siguiendo</a:t>
            </a:r>
            <a:r>
              <a:rPr lang="en-US" sz="3400" dirty="0">
                <a:latin typeface="Arial Black" panose="020B0A04020102020204" pitchFamily="34" charset="0"/>
              </a:rPr>
              <a:t>, y </a:t>
            </a:r>
            <a:r>
              <a:rPr lang="en-US" sz="3400" dirty="0" err="1">
                <a:latin typeface="Arial Black" panose="020B0A04020102020204" pitchFamily="34" charset="0"/>
              </a:rPr>
              <a:t>entró</a:t>
            </a:r>
            <a:endParaRPr lang="en-US" sz="3400" dirty="0">
              <a:latin typeface="Arial Black" panose="020B0A04020102020204" pitchFamily="34" charset="0"/>
            </a:endParaRPr>
          </a:p>
          <a:p>
            <a:r>
              <a:rPr lang="en-US" sz="3000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3DC021-F4D1-4973-BB6B-6ABB82DB4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5369"/>
            <a:ext cx="9144000" cy="514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94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5BA9F-60B0-4106-A60B-830334C675E6}"/>
              </a:ext>
            </a:extLst>
          </p:cNvPr>
          <p:cNvSpPr txBox="1"/>
          <p:nvPr/>
        </p:nvSpPr>
        <p:spPr>
          <a:xfrm>
            <a:off x="0" y="24006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latin typeface="Arial Black" panose="020B0A04020102020204" pitchFamily="34" charset="0"/>
              </a:rPr>
              <a:t>en el sepulcro, contempló los lienzos puestos en el suelo y el sudario, que había estado sobre la cabeza de Jesús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28E92A-F427-46B9-8E0D-2510A86E9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6686"/>
            <a:ext cx="9144000" cy="516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71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5BA9F-60B0-4106-A60B-830334C675E6}"/>
              </a:ext>
            </a:extLst>
          </p:cNvPr>
          <p:cNvSpPr txBox="1"/>
          <p:nvPr/>
        </p:nvSpPr>
        <p:spPr>
          <a:xfrm>
            <a:off x="0" y="24006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000" dirty="0">
                <a:latin typeface="Arial Black" panose="020B0A04020102020204" pitchFamily="34" charset="0"/>
              </a:rPr>
              <a:t>Puesto no con los lienzos en el suelo, sino doblado en sitio aparte. Entonces entró también el otro discípulo, </a:t>
            </a:r>
            <a:endParaRPr lang="en-US" sz="3000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62D75-10A9-47FD-B9F4-72CD86F5D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5858"/>
            <a:ext cx="9144000" cy="518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04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0" y="13363"/>
            <a:ext cx="903746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</a:t>
            </a:r>
            <a:r>
              <a:rPr lang="en-US" sz="2400" dirty="0">
                <a:latin typeface="Arial Black" panose="020B0A04020102020204" pitchFamily="34" charset="0"/>
              </a:rPr>
              <a:t>LA </a:t>
            </a:r>
            <a:r>
              <a:rPr lang="en-US" sz="2400" dirty="0">
                <a:solidFill>
                  <a:srgbClr val="FFC000"/>
                </a:solidFill>
                <a:latin typeface="Arial Black" panose="020B0A04020102020204" pitchFamily="34" charset="0"/>
              </a:rPr>
              <a:t>SEMANA SANTA </a:t>
            </a:r>
            <a:r>
              <a:rPr lang="en-US" sz="2400" dirty="0">
                <a:latin typeface="Arial Black" panose="020B0A04020102020204" pitchFamily="34" charset="0"/>
              </a:rPr>
              <a:t>COMIENZA CON EL DOMINGO DE RAMOS, CONTINUA CON EL TRIDUO PASCUAL Y CULMINA CON DOMINGO DE PASCUA.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64863C-B752-403A-A9E3-551845C71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2" y="1177277"/>
            <a:ext cx="4233337" cy="2413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725E43-22B9-496F-A4DF-AFDDA723A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64" y="3197194"/>
            <a:ext cx="4127083" cy="2339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E29BCB-7867-422B-AE86-98A80571C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632" y="4443364"/>
            <a:ext cx="4322367" cy="2427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7FEB94-1D32-4B3A-85D6-6B5F5E26693B}"/>
              </a:ext>
            </a:extLst>
          </p:cNvPr>
          <p:cNvSpPr txBox="1"/>
          <p:nvPr/>
        </p:nvSpPr>
        <p:spPr>
          <a:xfrm>
            <a:off x="4339868" y="1502060"/>
            <a:ext cx="480413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noProof="0" dirty="0"/>
              <a:t>Domingo de Ramos:</a:t>
            </a:r>
          </a:p>
          <a:p>
            <a:r>
              <a:rPr lang="es-PE" noProof="0" dirty="0"/>
              <a:t>Jesús entra a Jerusalén y es aclamado como Rey.</a:t>
            </a:r>
          </a:p>
          <a:p>
            <a:r>
              <a:rPr lang="es-PE" sz="1400" noProof="0" dirty="0"/>
              <a:t>Ultimo domingo de Cuaresma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F8BA54-2AC7-4AFB-92A7-30B04700C52A}"/>
              </a:ext>
            </a:extLst>
          </p:cNvPr>
          <p:cNvSpPr txBox="1"/>
          <p:nvPr/>
        </p:nvSpPr>
        <p:spPr>
          <a:xfrm>
            <a:off x="5363852" y="3109172"/>
            <a:ext cx="372688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noProof="0" dirty="0"/>
              <a:t>Triduo Pascual:</a:t>
            </a:r>
          </a:p>
          <a:p>
            <a:r>
              <a:rPr lang="es-SV" noProof="0" dirty="0"/>
              <a:t>Pasión, Muerte y Resurrección de Jesús.</a:t>
            </a:r>
          </a:p>
          <a:p>
            <a:r>
              <a:rPr lang="es-SV" sz="1400" noProof="0" dirty="0"/>
              <a:t>Jueves, Viernes y vísperas del Domingo de Pascua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0B6D2D-76A8-4BF6-8564-8995263014E7}"/>
              </a:ext>
            </a:extLst>
          </p:cNvPr>
          <p:cNvSpPr txBox="1"/>
          <p:nvPr/>
        </p:nvSpPr>
        <p:spPr>
          <a:xfrm>
            <a:off x="1217021" y="5772989"/>
            <a:ext cx="37877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b="1" noProof="0" dirty="0"/>
              <a:t>Domingo de Pascua:</a:t>
            </a:r>
          </a:p>
          <a:p>
            <a:r>
              <a:rPr lang="es-VE" noProof="0" dirty="0"/>
              <a:t>Celebramos la Resurrección de Jesús</a:t>
            </a:r>
          </a:p>
          <a:p>
            <a:r>
              <a:rPr lang="es-VE" sz="1400" noProof="0" dirty="0"/>
              <a:t>I Domingo de Pascua</a:t>
            </a:r>
          </a:p>
        </p:txBody>
      </p:sp>
    </p:spTree>
    <p:extLst>
      <p:ext uri="{BB962C8B-B14F-4D97-AF65-F5344CB8AC3E}">
        <p14:creationId xmlns:p14="http://schemas.microsoft.com/office/powerpoint/2010/main" val="402404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0" y="222713"/>
            <a:ext cx="9260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 Black" panose="020B0A04020102020204" pitchFamily="34" charset="0"/>
              </a:rPr>
              <a:t>El que había llegado primero al sepulcro, y vio y creyó, porque hasta entonces no habían entendido las Escrituras, según las cuales</a:t>
            </a:r>
            <a:endParaRPr lang="en-US" sz="28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7B725-F152-4EFA-939E-4B5E4FE8C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2340"/>
            <a:ext cx="9144000" cy="515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42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103573" y="-4743"/>
            <a:ext cx="924165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Arial Black" panose="020B0A04020102020204" pitchFamily="34" charset="0"/>
              </a:rPr>
              <a:t>Jesús debía resucitar de entre los muertos.</a:t>
            </a:r>
          </a:p>
          <a:p>
            <a:r>
              <a:rPr lang="es-ES" sz="2800" dirty="0">
                <a:latin typeface="Arial Black" panose="020B0A04020102020204" pitchFamily="34" charset="0"/>
              </a:rPr>
              <a:t>     Palabra del Señor</a:t>
            </a:r>
            <a:r>
              <a:rPr lang="es-ES" sz="2400" dirty="0">
                <a:latin typeface="Arial Black" panose="020B0A04020102020204" pitchFamily="34" charset="0"/>
              </a:rPr>
              <a:t>. </a:t>
            </a:r>
            <a:r>
              <a:rPr lang="es-E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Gloria a ti Señor Jesús</a:t>
            </a:r>
            <a:endParaRPr lang="en-US" sz="28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70CE40-F6E7-4ADA-B2AE-D2F8CAC90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1" y="1726441"/>
            <a:ext cx="9144000" cy="513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7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3429000" y="36200"/>
            <a:ext cx="243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REFLEXION</a:t>
            </a: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917F6-879E-4771-86C1-67E5C2AEA024}"/>
              </a:ext>
            </a:extLst>
          </p:cNvPr>
          <p:cNvSpPr txBox="1"/>
          <p:nvPr/>
        </p:nvSpPr>
        <p:spPr>
          <a:xfrm>
            <a:off x="75884" y="544329"/>
            <a:ext cx="890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Cuál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es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primer día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después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del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sábado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B8B2E7-36D8-4632-9190-62F318277870}"/>
              </a:ext>
            </a:extLst>
          </p:cNvPr>
          <p:cNvSpPr txBox="1"/>
          <p:nvPr/>
        </p:nvSpPr>
        <p:spPr>
          <a:xfrm>
            <a:off x="5302143" y="2193778"/>
            <a:ext cx="367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domingo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ABE92A-7617-4CA5-82B5-C09A1EE4C337}"/>
              </a:ext>
            </a:extLst>
          </p:cNvPr>
          <p:cNvSpPr txBox="1"/>
          <p:nvPr/>
        </p:nvSpPr>
        <p:spPr>
          <a:xfrm>
            <a:off x="146905" y="4012802"/>
            <a:ext cx="5863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María Magdalena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cuando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llegó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al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sepulcro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8D71C7-C0A8-4CC2-9783-93D47F79F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2" y="1190088"/>
            <a:ext cx="4624148" cy="26070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D061F2-18EE-49EA-AB64-38F8D3A46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378" y="4463202"/>
            <a:ext cx="4099633" cy="23005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049746-8CA9-4E50-AD11-2B6C9131DD2F}"/>
              </a:ext>
            </a:extLst>
          </p:cNvPr>
          <p:cNvSpPr txBox="1"/>
          <p:nvPr/>
        </p:nvSpPr>
        <p:spPr>
          <a:xfrm>
            <a:off x="282158" y="5286455"/>
            <a:ext cx="4137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Que la Piedra que lo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cerraba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estaba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removida</a:t>
            </a:r>
            <a:endParaRPr lang="en-US" sz="28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7648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9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3429000" y="36200"/>
            <a:ext cx="243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REFLEXION</a:t>
            </a: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B8B2E7-36D8-4632-9190-62F318277870}"/>
              </a:ext>
            </a:extLst>
          </p:cNvPr>
          <p:cNvSpPr txBox="1"/>
          <p:nvPr/>
        </p:nvSpPr>
        <p:spPr>
          <a:xfrm>
            <a:off x="231675" y="1026612"/>
            <a:ext cx="4082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Salió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corriendo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para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decirle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 Pedro y al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discípulo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amado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que se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habían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llevado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cuerpo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 Jesús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ABE92A-7617-4CA5-82B5-C09A1EE4C337}"/>
              </a:ext>
            </a:extLst>
          </p:cNvPr>
          <p:cNvSpPr txBox="1"/>
          <p:nvPr/>
        </p:nvSpPr>
        <p:spPr>
          <a:xfrm>
            <a:off x="-45078" y="3152886"/>
            <a:ext cx="6370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¿Sabes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cómo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se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llamaba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otro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discípulo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que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acompañó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 Pedro?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6F46AE-0E28-4167-AB2A-A937FE2DC737}"/>
              </a:ext>
            </a:extLst>
          </p:cNvPr>
          <p:cNvSpPr txBox="1"/>
          <p:nvPr/>
        </p:nvSpPr>
        <p:spPr>
          <a:xfrm>
            <a:off x="435956" y="5599708"/>
            <a:ext cx="5021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Salieron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corriendo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hacia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sepulcro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EB1C2C-F13F-4F84-8409-23BF2BB26598}"/>
              </a:ext>
            </a:extLst>
          </p:cNvPr>
          <p:cNvSpPr txBox="1"/>
          <p:nvPr/>
        </p:nvSpPr>
        <p:spPr>
          <a:xfrm>
            <a:off x="75884" y="564947"/>
            <a:ext cx="87954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hizo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María Magdalena?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4C71BA-9045-444B-BB7A-6B7686DB9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41326"/>
            <a:ext cx="4187813" cy="2361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592DB8-FEFA-4594-A4B3-8E2ED506E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704" y="4058846"/>
            <a:ext cx="3454665" cy="19434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42FDF3-55D5-46DF-B029-19E755345335}"/>
              </a:ext>
            </a:extLst>
          </p:cNvPr>
          <p:cNvSpPr txBox="1"/>
          <p:nvPr/>
        </p:nvSpPr>
        <p:spPr>
          <a:xfrm>
            <a:off x="885315" y="4058846"/>
            <a:ext cx="55496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Juan,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el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discípulo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amado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E87956-84E7-45B4-B84A-97B35D63E034}"/>
              </a:ext>
            </a:extLst>
          </p:cNvPr>
          <p:cNvSpPr txBox="1"/>
          <p:nvPr/>
        </p:nvSpPr>
        <p:spPr>
          <a:xfrm>
            <a:off x="0" y="4614824"/>
            <a:ext cx="6370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hicieron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Juan y Pedro </a:t>
            </a:r>
          </a:p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apenas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se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enteraron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 la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noticia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92544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4" grpId="0"/>
      <p:bldP spid="14" grpId="0"/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917F6-879E-4771-86C1-67E5C2AEA024}"/>
              </a:ext>
            </a:extLst>
          </p:cNvPr>
          <p:cNvSpPr txBox="1"/>
          <p:nvPr/>
        </p:nvSpPr>
        <p:spPr>
          <a:xfrm>
            <a:off x="44018" y="38845"/>
            <a:ext cx="927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vieron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cuando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llegaron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CCC128-EACF-4A1B-AA9D-BBBC65507E78}"/>
              </a:ext>
            </a:extLst>
          </p:cNvPr>
          <p:cNvSpPr txBox="1"/>
          <p:nvPr/>
        </p:nvSpPr>
        <p:spPr>
          <a:xfrm>
            <a:off x="0" y="2863831"/>
            <a:ext cx="8968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Qué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pensarias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tú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hubieras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visto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sepulcro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vacío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  </a:t>
            </a:r>
            <a:r>
              <a:rPr lang="en-US" sz="27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COMPARTIR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B24ADA-2900-4A7F-9FAB-E7DFB8240139}"/>
              </a:ext>
            </a:extLst>
          </p:cNvPr>
          <p:cNvSpPr txBox="1"/>
          <p:nvPr/>
        </p:nvSpPr>
        <p:spPr>
          <a:xfrm>
            <a:off x="84585" y="538839"/>
            <a:ext cx="4993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lienzos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suelo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sudario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estaba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doblado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un sitio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aparte</a:t>
            </a:r>
            <a:endParaRPr lang="en-US" sz="24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3F8E87-15CC-451A-8A2C-A92178A02263}"/>
              </a:ext>
            </a:extLst>
          </p:cNvPr>
          <p:cNvSpPr txBox="1"/>
          <p:nvPr/>
        </p:nvSpPr>
        <p:spPr>
          <a:xfrm>
            <a:off x="44018" y="1653249"/>
            <a:ext cx="5728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es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sudario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4E973A-E8CD-481E-81AB-61728357FE3E}"/>
              </a:ext>
            </a:extLst>
          </p:cNvPr>
          <p:cNvSpPr txBox="1"/>
          <p:nvPr/>
        </p:nvSpPr>
        <p:spPr>
          <a:xfrm>
            <a:off x="44018" y="3811484"/>
            <a:ext cx="60649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quiere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decir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que Jesús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está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vivo,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ellos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lo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habían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visto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morir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DDAC6E-C42C-4BF1-8AF9-8A1E37345A0B}"/>
              </a:ext>
            </a:extLst>
          </p:cNvPr>
          <p:cNvSpPr txBox="1"/>
          <p:nvPr/>
        </p:nvSpPr>
        <p:spPr>
          <a:xfrm>
            <a:off x="22838" y="4708456"/>
            <a:ext cx="61089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Que Jesús es Dios y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puede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vencer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la Muerte (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resucitar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9773C8-CB20-4C55-A26D-27C9BFBA4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342" y="134076"/>
            <a:ext cx="3601891" cy="20330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8D6A81-D353-4135-B55F-FCE4DE0A8511}"/>
              </a:ext>
            </a:extLst>
          </p:cNvPr>
          <p:cNvSpPr txBox="1"/>
          <p:nvPr/>
        </p:nvSpPr>
        <p:spPr>
          <a:xfrm>
            <a:off x="96187" y="2110022"/>
            <a:ext cx="89516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tela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que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envolvía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la cabeza de Jesús,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cuando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lo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sepultaron</a:t>
            </a:r>
            <a:endParaRPr lang="en-US" sz="24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55DD67E-A2DE-4C06-9946-72A6E2B78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341" y="3389926"/>
            <a:ext cx="2953572" cy="16590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AD04DDF-6D60-4627-B7A6-208C0C52E53A}"/>
              </a:ext>
            </a:extLst>
          </p:cNvPr>
          <p:cNvSpPr txBox="1"/>
          <p:nvPr/>
        </p:nvSpPr>
        <p:spPr>
          <a:xfrm>
            <a:off x="-42508" y="5457550"/>
            <a:ext cx="90539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¿Si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seguimos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 Jesús y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cumplimos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sus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mandatos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pasará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con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nosotros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?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B0821C-2BFF-47F6-B98C-230B275EB26C}"/>
              </a:ext>
            </a:extLst>
          </p:cNvPr>
          <p:cNvSpPr txBox="1"/>
          <p:nvPr/>
        </p:nvSpPr>
        <p:spPr>
          <a:xfrm>
            <a:off x="44018" y="6365431"/>
            <a:ext cx="9274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Que </a:t>
            </a:r>
            <a:r>
              <a:rPr lang="en-US" sz="22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también</a:t>
            </a:r>
            <a:r>
              <a:rPr lang="en-US" sz="2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podremos</a:t>
            </a:r>
            <a:r>
              <a:rPr lang="en-US" sz="2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resucitar</a:t>
            </a:r>
            <a:r>
              <a:rPr lang="en-US" sz="2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como</a:t>
            </a:r>
            <a:r>
              <a:rPr lang="en-US" sz="2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Jesús y </a:t>
            </a:r>
            <a:r>
              <a:rPr lang="en-US" sz="22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tener</a:t>
            </a:r>
            <a:r>
              <a:rPr lang="en-US" sz="2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vida</a:t>
            </a:r>
            <a:r>
              <a:rPr lang="en-US" sz="2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eterna</a:t>
            </a:r>
            <a:r>
              <a:rPr lang="en-US" sz="1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53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7" grpId="0"/>
      <p:bldP spid="18" grpId="0"/>
      <p:bldP spid="19" grpId="0"/>
      <p:bldP spid="20" grpId="0"/>
      <p:bldP spid="15" grpId="0"/>
      <p:bldP spid="2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is is a set of PowerPoint background pictures with books and children as  bac… | Cute powerpoint templates, Cool powerpoint backgrounds, Powerpoint  background free">
            <a:extLst>
              <a:ext uri="{FF2B5EF4-FFF2-40B4-BE49-F238E27FC236}">
                <a16:creationId xmlns:a16="http://schemas.microsoft.com/office/drawing/2014/main" id="{D7D97EAE-DDEC-4712-ACB1-9D4BDAF16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3505"/>
            <a:ext cx="9144000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55937" y="3340223"/>
            <a:ext cx="59147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ACTIVIDAD</a:t>
            </a:r>
            <a:endParaRPr lang="en-US" sz="6600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0B8CA-FF08-4976-9E6D-AA5CE1375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431" y="66675"/>
            <a:ext cx="6581775" cy="6791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293698-8C66-46EA-B09C-42B0277D3803}"/>
              </a:ext>
            </a:extLst>
          </p:cNvPr>
          <p:cNvSpPr txBox="1"/>
          <p:nvPr/>
        </p:nvSpPr>
        <p:spPr>
          <a:xfrm>
            <a:off x="155643" y="904672"/>
            <a:ext cx="198444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 Black" panose="020B0A04020102020204" pitchFamily="34" charset="0"/>
              </a:rPr>
              <a:t>Actividad</a:t>
            </a:r>
            <a:r>
              <a:rPr lang="en-US" b="1" dirty="0">
                <a:latin typeface="Arial Black" panose="020B0A04020102020204" pitchFamily="34" charset="0"/>
              </a:rPr>
              <a:t> 1:</a:t>
            </a:r>
          </a:p>
          <a:p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tarjetas</a:t>
            </a:r>
            <a:r>
              <a:rPr lang="en-US" dirty="0"/>
              <a:t> de Pascua!!</a:t>
            </a:r>
          </a:p>
          <a:p>
            <a:endParaRPr lang="en-US" dirty="0"/>
          </a:p>
          <a:p>
            <a:r>
              <a:rPr lang="en-US" dirty="0" err="1"/>
              <a:t>Pintar</a:t>
            </a:r>
            <a:r>
              <a:rPr lang="en-US" dirty="0"/>
              <a:t> las </a:t>
            </a:r>
            <a:r>
              <a:rPr lang="en-US" dirty="0" err="1"/>
              <a:t>tarjetas</a:t>
            </a:r>
            <a:r>
              <a:rPr lang="en-US" dirty="0"/>
              <a:t> </a:t>
            </a:r>
            <a:r>
              <a:rPr lang="en-US" dirty="0" err="1"/>
              <a:t>adjuntas</a:t>
            </a:r>
            <a:r>
              <a:rPr lang="en-US" dirty="0"/>
              <a:t>, </a:t>
            </a:r>
            <a:r>
              <a:rPr lang="en-US" dirty="0" err="1"/>
              <a:t>recortar</a:t>
            </a:r>
            <a:r>
              <a:rPr lang="en-US" dirty="0"/>
              <a:t> y </a:t>
            </a:r>
            <a:r>
              <a:rPr lang="en-US" dirty="0" err="1"/>
              <a:t>escribir</a:t>
            </a:r>
            <a:r>
              <a:rPr lang="en-US" dirty="0"/>
              <a:t> un </a:t>
            </a:r>
            <a:r>
              <a:rPr lang="en-US" dirty="0" err="1"/>
              <a:t>lindo</a:t>
            </a:r>
            <a:r>
              <a:rPr lang="en-US" dirty="0"/>
              <a:t> </a:t>
            </a:r>
            <a:r>
              <a:rPr lang="en-US" dirty="0" err="1"/>
              <a:t>mensaje</a:t>
            </a:r>
            <a:r>
              <a:rPr lang="en-US" dirty="0"/>
              <a:t> para las personas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especiales</a:t>
            </a:r>
            <a:r>
              <a:rPr lang="en-US" dirty="0"/>
              <a:t>.</a:t>
            </a:r>
          </a:p>
          <a:p>
            <a:r>
              <a:rPr lang="en-US" dirty="0" err="1"/>
              <a:t>También</a:t>
            </a:r>
            <a:r>
              <a:rPr lang="en-US" dirty="0"/>
              <a:t> </a:t>
            </a:r>
            <a:r>
              <a:rPr lang="en-US" dirty="0" err="1"/>
              <a:t>escríbele</a:t>
            </a:r>
            <a:r>
              <a:rPr lang="en-US" dirty="0"/>
              <a:t> algo a las personas que </a:t>
            </a:r>
            <a:r>
              <a:rPr lang="en-US" dirty="0" err="1"/>
              <a:t>consideres</a:t>
            </a:r>
            <a:r>
              <a:rPr lang="en-US" dirty="0"/>
              <a:t> que </a:t>
            </a:r>
            <a:r>
              <a:rPr lang="en-US" dirty="0" err="1"/>
              <a:t>necesitan</a:t>
            </a:r>
            <a:r>
              <a:rPr lang="en-US" dirty="0"/>
              <a:t> </a:t>
            </a:r>
            <a:r>
              <a:rPr lang="en-US" dirty="0" err="1"/>
              <a:t>mucho</a:t>
            </a:r>
            <a:r>
              <a:rPr lang="en-US" dirty="0"/>
              <a:t> amor.</a:t>
            </a:r>
          </a:p>
          <a:p>
            <a:endParaRPr lang="en-US" dirty="0"/>
          </a:p>
          <a:p>
            <a:r>
              <a:rPr lang="en-US" dirty="0" err="1"/>
              <a:t>Regálaselas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domingo</a:t>
            </a:r>
            <a:r>
              <a:rPr lang="en-US" dirty="0"/>
              <a:t> de Pascua!!!</a:t>
            </a:r>
          </a:p>
        </p:txBody>
      </p:sp>
    </p:spTree>
    <p:extLst>
      <p:ext uri="{BB962C8B-B14F-4D97-AF65-F5344CB8AC3E}">
        <p14:creationId xmlns:p14="http://schemas.microsoft.com/office/powerpoint/2010/main" val="2066636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F11059-709F-4907-AF50-95157FE281BE}"/>
              </a:ext>
            </a:extLst>
          </p:cNvPr>
          <p:cNvSpPr txBox="1"/>
          <p:nvPr/>
        </p:nvSpPr>
        <p:spPr>
          <a:xfrm>
            <a:off x="128495" y="68094"/>
            <a:ext cx="8908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ACTIVIDAD 2:</a:t>
            </a:r>
            <a:r>
              <a:rPr lang="en-US" dirty="0"/>
              <a:t>  </a:t>
            </a:r>
            <a:r>
              <a:rPr lang="en-US" dirty="0" err="1">
                <a:latin typeface="Arial Black" panose="020B0A04020102020204" pitchFamily="34" charset="0"/>
              </a:rPr>
              <a:t>Hacer</a:t>
            </a:r>
            <a:r>
              <a:rPr lang="en-US" dirty="0">
                <a:latin typeface="Arial Black" panose="020B0A04020102020204" pitchFamily="34" charset="0"/>
              </a:rPr>
              <a:t> un </a:t>
            </a:r>
            <a:r>
              <a:rPr lang="en-US" dirty="0" err="1">
                <a:latin typeface="Arial Black" panose="020B0A04020102020204" pitchFamily="34" charset="0"/>
              </a:rPr>
              <a:t>librito</a:t>
            </a:r>
            <a:r>
              <a:rPr lang="en-US" dirty="0">
                <a:latin typeface="Arial Black" panose="020B0A04020102020204" pitchFamily="34" charset="0"/>
              </a:rPr>
              <a:t> de </a:t>
            </a:r>
            <a:r>
              <a:rPr lang="en-US" dirty="0" err="1">
                <a:latin typeface="Arial Black" panose="020B0A04020102020204" pitchFamily="34" charset="0"/>
              </a:rPr>
              <a:t>Semana</a:t>
            </a:r>
            <a:r>
              <a:rPr lang="en-US" dirty="0">
                <a:latin typeface="Arial Black" panose="020B0A04020102020204" pitchFamily="34" charset="0"/>
              </a:rPr>
              <a:t> Santa.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6F308-CFE1-4C0C-8E26-E6C2C8E57AB8}"/>
              </a:ext>
            </a:extLst>
          </p:cNvPr>
          <p:cNvSpPr txBox="1"/>
          <p:nvPr/>
        </p:nvSpPr>
        <p:spPr>
          <a:xfrm>
            <a:off x="233464" y="554477"/>
            <a:ext cx="68482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1.- </a:t>
            </a:r>
            <a:r>
              <a:rPr lang="en-US" b="1" dirty="0" err="1"/>
              <a:t>Doblar</a:t>
            </a:r>
            <a:r>
              <a:rPr lang="en-US" b="1" dirty="0"/>
              <a:t> </a:t>
            </a:r>
            <a:r>
              <a:rPr lang="en-US" b="1" dirty="0" err="1"/>
              <a:t>una</a:t>
            </a:r>
            <a:r>
              <a:rPr lang="en-US" b="1" dirty="0"/>
              <a:t> </a:t>
            </a:r>
            <a:r>
              <a:rPr lang="en-US" b="1" dirty="0" err="1"/>
              <a:t>cartulina</a:t>
            </a:r>
            <a:r>
              <a:rPr lang="en-US" b="1" dirty="0"/>
              <a:t> de </a:t>
            </a:r>
            <a:r>
              <a:rPr lang="en-US" b="1" dirty="0" err="1"/>
              <a:t>construcción</a:t>
            </a:r>
            <a:r>
              <a:rPr lang="en-US" b="1" dirty="0"/>
              <a:t> (</a:t>
            </a:r>
            <a:r>
              <a:rPr lang="en-US" b="1" dirty="0" err="1"/>
              <a:t>aprox</a:t>
            </a:r>
            <a:r>
              <a:rPr lang="en-US" b="1" dirty="0"/>
              <a:t> 30 cm x 23cm) </a:t>
            </a:r>
            <a:r>
              <a:rPr lang="en-US" b="1" dirty="0" err="1"/>
              <a:t>en</a:t>
            </a:r>
            <a:r>
              <a:rPr lang="en-US" b="1" dirty="0"/>
              <a:t> 4 </a:t>
            </a:r>
            <a:r>
              <a:rPr lang="en-US" b="1" dirty="0" err="1"/>
              <a:t>partes</a:t>
            </a:r>
            <a:r>
              <a:rPr lang="en-US" b="1" dirty="0"/>
              <a:t> </a:t>
            </a:r>
            <a:r>
              <a:rPr lang="en-US" b="1" dirty="0" err="1"/>
              <a:t>iguales</a:t>
            </a:r>
            <a:r>
              <a:rPr lang="en-US" b="1" dirty="0"/>
              <a:t> con dos </a:t>
            </a:r>
            <a:r>
              <a:rPr lang="en-US" b="1" dirty="0" err="1"/>
              <a:t>dobleces</a:t>
            </a:r>
            <a:r>
              <a:rPr lang="en-US" b="1" dirty="0"/>
              <a:t> ( uno vertical y </a:t>
            </a:r>
            <a:r>
              <a:rPr lang="en-US" b="1" dirty="0" err="1"/>
              <a:t>otro</a:t>
            </a:r>
            <a:r>
              <a:rPr lang="en-US" b="1" dirty="0"/>
              <a:t> horizontal). 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2.- </a:t>
            </a:r>
            <a:r>
              <a:rPr lang="en-US" b="1" dirty="0" err="1"/>
              <a:t>Recortar</a:t>
            </a:r>
            <a:r>
              <a:rPr lang="en-US" b="1" dirty="0"/>
              <a:t> la </a:t>
            </a:r>
            <a:r>
              <a:rPr lang="en-US" b="1" dirty="0" err="1"/>
              <a:t>cartulina</a:t>
            </a:r>
            <a:r>
              <a:rPr lang="en-US" b="1" dirty="0"/>
              <a:t> </a:t>
            </a:r>
            <a:r>
              <a:rPr lang="en-US" b="1" dirty="0" err="1"/>
              <a:t>por</a:t>
            </a:r>
            <a:r>
              <a:rPr lang="en-US" b="1" dirty="0"/>
              <a:t>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doblez</a:t>
            </a:r>
            <a:r>
              <a:rPr lang="en-US" b="1" dirty="0"/>
              <a:t> </a:t>
            </a:r>
            <a:r>
              <a:rPr lang="en-US" b="1" dirty="0" err="1"/>
              <a:t>más</a:t>
            </a:r>
            <a:r>
              <a:rPr lang="en-US" b="1" dirty="0"/>
              <a:t> </a:t>
            </a:r>
            <a:r>
              <a:rPr lang="en-US" b="1" dirty="0" err="1"/>
              <a:t>corto</a:t>
            </a:r>
            <a:r>
              <a:rPr lang="en-US" b="1" dirty="0"/>
              <a:t> (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doblez</a:t>
            </a:r>
            <a:r>
              <a:rPr lang="en-US" b="1" dirty="0"/>
              <a:t> horizontal de </a:t>
            </a:r>
            <a:r>
              <a:rPr lang="en-US" b="1" dirty="0" err="1"/>
              <a:t>aprox</a:t>
            </a:r>
            <a:r>
              <a:rPr lang="en-US" b="1" dirty="0"/>
              <a:t> 23 cm)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3.- </a:t>
            </a:r>
            <a:r>
              <a:rPr lang="en-US" b="1" dirty="0" err="1"/>
              <a:t>Ya</a:t>
            </a:r>
            <a:r>
              <a:rPr lang="en-US" b="1" dirty="0"/>
              <a:t> con </a:t>
            </a:r>
            <a:r>
              <a:rPr lang="en-US" b="1" dirty="0" err="1"/>
              <a:t>eso</a:t>
            </a:r>
            <a:r>
              <a:rPr lang="en-US" b="1" dirty="0"/>
              <a:t> </a:t>
            </a:r>
            <a:r>
              <a:rPr lang="en-US" b="1" dirty="0" err="1"/>
              <a:t>tendran</a:t>
            </a:r>
            <a:r>
              <a:rPr lang="en-US" b="1" dirty="0"/>
              <a:t> 2 </a:t>
            </a:r>
            <a:r>
              <a:rPr lang="en-US" b="1" dirty="0" err="1"/>
              <a:t>mitades</a:t>
            </a:r>
            <a:r>
              <a:rPr lang="en-US" b="1" dirty="0"/>
              <a:t> </a:t>
            </a:r>
            <a:r>
              <a:rPr lang="en-US" b="1" dirty="0" err="1"/>
              <a:t>iguales</a:t>
            </a:r>
            <a:r>
              <a:rPr lang="en-US" b="1" dirty="0"/>
              <a:t>. </a:t>
            </a:r>
            <a:r>
              <a:rPr lang="en-US" b="1" dirty="0" err="1"/>
              <a:t>Colocar</a:t>
            </a:r>
            <a:r>
              <a:rPr lang="en-US" b="1" dirty="0"/>
              <a:t> </a:t>
            </a:r>
            <a:r>
              <a:rPr lang="en-US" b="1" dirty="0" err="1"/>
              <a:t>una</a:t>
            </a:r>
            <a:r>
              <a:rPr lang="en-US" b="1" dirty="0"/>
              <a:t> </a:t>
            </a:r>
            <a:r>
              <a:rPr lang="en-US" b="1" dirty="0" err="1"/>
              <a:t>cartulina</a:t>
            </a:r>
            <a:r>
              <a:rPr lang="en-US" b="1" dirty="0"/>
              <a:t> </a:t>
            </a:r>
            <a:r>
              <a:rPr lang="en-US" b="1" dirty="0" err="1"/>
              <a:t>sobre</a:t>
            </a:r>
            <a:r>
              <a:rPr lang="en-US" b="1" dirty="0"/>
              <a:t> </a:t>
            </a:r>
            <a:r>
              <a:rPr lang="en-US" b="1" dirty="0" err="1"/>
              <a:t>otra</a:t>
            </a:r>
            <a:r>
              <a:rPr lang="en-US" b="1" dirty="0"/>
              <a:t>, de modo que la </a:t>
            </a:r>
            <a:r>
              <a:rPr lang="en-US" b="1" dirty="0" err="1"/>
              <a:t>mitad</a:t>
            </a:r>
            <a:r>
              <a:rPr lang="en-US" b="1" dirty="0"/>
              <a:t> sea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lomo</a:t>
            </a:r>
            <a:r>
              <a:rPr lang="en-US" b="1" dirty="0"/>
              <a:t> del </a:t>
            </a:r>
            <a:r>
              <a:rPr lang="en-US" b="1" dirty="0" err="1"/>
              <a:t>librito</a:t>
            </a:r>
            <a:r>
              <a:rPr lang="en-US" b="1" dirty="0"/>
              <a:t>.</a:t>
            </a:r>
          </a:p>
          <a:p>
            <a:r>
              <a:rPr lang="en-US" dirty="0"/>
              <a:t>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FC8E99-5C74-46BE-B8B0-1EECE4FA3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822" y="150565"/>
            <a:ext cx="1272798" cy="17052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7C23FB-3AEB-4E94-8874-F035DF849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736" y="1972817"/>
            <a:ext cx="1258956" cy="20305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3499BD-BD1B-4F75-B04C-4B605B3B8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256" y="4019655"/>
            <a:ext cx="1007008" cy="14499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3E4338-85D4-4A6C-9400-8D18B18EB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982" y="4198161"/>
            <a:ext cx="1229589" cy="109296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F4E2000-ECA0-4073-A2BF-C8F9B15CE1A8}"/>
              </a:ext>
            </a:extLst>
          </p:cNvPr>
          <p:cNvSpPr txBox="1"/>
          <p:nvPr/>
        </p:nvSpPr>
        <p:spPr>
          <a:xfrm>
            <a:off x="233464" y="5523231"/>
            <a:ext cx="709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4.- </a:t>
            </a:r>
            <a:r>
              <a:rPr lang="en-US" dirty="0" err="1"/>
              <a:t>Repetir</a:t>
            </a:r>
            <a:r>
              <a:rPr lang="en-US" dirty="0"/>
              <a:t> 1, 2 y 3.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librito</a:t>
            </a:r>
            <a:r>
              <a:rPr lang="en-US" dirty="0"/>
              <a:t>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llevar</a:t>
            </a:r>
            <a:r>
              <a:rPr lang="en-US" dirty="0"/>
              <a:t> 3 </a:t>
            </a:r>
            <a:r>
              <a:rPr lang="en-US" dirty="0" err="1"/>
              <a:t>mitades</a:t>
            </a:r>
            <a:r>
              <a:rPr lang="en-US" dirty="0"/>
              <a:t> de </a:t>
            </a:r>
            <a:r>
              <a:rPr lang="en-US" dirty="0" err="1"/>
              <a:t>cartulina</a:t>
            </a:r>
            <a:endParaRPr lang="en-US" dirty="0"/>
          </a:p>
          <a:p>
            <a:r>
              <a:rPr lang="en-US" dirty="0" err="1"/>
              <a:t>Doblen</a:t>
            </a:r>
            <a:r>
              <a:rPr lang="en-US" dirty="0"/>
              <a:t> las </a:t>
            </a:r>
            <a:r>
              <a:rPr lang="en-US" dirty="0" err="1"/>
              <a:t>hojitas</a:t>
            </a:r>
            <a:r>
              <a:rPr lang="en-US" dirty="0"/>
              <a:t> y </a:t>
            </a:r>
            <a:r>
              <a:rPr lang="en-US" dirty="0" err="1"/>
              <a:t>engrapen</a:t>
            </a:r>
            <a:r>
              <a:rPr lang="en-US" dirty="0"/>
              <a:t> las 3 </a:t>
            </a:r>
            <a:r>
              <a:rPr lang="en-US" dirty="0" err="1"/>
              <a:t>mitades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figura</a:t>
            </a:r>
            <a:r>
              <a:rPr lang="en-US" dirty="0"/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FE9DEAC-3D85-470D-B2A7-2DC74F9F9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7180" y="4354223"/>
            <a:ext cx="1479113" cy="18273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4307299-BA3C-4513-8030-51EE56931A4F}"/>
              </a:ext>
            </a:extLst>
          </p:cNvPr>
          <p:cNvSpPr txBox="1"/>
          <p:nvPr/>
        </p:nvSpPr>
        <p:spPr>
          <a:xfrm>
            <a:off x="233464" y="6264125"/>
            <a:ext cx="70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5.- </a:t>
            </a:r>
            <a:r>
              <a:rPr lang="en-US" dirty="0" err="1"/>
              <a:t>Imprimir</a:t>
            </a:r>
            <a:r>
              <a:rPr lang="en-US" dirty="0"/>
              <a:t> las </a:t>
            </a:r>
            <a:r>
              <a:rPr lang="en-US" dirty="0" err="1"/>
              <a:t>siguientes</a:t>
            </a:r>
            <a:r>
              <a:rPr lang="en-US" dirty="0"/>
              <a:t> hojas y </a:t>
            </a:r>
            <a:r>
              <a:rPr lang="en-US" dirty="0" err="1"/>
              <a:t>seguir</a:t>
            </a:r>
            <a:r>
              <a:rPr lang="en-US" dirty="0"/>
              <a:t> la </a:t>
            </a:r>
            <a:r>
              <a:rPr lang="en-US" dirty="0" err="1"/>
              <a:t>secuencia</a:t>
            </a:r>
            <a:r>
              <a:rPr lang="en-US" dirty="0"/>
              <a:t> para </a:t>
            </a:r>
            <a:r>
              <a:rPr lang="en-US" dirty="0" err="1"/>
              <a:t>armar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librito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2104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F367A5-9EE0-414C-8BE2-B8C40A005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430" y="0"/>
            <a:ext cx="5516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032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E29F68-DE9A-4C53-9CEB-72D20C3FC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777" y="0"/>
            <a:ext cx="5430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85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115409" y="208653"/>
            <a:ext cx="8913181" cy="5078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rial Black" panose="020B0A04020102020204" pitchFamily="34" charset="0"/>
              </a:rPr>
              <a:t>LA CUARESMA TERMINA EL JUEVES SANTO 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962A4-D42F-43DB-BE82-81831264BC0C}"/>
              </a:ext>
            </a:extLst>
          </p:cNvPr>
          <p:cNvSpPr txBox="1"/>
          <p:nvPr/>
        </p:nvSpPr>
        <p:spPr>
          <a:xfrm>
            <a:off x="0" y="959529"/>
            <a:ext cx="9144000" cy="5078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rial Black" panose="020B0A04020102020204" pitchFamily="34" charset="0"/>
              </a:rPr>
              <a:t>     ESE DIA COMIENZA EL TRIDUO PASCUAL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6AE7927-A7A4-4B8C-A1D3-B600092B7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190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90F6BE-FE43-4EBF-A5FD-41B9FB2E2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276" y="0"/>
            <a:ext cx="5281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24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2026FE-68DF-4477-843F-4B9E08005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552" y="0"/>
            <a:ext cx="5932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781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200400" y="118341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Arial Black" pitchFamily="34" charset="0"/>
              </a:rPr>
              <a:t>ORACION.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794238"/>
            <a:ext cx="89916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dirty="0">
                <a:latin typeface="Arial Black" panose="020B0A04020102020204" pitchFamily="34" charset="0"/>
              </a:rPr>
              <a:t>Señor Jesús, tu diste tu vida por mi, venciste a la muerte y a pesar de todos nuestros errores y pecados, siempre nos das nueva vida y alegría. Ayúdanos a ser razones de alegría y esperanza para todo el mundo. Amen</a:t>
            </a:r>
          </a:p>
          <a:p>
            <a:pPr algn="just"/>
            <a:endParaRPr lang="es-ES" sz="3200" dirty="0">
              <a:latin typeface="Arial Black" panose="020B0A04020102020204" pitchFamily="34" charset="0"/>
            </a:endParaRPr>
          </a:p>
          <a:p>
            <a:pPr algn="just"/>
            <a:r>
              <a:rPr lang="en-US" sz="2000" dirty="0"/>
              <a:t> </a:t>
            </a:r>
          </a:p>
          <a:p>
            <a:pPr algn="just"/>
            <a:r>
              <a:rPr lang="en-US" sz="2000" dirty="0"/>
              <a:t>Jesús </a:t>
            </a:r>
            <a:r>
              <a:rPr lang="en-US" sz="2000" dirty="0" err="1"/>
              <a:t>Resucito</a:t>
            </a:r>
            <a:r>
              <a:rPr lang="en-US" sz="2000" dirty="0"/>
              <a:t>, </a:t>
            </a:r>
            <a:r>
              <a:rPr lang="en-US" sz="2000" dirty="0" err="1"/>
              <a:t>Aventuras</a:t>
            </a:r>
            <a:r>
              <a:rPr lang="en-US" sz="2000" dirty="0"/>
              <a:t> con Jesús kids </a:t>
            </a:r>
          </a:p>
          <a:p>
            <a:pPr algn="just"/>
            <a:r>
              <a:rPr lang="en-US" sz="2000" dirty="0">
                <a:hlinkClick r:id="rId2"/>
              </a:rPr>
              <a:t>https://youtu.be/a_0jz6SdtQg</a:t>
            </a:r>
            <a:endParaRPr lang="en-US" sz="2000" dirty="0"/>
          </a:p>
          <a:p>
            <a:pPr algn="just"/>
            <a:r>
              <a:rPr lang="en-US" sz="2000" dirty="0"/>
              <a:t> (7+ </a:t>
            </a:r>
            <a:r>
              <a:rPr lang="en-US" sz="2000" dirty="0" err="1"/>
              <a:t>años</a:t>
            </a:r>
            <a:r>
              <a:rPr lang="en-US" sz="2000" dirty="0"/>
              <a:t>)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endParaRPr lang="es-ES" dirty="0"/>
          </a:p>
          <a:p>
            <a:endParaRPr lang="en-US" dirty="0">
              <a:latin typeface="Arial Black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6AF330F-24EA-46C8-BAD8-ADB2A267A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631" y="4002738"/>
            <a:ext cx="2106322" cy="27069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0E7EAF-A27B-4F9B-A7E8-5D1DD1371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899" y="3944372"/>
            <a:ext cx="1408885" cy="282365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400F4-355A-5322-55EB-B7D3A8C41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9414" cy="545494"/>
          </a:xfrm>
        </p:spPr>
        <p:txBody>
          <a:bodyPr>
            <a:normAutofit/>
          </a:bodyPr>
          <a:lstStyle/>
          <a:p>
            <a:r>
              <a:rPr lang="es-E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Canción</a:t>
            </a:r>
            <a:r>
              <a:rPr lang="es-ES" sz="2200" dirty="0">
                <a:latin typeface="Arial Black" panose="020B0A04020102020204" pitchFamily="34" charset="0"/>
              </a:rPr>
              <a:t>: </a:t>
            </a:r>
            <a:r>
              <a:rPr lang="en-US" sz="2200" dirty="0" err="1"/>
              <a:t>Resucitó</a:t>
            </a:r>
            <a:r>
              <a:rPr lang="en-US" sz="2200" dirty="0"/>
              <a:t>, Misael Ruiz Romero  (3-6 </a:t>
            </a:r>
            <a:r>
              <a:rPr lang="en-US" sz="2200" dirty="0" err="1"/>
              <a:t>años</a:t>
            </a:r>
            <a:r>
              <a:rPr lang="en-US" sz="2200" dirty="0"/>
              <a:t>) </a:t>
            </a:r>
            <a:r>
              <a:rPr lang="en-US" sz="1800" dirty="0">
                <a:hlinkClick r:id="rId3"/>
              </a:rPr>
              <a:t>https://youtu.be/iV6nDEOPNI4</a:t>
            </a:r>
            <a:endParaRPr lang="en-US" sz="1800" dirty="0"/>
          </a:p>
        </p:txBody>
      </p:sp>
      <p:pic>
        <p:nvPicPr>
          <p:cNvPr id="3" name="Online Media 2" title="MUSICA INFANTIL CRISTIANA. RESUCITO. o VAMOS A CELEBRAD..">
            <a:hlinkClick r:id="" action="ppaction://media"/>
            <a:extLst>
              <a:ext uri="{FF2B5EF4-FFF2-40B4-BE49-F238E27FC236}">
                <a16:creationId xmlns:a16="http://schemas.microsoft.com/office/drawing/2014/main" id="{2060BA37-156B-F1D3-277E-C9F5B65546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545494"/>
            <a:ext cx="9144000" cy="631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0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906F7-553E-847D-1146-0E177D7B5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5494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Jesús </a:t>
            </a:r>
            <a:r>
              <a:rPr lang="en-US" sz="2000" dirty="0" err="1"/>
              <a:t>Resucito</a:t>
            </a:r>
            <a:r>
              <a:rPr lang="en-US" sz="2000" dirty="0"/>
              <a:t>, Aventuras con Jesús kids </a:t>
            </a:r>
            <a:r>
              <a:rPr lang="en-US" sz="2000" dirty="0">
                <a:hlinkClick r:id="rId3"/>
              </a:rPr>
              <a:t>https://youtu.be/a_0jz6SdtQg</a:t>
            </a:r>
            <a:r>
              <a:rPr lang="en-US" sz="2000" dirty="0"/>
              <a:t> (7+ </a:t>
            </a:r>
            <a:r>
              <a:rPr lang="en-US" sz="2000" dirty="0" err="1"/>
              <a:t>años</a:t>
            </a:r>
            <a:r>
              <a:rPr lang="en-US" sz="2000" dirty="0"/>
              <a:t>)</a:t>
            </a:r>
            <a:endParaRPr lang="en-US" dirty="0"/>
          </a:p>
        </p:txBody>
      </p:sp>
      <p:pic>
        <p:nvPicPr>
          <p:cNvPr id="3" name="Online Media 2" title="Jesús Resucitó">
            <a:hlinkClick r:id="" action="ppaction://media"/>
            <a:extLst>
              <a:ext uri="{FF2B5EF4-FFF2-40B4-BE49-F238E27FC236}">
                <a16:creationId xmlns:a16="http://schemas.microsoft.com/office/drawing/2014/main" id="{4DD4F091-49E2-B208-5DAF-581155085B9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545494"/>
            <a:ext cx="9144000" cy="631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535249" y="0"/>
            <a:ext cx="229958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                         </a:t>
            </a:r>
            <a:r>
              <a:rPr lang="en-US" sz="2700" dirty="0">
                <a:latin typeface="Arial Black" panose="020B0A04020102020204" pitchFamily="34" charset="0"/>
              </a:rPr>
              <a:t>TRIDUO                                  PASCUAL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65EF6-883C-41A7-A595-A182F4E06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829" y="0"/>
            <a:ext cx="590682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628B20-5FDE-4700-B092-A636D6A57152}"/>
              </a:ext>
            </a:extLst>
          </p:cNvPr>
          <p:cNvSpPr txBox="1"/>
          <p:nvPr/>
        </p:nvSpPr>
        <p:spPr>
          <a:xfrm>
            <a:off x="114706" y="1338828"/>
            <a:ext cx="253901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EL </a:t>
            </a:r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TRI</a:t>
            </a:r>
            <a:r>
              <a:rPr lang="en-US" b="1" dirty="0">
                <a:latin typeface="Arial Black" panose="020B0A04020102020204" pitchFamily="34" charset="0"/>
              </a:rPr>
              <a:t>DUO PASCUAL SON </a:t>
            </a:r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TRES DIAS</a:t>
            </a:r>
            <a:r>
              <a:rPr lang="en-US" b="1" dirty="0">
                <a:latin typeface="Arial Black" panose="020B0A04020102020204" pitchFamily="34" charset="0"/>
              </a:rPr>
              <a:t>, EN LOS QUE LA IGLESIA CONMEMORA:</a:t>
            </a:r>
          </a:p>
          <a:p>
            <a:endParaRPr lang="en-US" b="1" dirty="0">
              <a:latin typeface="Arial Black" panose="020B0A0402010202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Arial Black" panose="020B0A04020102020204" pitchFamily="34" charset="0"/>
              </a:rPr>
              <a:t>-   LA PASION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Arial Black" panose="020B0A04020102020204" pitchFamily="34" charset="0"/>
              </a:rPr>
              <a:t>MUERTE 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Arial Black" panose="020B0A04020102020204" pitchFamily="34" charset="0"/>
              </a:rPr>
              <a:t>RESURRECCION</a:t>
            </a:r>
          </a:p>
          <a:p>
            <a:r>
              <a:rPr lang="en-US" b="1" dirty="0">
                <a:solidFill>
                  <a:srgbClr val="C00000"/>
                </a:solidFill>
                <a:latin typeface="Arial Black" panose="020B0A04020102020204" pitchFamily="34" charset="0"/>
              </a:rPr>
              <a:t>DE JESUS</a:t>
            </a:r>
          </a:p>
          <a:p>
            <a:endParaRPr lang="en-US" b="1" dirty="0">
              <a:latin typeface="Arial Black" panose="020B0A04020102020204" pitchFamily="34" charset="0"/>
            </a:endParaRPr>
          </a:p>
          <a:p>
            <a:r>
              <a:rPr lang="en-US" b="1" dirty="0" err="1">
                <a:latin typeface="Arial Black" panose="020B0A04020102020204" pitchFamily="34" charset="0"/>
              </a:rPr>
              <a:t>Comienza</a:t>
            </a:r>
            <a:r>
              <a:rPr lang="en-US" b="1" dirty="0">
                <a:latin typeface="Arial Black" panose="020B0A04020102020204" pitchFamily="34" charset="0"/>
              </a:rPr>
              <a:t> </a:t>
            </a:r>
            <a:r>
              <a:rPr lang="en-US" b="1" dirty="0" err="1">
                <a:latin typeface="Arial Black" panose="020B0A04020102020204" pitchFamily="34" charset="0"/>
              </a:rPr>
              <a:t>el</a:t>
            </a:r>
            <a:r>
              <a:rPr lang="en-US" b="1" dirty="0">
                <a:latin typeface="Arial Black" panose="020B0A04020102020204" pitchFamily="34" charset="0"/>
              </a:rPr>
              <a:t> Jueves al </a:t>
            </a:r>
            <a:r>
              <a:rPr lang="en-US" b="1" dirty="0" err="1">
                <a:latin typeface="Arial Black" panose="020B0A04020102020204" pitchFamily="34" charset="0"/>
              </a:rPr>
              <a:t>atardecer</a:t>
            </a:r>
            <a:r>
              <a:rPr lang="en-US" b="1" dirty="0">
                <a:latin typeface="Arial Black" panose="020B0A04020102020204" pitchFamily="34" charset="0"/>
              </a:rPr>
              <a:t> (</a:t>
            </a:r>
            <a:r>
              <a:rPr lang="en-US" b="1" dirty="0" err="1">
                <a:latin typeface="Arial Black" panose="020B0A04020102020204" pitchFamily="34" charset="0"/>
              </a:rPr>
              <a:t>misa</a:t>
            </a:r>
            <a:r>
              <a:rPr lang="en-US" b="1" dirty="0">
                <a:latin typeface="Arial Black" panose="020B0A04020102020204" pitchFamily="34" charset="0"/>
              </a:rPr>
              <a:t> de la Ultima Cena) y </a:t>
            </a:r>
            <a:r>
              <a:rPr lang="en-US" b="1" dirty="0" err="1">
                <a:latin typeface="Arial Black" panose="020B0A04020102020204" pitchFamily="34" charset="0"/>
              </a:rPr>
              <a:t>finaliza</a:t>
            </a:r>
            <a:r>
              <a:rPr lang="en-US" b="1" dirty="0">
                <a:latin typeface="Arial Black" panose="020B0A04020102020204" pitchFamily="34" charset="0"/>
              </a:rPr>
              <a:t> </a:t>
            </a:r>
            <a:r>
              <a:rPr lang="en-US" b="1" dirty="0" err="1">
                <a:latin typeface="Arial Black" panose="020B0A04020102020204" pitchFamily="34" charset="0"/>
              </a:rPr>
              <a:t>en</a:t>
            </a:r>
            <a:r>
              <a:rPr lang="en-US" b="1" dirty="0">
                <a:latin typeface="Arial Black" panose="020B0A04020102020204" pitchFamily="34" charset="0"/>
              </a:rPr>
              <a:t> la </a:t>
            </a:r>
            <a:r>
              <a:rPr lang="en-US" b="1" dirty="0" err="1">
                <a:latin typeface="Arial Black" panose="020B0A04020102020204" pitchFamily="34" charset="0"/>
              </a:rPr>
              <a:t>noche</a:t>
            </a:r>
            <a:r>
              <a:rPr lang="en-US" b="1" dirty="0">
                <a:latin typeface="Arial Black" panose="020B0A04020102020204" pitchFamily="34" charset="0"/>
              </a:rPr>
              <a:t> del </a:t>
            </a:r>
            <a:r>
              <a:rPr lang="en-US" b="1" dirty="0" err="1">
                <a:latin typeface="Arial Black" panose="020B0A04020102020204" pitchFamily="34" charset="0"/>
              </a:rPr>
              <a:t>Sábado</a:t>
            </a:r>
            <a:r>
              <a:rPr lang="en-US" b="1" dirty="0">
                <a:latin typeface="Arial Black" panose="020B0A04020102020204" pitchFamily="34" charset="0"/>
              </a:rPr>
              <a:t> (</a:t>
            </a:r>
            <a:r>
              <a:rPr lang="en-US" b="1" dirty="0" err="1">
                <a:latin typeface="Arial Black" panose="020B0A04020102020204" pitchFamily="34" charset="0"/>
              </a:rPr>
              <a:t>Vigilia</a:t>
            </a:r>
            <a:r>
              <a:rPr lang="en-US" b="1" dirty="0">
                <a:latin typeface="Arial Black" panose="020B0A04020102020204" pitchFamily="34" charset="0"/>
              </a:rPr>
              <a:t> pascual).</a:t>
            </a:r>
          </a:p>
        </p:txBody>
      </p:sp>
    </p:spTree>
    <p:extLst>
      <p:ext uri="{BB962C8B-B14F-4D97-AF65-F5344CB8AC3E}">
        <p14:creationId xmlns:p14="http://schemas.microsoft.com/office/powerpoint/2010/main" val="115186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-409484" y="96915"/>
            <a:ext cx="95534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  </a:t>
            </a:r>
            <a:r>
              <a:rPr lang="en-US" sz="2700" dirty="0">
                <a:latin typeface="Arial Black" panose="020B0A04020102020204" pitchFamily="34" charset="0"/>
              </a:rPr>
              <a:t>1er DIA TRIDUO PASCUAL: JUEVES SANTO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25CACE-5AE2-4817-A3B0-B2339BA53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746"/>
            <a:ext cx="9144000" cy="5152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96FCB5-C8C1-4711-9469-21538A1947FD}"/>
              </a:ext>
            </a:extLst>
          </p:cNvPr>
          <p:cNvSpPr txBox="1"/>
          <p:nvPr/>
        </p:nvSpPr>
        <p:spPr>
          <a:xfrm>
            <a:off x="0" y="5691562"/>
            <a:ext cx="929492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Este día, Jesús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celebra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con sus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apóstoles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la ULTIMA CENA.     Pero antes, Jesús </a:t>
            </a:r>
            <a:r>
              <a:rPr lang="en-US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lava </a:t>
            </a:r>
            <a:r>
              <a:rPr lang="en-US" sz="20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los</a:t>
            </a:r>
            <a:r>
              <a:rPr lang="en-US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 pies a sus 12 </a:t>
            </a:r>
            <a:r>
              <a:rPr lang="en-US" sz="20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Apóstoles</a:t>
            </a:r>
            <a:r>
              <a:rPr lang="en-US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demostrando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que vino a SERVIR y no a ser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servido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. ( Amor al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prójimo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)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95F4C8-5292-4942-82E8-4F9C1628BC84}"/>
              </a:ext>
            </a:extLst>
          </p:cNvPr>
          <p:cNvSpPr txBox="1"/>
          <p:nvPr/>
        </p:nvSpPr>
        <p:spPr>
          <a:xfrm>
            <a:off x="0" y="5322230"/>
            <a:ext cx="293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 Black" panose="020B0A04020102020204" pitchFamily="34" charset="0"/>
              </a:rPr>
              <a:t>Lavatorio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Arial Black" panose="020B0A04020102020204" pitchFamily="34" charset="0"/>
              </a:rPr>
              <a:t>los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 pies.</a:t>
            </a:r>
          </a:p>
        </p:txBody>
      </p:sp>
    </p:spTree>
    <p:extLst>
      <p:ext uri="{BB962C8B-B14F-4D97-AF65-F5344CB8AC3E}">
        <p14:creationId xmlns:p14="http://schemas.microsoft.com/office/powerpoint/2010/main" val="2720311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0" y="96915"/>
            <a:ext cx="9143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  </a:t>
            </a:r>
            <a:r>
              <a:rPr lang="en-US" sz="2700" dirty="0">
                <a:latin typeface="Arial Black" panose="020B0A04020102020204" pitchFamily="34" charset="0"/>
              </a:rPr>
              <a:t>1er DIA TRIDUO PASCUAL: JUEVES SANTO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8B328-9D5E-4D8B-AF6B-141AB3347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064"/>
            <a:ext cx="9144000" cy="51141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65613D-4C38-4C0D-B5E9-DDB652AC8310}"/>
              </a:ext>
            </a:extLst>
          </p:cNvPr>
          <p:cNvSpPr txBox="1"/>
          <p:nvPr/>
        </p:nvSpPr>
        <p:spPr>
          <a:xfrm>
            <a:off x="1464814" y="583251"/>
            <a:ext cx="730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INSTITUCION DE LA EUCARISTIA Y EL SACERDOCIO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96FCB5-C8C1-4711-9469-21538A1947FD}"/>
              </a:ext>
            </a:extLst>
          </p:cNvPr>
          <p:cNvSpPr txBox="1"/>
          <p:nvPr/>
        </p:nvSpPr>
        <p:spPr>
          <a:xfrm>
            <a:off x="0" y="5637701"/>
            <a:ext cx="929492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Este día, Jesús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celebra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con sus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apóstoles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la </a:t>
            </a:r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ULTIMA CENA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.     Toma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el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rgbClr val="FFC000"/>
                </a:solidFill>
                <a:latin typeface="Arial Black" panose="020B0A04020102020204" pitchFamily="34" charset="0"/>
              </a:rPr>
              <a:t>PAN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y lo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bendice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diciendo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: “Tomen y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coman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todos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de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él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porque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este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es MI CUERPO que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será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entregado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por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ustedes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”.</a:t>
            </a:r>
            <a:endParaRPr lang="en-US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27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307156-47BC-4FEF-B2D1-EE6B1361A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951"/>
            <a:ext cx="9144000" cy="51536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0" y="96915"/>
            <a:ext cx="9143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  </a:t>
            </a:r>
            <a:r>
              <a:rPr lang="en-US" sz="2700" dirty="0">
                <a:latin typeface="Arial Black" panose="020B0A04020102020204" pitchFamily="34" charset="0"/>
              </a:rPr>
              <a:t>1er DIA TRIDUO PASCUAL: JUEVES SANTO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96FCB5-C8C1-4711-9469-21538A1947FD}"/>
              </a:ext>
            </a:extLst>
          </p:cNvPr>
          <p:cNvSpPr txBox="1"/>
          <p:nvPr/>
        </p:nvSpPr>
        <p:spPr>
          <a:xfrm>
            <a:off x="0" y="3605985"/>
            <a:ext cx="914400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Este día, Jesús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celebra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con sus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apóstoles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la </a:t>
            </a:r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ULTIMA CENA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.    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Tomó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el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CALIZ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y lo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bendijo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diciendo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: “Tomen y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beban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todos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de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él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porque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este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es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el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cáliz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de MI SANGRE que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será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derramada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por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ustedes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y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por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todos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los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hombres para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el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perdón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de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los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pecados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”.</a:t>
            </a:r>
          </a:p>
          <a:p>
            <a:endParaRPr lang="en-US" sz="20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endParaRPr lang="en-US" sz="20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Luego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Jesús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dijo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“ 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Hagan </a:t>
            </a:r>
            <a:r>
              <a:rPr lang="en-US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esto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en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conmemoración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mía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”. Con lo que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hace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sacerdote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a sus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apóstoles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y les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deja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una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gran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misión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.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5613D-4C38-4C0D-B5E9-DDB652AC8310}"/>
              </a:ext>
            </a:extLst>
          </p:cNvPr>
          <p:cNvSpPr txBox="1"/>
          <p:nvPr/>
        </p:nvSpPr>
        <p:spPr>
          <a:xfrm>
            <a:off x="1464814" y="583251"/>
            <a:ext cx="719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INSTITUCION DE  LA EUCARISTIA Y EL SACERDOCIO</a:t>
            </a:r>
          </a:p>
        </p:txBody>
      </p:sp>
    </p:spTree>
    <p:extLst>
      <p:ext uri="{BB962C8B-B14F-4D97-AF65-F5344CB8AC3E}">
        <p14:creationId xmlns:p14="http://schemas.microsoft.com/office/powerpoint/2010/main" val="2013385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920858B-0D94-4278-9CF8-739664092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04" y="503561"/>
            <a:ext cx="7403978" cy="523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-208624" y="0"/>
            <a:ext cx="9143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  </a:t>
            </a:r>
            <a:r>
              <a:rPr lang="en-US" sz="2700" dirty="0">
                <a:latin typeface="Arial Black" panose="020B0A04020102020204" pitchFamily="34" charset="0"/>
              </a:rPr>
              <a:t>1er DIA TRIDUO PASCUAL: JUEVES SANTO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96FCB5-C8C1-4711-9469-21538A1947FD}"/>
              </a:ext>
            </a:extLst>
          </p:cNvPr>
          <p:cNvSpPr txBox="1"/>
          <p:nvPr/>
        </p:nvSpPr>
        <p:spPr>
          <a:xfrm>
            <a:off x="97653" y="5022147"/>
            <a:ext cx="9144000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endParaRPr lang="en-US" sz="20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endParaRPr lang="en-US" sz="20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Luego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de la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última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cena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, Jesús se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retira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con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alguno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de sus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Apóstoles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a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rezar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. Tal era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el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dolor que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sentía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por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lo que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iba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a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suceder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que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sudaba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sangre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.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5613D-4C38-4C0D-B5E9-DDB652AC8310}"/>
              </a:ext>
            </a:extLst>
          </p:cNvPr>
          <p:cNvSpPr txBox="1"/>
          <p:nvPr/>
        </p:nvSpPr>
        <p:spPr>
          <a:xfrm>
            <a:off x="727970" y="604746"/>
            <a:ext cx="727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LA ORACION DE JESUS EN EL HUERTO DE GETSEMANI</a:t>
            </a:r>
          </a:p>
        </p:txBody>
      </p:sp>
    </p:spTree>
    <p:extLst>
      <p:ext uri="{BB962C8B-B14F-4D97-AF65-F5344CB8AC3E}">
        <p14:creationId xmlns:p14="http://schemas.microsoft.com/office/powerpoint/2010/main" val="2590037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1927</Words>
  <Application>Microsoft Office PowerPoint</Application>
  <PresentationFormat>On-screen Show (4:3)</PresentationFormat>
  <Paragraphs>172</Paragraphs>
  <Slides>44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Aharoni</vt:lpstr>
      <vt:lpstr>Arial</vt:lpstr>
      <vt:lpstr>Arial Black</vt:lpstr>
      <vt:lpstr>Calibri</vt:lpstr>
      <vt:lpstr>Office Theme</vt:lpstr>
      <vt:lpstr> I Domingo Tiempo de Pascua Ciclo C La Resurrección de Jesús (Jn 20, 1-9)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 Tiempo de Pascua Ciclo C La Resurrección de Jesús (Jn 20, 1-9)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Canción: Resucitó, Misael Ruiz Romero  (3-6 años) https://youtu.be/iV6nDEOPNI4</vt:lpstr>
      <vt:lpstr>Jesús Resucito, Aventuras con Jesús kids https://youtu.be/a_0jz6SdtQg (7+ años)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Domingo Tiempo de Pascua Ciclo C La Resurrección de Jesús (Jn 20, 1-9)</dc:title>
  <dc:creator>Maria Varona</dc:creator>
  <cp:lastModifiedBy>Maria Varona</cp:lastModifiedBy>
  <cp:revision>3</cp:revision>
  <dcterms:modified xsi:type="dcterms:W3CDTF">2025-03-31T23:53:07Z</dcterms:modified>
</cp:coreProperties>
</file>