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6936">
          <p15:clr>
            <a:srgbClr val="A4A3A4"/>
          </p15:clr>
        </p15:guide>
        <p15:guide id="4" pos="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25" y="4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Google Shape;1331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8" name="Google Shape;1331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19" name="Google Shape;13319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0" name="Google Shape;1332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1" name="Google Shape;13321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22" name="Google Shape;1332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0" name="Google Shape;134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1" name="Google Shape;134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5" name="Google Shape;135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6" name="Google Shape;135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2" name="Google Shape;135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3" name="Google Shape;135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0" name="Google Shape;136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1" name="Google Shape;136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5" name="Google Shape;136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6" name="Google Shape;1361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2" name="Google Shape;1363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3" name="Google Shape;136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" name="Google Shape;136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40" name="Google Shape;136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1" name="Google Shape;136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8" name="Google Shape;1364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9" name="Google Shape;136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" name="Google Shape;136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1" name="Google Shape;136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5" name="Google Shape;1366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6" name="Google Shape;136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" name="Google Shape;134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7" name="Google Shape;134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5" name="Google Shape;134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6" name="Google Shape;134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5" name="Google Shape;135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6" name="Google Shape;135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3" name="Google Shape;135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4" name="Google Shape;135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4" name="Google Shape;135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25" name="Google Shape;135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6" name="Google Shape;135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3" name="Google Shape;1353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4" name="Google Shape;135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2" name="Google Shape;135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3" name="Google Shape;135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6" name="Google Shape;135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7" name="Google Shape;135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Google Shape;13330;p2"/>
          <p:cNvSpPr/>
          <p:nvPr/>
        </p:nvSpPr>
        <p:spPr>
          <a:xfrm>
            <a:off x="4000500" y="1087403"/>
            <a:ext cx="8191500" cy="5770597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31" name="Google Shape;13331;p2"/>
          <p:cNvCxnSpPr/>
          <p:nvPr/>
        </p:nvCxnSpPr>
        <p:spPr>
          <a:xfrm>
            <a:off x="406241" y="183933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332" name="Google Shape;13332;p2"/>
          <p:cNvSpPr/>
          <p:nvPr/>
        </p:nvSpPr>
        <p:spPr>
          <a:xfrm>
            <a:off x="5292348" y="1"/>
            <a:ext cx="2279742" cy="1267785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3" name="Google Shape;13333;p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4" name="Google Shape;13334;p2"/>
          <p:cNvSpPr/>
          <p:nvPr/>
        </p:nvSpPr>
        <p:spPr>
          <a:xfrm>
            <a:off x="1569044" y="514898"/>
            <a:ext cx="2393400" cy="2328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5" name="Google Shape;13335;p2"/>
          <p:cNvSpPr/>
          <p:nvPr/>
        </p:nvSpPr>
        <p:spPr>
          <a:xfrm flipH="1">
            <a:off x="0" y="2949740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6" name="Google Shape;13336;p2"/>
          <p:cNvSpPr/>
          <p:nvPr/>
        </p:nvSpPr>
        <p:spPr>
          <a:xfrm rot="-5400000">
            <a:off x="1539683" y="4203560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7" name="Google Shape;13337;p2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8" name="Google Shape;13338;p2"/>
          <p:cNvSpPr txBox="1">
            <a:spLocks noGrp="1"/>
          </p:cNvSpPr>
          <p:nvPr>
            <p:ph type="subTitle" idx="1"/>
          </p:nvPr>
        </p:nvSpPr>
        <p:spPr>
          <a:xfrm>
            <a:off x="5093208" y="5221224"/>
            <a:ext cx="6592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3339" name="Google Shape;13339;p2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674" y="410475"/>
            <a:ext cx="2539200" cy="25392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with picture">
  <p:cSld name="Quote slide with picture">
    <p:bg>
      <p:bgPr>
        <a:solidFill>
          <a:schemeClr val="dk1"/>
        </a:solidFill>
        <a:effectLst/>
      </p:bgPr>
    </p:bg>
    <p:spTree>
      <p:nvGrpSpPr>
        <p:cNvPr id="1" name="Shape 1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9" name="Google Shape;13399;p11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00" name="Google Shape;13400;p11"/>
          <p:cNvSpPr txBox="1">
            <a:spLocks noGrp="1"/>
          </p:cNvSpPr>
          <p:nvPr>
            <p:ph type="title"/>
          </p:nvPr>
        </p:nvSpPr>
        <p:spPr>
          <a:xfrm>
            <a:off x="3111500" y="370600"/>
            <a:ext cx="5923800" cy="5923800"/>
          </a:xfrm>
          <a:prstGeom prst="rect">
            <a:avLst/>
          </a:prstGeom>
          <a:solidFill>
            <a:schemeClr val="lt1">
              <a:alpha val="94900"/>
            </a:schemeClr>
          </a:solidFill>
          <a:ln>
            <a:noFill/>
          </a:ln>
        </p:spPr>
        <p:txBody>
          <a:bodyPr spcFirstLastPara="1" wrap="square" lIns="457200" tIns="45700" rIns="457200" bIns="2331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1" name="Google Shape;13401;p11"/>
          <p:cNvSpPr txBox="1">
            <a:spLocks noGrp="1"/>
          </p:cNvSpPr>
          <p:nvPr>
            <p:ph type="body" idx="1"/>
          </p:nvPr>
        </p:nvSpPr>
        <p:spPr>
          <a:xfrm>
            <a:off x="3575304" y="4379976"/>
            <a:ext cx="50382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402" name="Google Shape;1340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3" name="Google Shape;1340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4" name="Google Shape;1340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6" name="Google Shape;1340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7" name="Google Shape;1340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8" name="Google Shape;13408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9" name="Google Shape;1340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0" name="Google Shape;1341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1" name="Google Shape;1341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12" name="Google Shape;13412;p12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3" name="Google Shape;13413;p12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" name="Google Shape;1341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16" name="Google Shape;1341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17" name="Google Shape;1341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8" name="Google Shape;1341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19" name="Google Shape;1341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0" name="Google Shape;134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1" name="Google Shape;134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2" name="Google Shape;134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23" name="Google Shape;13423;p13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4" name="Google Shape;13424;p13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3 column">
  <p:cSld name="Comparison 3 column">
    <p:spTree>
      <p:nvGrpSpPr>
        <p:cNvPr id="1" name="Shape 1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6" name="Google Shape;1342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7" name="Google Shape;1342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28" name="Google Shape;1342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9" name="Google Shape;13429;p14"/>
          <p:cNvSpPr txBox="1">
            <a:spLocks noGrp="1"/>
          </p:cNvSpPr>
          <p:nvPr>
            <p:ph type="body" idx="3"/>
          </p:nvPr>
        </p:nvSpPr>
        <p:spPr>
          <a:xfrm>
            <a:off x="445312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30" name="Google Shape;13430;p14"/>
          <p:cNvSpPr txBox="1">
            <a:spLocks noGrp="1"/>
          </p:cNvSpPr>
          <p:nvPr>
            <p:ph type="body" idx="4"/>
          </p:nvPr>
        </p:nvSpPr>
        <p:spPr>
          <a:xfrm>
            <a:off x="445312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1" name="Google Shape;1343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2" name="Google Shape;1343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3" name="Google Shape;1343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4" name="Google Shape;13434;p1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5" name="Google Shape;13435;p14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6" name="Google Shape;13436;p14"/>
          <p:cNvSpPr txBox="1">
            <a:spLocks noGrp="1"/>
          </p:cNvSpPr>
          <p:nvPr>
            <p:ph type="body" idx="5"/>
          </p:nvPr>
        </p:nvSpPr>
        <p:spPr>
          <a:xfrm>
            <a:off x="8065008" y="1681163"/>
            <a:ext cx="3291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37" name="Google Shape;13437;p14"/>
          <p:cNvSpPr txBox="1">
            <a:spLocks noGrp="1"/>
          </p:cNvSpPr>
          <p:nvPr>
            <p:ph type="body" idx="6"/>
          </p:nvPr>
        </p:nvSpPr>
        <p:spPr>
          <a:xfrm>
            <a:off x="8065008" y="2505075"/>
            <a:ext cx="3291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2 medium pictures">
  <p:cSld name="Title and Content with 2 medium pictures">
    <p:spTree>
      <p:nvGrpSpPr>
        <p:cNvPr id="1" name="Shape 1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9" name="Google Shape;13439;p15"/>
          <p:cNvSpPr>
            <a:spLocks noGrp="1"/>
          </p:cNvSpPr>
          <p:nvPr>
            <p:ph type="pic" idx="2"/>
          </p:nvPr>
        </p:nvSpPr>
        <p:spPr>
          <a:xfrm>
            <a:off x="7901259" y="2727729"/>
            <a:ext cx="4290600" cy="41304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0" name="Google Shape;13440;p15"/>
          <p:cNvSpPr>
            <a:spLocks noGrp="1"/>
          </p:cNvSpPr>
          <p:nvPr>
            <p:ph type="pic" idx="3"/>
          </p:nvPr>
        </p:nvSpPr>
        <p:spPr>
          <a:xfrm>
            <a:off x="6261609" y="0"/>
            <a:ext cx="3519300" cy="30078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1" name="Google Shape;13441;p15"/>
          <p:cNvSpPr/>
          <p:nvPr/>
        </p:nvSpPr>
        <p:spPr>
          <a:xfrm>
            <a:off x="10420569" y="1364732"/>
            <a:ext cx="947400" cy="921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2" name="Google Shape;13442;p15"/>
          <p:cNvSpPr/>
          <p:nvPr/>
        </p:nvSpPr>
        <p:spPr>
          <a:xfrm rot="-6041023" flipH="1">
            <a:off x="6034191" y="-673215"/>
            <a:ext cx="4021307" cy="402130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3" name="Google Shape;13443;p15"/>
          <p:cNvSpPr txBox="1">
            <a:spLocks noGrp="1"/>
          </p:cNvSpPr>
          <p:nvPr>
            <p:ph type="title"/>
          </p:nvPr>
        </p:nvSpPr>
        <p:spPr>
          <a:xfrm>
            <a:off x="841248" y="365760"/>
            <a:ext cx="51207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4" name="Google Shape;134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5" name="Google Shape;134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46" name="Google Shape;134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47" name="Google Shape;13447;p15"/>
          <p:cNvSpPr txBox="1">
            <a:spLocks noGrp="1"/>
          </p:cNvSpPr>
          <p:nvPr>
            <p:ph type="body" idx="1"/>
          </p:nvPr>
        </p:nvSpPr>
        <p:spPr>
          <a:xfrm>
            <a:off x="841248" y="1828800"/>
            <a:ext cx="50931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spTree>
      <p:nvGrpSpPr>
        <p:cNvPr id="1" name="Shape 1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9" name="Google Shape;13449;p16"/>
          <p:cNvSpPr/>
          <p:nvPr/>
        </p:nvSpPr>
        <p:spPr>
          <a:xfrm>
            <a:off x="707393" y="847600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0" name="Google Shape;13450;p16"/>
          <p:cNvSpPr/>
          <p:nvPr/>
        </p:nvSpPr>
        <p:spPr>
          <a:xfrm flipH="1">
            <a:off x="530529" y="0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1" name="Google Shape;13451;p16"/>
          <p:cNvSpPr/>
          <p:nvPr/>
        </p:nvSpPr>
        <p:spPr>
          <a:xfrm flipH="1">
            <a:off x="3961511" y="-1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2" name="Google Shape;13452;p16"/>
          <p:cNvSpPr/>
          <p:nvPr/>
        </p:nvSpPr>
        <p:spPr>
          <a:xfrm flipH="1">
            <a:off x="0" y="2936831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3" name="Google Shape;13453;p16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4" name="Google Shape;13454;p16"/>
          <p:cNvSpPr/>
          <p:nvPr/>
        </p:nvSpPr>
        <p:spPr>
          <a:xfrm flipH="1">
            <a:off x="340505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5" name="Google Shape;13455;p16"/>
          <p:cNvSpPr/>
          <p:nvPr/>
        </p:nvSpPr>
        <p:spPr>
          <a:xfrm flipH="1">
            <a:off x="4132972" y="6258755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6" name="Google Shape;13456;p16"/>
          <p:cNvSpPr txBox="1">
            <a:spLocks noGrp="1"/>
          </p:cNvSpPr>
          <p:nvPr>
            <p:ph type="title"/>
          </p:nvPr>
        </p:nvSpPr>
        <p:spPr>
          <a:xfrm>
            <a:off x="1389888" y="1234440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7" name="Google Shape;13457;p16"/>
          <p:cNvSpPr txBox="1">
            <a:spLocks noGrp="1"/>
          </p:cNvSpPr>
          <p:nvPr>
            <p:ph type="dt" idx="10"/>
          </p:nvPr>
        </p:nvSpPr>
        <p:spPr>
          <a:xfrm>
            <a:off x="1682496" y="6356350"/>
            <a:ext cx="154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8" name="Google Shape;13458;p16"/>
          <p:cNvSpPr txBox="1">
            <a:spLocks noGrp="1"/>
          </p:cNvSpPr>
          <p:nvPr>
            <p:ph type="ftr" idx="11"/>
          </p:nvPr>
        </p:nvSpPr>
        <p:spPr>
          <a:xfrm>
            <a:off x="6099048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9" name="Google Shape;13459;p16"/>
          <p:cNvSpPr txBox="1">
            <a:spLocks noGrp="1"/>
          </p:cNvSpPr>
          <p:nvPr>
            <p:ph type="sldNum" idx="12"/>
          </p:nvPr>
        </p:nvSpPr>
        <p:spPr>
          <a:xfrm>
            <a:off x="10506456" y="6356350"/>
            <a:ext cx="85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60" name="Google Shape;13460;p16"/>
          <p:cNvSpPr txBox="1">
            <a:spLocks noGrp="1"/>
          </p:cNvSpPr>
          <p:nvPr>
            <p:ph type="body" idx="1"/>
          </p:nvPr>
        </p:nvSpPr>
        <p:spPr>
          <a:xfrm>
            <a:off x="6665976" y="2551176"/>
            <a:ext cx="47091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2" name="Google Shape;134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3" name="Google Shape;13463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464" name="Google Shape;13464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65" name="Google Shape;134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6" name="Google Shape;134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7" name="Google Shape;134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68" name="Google Shape;13468;p17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9" name="Google Shape;13469;p17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1" name="Google Shape;134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2" name="Google Shape;13472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473" name="Google Shape;13473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474" name="Google Shape;1347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5" name="Google Shape;1347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6" name="Google Shape;1347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77" name="Google Shape;13477;p18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8" name="Google Shape;13478;p18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type="obj">
  <p:cSld name="OBJECT">
    <p:spTree>
      <p:nvGrpSpPr>
        <p:cNvPr id="1" name="Shape 13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1" name="Google Shape;13341;p3"/>
          <p:cNvSpPr/>
          <p:nvPr/>
        </p:nvSpPr>
        <p:spPr>
          <a:xfrm>
            <a:off x="489189" y="1119031"/>
            <a:ext cx="4620000" cy="46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2" name="Google Shape;13342;p3"/>
          <p:cNvSpPr/>
          <p:nvPr/>
        </p:nvSpPr>
        <p:spPr>
          <a:xfrm rot="-1790987">
            <a:off x="8683714" y="941128"/>
            <a:ext cx="2987779" cy="2987779"/>
          </a:xfrm>
          <a:prstGeom prst="arc">
            <a:avLst>
              <a:gd name="adj1" fmla="val 15817365"/>
              <a:gd name="adj2" fmla="val 178138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3" name="Google Shape;13343;p3"/>
          <p:cNvSpPr/>
          <p:nvPr/>
        </p:nvSpPr>
        <p:spPr>
          <a:xfrm>
            <a:off x="910048" y="4780992"/>
            <a:ext cx="546000" cy="54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4" name="Google Shape;13344;p3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5" name="Google Shape;13345;p3"/>
          <p:cNvSpPr txBox="1">
            <a:spLocks noGrp="1"/>
          </p:cNvSpPr>
          <p:nvPr>
            <p:ph type="body" idx="1"/>
          </p:nvPr>
        </p:nvSpPr>
        <p:spPr>
          <a:xfrm>
            <a:off x="5788152" y="1527048"/>
            <a:ext cx="5111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6" name="Google Shape;1334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7" name="Google Shape;1334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8" name="Google Shape;1334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49" name="Google Shape;13349;p3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251" y="17844"/>
            <a:ext cx="1727400" cy="17274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1" name="Google Shape;1335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2" name="Google Shape;1335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3" name="Google Shape;1335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54" name="Google Shape;13354;p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5" name="Google Shape;13355;p4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56" name="Google Shape;13356;p4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1389" y="178836"/>
            <a:ext cx="1691700" cy="16917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8" name="Google Shape;13358;p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sp>
      <p:sp>
        <p:nvSpPr>
          <p:cNvPr id="13359" name="Google Shape;13359;p5"/>
          <p:cNvSpPr txBox="1">
            <a:spLocks noGrp="1"/>
          </p:cNvSpPr>
          <p:nvPr>
            <p:ph type="title"/>
          </p:nvPr>
        </p:nvSpPr>
        <p:spPr>
          <a:xfrm>
            <a:off x="457200" y="4517136"/>
            <a:ext cx="65817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60" name="Google Shape;13360;p5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90574" y="221942"/>
            <a:ext cx="1593600" cy="15936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2" name="Google Shape;13362;p6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3" name="Google Shape;13363;p6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4" name="Google Shape;1336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365" name="Google Shape;13365;p6" descr="A picture containing 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4433" y="357670"/>
            <a:ext cx="1533000" cy="15330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 small pictures">
  <p:cSld name="Title and Content 2 small pictures">
    <p:spTree>
      <p:nvGrpSpPr>
        <p:cNvPr id="1" name="Shape 1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7" name="Google Shape;13367;p7"/>
          <p:cNvSpPr>
            <a:spLocks noGrp="1"/>
          </p:cNvSpPr>
          <p:nvPr>
            <p:ph type="pic" idx="2"/>
          </p:nvPr>
        </p:nvSpPr>
        <p:spPr>
          <a:xfrm>
            <a:off x="7200479" y="1150210"/>
            <a:ext cx="2207100" cy="2204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8" name="Google Shape;13368;p7"/>
          <p:cNvSpPr>
            <a:spLocks noGrp="1"/>
          </p:cNvSpPr>
          <p:nvPr>
            <p:ph type="pic" idx="3"/>
          </p:nvPr>
        </p:nvSpPr>
        <p:spPr>
          <a:xfrm>
            <a:off x="8444632" y="2579683"/>
            <a:ext cx="3096900" cy="30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69" name="Google Shape;13369;p7"/>
          <p:cNvSpPr txBox="1">
            <a:spLocks noGrp="1"/>
          </p:cNvSpPr>
          <p:nvPr>
            <p:ph type="title"/>
          </p:nvPr>
        </p:nvSpPr>
        <p:spPr>
          <a:xfrm>
            <a:off x="539496" y="365124"/>
            <a:ext cx="58065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0" name="Google Shape;13370;p7"/>
          <p:cNvSpPr txBox="1">
            <a:spLocks noGrp="1"/>
          </p:cNvSpPr>
          <p:nvPr>
            <p:ph type="body" idx="1"/>
          </p:nvPr>
        </p:nvSpPr>
        <p:spPr>
          <a:xfrm>
            <a:off x="539496" y="1825625"/>
            <a:ext cx="5806500" cy="4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71" name="Google Shape;1337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2" name="Google Shape;1337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3" name="Google Shape;1337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74" name="Google Shape;13374;p7"/>
          <p:cNvSpPr/>
          <p:nvPr/>
        </p:nvSpPr>
        <p:spPr>
          <a:xfrm>
            <a:off x="10249620" y="1555068"/>
            <a:ext cx="819300" cy="79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5" name="Google Shape;13375;p7"/>
          <p:cNvSpPr/>
          <p:nvPr/>
        </p:nvSpPr>
        <p:spPr>
          <a:xfrm>
            <a:off x="7590089" y="4034393"/>
            <a:ext cx="876600" cy="876600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7" name="Google Shape;13377;p8"/>
          <p:cNvSpPr/>
          <p:nvPr/>
        </p:nvSpPr>
        <p:spPr>
          <a:xfrm>
            <a:off x="2815929" y="148929"/>
            <a:ext cx="6560100" cy="656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8" name="Google Shape;13378;p8"/>
          <p:cNvSpPr/>
          <p:nvPr/>
        </p:nvSpPr>
        <p:spPr>
          <a:xfrm rot="-1577528" flipH="1">
            <a:off x="2494144" y="-28541"/>
            <a:ext cx="6816149" cy="6816149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0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9" name="Google Shape;13379;p8"/>
          <p:cNvSpPr/>
          <p:nvPr/>
        </p:nvSpPr>
        <p:spPr>
          <a:xfrm>
            <a:off x="8165417" y="5241988"/>
            <a:ext cx="759300" cy="73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0" name="Google Shape;13380;p8"/>
          <p:cNvSpPr txBox="1">
            <a:spLocks noGrp="1"/>
          </p:cNvSpPr>
          <p:nvPr>
            <p:ph type="title"/>
          </p:nvPr>
        </p:nvSpPr>
        <p:spPr>
          <a:xfrm>
            <a:off x="3319272" y="1380744"/>
            <a:ext cx="55596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1" name="Google Shape;13381;p8"/>
          <p:cNvSpPr txBox="1">
            <a:spLocks noGrp="1"/>
          </p:cNvSpPr>
          <p:nvPr>
            <p:ph type="body" idx="1"/>
          </p:nvPr>
        </p:nvSpPr>
        <p:spPr>
          <a:xfrm>
            <a:off x="3319272" y="4078224"/>
            <a:ext cx="5559600" cy="15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" name="Google Shape;13383;p9"/>
          <p:cNvSpPr txBox="1">
            <a:spLocks noGrp="1"/>
          </p:cNvSpPr>
          <p:nvPr>
            <p:ph type="title"/>
          </p:nvPr>
        </p:nvSpPr>
        <p:spPr>
          <a:xfrm>
            <a:off x="539496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4" name="Google Shape;13384;p9"/>
          <p:cNvSpPr txBox="1">
            <a:spLocks noGrp="1"/>
          </p:cNvSpPr>
          <p:nvPr>
            <p:ph type="body" idx="1"/>
          </p:nvPr>
        </p:nvSpPr>
        <p:spPr>
          <a:xfrm>
            <a:off x="1179576" y="1911096"/>
            <a:ext cx="9829800" cy="3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85" name="Google Shape;1338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6" name="Google Shape;1338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7" name="Google Shape;1338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88" name="Google Shape;13388;p9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9" name="Google Shape;13389;p9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3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1" name="Google Shape;1339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2" name="Google Shape;1339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3" name="Google Shape;1339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4" name="Google Shape;1339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95" name="Google Shape;13395;p1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6" name="Google Shape;13396;p10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7" name="Google Shape;13397;p10"/>
          <p:cNvSpPr txBox="1">
            <a:spLocks noGrp="1"/>
          </p:cNvSpPr>
          <p:nvPr>
            <p:ph type="body" idx="1"/>
          </p:nvPr>
        </p:nvSpPr>
        <p:spPr>
          <a:xfrm>
            <a:off x="838200" y="1911096"/>
            <a:ext cx="10515600" cy="3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Google Shape;1332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25" name="Google Shape;1332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6" name="Google Shape;1332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7" name="Google Shape;13327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328" name="Google Shape;1332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8z_x0VnahvE?feature=oembed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s://youtu.be/8z_x0Vnahv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3" name="Google Shape;13483;p19"/>
          <p:cNvSpPr txBox="1">
            <a:spLocks noGrp="1"/>
          </p:cNvSpPr>
          <p:nvPr>
            <p:ph type="ctrTitle"/>
          </p:nvPr>
        </p:nvSpPr>
        <p:spPr>
          <a:xfrm>
            <a:off x="5093208" y="2743200"/>
            <a:ext cx="6592800" cy="23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 dirty="0" err="1"/>
              <a:t>Ministerio</a:t>
            </a:r>
            <a:r>
              <a:rPr lang="en-US" dirty="0"/>
              <a:t> Amigos de Jesús y María</a:t>
            </a:r>
            <a:br>
              <a:rPr lang="en-US" dirty="0"/>
            </a:br>
            <a:r>
              <a:rPr lang="en-US" sz="2700" dirty="0"/>
              <a:t>www.fcpeace.org</a:t>
            </a:r>
            <a:endParaRPr sz="2700" dirty="0"/>
          </a:p>
        </p:txBody>
      </p:sp>
      <p:sp>
        <p:nvSpPr>
          <p:cNvPr id="13484" name="Google Shape;13484;p19"/>
          <p:cNvSpPr txBox="1">
            <a:spLocks noGrp="1"/>
          </p:cNvSpPr>
          <p:nvPr>
            <p:ph type="subTitle" idx="1"/>
          </p:nvPr>
        </p:nvSpPr>
        <p:spPr>
          <a:xfrm>
            <a:off x="5093208" y="5526024"/>
            <a:ext cx="6592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 err="1"/>
              <a:t>Ciclo</a:t>
            </a:r>
            <a:r>
              <a:rPr lang="en-US" dirty="0"/>
              <a:t> C - XX Domingo de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Ordinario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 Lucas 12, 49-53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dirty="0"/>
              <a:t>¡He </a:t>
            </a:r>
            <a:r>
              <a:rPr lang="en-US" dirty="0" err="1"/>
              <a:t>venido</a:t>
            </a:r>
            <a:r>
              <a:rPr lang="en-US" dirty="0"/>
              <a:t> a </a:t>
            </a:r>
            <a:r>
              <a:rPr lang="en-US" dirty="0" err="1"/>
              <a:t>traer</a:t>
            </a:r>
            <a:r>
              <a:rPr lang="en-US" dirty="0"/>
              <a:t> </a:t>
            </a:r>
            <a:r>
              <a:rPr lang="en-US" dirty="0" err="1"/>
              <a:t>fuego</a:t>
            </a:r>
            <a:r>
              <a:rPr lang="en-US" dirty="0"/>
              <a:t> a la tierra!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" name="Google Shape;13578;p28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9" name="Google Shape;13579;p28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0" name="Google Shape;13580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1" name="Google Shape;13581;p28"/>
          <p:cNvSpPr txBox="1">
            <a:spLocks noGrp="1"/>
          </p:cNvSpPr>
          <p:nvPr>
            <p:ph type="title"/>
          </p:nvPr>
        </p:nvSpPr>
        <p:spPr>
          <a:xfrm>
            <a:off x="6194716" y="739978"/>
            <a:ext cx="53349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wentieth Century"/>
              <a:buNone/>
            </a:pPr>
            <a:r>
              <a:rPr lang="en-US" sz="5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se refleja la luz de su fuego en nuestro corazón?</a:t>
            </a:r>
            <a:endParaRPr/>
          </a:p>
        </p:txBody>
      </p:sp>
      <p:sp>
        <p:nvSpPr>
          <p:cNvPr id="13582" name="Google Shape;13582;p28"/>
          <p:cNvSpPr/>
          <p:nvPr/>
        </p:nvSpPr>
        <p:spPr>
          <a:xfrm flipH="1">
            <a:off x="530529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3" name="Google Shape;13583;p28"/>
          <p:cNvSpPr/>
          <p:nvPr/>
        </p:nvSpPr>
        <p:spPr>
          <a:xfrm flipH="1">
            <a:off x="4349052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4" name="Google Shape;13584;p28"/>
          <p:cNvSpPr/>
          <p:nvPr/>
        </p:nvSpPr>
        <p:spPr>
          <a:xfrm flipH="1">
            <a:off x="0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5" name="Google Shape;13585;p28"/>
          <p:cNvSpPr/>
          <p:nvPr/>
        </p:nvSpPr>
        <p:spPr>
          <a:xfrm flipH="1">
            <a:off x="0" y="5835649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6" name="Google Shape;13586;p28"/>
          <p:cNvSpPr/>
          <p:nvPr/>
        </p:nvSpPr>
        <p:spPr>
          <a:xfrm flipH="1">
            <a:off x="3697761" y="5717906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87" name="Google Shape;13587;p28" descr="Jesús es nuestra luz | Movimiento Familiar Cristiano Zihuatanejo"/>
          <p:cNvPicPr preferRelativeResize="0"/>
          <p:nvPr/>
        </p:nvPicPr>
        <p:blipFill rotWithShape="1">
          <a:blip r:embed="rId3">
            <a:alphaModFix/>
          </a:blip>
          <a:srcRect l="12277" r="12816"/>
          <a:stretch/>
        </p:blipFill>
        <p:spPr>
          <a:xfrm>
            <a:off x="631840" y="598720"/>
            <a:ext cx="5182321" cy="5182321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588" name="Google Shape;13588;p28"/>
          <p:cNvSpPr/>
          <p:nvPr/>
        </p:nvSpPr>
        <p:spPr>
          <a:xfrm flipH="1">
            <a:off x="4520513" y="6258756"/>
            <a:ext cx="1565940" cy="599245"/>
          </a:xfrm>
          <a:custGeom>
            <a:avLst/>
            <a:gdLst/>
            <a:ahLst/>
            <a:cxnLst/>
            <a:rect l="l" t="t" r="r" b="b"/>
            <a:pathLst>
              <a:path w="1565940" h="599245" extrusionOk="0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9" name="Google Shape;13589;p28"/>
          <p:cNvSpPr txBox="1"/>
          <p:nvPr/>
        </p:nvSpPr>
        <p:spPr>
          <a:xfrm>
            <a:off x="6164468" y="4450654"/>
            <a:ext cx="53955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Cuando amamos y obedecemos a Jesús, nuestras acciones atraen a otras personas a seguir a Jesús</a:t>
            </a:r>
            <a:endParaRPr sz="2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590" name="Google Shape;13590;p28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4057" y="5900057"/>
            <a:ext cx="957940" cy="95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5" name="Google Shape;1359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¿Cómo se refleja el calor de su fuego en nuestro corazón?</a:t>
            </a:r>
            <a:endParaRPr/>
          </a:p>
        </p:txBody>
      </p:sp>
      <p:pic>
        <p:nvPicPr>
          <p:cNvPr id="13596" name="Google Shape;13596;p29" descr="Hombre al Agua: El Fuego de Di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367" y="2663947"/>
            <a:ext cx="4565008" cy="36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597" name="Google Shape;13597;p29"/>
          <p:cNvSpPr txBox="1"/>
          <p:nvPr/>
        </p:nvSpPr>
        <p:spPr>
          <a:xfrm>
            <a:off x="5939489" y="2967335"/>
            <a:ext cx="50871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amor de Jesús en nuestro corazón nos lleva a amar a otras personas y sienten el calor de nuestro amor con nuestras buenas acciones</a:t>
            </a: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98" name="Google Shape;13598;p29" descr="The Good News of Our Good God: Jesus is ALIVE! | Watermark Commun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9489" y="1102658"/>
            <a:ext cx="4136842" cy="172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3" name="Google Shape;13603;p30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4" name="Google Shape;13604;p30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5" name="Google Shape;1360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6" name="Google Shape;13606;p30"/>
          <p:cNvSpPr/>
          <p:nvPr/>
        </p:nvSpPr>
        <p:spPr>
          <a:xfrm rot="3399945">
            <a:off x="8238235" y="1935022"/>
            <a:ext cx="2987867" cy="2987867"/>
          </a:xfrm>
          <a:prstGeom prst="arc">
            <a:avLst>
              <a:gd name="adj1" fmla="val 16200000"/>
              <a:gd name="adj2" fmla="val 2045469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7" name="Google Shape;13607;p30"/>
          <p:cNvSpPr txBox="1">
            <a:spLocks noGrp="1"/>
          </p:cNvSpPr>
          <p:nvPr>
            <p:ph type="title"/>
          </p:nvPr>
        </p:nvSpPr>
        <p:spPr>
          <a:xfrm>
            <a:off x="6481369" y="720451"/>
            <a:ext cx="4920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Twentieth Century"/>
              <a:buNone/>
            </a:pPr>
            <a:r>
              <a:rPr lang="en-US" sz="3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¿Cómo actúa la persona que no deja que Jesús entre en su corazón?</a:t>
            </a:r>
            <a:endParaRPr/>
          </a:p>
        </p:txBody>
      </p:sp>
      <p:pic>
        <p:nvPicPr>
          <p:cNvPr id="13608" name="Google Shape;13608;p30" descr="692 ilustraciones de Egoismo - Ilustraciones, imágenes y vectores de stock  | Shutterstock"/>
          <p:cNvPicPr preferRelativeResize="0"/>
          <p:nvPr/>
        </p:nvPicPr>
        <p:blipFill rotWithShape="1">
          <a:blip r:embed="rId3">
            <a:alphaModFix/>
          </a:blip>
          <a:srcRect t="359" b="7500"/>
          <a:stretch/>
        </p:blipFill>
        <p:spPr>
          <a:xfrm>
            <a:off x="410898" y="335910"/>
            <a:ext cx="2897994" cy="2897994"/>
          </a:xfrm>
          <a:custGeom>
            <a:avLst/>
            <a:gdLst/>
            <a:ahLst/>
            <a:cxnLst/>
            <a:rect l="l" t="t" r="r" b="b"/>
            <a:pathLst>
              <a:path w="2476918" h="2476918" extrusionOk="0">
                <a:moveTo>
                  <a:pt x="1238459" y="0"/>
                </a:moveTo>
                <a:cubicBezTo>
                  <a:pt x="1922441" y="0"/>
                  <a:pt x="2476918" y="554477"/>
                  <a:pt x="2476918" y="1238459"/>
                </a:cubicBezTo>
                <a:cubicBezTo>
                  <a:pt x="2476918" y="1922441"/>
                  <a:pt x="1922441" y="2476918"/>
                  <a:pt x="1238459" y="2476918"/>
                </a:cubicBezTo>
                <a:cubicBezTo>
                  <a:pt x="554477" y="2476918"/>
                  <a:pt x="0" y="1922441"/>
                  <a:pt x="0" y="1238459"/>
                </a:cubicBezTo>
                <a:cubicBezTo>
                  <a:pt x="0" y="554477"/>
                  <a:pt x="554477" y="0"/>
                  <a:pt x="123845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09" name="Google Shape;13609;p30"/>
          <p:cNvSpPr/>
          <p:nvPr/>
        </p:nvSpPr>
        <p:spPr>
          <a:xfrm>
            <a:off x="4412683" y="1674152"/>
            <a:ext cx="1104900" cy="1074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10" name="Google Shape;13610;p30" descr="EL EGOÍSMO 2 – lasolidaridadunbuenremedio.com"/>
          <p:cNvPicPr preferRelativeResize="0"/>
          <p:nvPr/>
        </p:nvPicPr>
        <p:blipFill rotWithShape="1">
          <a:blip r:embed="rId4">
            <a:alphaModFix/>
          </a:blip>
          <a:srcRect l="13849" r="22650"/>
          <a:stretch/>
        </p:blipFill>
        <p:spPr>
          <a:xfrm>
            <a:off x="1842226" y="1967946"/>
            <a:ext cx="4190758" cy="4190758"/>
          </a:xfrm>
          <a:custGeom>
            <a:avLst/>
            <a:gdLst/>
            <a:ahLst/>
            <a:cxnLst/>
            <a:rect l="l" t="t" r="r" b="b"/>
            <a:pathLst>
              <a:path w="3741748" h="3741748" extrusionOk="0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11" name="Google Shape;13611;p30"/>
          <p:cNvSpPr/>
          <p:nvPr/>
        </p:nvSpPr>
        <p:spPr>
          <a:xfrm>
            <a:off x="1497203" y="4072671"/>
            <a:ext cx="876600" cy="876600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12" name="Google Shape;13612;p30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0424" y="5226423"/>
            <a:ext cx="1631579" cy="163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613" name="Google Shape;13613;p30"/>
          <p:cNvSpPr txBox="1"/>
          <p:nvPr/>
        </p:nvSpPr>
        <p:spPr>
          <a:xfrm>
            <a:off x="6526302" y="3595617"/>
            <a:ext cx="5070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Con egoísmo, odio, envidia, peleas…</a:t>
            </a:r>
            <a:endParaRPr sz="2800">
              <a:solidFill>
                <a:srgbClr val="1265DB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8" name="Google Shape;13618;p31"/>
          <p:cNvSpPr/>
          <p:nvPr/>
        </p:nvSpPr>
        <p:spPr>
          <a:xfrm>
            <a:off x="10494433" y="2"/>
            <a:ext cx="848462" cy="357303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9" name="Google Shape;13619;p31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0" name="Google Shape;13620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1" name="Google Shape;13621;p31"/>
          <p:cNvSpPr txBox="1">
            <a:spLocks noGrp="1"/>
          </p:cNvSpPr>
          <p:nvPr>
            <p:ph type="title"/>
          </p:nvPr>
        </p:nvSpPr>
        <p:spPr>
          <a:xfrm>
            <a:off x="504532" y="959098"/>
            <a:ext cx="570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Jesús dijo que no vino a traer paz, sino división. </a:t>
            </a:r>
            <a:br>
              <a:rPr lang="en-US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en-US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quería decir con esto?</a:t>
            </a:r>
            <a:endParaRPr/>
          </a:p>
        </p:txBody>
      </p:sp>
      <p:sp>
        <p:nvSpPr>
          <p:cNvPr id="13622" name="Google Shape;13622;p31"/>
          <p:cNvSpPr/>
          <p:nvPr/>
        </p:nvSpPr>
        <p:spPr>
          <a:xfrm>
            <a:off x="10198657" y="1"/>
            <a:ext cx="1155142" cy="625027"/>
          </a:xfrm>
          <a:custGeom>
            <a:avLst/>
            <a:gdLst/>
            <a:ahLst/>
            <a:cxnLst/>
            <a:rect l="l" t="t" r="r" b="b"/>
            <a:pathLst>
              <a:path w="1155142" h="625027" extrusionOk="0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3" name="Google Shape;13623;p31"/>
          <p:cNvSpPr txBox="1"/>
          <p:nvPr/>
        </p:nvSpPr>
        <p:spPr>
          <a:xfrm>
            <a:off x="627724" y="3243087"/>
            <a:ext cx="53934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Dios nos deja escoger si lo dejamos entrar en nuestro corazón o no. El no recibir a Jesús causa división con las personas a su alrededor por su mal comportamiento.</a:t>
            </a:r>
            <a:endParaRPr/>
          </a:p>
        </p:txBody>
      </p:sp>
      <p:sp>
        <p:nvSpPr>
          <p:cNvPr id="13624" name="Google Shape;13624;p31"/>
          <p:cNvSpPr/>
          <p:nvPr/>
        </p:nvSpPr>
        <p:spPr>
          <a:xfrm>
            <a:off x="6808185" y="3423959"/>
            <a:ext cx="540900" cy="540900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25" name="Google Shape;13625;p31" descr="Jesús está a la puerta… Se le abre desde el interior - Paperblo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991" y="1363302"/>
            <a:ext cx="4423410" cy="3755961"/>
          </a:xfrm>
          <a:custGeom>
            <a:avLst/>
            <a:gdLst/>
            <a:ahLst/>
            <a:cxnLst/>
            <a:rect l="l" t="t" r="r" b="b"/>
            <a:pathLst>
              <a:path w="4114800" h="5712488" extrusionOk="0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626" name="Google Shape;13626;p31"/>
          <p:cNvSpPr/>
          <p:nvPr/>
        </p:nvSpPr>
        <p:spPr>
          <a:xfrm>
            <a:off x="6749602" y="1"/>
            <a:ext cx="2066948" cy="1621879"/>
          </a:xfrm>
          <a:custGeom>
            <a:avLst/>
            <a:gdLst/>
            <a:ahLst/>
            <a:cxnLst/>
            <a:rect l="l" t="t" r="r" b="b"/>
            <a:pathLst>
              <a:path w="2066948" h="1621879" extrusionOk="0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27" name="Google Shape;13627;p31"/>
          <p:cNvCxnSpPr/>
          <p:nvPr/>
        </p:nvCxnSpPr>
        <p:spPr>
          <a:xfrm>
            <a:off x="12138745" y="1027906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628" name="Google Shape;13628;p31"/>
          <p:cNvSpPr/>
          <p:nvPr/>
        </p:nvSpPr>
        <p:spPr>
          <a:xfrm rot="-1138733">
            <a:off x="7456808" y="5166165"/>
            <a:ext cx="1834485" cy="2023418"/>
          </a:xfrm>
          <a:custGeom>
            <a:avLst/>
            <a:gdLst/>
            <a:ahLst/>
            <a:cxnLst/>
            <a:rect l="l" t="t" r="r" b="b"/>
            <a:pathLst>
              <a:path w="1835725" h="2024785" extrusionOk="0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9" name="Google Shape;13629;p31"/>
          <p:cNvSpPr/>
          <p:nvPr/>
        </p:nvSpPr>
        <p:spPr>
          <a:xfrm>
            <a:off x="6809527" y="6033795"/>
            <a:ext cx="1991064" cy="824205"/>
          </a:xfrm>
          <a:custGeom>
            <a:avLst/>
            <a:gdLst/>
            <a:ahLst/>
            <a:cxnLst/>
            <a:rect l="l" t="t" r="r" b="b"/>
            <a:pathLst>
              <a:path w="1991064" h="824205" extrusionOk="0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0" name="Google Shape;13630;p31"/>
          <p:cNvSpPr/>
          <p:nvPr/>
        </p:nvSpPr>
        <p:spPr>
          <a:xfrm>
            <a:off x="10851696" y="5519196"/>
            <a:ext cx="1340305" cy="1338805"/>
          </a:xfrm>
          <a:custGeom>
            <a:avLst/>
            <a:gdLst/>
            <a:ahLst/>
            <a:cxnLst/>
            <a:rect l="l" t="t" r="r" b="b"/>
            <a:pathLst>
              <a:path w="1340305" h="1338805" extrusionOk="0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5" name="Google Shape;136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Oración</a:t>
            </a:r>
            <a:endParaRPr/>
          </a:p>
        </p:txBody>
      </p:sp>
      <p:sp>
        <p:nvSpPr>
          <p:cNvPr id="13636" name="Google Shape;13636;p32"/>
          <p:cNvSpPr txBox="1"/>
          <p:nvPr/>
        </p:nvSpPr>
        <p:spPr>
          <a:xfrm>
            <a:off x="735292" y="1526747"/>
            <a:ext cx="70983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Oración Jesús, entra en mi corazón y transformarlo para que yo sea luz y calor para todos. Transforma los corazones duros para que se abran a Tí y sientan el fuego de tu Amor.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Amén.</a:t>
            </a:r>
            <a:endParaRPr sz="4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637" name="Google Shape;13637;p32" descr="Jesús en mi corazón ilustración del vector. Ilustración de muestra -  95687357"/>
          <p:cNvPicPr preferRelativeResize="0"/>
          <p:nvPr/>
        </p:nvPicPr>
        <p:blipFill rotWithShape="1">
          <a:blip r:embed="rId3">
            <a:alphaModFix/>
          </a:blip>
          <a:srcRect l="15801" t="14845" r="18056" b="20413"/>
          <a:stretch/>
        </p:blipFill>
        <p:spPr>
          <a:xfrm>
            <a:off x="7729979" y="2177266"/>
            <a:ext cx="4242063" cy="44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3" name="Google Shape;13643;p33" descr="Abstract image of curvy lin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0" y="1"/>
            <a:ext cx="12191552" cy="6858001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pic>
        <p:nvPicPr>
          <p:cNvPr id="13644" name="Google Shape;13644;p33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165" y="147918"/>
            <a:ext cx="1680900" cy="16809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645" name="Google Shape;13645;p33"/>
          <p:cNvSpPr txBox="1"/>
          <p:nvPr/>
        </p:nvSpPr>
        <p:spPr>
          <a:xfrm>
            <a:off x="-1061135" y="-750048"/>
            <a:ext cx="1588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646" name="Google Shape;13646;p33"/>
          <p:cNvSpPr txBox="1">
            <a:spLocks noGrp="1"/>
          </p:cNvSpPr>
          <p:nvPr>
            <p:ph type="title"/>
          </p:nvPr>
        </p:nvSpPr>
        <p:spPr>
          <a:xfrm rot="-1125495">
            <a:off x="1101029" y="3429059"/>
            <a:ext cx="9179795" cy="78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mic Sans MS"/>
              <a:buNone/>
            </a:pPr>
            <a:r>
              <a:rPr lang="en-US" sz="8000" b="1">
                <a:latin typeface="Comic Sans MS"/>
                <a:ea typeface="Comic Sans MS"/>
                <a:cs typeface="Comic Sans MS"/>
                <a:sym typeface="Comic Sans MS"/>
              </a:rPr>
              <a:t>ACTIVIDADES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1" name="Google Shape;13651;p34"/>
          <p:cNvSpPr txBox="1">
            <a:spLocks noGrp="1"/>
          </p:cNvSpPr>
          <p:nvPr>
            <p:ph type="title"/>
          </p:nvPr>
        </p:nvSpPr>
        <p:spPr>
          <a:xfrm>
            <a:off x="291353" y="27547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</a:pPr>
            <a:r>
              <a:rPr lang="en-US" sz="2400"/>
              <a:t>He Venido a Traer Fuego a la Tierra Instrucciones: </a:t>
            </a:r>
            <a:br>
              <a:rPr lang="en-US" sz="2400"/>
            </a:br>
            <a:r>
              <a:rPr lang="en-US" sz="2400"/>
              <a:t>Colorear la llama de fuego debajo de los dibujos que reflejan el fuego de Jesús </a:t>
            </a:r>
            <a:br>
              <a:rPr lang="en-US" sz="2400"/>
            </a:br>
            <a:r>
              <a:rPr lang="en-US" sz="2400"/>
              <a:t>en los corazones de las personas</a:t>
            </a:r>
            <a:endParaRPr sz="2400"/>
          </a:p>
        </p:txBody>
      </p:sp>
      <p:pic>
        <p:nvPicPr>
          <p:cNvPr id="13652" name="Google Shape;13652;p34"/>
          <p:cNvPicPr preferRelativeResize="0"/>
          <p:nvPr/>
        </p:nvPicPr>
        <p:blipFill rotWithShape="1">
          <a:blip r:embed="rId3">
            <a:alphaModFix/>
          </a:blip>
          <a:srcRect l="65489" t="26154" r="15876" b="7041"/>
          <a:stretch/>
        </p:blipFill>
        <p:spPr>
          <a:xfrm>
            <a:off x="4732257" y="1119233"/>
            <a:ext cx="5552390" cy="559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3" name="Google Shape;13653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4688" y="2444796"/>
            <a:ext cx="4699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4" name="Google Shape;13654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6841" y="2427850"/>
            <a:ext cx="4699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5" name="Google Shape;13655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422" y="4231807"/>
            <a:ext cx="4699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6" name="Google Shape;13656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7433" y="6086096"/>
            <a:ext cx="4699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7" name="Google Shape;13657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8655" y="6086095"/>
            <a:ext cx="469958" cy="57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8" name="Google Shape;13658;p34" descr="llamas de fue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9550" y="6035764"/>
            <a:ext cx="469958" cy="577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63" name="Google Shape;13663;p35"/>
          <p:cNvPicPr preferRelativeResize="0"/>
          <p:nvPr/>
        </p:nvPicPr>
        <p:blipFill rotWithShape="1">
          <a:blip r:embed="rId3">
            <a:alphaModFix/>
          </a:blip>
          <a:srcRect l="66262" t="17630" r="16727" b="5945"/>
          <a:stretch/>
        </p:blipFill>
        <p:spPr>
          <a:xfrm>
            <a:off x="2118657" y="362931"/>
            <a:ext cx="5139984" cy="649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9" name="Google Shape;13669;p36"/>
          <p:cNvSpPr txBox="1"/>
          <p:nvPr/>
        </p:nvSpPr>
        <p:spPr>
          <a:xfrm>
            <a:off x="1586559" y="80284"/>
            <a:ext cx="6140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Fuego - </a:t>
            </a:r>
            <a:r>
              <a:rPr lang="es-ES" sz="1800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https://youtu.be/8z_x0VnahvE</a:t>
            </a:r>
            <a:endParaRPr sz="1800" b="0" i="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Online Media 1" title="Fuego - @Su Presencia Kids - Bichos Freak | Video Oficial">
            <a:hlinkClick r:id="" action="ppaction://media"/>
            <a:extLst>
              <a:ext uri="{FF2B5EF4-FFF2-40B4-BE49-F238E27FC236}">
                <a16:creationId xmlns:a16="http://schemas.microsoft.com/office/drawing/2014/main" id="{0DCEC84B-BB17-647C-E27E-F6D7310C70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5565" y="556591"/>
            <a:ext cx="11160870" cy="603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Google Shape;13489;p20"/>
          <p:cNvSpPr txBox="1">
            <a:spLocks noGrp="1"/>
          </p:cNvSpPr>
          <p:nvPr>
            <p:ph type="title"/>
          </p:nvPr>
        </p:nvSpPr>
        <p:spPr>
          <a:xfrm>
            <a:off x="1170432" y="1399032"/>
            <a:ext cx="3237000" cy="4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/>
              <a:t>¡He venido a traer fuego a la tierra!</a:t>
            </a:r>
            <a:endParaRPr/>
          </a:p>
        </p:txBody>
      </p:sp>
      <p:sp>
        <p:nvSpPr>
          <p:cNvPr id="13490" name="Google Shape;13490;p20"/>
          <p:cNvSpPr txBox="1">
            <a:spLocks noGrp="1"/>
          </p:cNvSpPr>
          <p:nvPr>
            <p:ph type="body" idx="1"/>
          </p:nvPr>
        </p:nvSpPr>
        <p:spPr>
          <a:xfrm>
            <a:off x="5486494" y="1904120"/>
            <a:ext cx="51114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En aquel tiempo, Jesús dijo a sus discípulos: "He venido a traer fuego a la tierra,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¡Y cuánto desearía que ya estuviera ardiendo! </a:t>
            </a:r>
            <a:endParaRPr/>
          </a:p>
        </p:txBody>
      </p:sp>
      <p:sp>
        <p:nvSpPr>
          <p:cNvPr id="13491" name="Google Shape;1349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13492" name="Google Shape;13492;p20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6892" y="3942147"/>
            <a:ext cx="1965600" cy="19656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3493" name="Google Shape;13493;p20" descr="Los apóstoles piden una señal (Mateo 24:3-51) | La vida de Jesú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254" y="136525"/>
            <a:ext cx="4506015" cy="206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8" name="Google Shape;1349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499" name="Google Shape;13499;p21"/>
          <p:cNvSpPr txBox="1"/>
          <p:nvPr/>
        </p:nvSpPr>
        <p:spPr>
          <a:xfrm>
            <a:off x="2326758" y="264445"/>
            <a:ext cx="8538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Tengo que recibir un bautismo, ¡Y cómo me angustio mientras llega!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00" name="Google Shape;13500;p21" descr="See the sourc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977" y="1223478"/>
            <a:ext cx="3552600" cy="48768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501" name="Google Shape;13501;p21"/>
          <p:cNvSpPr txBox="1"/>
          <p:nvPr/>
        </p:nvSpPr>
        <p:spPr>
          <a:xfrm>
            <a:off x="5392272" y="1403305"/>
            <a:ext cx="61050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¿Piensan acaso que he venido a traer paz a la tierra? De ningún modo</a:t>
            </a:r>
            <a:endParaRPr sz="36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02" name="Google Shape;13502;p2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5991" y="3429000"/>
            <a:ext cx="2384611" cy="2384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503" name="Google Shape;13503;p21"/>
          <p:cNvSpPr/>
          <p:nvPr/>
        </p:nvSpPr>
        <p:spPr>
          <a:xfrm>
            <a:off x="5443010" y="2919862"/>
            <a:ext cx="4690500" cy="3180300"/>
          </a:xfrm>
          <a:prstGeom prst="mathMultiply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AD5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8" name="Google Shape;1350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4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509" name="Google Shape;13509;p22"/>
          <p:cNvSpPr txBox="1"/>
          <p:nvPr/>
        </p:nvSpPr>
        <p:spPr>
          <a:xfrm>
            <a:off x="2407024" y="489048"/>
            <a:ext cx="8368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No he venido a traer la paz, sino la división. De aquí en adelante, de cinco que haya en una familia, estarán divididos tres contra dos y dos contra tres.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10" name="Google Shape;13510;p22" descr="Premium Vector | Five kids in gra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9350" y="1689377"/>
            <a:ext cx="5962650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1" name="Google Shape;13511;p22" descr="Kids Playing Tug War Image &amp; Photo (Free Trial) | Bigstock"/>
          <p:cNvPicPr preferRelativeResize="0"/>
          <p:nvPr/>
        </p:nvPicPr>
        <p:blipFill rotWithShape="1">
          <a:blip r:embed="rId4">
            <a:alphaModFix/>
          </a:blip>
          <a:srcRect b="11613"/>
          <a:stretch/>
        </p:blipFill>
        <p:spPr>
          <a:xfrm>
            <a:off x="922059" y="2314575"/>
            <a:ext cx="5376585" cy="355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" name="Google Shape;135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5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3517" name="Google Shape;13517;p23"/>
          <p:cNvSpPr txBox="1"/>
          <p:nvPr/>
        </p:nvSpPr>
        <p:spPr>
          <a:xfrm>
            <a:off x="1111092" y="5134221"/>
            <a:ext cx="10228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Estará dividido el padre contra el hijo, el hijo contra el padre, la madre contra la hija y la hija contra la madre, la suegra contra la nuera y la nuera contra la suegra''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18" name="Google Shape;13518;p23" descr="Dos jóvenes peleando enojados y gritándose | Vector Premiu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7988" y="2473221"/>
            <a:ext cx="2743200" cy="27432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3519" name="Google Shape;13519;p23" descr="Illustration of Teenage Twin Sisters Arguing and Fighting with Each Other  Stock Photo - Alamy"/>
          <p:cNvPicPr preferRelativeResize="0"/>
          <p:nvPr/>
        </p:nvPicPr>
        <p:blipFill rotWithShape="1">
          <a:blip r:embed="rId4">
            <a:alphaModFix/>
          </a:blip>
          <a:srcRect b="4076"/>
          <a:stretch/>
        </p:blipFill>
        <p:spPr>
          <a:xfrm>
            <a:off x="4320920" y="412394"/>
            <a:ext cx="3808429" cy="305382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13520" name="Google Shape;13520;p23" descr="Por qué es difícil la relación entre suegra y nuera - Educación - Vida -  ELTIEMPO.COM"/>
          <p:cNvPicPr preferRelativeResize="0"/>
          <p:nvPr/>
        </p:nvPicPr>
        <p:blipFill rotWithShape="1">
          <a:blip r:embed="rId5">
            <a:alphaModFix/>
          </a:blip>
          <a:srcRect l="14979" r="7162"/>
          <a:stretch/>
        </p:blipFill>
        <p:spPr>
          <a:xfrm rot="-838536">
            <a:off x="8190053" y="2512304"/>
            <a:ext cx="3410078" cy="248199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13521" name="Google Shape;13521;p23"/>
          <p:cNvSpPr txBox="1"/>
          <p:nvPr/>
        </p:nvSpPr>
        <p:spPr>
          <a:xfrm>
            <a:off x="3581401" y="6334550"/>
            <a:ext cx="200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Avenir"/>
                <a:ea typeface="Avenir"/>
                <a:cs typeface="Avenir"/>
                <a:sym typeface="Avenir"/>
              </a:rPr>
              <a:t>Palabra de Dios</a:t>
            </a:r>
            <a:endParaRPr/>
          </a:p>
        </p:txBody>
      </p:sp>
      <p:sp>
        <p:nvSpPr>
          <p:cNvPr id="13522" name="Google Shape;13522;p23"/>
          <p:cNvSpPr txBox="1"/>
          <p:nvPr/>
        </p:nvSpPr>
        <p:spPr>
          <a:xfrm>
            <a:off x="6176725" y="6334550"/>
            <a:ext cx="274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265DB"/>
                </a:solidFill>
                <a:latin typeface="Avenir"/>
                <a:ea typeface="Avenir"/>
                <a:cs typeface="Avenir"/>
                <a:sym typeface="Avenir"/>
              </a:rPr>
              <a:t>Gloria a Ti Señor Jesús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8" name="Google Shape;13528;p24" descr="Abstract image of curvy line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1552" cy="6858001"/>
          </a:xfrm>
          <a:prstGeom prst="rect">
            <a:avLst/>
          </a:prstGeom>
          <a:solidFill>
            <a:srgbClr val="595959"/>
          </a:solidFill>
          <a:ln>
            <a:noFill/>
          </a:ln>
        </p:spPr>
      </p:pic>
      <p:pic>
        <p:nvPicPr>
          <p:cNvPr id="13529" name="Google Shape;13529;p24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165" y="147918"/>
            <a:ext cx="1680900" cy="16809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13530" name="Google Shape;13530;p24"/>
          <p:cNvSpPr txBox="1"/>
          <p:nvPr/>
        </p:nvSpPr>
        <p:spPr>
          <a:xfrm>
            <a:off x="-1061135" y="-750048"/>
            <a:ext cx="1588500" cy="23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31" name="Google Shape;13531;p24"/>
          <p:cNvSpPr txBox="1">
            <a:spLocks noGrp="1"/>
          </p:cNvSpPr>
          <p:nvPr>
            <p:ph type="title"/>
          </p:nvPr>
        </p:nvSpPr>
        <p:spPr>
          <a:xfrm>
            <a:off x="1405885" y="3259974"/>
            <a:ext cx="91800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57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omic Sans MS"/>
              <a:buNone/>
            </a:pPr>
            <a:r>
              <a:rPr lang="en-US" sz="8000" b="1">
                <a:latin typeface="Comic Sans MS"/>
                <a:ea typeface="Comic Sans MS"/>
                <a:cs typeface="Comic Sans MS"/>
                <a:sym typeface="Comic Sans MS"/>
              </a:rPr>
              <a:t>REFLEXIÓN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6" name="Google Shape;1353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en-US"/>
              <a:t>¿Qué hace el fuego?</a:t>
            </a:r>
            <a:endParaRPr/>
          </a:p>
        </p:txBody>
      </p:sp>
      <p:sp>
        <p:nvSpPr>
          <p:cNvPr id="13537" name="Google Shape;13537;p25"/>
          <p:cNvSpPr txBox="1"/>
          <p:nvPr/>
        </p:nvSpPr>
        <p:spPr>
          <a:xfrm>
            <a:off x="3907631" y="5682734"/>
            <a:ext cx="613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El fuego quema y transforma la materia, da luz y calor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38" name="Google Shape;135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500188"/>
            <a:ext cx="3838575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9" name="Google Shape;13539;p25" descr="Tornillo Sobre Palo Arma Primitiva Club De Quema Ilustración Plana De  Dibujos Animados Elemento Antiguo Para Iluminación Fuego Y Ilustración del  Vector - Ilustración de flama, brillante: 1994815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716500">
            <a:off x="5228930" y="1900533"/>
            <a:ext cx="309562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0" name="Google Shape;13540;p25" descr="Evolución tecnológica timeline | Timetoast timelin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23788">
            <a:off x="9027483" y="2877525"/>
            <a:ext cx="2887056" cy="2685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5" name="Google Shape;13545;p2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6" name="Google Shape;13546;p26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47" name="Google Shape;13547;p26" descr="Blog Jóvenes Dehonianos: enero 2011"/>
          <p:cNvPicPr preferRelativeResize="0"/>
          <p:nvPr/>
        </p:nvPicPr>
        <p:blipFill rotWithShape="1">
          <a:blip r:embed="rId3">
            <a:alphaModFix/>
          </a:blip>
          <a:srcRect t="19820" b="7919"/>
          <a:stretch/>
        </p:blipFill>
        <p:spPr>
          <a:xfrm>
            <a:off x="5101771" y="10"/>
            <a:ext cx="7094362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48" name="Google Shape;13548;p26"/>
          <p:cNvSpPr/>
          <p:nvPr/>
        </p:nvSpPr>
        <p:spPr>
          <a:xfrm>
            <a:off x="0" y="-4"/>
            <a:ext cx="527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9" name="Google Shape;13549;p26"/>
          <p:cNvSpPr/>
          <p:nvPr/>
        </p:nvSpPr>
        <p:spPr>
          <a:xfrm rot="303103">
            <a:off x="1718609" y="700898"/>
            <a:ext cx="2987906" cy="2987906"/>
          </a:xfrm>
          <a:prstGeom prst="arc">
            <a:avLst>
              <a:gd name="adj1" fmla="val 14612914"/>
              <a:gd name="adj2" fmla="val 0"/>
            </a:avLst>
          </a:prstGeom>
          <a:noFill/>
          <a:ln w="127000" cap="rnd" cmpd="sng">
            <a:solidFill>
              <a:srgbClr val="1265DB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0" name="Google Shape;13550;p26"/>
          <p:cNvSpPr txBox="1">
            <a:spLocks noGrp="1"/>
          </p:cNvSpPr>
          <p:nvPr>
            <p:ph type="title"/>
          </p:nvPr>
        </p:nvSpPr>
        <p:spPr>
          <a:xfrm>
            <a:off x="643467" y="795509"/>
            <a:ext cx="4092600" cy="27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wentieth Century"/>
              <a:buNone/>
            </a:pPr>
            <a:r>
              <a:rPr lang="en-US" sz="42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¿Qué pasa cuando dejamos que Jesús entre en nuestro corazón?</a:t>
            </a:r>
            <a:endParaRPr/>
          </a:p>
        </p:txBody>
      </p:sp>
      <p:sp>
        <p:nvSpPr>
          <p:cNvPr id="13551" name="Google Shape;13551;p26"/>
          <p:cNvSpPr/>
          <p:nvPr/>
        </p:nvSpPr>
        <p:spPr>
          <a:xfrm>
            <a:off x="1201186" y="4626633"/>
            <a:ext cx="492000" cy="492000"/>
          </a:xfrm>
          <a:prstGeom prst="ellipse">
            <a:avLst/>
          </a:prstGeom>
          <a:solidFill>
            <a:srgbClr val="126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2" name="Google Shape;13552;p26"/>
          <p:cNvSpPr/>
          <p:nvPr/>
        </p:nvSpPr>
        <p:spPr>
          <a:xfrm>
            <a:off x="4927932" y="5011563"/>
            <a:ext cx="731700" cy="731700"/>
          </a:xfrm>
          <a:prstGeom prst="rect">
            <a:avLst/>
          </a:prstGeom>
          <a:noFill/>
          <a:ln w="127000" cap="flat" cmpd="sng">
            <a:solidFill>
              <a:srgbClr val="1265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3" name="Google Shape;13553;p26"/>
          <p:cNvSpPr txBox="1"/>
          <p:nvPr/>
        </p:nvSpPr>
        <p:spPr>
          <a:xfrm>
            <a:off x="208827" y="5331506"/>
            <a:ext cx="4684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Transforma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nuestro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corazón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sacando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lo que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nos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aleja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de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Él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egoísmo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odio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la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envidia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el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pecado</a:t>
            </a:r>
            <a:r>
              <a:rPr lang="en-US" sz="18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…</a:t>
            </a:r>
            <a:endParaRPr sz="18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3554" name="Google Shape;13554;p26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4056" y="5918360"/>
            <a:ext cx="957940" cy="957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9" name="Google Shape;13559;p2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0" name="Google Shape;13560;p27"/>
          <p:cNvSpPr/>
          <p:nvPr/>
        </p:nvSpPr>
        <p:spPr>
          <a:xfrm flipH="1">
            <a:off x="555843" y="1064829"/>
            <a:ext cx="4083300" cy="4083300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1" name="Google Shape;13561;p27"/>
          <p:cNvSpPr/>
          <p:nvPr/>
        </p:nvSpPr>
        <p:spPr>
          <a:xfrm>
            <a:off x="2127826" y="911368"/>
            <a:ext cx="9108530" cy="52025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2" name="Google Shape;13562;p27"/>
          <p:cNvSpPr txBox="1">
            <a:spLocks noGrp="1"/>
          </p:cNvSpPr>
          <p:nvPr>
            <p:ph type="title"/>
          </p:nvPr>
        </p:nvSpPr>
        <p:spPr>
          <a:xfrm>
            <a:off x="1223995" y="814530"/>
            <a:ext cx="7438500" cy="1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</a:pPr>
            <a:r>
              <a:rPr lang="en-US" sz="4000"/>
              <a:t>¿Cómo es Jesús luz para nosotros?</a:t>
            </a:r>
            <a:endParaRPr sz="4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563" name="Google Shape;13563;p27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4" name="Google Shape;13564;p27"/>
          <p:cNvSpPr/>
          <p:nvPr/>
        </p:nvSpPr>
        <p:spPr>
          <a:xfrm>
            <a:off x="6821310" y="2624479"/>
            <a:ext cx="812400" cy="812400"/>
          </a:xfrm>
          <a:prstGeom prst="ellipse">
            <a:avLst/>
          </a:prstGeom>
          <a:noFill/>
          <a:ln w="1270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5" name="Google Shape;13565;p27"/>
          <p:cNvSpPr/>
          <p:nvPr/>
        </p:nvSpPr>
        <p:spPr>
          <a:xfrm rot="-5400000">
            <a:off x="8912417" y="1202294"/>
            <a:ext cx="2387700" cy="23877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6" name="Google Shape;13566;p27"/>
          <p:cNvSpPr/>
          <p:nvPr/>
        </p:nvSpPr>
        <p:spPr>
          <a:xfrm>
            <a:off x="6821310" y="0"/>
            <a:ext cx="2315251" cy="1550992"/>
          </a:xfrm>
          <a:custGeom>
            <a:avLst/>
            <a:gdLst/>
            <a:ahLst/>
            <a:cxnLst/>
            <a:rect l="l" t="t" r="r" b="b"/>
            <a:pathLst>
              <a:path w="2315251" h="1550992" extrusionOk="0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67" name="Google Shape;13567;p27"/>
          <p:cNvCxnSpPr/>
          <p:nvPr/>
        </p:nvCxnSpPr>
        <p:spPr>
          <a:xfrm>
            <a:off x="11724638" y="1331572"/>
            <a:ext cx="0" cy="1597800"/>
          </a:xfrm>
          <a:prstGeom prst="straightConnector1">
            <a:avLst/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3568" name="Google Shape;13568;p27"/>
          <p:cNvSpPr/>
          <p:nvPr/>
        </p:nvSpPr>
        <p:spPr>
          <a:xfrm>
            <a:off x="11005550" y="4112081"/>
            <a:ext cx="1186451" cy="177165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9" name="Google Shape;13569;p27"/>
          <p:cNvSpPr/>
          <p:nvPr/>
        </p:nvSpPr>
        <p:spPr>
          <a:xfrm rot="-607019">
            <a:off x="6086903" y="4145176"/>
            <a:ext cx="4083494" cy="4083494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0" name="Google Shape;13570;p27"/>
          <p:cNvSpPr/>
          <p:nvPr/>
        </p:nvSpPr>
        <p:spPr>
          <a:xfrm>
            <a:off x="6821310" y="4962670"/>
            <a:ext cx="2643352" cy="1895331"/>
          </a:xfrm>
          <a:custGeom>
            <a:avLst/>
            <a:gdLst/>
            <a:ahLst/>
            <a:cxnLst/>
            <a:rect l="l" t="t" r="r" b="b"/>
            <a:pathLst>
              <a:path w="2643352" h="1895331" extrusionOk="0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71" name="Google Shape;13571;p27" descr="A picture containing 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94" y="53443"/>
            <a:ext cx="957940" cy="957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2" name="Google Shape;13572;p27" descr="De Dibujos Animados Abierta Jesús Brazos Delante De Los Niños O Los Niños De  La Mano En La Biblia Abierta O Evangelio Aislado Ilustraciones Svg,  Vectoriales, Clip Art Vectorizado Libre De Derecho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0209" y="2457450"/>
            <a:ext cx="4170444" cy="4012895"/>
          </a:xfrm>
          <a:prstGeom prst="rect">
            <a:avLst/>
          </a:prstGeom>
          <a:noFill/>
          <a:ln>
            <a:noFill/>
          </a:ln>
        </p:spPr>
      </p:pic>
      <p:sp>
        <p:nvSpPr>
          <p:cNvPr id="13573" name="Google Shape;13573;p27"/>
          <p:cNvSpPr txBox="1"/>
          <p:nvPr/>
        </p:nvSpPr>
        <p:spPr>
          <a:xfrm>
            <a:off x="4467225" y="3904186"/>
            <a:ext cx="5741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Su Palabra y su Espíritu Santo nos alumbra el camino al Cielo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026" name="Picture 2" descr="Espiritu Santo Jigsaw Puzzle Online ...">
            <a:extLst>
              <a:ext uri="{FF2B5EF4-FFF2-40B4-BE49-F238E27FC236}">
                <a16:creationId xmlns:a16="http://schemas.microsoft.com/office/drawing/2014/main" id="{BA0D6CCE-2BB3-6447-2E7A-00A15286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8" y="2068530"/>
            <a:ext cx="1539485" cy="175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1" grpId="0" animBg="1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496</Words>
  <Application>Microsoft Office PowerPoint</Application>
  <PresentationFormat>Widescreen</PresentationFormat>
  <Paragraphs>40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</vt:lpstr>
      <vt:lpstr>Calibri</vt:lpstr>
      <vt:lpstr>Cambria</vt:lpstr>
      <vt:lpstr>Comic Sans MS</vt:lpstr>
      <vt:lpstr>Roboto</vt:lpstr>
      <vt:lpstr>Twentieth Century</vt:lpstr>
      <vt:lpstr>ShapesVTI</vt:lpstr>
      <vt:lpstr>Ministerio Amigos de Jesús y María www.fcpeace.org</vt:lpstr>
      <vt:lpstr>¡He venido a traer fuego a la tierra!</vt:lpstr>
      <vt:lpstr>PowerPoint Presentation</vt:lpstr>
      <vt:lpstr>PowerPoint Presentation</vt:lpstr>
      <vt:lpstr>PowerPoint Presentation</vt:lpstr>
      <vt:lpstr>REFLEXIÓN</vt:lpstr>
      <vt:lpstr>¿Qué hace el fuego?</vt:lpstr>
      <vt:lpstr>¿Qué pasa cuando dejamos que Jesús entre en nuestro corazón?</vt:lpstr>
      <vt:lpstr>¿Cómo es Jesús luz para nosotros?</vt:lpstr>
      <vt:lpstr>¿Cómo se refleja la luz de su fuego en nuestro corazón?</vt:lpstr>
      <vt:lpstr>¿Cómo se refleja el calor de su fuego en nuestro corazón?</vt:lpstr>
      <vt:lpstr>¿Cómo actúa la persona que no deja que Jesús entre en su corazón?</vt:lpstr>
      <vt:lpstr>Jesús dijo que no vino a traer paz, sino división.  ¿Qué quería decir con esto?</vt:lpstr>
      <vt:lpstr>Oración</vt:lpstr>
      <vt:lpstr>ACTIVIDADES</vt:lpstr>
      <vt:lpstr>He Venido a Traer Fuego a la Tierra Instrucciones:  Colorear la llama de fuego debajo de los dibujos que reflejan el fuego de Jesús  en los corazones de las personas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Amigos de Jesús y María www.fcpeace.org</dc:title>
  <dc:creator>Maria Varona</dc:creator>
  <cp:lastModifiedBy>Maria Varona</cp:lastModifiedBy>
  <cp:revision>2</cp:revision>
  <dcterms:modified xsi:type="dcterms:W3CDTF">2025-07-27T22:54:55Z</dcterms:modified>
</cp:coreProperties>
</file>