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60" r:id="rId5"/>
    <p:sldId id="263" r:id="rId6"/>
    <p:sldId id="280" r:id="rId7"/>
    <p:sldId id="286" r:id="rId8"/>
    <p:sldId id="288" r:id="rId9"/>
    <p:sldId id="299" r:id="rId10"/>
    <p:sldId id="300" r:id="rId11"/>
    <p:sldId id="301" r:id="rId12"/>
    <p:sldId id="303" r:id="rId13"/>
    <p:sldId id="281" r:id="rId14"/>
    <p:sldId id="289" r:id="rId15"/>
    <p:sldId id="267" r:id="rId16"/>
    <p:sldId id="297" r:id="rId17"/>
    <p:sldId id="283" r:id="rId18"/>
    <p:sldId id="272" r:id="rId19"/>
    <p:sldId id="304" r:id="rId20"/>
  </p:sldIdLst>
  <p:sldSz cx="12192000" cy="6858000"/>
  <p:notesSz cx="6858000" cy="9144000"/>
  <p:embeddedFontLst>
    <p:embeddedFont>
      <p:font typeface="Adobe Gothic Std B" panose="020B0800000000000000" charset="-128"/>
      <p:bold r:id="rId23"/>
    </p:embeddedFont>
    <p:embeddedFont>
      <p:font typeface="Amaranth" panose="020B0604020202020204" charset="0"/>
      <p:regular r:id="rId24"/>
      <p:bold r:id="rId25"/>
      <p:italic r:id="rId26"/>
      <p:boldItalic r:id="rId27"/>
    </p:embeddedFont>
    <p:embeddedFont>
      <p:font typeface="Arial Black" panose="020B0A04020102020204" pitchFamily="34" charset="0"/>
      <p:bold r:id="rId28"/>
    </p:embeddedFont>
    <p:embeddedFont>
      <p:font typeface="Arima Madurai" panose="00000500000000000000" charset="0"/>
      <p:regular r:id="rId29"/>
    </p:embeddedFont>
    <p:embeddedFont>
      <p:font typeface="Arima Madurai Black" panose="00000A00000000000000" charset="0"/>
      <p:bold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Euphemia" panose="020B0503040102020104" pitchFamily="34" charset="0"/>
      <p:regular r:id="rId35"/>
    </p:embeddedFont>
    <p:embeddedFont>
      <p:font typeface="Lato Heavy" panose="020B0604020202020204" charset="0"/>
      <p:bold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  <a:srgbClr val="B41A1B"/>
    <a:srgbClr val="ECD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98" d="100"/>
          <a:sy n="98" d="100"/>
        </p:scale>
        <p:origin x="24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0"/>
    </p:cViewPr>
  </p:sorter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10/14/2024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10/14/2024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10/14/2024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10/14/2024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10/14/2024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10/14/2024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10/14/2024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10/14/2024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10/14/2024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10/14/2024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10/14/2024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10/14/2024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10/14/2024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9BC92D-D441-4A08-84AC-08548648DE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7" y="124322"/>
            <a:ext cx="1436205" cy="14362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12" Type="http://schemas.openxmlformats.org/officeDocument/2006/relationships/image" Target="../media/image4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6M37en9fy0?si=W7-qC0H_IgSIP50P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N6M37en9fy0?feature=oembed" TargetMode="Externa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315" y="1775513"/>
            <a:ext cx="5939246" cy="184404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Ministerio</a:t>
            </a:r>
            <a:b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</a:b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Amigos de </a:t>
            </a:r>
            <a:b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</a:b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Jesús y María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87204"/>
            <a:ext cx="8090366" cy="224325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- XXXI Domingo del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Ordinario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Primer Mandamiento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Deuteronomio 6, 2-6; Salmo 17; Hebreos 7, 23-28; Marcos 12, 28-34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www.fcpeace.org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A04BA6-5A33-401C-B708-586BAC777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7460" y="81609"/>
            <a:ext cx="7541538" cy="825477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El escriba estaba de acuerdo agregando que amar a Dios y al prójimo valía más que los holocaustos y sacrificios. </a:t>
            </a:r>
            <a:endParaRPr lang="es-PE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EEA386-B1ED-4FED-AA04-BDC32C722D3D}"/>
              </a:ext>
            </a:extLst>
          </p:cNvPr>
          <p:cNvSpPr txBox="1"/>
          <p:nvPr/>
        </p:nvSpPr>
        <p:spPr>
          <a:xfrm>
            <a:off x="203201" y="2778567"/>
            <a:ext cx="3701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En esa época, la ley pedía sacrificar animales o comida para ofrecerles a Dios por diferentes razones. </a:t>
            </a:r>
            <a:endParaRPr lang="es-PE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2259C7-743C-4A0D-A7EE-65BE98442823}"/>
              </a:ext>
            </a:extLst>
          </p:cNvPr>
          <p:cNvSpPr txBox="1"/>
          <p:nvPr/>
        </p:nvSpPr>
        <p:spPr>
          <a:xfrm>
            <a:off x="1016000" y="5527211"/>
            <a:ext cx="1065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El escriba quería decir que era más importante amar mucho que seguir la ley de sacrificios mecánicamente o para aparentar, pero sin amor. </a:t>
            </a:r>
          </a:p>
        </p:txBody>
      </p:sp>
      <p:pic>
        <p:nvPicPr>
          <p:cNvPr id="1026" name="Picture 2" descr="Bible Lesson: Ezekiel&amp;#39;s vision of God&amp;#39;s glory departing from the temple -  Ministry-To-Children">
            <a:extLst>
              <a:ext uri="{FF2B5EF4-FFF2-40B4-BE49-F238E27FC236}">
                <a16:creationId xmlns:a16="http://schemas.microsoft.com/office/drawing/2014/main" id="{58E1988B-9B39-4FC7-AF39-0FCD57926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35" y="914376"/>
            <a:ext cx="7541538" cy="43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F6AC8C62-C244-490F-9092-EDC1AC4C3274}"/>
              </a:ext>
            </a:extLst>
          </p:cNvPr>
          <p:cNvSpPr/>
          <p:nvPr/>
        </p:nvSpPr>
        <p:spPr>
          <a:xfrm>
            <a:off x="9954240" y="1625601"/>
            <a:ext cx="666888" cy="8273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E6DF52-6DB4-438C-A0A3-D93C4DE26868}"/>
              </a:ext>
            </a:extLst>
          </p:cNvPr>
          <p:cNvSpPr txBox="1"/>
          <p:nvPr/>
        </p:nvSpPr>
        <p:spPr>
          <a:xfrm>
            <a:off x="3802743" y="6352688"/>
            <a:ext cx="596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b="1" dirty="0">
                <a:solidFill>
                  <a:srgbClr val="00206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¿Qué le contesta Jesús?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7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17CFC1-D0FD-406B-B05D-5273075BE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92377" y="3270492"/>
            <a:ext cx="3999623" cy="141537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No estás lejos del Reino de Dios.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429903-4C82-4D27-AABB-83B5FED66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71" y="455549"/>
            <a:ext cx="5946902" cy="59469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527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17CFC1-D0FD-406B-B05D-5273075BE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86172" y="2060777"/>
            <a:ext cx="4304348" cy="3404103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s-ES" sz="2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Él nos ama mucho y quiere que seamos felices.</a:t>
            </a:r>
          </a:p>
          <a:p>
            <a:pPr marL="45720" indent="0" algn="ctr">
              <a:buNone/>
            </a:pP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 </a:t>
            </a:r>
            <a:r>
              <a:rPr lang="es-ES" sz="2400" b="1" dirty="0">
                <a:solidFill>
                  <a:srgbClr val="00B0F0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Sabe que, si no lo seguimos, nos pueden pasar cosas malas que nos ponen tristes y podemos perder la vida eterna. </a:t>
            </a:r>
          </a:p>
          <a:p>
            <a:pPr marL="45720" indent="0" algn="ctr">
              <a:buNone/>
            </a:pPr>
            <a:r>
              <a:rPr lang="es-ES" sz="2400" b="1" dirty="0">
                <a:solidFill>
                  <a:srgbClr val="FF0000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Si los seguimos con amor, tendremos la vida eterna.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9DEAF7D-16C0-4A75-984D-6664FC2C2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1" y="1023041"/>
            <a:ext cx="6321605" cy="5690264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77F58360-CF69-470C-83DB-ED8B385239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2660" y="144695"/>
            <a:ext cx="9091116" cy="638629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¿Por qué nos dio Dios los mandamientos?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18AF3A7-0BDC-4135-B911-C23C27AED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241" y="1802521"/>
            <a:ext cx="554759" cy="4675182"/>
          </a:xfrm>
          <a:prstGeom prst="rect">
            <a:avLst/>
          </a:prstGeom>
        </p:spPr>
      </p:pic>
      <p:sp>
        <p:nvSpPr>
          <p:cNvPr id="7" name="Corazón 6">
            <a:extLst>
              <a:ext uri="{FF2B5EF4-FFF2-40B4-BE49-F238E27FC236}">
                <a16:creationId xmlns:a16="http://schemas.microsoft.com/office/drawing/2014/main" id="{963E9D6F-AA2D-4084-BB91-30D4923CFD72}"/>
              </a:ext>
            </a:extLst>
          </p:cNvPr>
          <p:cNvSpPr/>
          <p:nvPr/>
        </p:nvSpPr>
        <p:spPr>
          <a:xfrm>
            <a:off x="2345207" y="2034452"/>
            <a:ext cx="3275852" cy="3051497"/>
          </a:xfrm>
          <a:prstGeom prst="hear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b="0" i="0" u="none" strike="noStrike" baseline="0" dirty="0">
              <a:solidFill>
                <a:srgbClr val="323232"/>
              </a:solidFill>
              <a:latin typeface="Calibri" panose="020F0502020204030204" pitchFamily="34" charset="0"/>
            </a:endParaRPr>
          </a:p>
          <a:p>
            <a:pPr algn="ctr"/>
            <a:endParaRPr lang="es-ES" sz="1400" dirty="0">
              <a:solidFill>
                <a:srgbClr val="323232"/>
              </a:solidFill>
              <a:latin typeface="Calibri" panose="020F0502020204030204" pitchFamily="34" charset="0"/>
            </a:endParaRPr>
          </a:p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El Señor, nuestro Dios, es el único Señor; amarás al Señor, tu Dios, con todo tu corazón, con toda tu alma</a:t>
            </a:r>
            <a:r>
              <a:rPr lang="es-ES" sz="1400" b="0" i="1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, con toda tu mente </a:t>
            </a:r>
            <a:r>
              <a:rPr lang="es-ES" sz="14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y con todas tus fuerzas. </a:t>
            </a:r>
            <a:endParaRPr lang="es-PE" sz="1400" dirty="0">
              <a:solidFill>
                <a:schemeClr val="bg1"/>
              </a:solidFill>
            </a:endParaRPr>
          </a:p>
        </p:txBody>
      </p:sp>
      <p:sp>
        <p:nvSpPr>
          <p:cNvPr id="26" name="Corazón 25">
            <a:extLst>
              <a:ext uri="{FF2B5EF4-FFF2-40B4-BE49-F238E27FC236}">
                <a16:creationId xmlns:a16="http://schemas.microsoft.com/office/drawing/2014/main" id="{82519D26-92CF-4269-A7A6-352C6B86D9C5}"/>
              </a:ext>
            </a:extLst>
          </p:cNvPr>
          <p:cNvSpPr/>
          <p:nvPr/>
        </p:nvSpPr>
        <p:spPr>
          <a:xfrm>
            <a:off x="6243671" y="2030695"/>
            <a:ext cx="3332159" cy="3054661"/>
          </a:xfrm>
          <a:prstGeom prst="hear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>
                <a:solidFill>
                  <a:schemeClr val="bg1"/>
                </a:solidFill>
                <a:latin typeface="Calibri" panose="020F0502020204030204" pitchFamily="34" charset="0"/>
              </a:rPr>
              <a:t>Amarás a tu prójimo como a ti mismo. 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4B4DC31-CB06-4F64-A387-DE34B4AB993D}"/>
              </a:ext>
            </a:extLst>
          </p:cNvPr>
          <p:cNvSpPr/>
          <p:nvPr/>
        </p:nvSpPr>
        <p:spPr>
          <a:xfrm>
            <a:off x="3689064" y="1603768"/>
            <a:ext cx="554759" cy="55475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</a:t>
            </a:r>
            <a:endParaRPr lang="es-PE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40C4006-9E50-4BF5-8C3C-F40B61275CAB}"/>
              </a:ext>
            </a:extLst>
          </p:cNvPr>
          <p:cNvSpPr/>
          <p:nvPr/>
        </p:nvSpPr>
        <p:spPr>
          <a:xfrm>
            <a:off x="7632372" y="1608174"/>
            <a:ext cx="554759" cy="55475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</a:t>
            </a:r>
            <a:endParaRPr lang="es-PE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1" name="Diagrama de flujo: retraso 10">
            <a:extLst>
              <a:ext uri="{FF2B5EF4-FFF2-40B4-BE49-F238E27FC236}">
                <a16:creationId xmlns:a16="http://schemas.microsoft.com/office/drawing/2014/main" id="{2745AE01-25E3-4002-8A1F-CF54DCD38E03}"/>
              </a:ext>
            </a:extLst>
          </p:cNvPr>
          <p:cNvSpPr/>
          <p:nvPr/>
        </p:nvSpPr>
        <p:spPr>
          <a:xfrm rot="16200000">
            <a:off x="-1353597" y="3340466"/>
            <a:ext cx="5435776" cy="1599291"/>
          </a:xfrm>
          <a:prstGeom prst="flowChartDela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4F5A301-CF6B-4E9F-A3C3-2211985D68A1}"/>
              </a:ext>
            </a:extLst>
          </p:cNvPr>
          <p:cNvSpPr/>
          <p:nvPr/>
        </p:nvSpPr>
        <p:spPr>
          <a:xfrm>
            <a:off x="816163" y="3587898"/>
            <a:ext cx="1182933" cy="7220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PE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1) Amar a Dios </a:t>
            </a:r>
            <a:endParaRPr lang="es-PE" sz="12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4B45952-6562-4573-8800-786D1690B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437" y="3875873"/>
            <a:ext cx="575977" cy="363044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FEFD48EF-AFE0-4F5A-9E0E-ED26FA9D2A6B}"/>
              </a:ext>
            </a:extLst>
          </p:cNvPr>
          <p:cNvSpPr/>
          <p:nvPr/>
        </p:nvSpPr>
        <p:spPr>
          <a:xfrm>
            <a:off x="820242" y="4362087"/>
            <a:ext cx="1182933" cy="8419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11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2) No Jurar su Nombre en vano. </a:t>
            </a:r>
            <a:endParaRPr lang="es-PE" sz="900" dirty="0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BF0FACA6-0B27-4E36-9843-D38D38B12ADC}"/>
              </a:ext>
            </a:extLst>
          </p:cNvPr>
          <p:cNvSpPr/>
          <p:nvPr/>
        </p:nvSpPr>
        <p:spPr>
          <a:xfrm>
            <a:off x="816163" y="5280301"/>
            <a:ext cx="1182933" cy="11810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11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3) Santificar el Día del Señor. </a:t>
            </a:r>
            <a:endParaRPr lang="es-PE" sz="11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B0B4A50-EBD7-440D-BF5E-A5FCF0F92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689" y="4792534"/>
            <a:ext cx="563201" cy="40423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2F52890-DAD5-442F-AD30-F38659C32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793" y="5738794"/>
            <a:ext cx="860612" cy="712745"/>
          </a:xfrm>
          <a:prstGeom prst="rect">
            <a:avLst/>
          </a:prstGeom>
        </p:spPr>
      </p:pic>
      <p:sp>
        <p:nvSpPr>
          <p:cNvPr id="48" name="Diagrama de flujo: retraso 47">
            <a:extLst>
              <a:ext uri="{FF2B5EF4-FFF2-40B4-BE49-F238E27FC236}">
                <a16:creationId xmlns:a16="http://schemas.microsoft.com/office/drawing/2014/main" id="{70E27479-260A-40C4-A268-A4C5B9E57E53}"/>
              </a:ext>
            </a:extLst>
          </p:cNvPr>
          <p:cNvSpPr/>
          <p:nvPr/>
        </p:nvSpPr>
        <p:spPr>
          <a:xfrm rot="16200000">
            <a:off x="7750252" y="3340466"/>
            <a:ext cx="5435775" cy="1599291"/>
          </a:xfrm>
          <a:prstGeom prst="flowChartDela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CD099991-A07D-4EC4-B06D-A2A14B3F2495}"/>
              </a:ext>
            </a:extLst>
          </p:cNvPr>
          <p:cNvSpPr/>
          <p:nvPr/>
        </p:nvSpPr>
        <p:spPr>
          <a:xfrm>
            <a:off x="9878681" y="2334291"/>
            <a:ext cx="1182933" cy="7220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PE" sz="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4) Amar a los Padres.</a:t>
            </a:r>
            <a:endParaRPr lang="es-PE" sz="900" dirty="0"/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C6220F4A-1103-4BDC-A470-25CDE643426A}"/>
              </a:ext>
            </a:extLst>
          </p:cNvPr>
          <p:cNvSpPr/>
          <p:nvPr/>
        </p:nvSpPr>
        <p:spPr>
          <a:xfrm>
            <a:off x="9878681" y="3087616"/>
            <a:ext cx="1182933" cy="7220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PE" sz="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5) No Matar</a:t>
            </a:r>
            <a:endParaRPr lang="es-PE" sz="900" dirty="0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8C8198D8-CCD0-451A-93C5-6ADAD2B43F17}"/>
              </a:ext>
            </a:extLst>
          </p:cNvPr>
          <p:cNvSpPr/>
          <p:nvPr/>
        </p:nvSpPr>
        <p:spPr>
          <a:xfrm>
            <a:off x="9878681" y="3841327"/>
            <a:ext cx="1182933" cy="7220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PE" sz="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6) No Cometer actos impuros.</a:t>
            </a:r>
            <a:endParaRPr lang="es-PE" sz="900" dirty="0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81D3BBE3-AF95-43E0-8345-DE22E84B8B88}"/>
              </a:ext>
            </a:extLst>
          </p:cNvPr>
          <p:cNvSpPr/>
          <p:nvPr/>
        </p:nvSpPr>
        <p:spPr>
          <a:xfrm>
            <a:off x="9878681" y="4593061"/>
            <a:ext cx="1182933" cy="7220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PE" sz="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7) No Robar.</a:t>
            </a:r>
            <a:endParaRPr lang="es-PE" sz="900" dirty="0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369A9A75-AB99-4166-AB19-D2840E9BC39C}"/>
              </a:ext>
            </a:extLst>
          </p:cNvPr>
          <p:cNvSpPr/>
          <p:nvPr/>
        </p:nvSpPr>
        <p:spPr>
          <a:xfrm>
            <a:off x="9876672" y="5338093"/>
            <a:ext cx="1182933" cy="7220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PE" sz="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8) No Mentir.</a:t>
            </a:r>
            <a:endParaRPr lang="es-PE" sz="900" dirty="0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7D358CC2-2984-475D-A86A-89CEA020B1F4}"/>
              </a:ext>
            </a:extLst>
          </p:cNvPr>
          <p:cNvSpPr/>
          <p:nvPr/>
        </p:nvSpPr>
        <p:spPr>
          <a:xfrm>
            <a:off x="9876672" y="6083125"/>
            <a:ext cx="1182933" cy="7220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9) No desear el esposo(a) de otro.</a:t>
            </a:r>
          </a:p>
          <a:p>
            <a:r>
              <a:rPr lang="es-ES" sz="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10) No desear las cosas de otro.</a:t>
            </a:r>
            <a:endParaRPr lang="es-PE" sz="800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EDDFF33-1EAC-474C-B38D-4135AF1DB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4005" y="2498756"/>
            <a:ext cx="810126" cy="55235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42E9F3C-231E-4938-B3B5-57D02D4AF9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3703" y="3331934"/>
            <a:ext cx="802393" cy="45653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9739DDD8-99D4-4208-AD6F-053CA72270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24792" y="4170402"/>
            <a:ext cx="500677" cy="353419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0D9271BF-D527-460D-9147-0CC926D981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1844" y="4776777"/>
            <a:ext cx="686110" cy="508457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8940D5E6-1336-482F-8658-73D6889C43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9976" y="5564388"/>
            <a:ext cx="494621" cy="463707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581377F7-2E88-4041-B03C-6A69205066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24377" y="6526493"/>
            <a:ext cx="725698" cy="239739"/>
          </a:xfrm>
          <a:prstGeom prst="rect">
            <a:avLst/>
          </a:prstGeom>
        </p:spPr>
      </p:pic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7C11FE97-98CB-4FFD-8378-636C934ADFBB}"/>
              </a:ext>
            </a:extLst>
          </p:cNvPr>
          <p:cNvSpPr txBox="1">
            <a:spLocks/>
          </p:cNvSpPr>
          <p:nvPr/>
        </p:nvSpPr>
        <p:spPr>
          <a:xfrm>
            <a:off x="2603207" y="43868"/>
            <a:ext cx="8011886" cy="125002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endParaRPr lang="es-ES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  <a:p>
            <a:pPr marL="45720" indent="0" algn="ctr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¿Cuál es la relación entre los 10 mandamientos y estos dos mandamientos?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  <p:sp>
        <p:nvSpPr>
          <p:cNvPr id="35" name="Marcador de contenido 3">
            <a:extLst>
              <a:ext uri="{FF2B5EF4-FFF2-40B4-BE49-F238E27FC236}">
                <a16:creationId xmlns:a16="http://schemas.microsoft.com/office/drawing/2014/main" id="{BC9A5F7F-4531-4544-A670-9485321EF3BB}"/>
              </a:ext>
            </a:extLst>
          </p:cNvPr>
          <p:cNvSpPr txBox="1">
            <a:spLocks/>
          </p:cNvSpPr>
          <p:nvPr/>
        </p:nvSpPr>
        <p:spPr>
          <a:xfrm>
            <a:off x="6096000" y="5405007"/>
            <a:ext cx="3499996" cy="1077857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s-ES" sz="24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El segundo resume los últimos 7 mandamientos.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C6CDC-DAE1-4DFB-BBCB-BA1BF67D71AB}"/>
              </a:ext>
            </a:extLst>
          </p:cNvPr>
          <p:cNvSpPr txBox="1"/>
          <p:nvPr/>
        </p:nvSpPr>
        <p:spPr>
          <a:xfrm>
            <a:off x="2221861" y="5362028"/>
            <a:ext cx="3105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70C0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El primero resume los primeros 3 mandamientos;</a:t>
            </a:r>
            <a:endParaRPr lang="en-US" sz="2400" b="1" dirty="0">
              <a:solidFill>
                <a:srgbClr val="0070C0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A04BA6-5A33-401C-B708-586BAC777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4519" y="0"/>
            <a:ext cx="8826338" cy="2500039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AB3C19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Amar a Dios y amar al prójimo es lo que Dios nos pide para obtener la felicidad eterna.</a:t>
            </a:r>
            <a:endParaRPr lang="es-PE" sz="3200" b="1" dirty="0">
              <a:solidFill>
                <a:srgbClr val="AB3C19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D593C9-B69A-4347-9717-36459F27B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648" y="830742"/>
            <a:ext cx="6358896" cy="586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6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626FAD3-86B0-4384-9BCC-032DEC33F30C}"/>
              </a:ext>
            </a:extLst>
          </p:cNvPr>
          <p:cNvSpPr/>
          <p:nvPr/>
        </p:nvSpPr>
        <p:spPr>
          <a:xfrm>
            <a:off x="0" y="2742897"/>
            <a:ext cx="121919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800" dirty="0">
                <a:ln w="0"/>
                <a:solidFill>
                  <a:srgbClr val="AB3C19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ACTIVIDADES</a:t>
            </a:r>
          </a:p>
        </p:txBody>
      </p:sp>
    </p:spTree>
    <p:extLst>
      <p:ext uri="{BB962C8B-B14F-4D97-AF65-F5344CB8AC3E}">
        <p14:creationId xmlns:p14="http://schemas.microsoft.com/office/powerpoint/2010/main" val="41670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5F064E9-450A-47AD-B49C-A8BD297F3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04800"/>
            <a:ext cx="9752013" cy="841013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ln w="0"/>
                <a:solidFill>
                  <a:srgbClr val="B41A1B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  <a:ea typeface="+mn-ea"/>
                <a:cs typeface="+mn-cs"/>
              </a:rPr>
              <a:t>Relaciona a qué Mandamiento pertenecen las imágenes</a:t>
            </a:r>
            <a:endParaRPr lang="es-PE" sz="2800" dirty="0">
              <a:ln w="0"/>
              <a:solidFill>
                <a:srgbClr val="B41A1B"/>
              </a:solidFill>
              <a:effectLst>
                <a:reflection blurRad="6350" stA="53000" endA="300" endPos="35500" dir="5400000" sy="-90000" algn="bl" rotWithShape="0"/>
              </a:effectLst>
              <a:latin typeface="Amaranth" panose="02000503050000020004" pitchFamily="50" charset="0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0569BB-190D-433B-986A-588841701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95" y="4063112"/>
            <a:ext cx="1550855" cy="15726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0868B4-34BC-4056-8263-4F9C9466C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944" y="1744467"/>
            <a:ext cx="1613123" cy="171999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AB7A15-9DD1-4E01-91AB-3B135C503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21" y="4075791"/>
            <a:ext cx="1657414" cy="170731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07CDE7D-FBA6-47B9-A37E-7CFD767245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067" y="1386541"/>
            <a:ext cx="1664903" cy="171999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52D6B1C-27BE-47A3-9B3A-6D712C24E5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705" y="4208611"/>
            <a:ext cx="1800741" cy="18135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F38A12B-B0E6-4C34-87FF-AE1E310FF9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41" y="1505295"/>
            <a:ext cx="1618420" cy="171999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F0438D0-CE5B-410A-8267-25C4FA2536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12" y="1757146"/>
            <a:ext cx="1672343" cy="170731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8139314-376B-4FC9-B2F3-01DE419E1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953" y="4063112"/>
            <a:ext cx="1581017" cy="163744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88C986C-A418-4778-B7FC-52CAAD561D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57" y="4372697"/>
            <a:ext cx="1625798" cy="164949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6E2FB23-DA51-461A-B514-64AF78717E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6" y="1631647"/>
            <a:ext cx="1781783" cy="1707312"/>
          </a:xfrm>
          <a:prstGeom prst="rect">
            <a:avLst/>
          </a:prstGeom>
        </p:spPr>
      </p:pic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F35EF98D-E830-4FA0-9FB3-9DFB25C7C2DB}"/>
              </a:ext>
            </a:extLst>
          </p:cNvPr>
          <p:cNvSpPr/>
          <p:nvPr/>
        </p:nvSpPr>
        <p:spPr>
          <a:xfrm>
            <a:off x="8677045" y="2311461"/>
            <a:ext cx="1671827" cy="6211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1) Amar a Dios </a:t>
            </a:r>
            <a:endParaRPr lang="es-PE" sz="14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8ABA6DFD-E8D8-4E4C-9161-B07A713E85D9}"/>
              </a:ext>
            </a:extLst>
          </p:cNvPr>
          <p:cNvSpPr/>
          <p:nvPr/>
        </p:nvSpPr>
        <p:spPr>
          <a:xfrm>
            <a:off x="10423637" y="2306567"/>
            <a:ext cx="1671827" cy="62814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2) No usar su Nombre en vano. 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4E5126B7-948F-4DBD-A41E-79F309897B85}"/>
              </a:ext>
            </a:extLst>
          </p:cNvPr>
          <p:cNvSpPr/>
          <p:nvPr/>
        </p:nvSpPr>
        <p:spPr>
          <a:xfrm>
            <a:off x="8677044" y="3005566"/>
            <a:ext cx="1671827" cy="6211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3) Santificar el Día del Señor.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7BFE31E1-E015-4462-BAA7-7BF307023094}"/>
              </a:ext>
            </a:extLst>
          </p:cNvPr>
          <p:cNvSpPr/>
          <p:nvPr/>
        </p:nvSpPr>
        <p:spPr>
          <a:xfrm>
            <a:off x="10423637" y="2994074"/>
            <a:ext cx="1671827" cy="6211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4) Amar a los Padres.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F94970BD-AA0E-48AE-B40D-C3F280ACEB1B}"/>
              </a:ext>
            </a:extLst>
          </p:cNvPr>
          <p:cNvSpPr/>
          <p:nvPr/>
        </p:nvSpPr>
        <p:spPr>
          <a:xfrm>
            <a:off x="10423637" y="3682080"/>
            <a:ext cx="1671826" cy="6211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6) No Cometer actos impuros.</a:t>
            </a: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B3FE15F3-4C45-41DE-9AAA-41751D2C77D8}"/>
              </a:ext>
            </a:extLst>
          </p:cNvPr>
          <p:cNvSpPr/>
          <p:nvPr/>
        </p:nvSpPr>
        <p:spPr>
          <a:xfrm>
            <a:off x="8677045" y="4372696"/>
            <a:ext cx="1671826" cy="6211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7) No Robar.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6F27C6DA-8A35-4B73-9FCE-C5B1838E88B2}"/>
              </a:ext>
            </a:extLst>
          </p:cNvPr>
          <p:cNvSpPr/>
          <p:nvPr/>
        </p:nvSpPr>
        <p:spPr>
          <a:xfrm>
            <a:off x="10423637" y="4380100"/>
            <a:ext cx="1671826" cy="6211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8) No Mentir.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6EA022A6-A2E0-4952-94ED-4F339EF774BC}"/>
              </a:ext>
            </a:extLst>
          </p:cNvPr>
          <p:cNvSpPr/>
          <p:nvPr/>
        </p:nvSpPr>
        <p:spPr>
          <a:xfrm>
            <a:off x="8688646" y="5079456"/>
            <a:ext cx="1671826" cy="6211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9) No desear el esposo(a) de otro.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C2682A1E-D655-4EAA-9525-A4F4704214DD}"/>
              </a:ext>
            </a:extLst>
          </p:cNvPr>
          <p:cNvSpPr/>
          <p:nvPr/>
        </p:nvSpPr>
        <p:spPr>
          <a:xfrm>
            <a:off x="10423637" y="5079456"/>
            <a:ext cx="1671826" cy="6211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10) No desear las cosas de otro.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72D8F1CC-0A84-42F7-A4A4-1D370A5FCC93}"/>
              </a:ext>
            </a:extLst>
          </p:cNvPr>
          <p:cNvSpPr/>
          <p:nvPr/>
        </p:nvSpPr>
        <p:spPr>
          <a:xfrm>
            <a:off x="8677044" y="3689131"/>
            <a:ext cx="1671826" cy="6211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5) No Matar</a:t>
            </a:r>
          </a:p>
        </p:txBody>
      </p:sp>
    </p:spTree>
    <p:extLst>
      <p:ext uri="{BB962C8B-B14F-4D97-AF65-F5344CB8AC3E}">
        <p14:creationId xmlns:p14="http://schemas.microsoft.com/office/powerpoint/2010/main" val="88008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70169 0.49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91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42344 0.1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72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42852 0.394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32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28451 0.023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-0.00046 L -0.28021 0.350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6" y="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55834 -0.077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17" y="-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55235 -0.121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17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28386 0.1944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25 L -0.56536 0.148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7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83568 -0.258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84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054D88-B844-4783-9795-68E0A1815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593" y="2362954"/>
            <a:ext cx="4924288" cy="3648589"/>
          </a:xfrm>
        </p:spPr>
        <p:txBody>
          <a:bodyPr>
            <a:normAutofit fontScale="85000" lnSpcReduction="10000"/>
          </a:bodyPr>
          <a:lstStyle/>
          <a:p>
            <a:pPr marL="45720" indent="0" algn="ctr">
              <a:lnSpc>
                <a:spcPct val="160000"/>
              </a:lnSpc>
              <a:buNone/>
            </a:pP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Señor, gracias por siempre cuidarme y preocuparte por mi felicidad. Ayúdame a amarte con todo mi corazón para siempre querer obedecerte. Ayúdame a amar a mis hermanos para ser tu luz en el mundo. </a:t>
            </a:r>
          </a:p>
          <a:p>
            <a:pPr marL="45720" indent="0" algn="ctr">
              <a:lnSpc>
                <a:spcPct val="160000"/>
              </a:lnSpc>
              <a:buNone/>
            </a:pP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Amen</a:t>
            </a:r>
            <a:endParaRPr lang="es-PE" sz="24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0413389-4EF0-4643-A9F6-AB4446D1CB08}"/>
              </a:ext>
            </a:extLst>
          </p:cNvPr>
          <p:cNvSpPr/>
          <p:nvPr/>
        </p:nvSpPr>
        <p:spPr>
          <a:xfrm>
            <a:off x="0" y="705738"/>
            <a:ext cx="12191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dirty="0">
                <a:ln w="0"/>
                <a:solidFill>
                  <a:srgbClr val="B41A1B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ORACIÓN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3918E37-DF87-47D2-B709-58648D0B5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911" y="2177315"/>
            <a:ext cx="5184496" cy="364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6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S DIEZ MANDAMIENTOS -Autora _  María Del Carmen Garza Villarreal-1995 (2)">
            <a:hlinkClick r:id="" action="ppaction://media"/>
            <a:extLst>
              <a:ext uri="{FF2B5EF4-FFF2-40B4-BE49-F238E27FC236}">
                <a16:creationId xmlns:a16="http://schemas.microsoft.com/office/drawing/2014/main" id="{FA7090EC-CB71-4A6F-B4BF-9795AA59E92F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0332" y="642796"/>
            <a:ext cx="9995528" cy="5622485"/>
          </a:xfrm>
        </p:spPr>
      </p:pic>
    </p:spTree>
    <p:extLst>
      <p:ext uri="{BB962C8B-B14F-4D97-AF65-F5344CB8AC3E}">
        <p14:creationId xmlns:p14="http://schemas.microsoft.com/office/powerpoint/2010/main" val="377070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5BAB9-34FE-1310-B380-69D7197C6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136" y="54708"/>
            <a:ext cx="10530864" cy="390769"/>
          </a:xfrm>
        </p:spPr>
        <p:txBody>
          <a:bodyPr/>
          <a:lstStyle/>
          <a:p>
            <a:r>
              <a:rPr lang="es-ES" sz="18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 Todo Amar y Servir, Jesuitas Caribe, </a:t>
            </a:r>
            <a:r>
              <a:rPr lang="es-ES" sz="1800" u="sng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https://youtu.be/N6M37en9fy0?si=W7-qC0H_IgSIP50P</a:t>
            </a:r>
            <a:r>
              <a:rPr lang="es-E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(8+ años)</a:t>
            </a:r>
            <a:endParaRPr lang="en-US" dirty="0"/>
          </a:p>
        </p:txBody>
      </p:sp>
      <p:pic>
        <p:nvPicPr>
          <p:cNvPr id="3" name="Online Media 2" title="En Todo Amar y Servir | Canción de Pastoral Juvenil Ignaciana (Cuba)">
            <a:hlinkClick r:id="" action="ppaction://media"/>
            <a:extLst>
              <a:ext uri="{FF2B5EF4-FFF2-40B4-BE49-F238E27FC236}">
                <a16:creationId xmlns:a16="http://schemas.microsoft.com/office/drawing/2014/main" id="{0EFD47AF-6952-288D-7419-1E28743BFE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25" y="539262"/>
            <a:ext cx="12147550" cy="631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262467A-A24B-4AAB-A0AE-D20587A8E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49782" y="3099555"/>
            <a:ext cx="4202526" cy="1652199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1900" dirty="0"/>
              <a:t>En aquel tiempo, uno de los escribas se acercó a Jesús y le preguntó: "¿Cuál es el primero de todos los mandamientos?" Jesús le respondió: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CAE6959-4475-4962-AA67-40E97195A49D}"/>
              </a:ext>
            </a:extLst>
          </p:cNvPr>
          <p:cNvSpPr/>
          <p:nvPr/>
        </p:nvSpPr>
        <p:spPr>
          <a:xfrm>
            <a:off x="3384343" y="1168353"/>
            <a:ext cx="5819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>
                <a:ln w="0"/>
                <a:solidFill>
                  <a:srgbClr val="AB3C19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El Primer Mandamiento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05172E-8FDB-47FB-AF91-1BC09B39AD00}"/>
              </a:ext>
            </a:extLst>
          </p:cNvPr>
          <p:cNvSpPr txBox="1"/>
          <p:nvPr/>
        </p:nvSpPr>
        <p:spPr>
          <a:xfrm>
            <a:off x="1926450" y="2498452"/>
            <a:ext cx="384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/>
              <a:t>Marcos 12, 28-34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ADB7051-0AB0-4473-91AD-328C837E8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70" y="2987339"/>
            <a:ext cx="3392763" cy="2906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056379-235B-6E4D-82B2-18F007392781}"/>
              </a:ext>
            </a:extLst>
          </p:cNvPr>
          <p:cNvSpPr txBox="1"/>
          <p:nvPr/>
        </p:nvSpPr>
        <p:spPr>
          <a:xfrm>
            <a:off x="1750646" y="4920207"/>
            <a:ext cx="42359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1800" b="1">
                <a:solidFill>
                  <a:srgbClr val="7030A0"/>
                </a:solidFill>
              </a:rPr>
              <a:t>El primero es: Escucha, Israel: El Señor, nuestro Dios, es el único Señor; amarás al Señor, tu Dios, con todo tu corazón, con toda tu alma, con toda tu mente y con todas tus fuerzas</a:t>
            </a:r>
            <a:r>
              <a:rPr lang="es-ES" sz="1800">
                <a:solidFill>
                  <a:srgbClr val="7030A0"/>
                </a:solidFill>
              </a:rPr>
              <a:t>.</a:t>
            </a:r>
            <a:endParaRPr lang="es-PE" sz="1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0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5D281D-5559-4874-9847-60DF1478E9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9231" y="745067"/>
            <a:ext cx="4572000" cy="1693333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b="1" dirty="0">
                <a:solidFill>
                  <a:srgbClr val="7030A0"/>
                </a:solidFill>
              </a:rPr>
              <a:t>El segundo es éste: 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s-ES" sz="2000" b="1" dirty="0">
                <a:solidFill>
                  <a:srgbClr val="7030A0"/>
                </a:solidFill>
              </a:rPr>
              <a:t>Amarás a tu prójimo como a ti mismo. No hay ningún mandamiento mayor que éstos</a:t>
            </a:r>
            <a:r>
              <a:rPr lang="es-ES" sz="2000" dirty="0">
                <a:solidFill>
                  <a:srgbClr val="7030A0"/>
                </a:solidFill>
              </a:rPr>
              <a:t>".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74F5D4-9C6D-4419-BBD2-EC57DCEA0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00" y="1752391"/>
            <a:ext cx="5158400" cy="386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49DC54-9144-4AFE-A3A3-90A57747C1BC}"/>
              </a:ext>
            </a:extLst>
          </p:cNvPr>
          <p:cNvSpPr txBox="1"/>
          <p:nvPr/>
        </p:nvSpPr>
        <p:spPr>
          <a:xfrm>
            <a:off x="1964267" y="6310489"/>
            <a:ext cx="8139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>
                <a:solidFill>
                  <a:srgbClr val="0070C0"/>
                </a:solidFill>
              </a:rPr>
              <a:t>Palabra del Señor,</a:t>
            </a:r>
            <a:r>
              <a:rPr lang="es-PA" dirty="0"/>
              <a:t>			</a:t>
            </a:r>
            <a:r>
              <a:rPr lang="es-PA" dirty="0">
                <a:solidFill>
                  <a:srgbClr val="FF0000"/>
                </a:solidFill>
              </a:rPr>
              <a:t>Gloria a Ti Señor Jesús.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45955E-E468-429E-DBEE-C89B75D9BBE6}"/>
              </a:ext>
            </a:extLst>
          </p:cNvPr>
          <p:cNvSpPr txBox="1"/>
          <p:nvPr/>
        </p:nvSpPr>
        <p:spPr>
          <a:xfrm>
            <a:off x="6588369" y="2602523"/>
            <a:ext cx="457981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1800" dirty="0"/>
              <a:t>El escriba replicó: "Muy bien, Maestro. Tienes razón, cuando dices que el Señor es único y que no hay otro fuera de él, y amarlo con todo el corazón, con toda el alma, con todas las fuerzas, y amar al prójimo como a uno mismo, vale más que todos los holocaustos y sacrificios". Jesús, viendo que había hablado muy sensatamente, le dijo: 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s-ES" sz="2000" b="1" dirty="0">
                <a:solidFill>
                  <a:srgbClr val="7030A0"/>
                </a:solidFill>
              </a:rPr>
              <a:t>"No estás lejos del Reino de Dios".</a:t>
            </a:r>
            <a:r>
              <a:rPr lang="es-ES" sz="1800" dirty="0"/>
              <a:t> 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s-ES" sz="1800" dirty="0"/>
              <a:t>Y ya nadie se atrevió a hacerle más preguntas.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159901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626FAD3-86B0-4384-9BCC-032DEC33F30C}"/>
              </a:ext>
            </a:extLst>
          </p:cNvPr>
          <p:cNvSpPr/>
          <p:nvPr/>
        </p:nvSpPr>
        <p:spPr>
          <a:xfrm>
            <a:off x="0" y="2949934"/>
            <a:ext cx="121919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dirty="0">
                <a:ln w="0"/>
                <a:solidFill>
                  <a:srgbClr val="AB3C19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REFLEXIÓN</a:t>
            </a:r>
          </a:p>
        </p:txBody>
      </p:sp>
    </p:spTree>
    <p:extLst>
      <p:ext uri="{BB962C8B-B14F-4D97-AF65-F5344CB8AC3E}">
        <p14:creationId xmlns:p14="http://schemas.microsoft.com/office/powerpoint/2010/main" val="8474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7" y="538431"/>
            <a:ext cx="12192000" cy="1601120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Uno de los escribas se acercó a Jesús. 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¿Quién era un escriba?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  <p:pic>
        <p:nvPicPr>
          <p:cNvPr id="4" name="Marcador de contenido 18">
            <a:extLst>
              <a:ext uri="{FF2B5EF4-FFF2-40B4-BE49-F238E27FC236}">
                <a16:creationId xmlns:a16="http://schemas.microsoft.com/office/drawing/2014/main" id="{21D15F7A-E854-4D67-A416-10F7419D9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5" y="1338991"/>
            <a:ext cx="4404766" cy="5471759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8D1C257C-D5B3-4C79-933B-C99C8B1CF66D}"/>
              </a:ext>
            </a:extLst>
          </p:cNvPr>
          <p:cNvSpPr txBox="1">
            <a:spLocks/>
          </p:cNvSpPr>
          <p:nvPr/>
        </p:nvSpPr>
        <p:spPr>
          <a:xfrm>
            <a:off x="6996832" y="2961422"/>
            <a:ext cx="3983866" cy="2226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Una persona que se dedicaba a estudiar la ley de Moisés.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225FD5D3-DCC5-452D-9D39-1FB7702CA2EF}"/>
              </a:ext>
            </a:extLst>
          </p:cNvPr>
          <p:cNvSpPr txBox="1">
            <a:spLocks/>
          </p:cNvSpPr>
          <p:nvPr/>
        </p:nvSpPr>
        <p:spPr>
          <a:xfrm>
            <a:off x="6996832" y="5094083"/>
            <a:ext cx="4165600" cy="1089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¿Qué le pregunta a Jesús?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2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17CFC1-D0FD-406B-B05D-5273075BE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8645" y="1995391"/>
            <a:ext cx="3999623" cy="1785919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¿Cuál es el primero de todos los mandamientos?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32433E9-B459-4C41-B5F7-FD6BB35A59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201" y="0"/>
            <a:ext cx="6498058" cy="7124483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D5B34EF-480B-4AD8-AD1C-91106D5BD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370" y="4469969"/>
            <a:ext cx="5834743" cy="697117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¿Qué le contesta Jesús?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1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17CFC1-D0FD-406B-B05D-5273075BE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890" y="2191227"/>
            <a:ext cx="3769967" cy="1955548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Amarás al Señor, tu Dios, con todo tu corazón, con toda tu alma, con toda tu mente y con todas tus fuerzas.</a:t>
            </a:r>
            <a:endParaRPr lang="es-PE" sz="24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C0CD1B-1ECF-4CC9-BC59-C32FBFD2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27" y="485617"/>
            <a:ext cx="5438121" cy="5886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93068E4-3C2A-45CF-8A2F-148666AEA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713" y="4557665"/>
            <a:ext cx="4412343" cy="1814717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Jesús agrega el segundo, </a:t>
            </a:r>
          </a:p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¿Cuál es?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46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17CFC1-D0FD-406B-B05D-5273075BE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6705" y="2189016"/>
            <a:ext cx="3999623" cy="949571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Amarás a tu prójimo como a ti mismo.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1CFA38-3AEC-4593-935B-743077A59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24" y="1611516"/>
            <a:ext cx="4933871" cy="4852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93399729-B9FD-4EA8-9504-5FA977C9FF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6629" y="4615113"/>
            <a:ext cx="5965371" cy="468517"/>
          </a:xfrm>
        </p:spPr>
        <p:txBody>
          <a:bodyPr>
            <a:normAutofit fontScale="85000" lnSpcReduction="20000"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¿Qué tienen los dos en común?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60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17CFC1-D0FD-406B-B05D-5273075BE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79988" y="5576712"/>
            <a:ext cx="3112955" cy="57717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s-ES" sz="7000" b="1" dirty="0">
                <a:solidFill>
                  <a:srgbClr val="FF0000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AMAR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050A090-B18B-4B86-81AE-9FAFBFD07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533" y="229341"/>
            <a:ext cx="7880933" cy="639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3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3319</TotalTime>
  <Words>810</Words>
  <Application>Microsoft Office PowerPoint</Application>
  <PresentationFormat>Widescreen</PresentationFormat>
  <Paragraphs>76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Amaranth</vt:lpstr>
      <vt:lpstr>Calibri</vt:lpstr>
      <vt:lpstr>Arima Madurai</vt:lpstr>
      <vt:lpstr>Euphemia</vt:lpstr>
      <vt:lpstr>Arima Madurai Black</vt:lpstr>
      <vt:lpstr>Adobe Gothic Std B</vt:lpstr>
      <vt:lpstr>Wingdings</vt:lpstr>
      <vt:lpstr>Arial Black</vt:lpstr>
      <vt:lpstr>Arial</vt:lpstr>
      <vt:lpstr>Cambria</vt:lpstr>
      <vt:lpstr>Lato Heavy</vt:lpstr>
      <vt:lpstr>Children Playing 16x9</vt:lpstr>
      <vt:lpstr>Ministerio Amigos de  Jesús y María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Relaciona a qué Mandamiento pertenecen las imágenes</vt:lpstr>
      <vt:lpstr>PowerPoint Presentation</vt:lpstr>
      <vt:lpstr>PowerPoint Presentation</vt:lpstr>
      <vt:lpstr> En Todo Amar y Servir, Jesuitas Caribe, https://youtu.be/N6M37en9fy0?si=W7-qC0H_IgSIP50P (8+ años)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Amigos de Jesús y María</dc:title>
  <dc:creator>Mercedes Cristina Bermudez-Garcia</dc:creator>
  <cp:lastModifiedBy>Maria Varona</cp:lastModifiedBy>
  <cp:revision>147</cp:revision>
  <dcterms:created xsi:type="dcterms:W3CDTF">2021-03-01T17:42:30Z</dcterms:created>
  <dcterms:modified xsi:type="dcterms:W3CDTF">2024-10-14T22:42:46Z</dcterms:modified>
</cp:coreProperties>
</file>