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32"/>
  </p:notesMasterIdLst>
  <p:sldIdLst>
    <p:sldId id="256" r:id="rId3"/>
    <p:sldId id="257" r:id="rId4"/>
    <p:sldId id="258" r:id="rId5"/>
    <p:sldId id="259" r:id="rId6"/>
    <p:sldId id="260" r:id="rId7"/>
    <p:sldId id="262" r:id="rId8"/>
    <p:sldId id="274" r:id="rId9"/>
    <p:sldId id="277" r:id="rId10"/>
    <p:sldId id="276" r:id="rId11"/>
    <p:sldId id="279" r:id="rId12"/>
    <p:sldId id="278" r:id="rId13"/>
    <p:sldId id="280" r:id="rId14"/>
    <p:sldId id="263" r:id="rId15"/>
    <p:sldId id="281" r:id="rId16"/>
    <p:sldId id="264" r:id="rId17"/>
    <p:sldId id="265" r:id="rId18"/>
    <p:sldId id="267" r:id="rId19"/>
    <p:sldId id="283" r:id="rId20"/>
    <p:sldId id="286" r:id="rId21"/>
    <p:sldId id="284" r:id="rId22"/>
    <p:sldId id="287" r:id="rId23"/>
    <p:sldId id="292" r:id="rId24"/>
    <p:sldId id="288" r:id="rId25"/>
    <p:sldId id="289" r:id="rId26"/>
    <p:sldId id="268" r:id="rId27"/>
    <p:sldId id="290" r:id="rId28"/>
    <p:sldId id="271" r:id="rId29"/>
    <p:sldId id="272" r:id="rId30"/>
    <p:sldId id="291" r:id="rId3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jg4w551vKSkK+9Jq5gpO+9VFJR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130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2159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9693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1595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40743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50340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3007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1761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4017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0723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7601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79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79000"/>
          </a:schemeClr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_qsB5E8kYw?feature=oembed" TargetMode="External"/><Relationship Id="rId5" Type="http://schemas.openxmlformats.org/officeDocument/2006/relationships/image" Target="../media/image47.jpeg"/><Relationship Id="rId4" Type="http://schemas.openxmlformats.org/officeDocument/2006/relationships/hyperlink" Target="https://youtu.be/q_qsB5E8kYw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-RLshkPDzM?si=iLbf7T7Lata3v00G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-RLshkPDzM?feature=oembed" TargetMode="External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1D471BB-8EBD-0AEE-A806-26FF46D88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92"/>
            <a:ext cx="12192000" cy="685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Google Shape;94;p1"/>
          <p:cNvSpPr txBox="1">
            <a:spLocks noGrp="1"/>
          </p:cNvSpPr>
          <p:nvPr>
            <p:ph type="ctrTitle"/>
          </p:nvPr>
        </p:nvSpPr>
        <p:spPr>
          <a:xfrm>
            <a:off x="1524000" y="2094994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mic Sans MS"/>
              <a:buNone/>
            </a:pPr>
            <a:r>
              <a:rPr lang="es-ES" dirty="0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rPr>
              <a:t>Ministerio</a:t>
            </a:r>
            <a:br>
              <a:rPr lang="es-ES" dirty="0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s-ES" dirty="0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rPr>
              <a:t>Amigos de Jesús y María</a:t>
            </a:r>
            <a:endParaRPr dirty="0">
              <a:solidFill>
                <a:schemeClr val="accent5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5" name="Google Shape;95;p1"/>
          <p:cNvSpPr txBox="1">
            <a:spLocks noGrp="1"/>
          </p:cNvSpPr>
          <p:nvPr>
            <p:ph type="subTitle" idx="1"/>
          </p:nvPr>
        </p:nvSpPr>
        <p:spPr>
          <a:xfrm>
            <a:off x="1524000" y="4600844"/>
            <a:ext cx="9144000" cy="1640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800" b="1" dirty="0"/>
              <a:t>Grupo de Oración para Niños</a:t>
            </a:r>
            <a:endParaRPr sz="2800" b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800" b="1" dirty="0"/>
              <a:t>Ciclo C-I Domingo de Cuaresma</a:t>
            </a:r>
            <a:endParaRPr sz="2800" b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800" b="1" dirty="0"/>
              <a:t>Jesús es Tentado en el Desierto – Lucas 4, 1-13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www.fcpeace.org</a:t>
            </a:r>
            <a:endParaRPr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99350" y="380252"/>
            <a:ext cx="2193300" cy="2193300"/>
          </a:xfrm>
          <a:prstGeom prst="ellipse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>
            <a:spLocks noGrp="1"/>
          </p:cNvSpPr>
          <p:nvPr>
            <p:ph type="title"/>
          </p:nvPr>
        </p:nvSpPr>
        <p:spPr>
          <a:xfrm>
            <a:off x="1943099" y="0"/>
            <a:ext cx="8305800" cy="938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800"/>
            </a:pPr>
            <a:r>
              <a:rPr lang="es-ES" sz="3000" b="1" dirty="0"/>
              <a:t>Jesús le respondió: "Está escrito: Adorarás al Señor, tu Dios, y a él sólo servirás". </a:t>
            </a:r>
            <a:endParaRPr sz="3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926493-168B-4415-AEEB-D6E1FEF87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294" y="938463"/>
            <a:ext cx="8157411" cy="5786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53366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938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800"/>
            </a:pPr>
            <a:r>
              <a:rPr lang="es-ES" sz="3000" b="1" dirty="0"/>
              <a:t>Entonces lo llevó a Jerusalén, lo puso en la parte más alta del templo y le dijo: "Si eres el Hijo de Dios, arrójate desde aquí,</a:t>
            </a:r>
            <a:endParaRPr sz="3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861C82-E9FA-47DE-895A-50BD3BCF8321}"/>
              </a:ext>
            </a:extLst>
          </p:cNvPr>
          <p:cNvSpPr txBox="1"/>
          <p:nvPr/>
        </p:nvSpPr>
        <p:spPr>
          <a:xfrm>
            <a:off x="0" y="5883442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…porque está escrito: Los ángeles del Señor tienen órdenes de cuidarte y de sostenerte en sus manos, para que tus pies no tropiecen con las piedras".</a:t>
            </a:r>
            <a:endParaRPr lang="en-US" sz="3000" b="1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393D41-E57E-4F63-BF72-F15C3FCFD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25" y="1056574"/>
            <a:ext cx="3650941" cy="3695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99CE08-C4E4-4478-A95A-BD2EE0210A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0529" y="1893872"/>
            <a:ext cx="3650941" cy="3695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3A3C68-C5FA-43BE-B6E0-D1741699E6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3634" y="1056574"/>
            <a:ext cx="3650941" cy="3695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64603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>
            <a:spLocks noGrp="1"/>
          </p:cNvSpPr>
          <p:nvPr>
            <p:ph type="title"/>
          </p:nvPr>
        </p:nvSpPr>
        <p:spPr>
          <a:xfrm>
            <a:off x="684550" y="0"/>
            <a:ext cx="10822899" cy="938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800"/>
            </a:pPr>
            <a:r>
              <a:rPr lang="es-ES" sz="3400" b="1" dirty="0"/>
              <a:t>Pero Jesús le respondió: "También está escrito: </a:t>
            </a:r>
            <a:br>
              <a:rPr lang="es-ES" sz="3400" b="1" dirty="0"/>
            </a:br>
            <a:r>
              <a:rPr lang="es-ES" sz="3400" b="1" dirty="0"/>
              <a:t>No tentarás al Señor, tu Dios".</a:t>
            </a:r>
            <a:endParaRPr sz="3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82B69D-66EC-42CD-9458-06546DE25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944" y="1137335"/>
            <a:ext cx="8305799" cy="5383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0917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"/>
          <p:cNvSpPr txBox="1"/>
          <p:nvPr/>
        </p:nvSpPr>
        <p:spPr>
          <a:xfrm>
            <a:off x="1750259" y="0"/>
            <a:ext cx="8691478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ES" sz="2800" b="1" dirty="0"/>
              <a:t>Concluidas las tentaciones, el diablo se retiró de él, hasta que llegara la hora. </a:t>
            </a: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8"/>
          <p:cNvSpPr txBox="1"/>
          <p:nvPr/>
        </p:nvSpPr>
        <p:spPr>
          <a:xfrm>
            <a:off x="1750257" y="6273265"/>
            <a:ext cx="869147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Palabra de Dios,               Gloria a Ti Señor Jesús</a:t>
            </a:r>
            <a:endParaRPr sz="3200" b="1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05FFFA-B13B-4100-AF31-ACF638F24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095" y="1154609"/>
            <a:ext cx="8327805" cy="5000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2F52F1-C1A9-4665-B804-1F8184A09AB3}"/>
              </a:ext>
            </a:extLst>
          </p:cNvPr>
          <p:cNvSpPr txBox="1"/>
          <p:nvPr/>
        </p:nvSpPr>
        <p:spPr>
          <a:xfrm>
            <a:off x="1109780" y="591375"/>
            <a:ext cx="9563724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Left"/>
              <a:lightRig rig="threePt" dir="t"/>
            </a:scene3d>
          </a:bodyPr>
          <a:lstStyle/>
          <a:p>
            <a:r>
              <a:rPr lang="en-US" sz="12000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latin typeface="Comic Sans MS" panose="030F0702030302020204" pitchFamily="66" charset="0"/>
              </a:rPr>
              <a:t>REFLEXIÓN</a:t>
            </a:r>
          </a:p>
        </p:txBody>
      </p:sp>
      <p:pic>
        <p:nvPicPr>
          <p:cNvPr id="3076" name="Picture 4" descr="Baby - girl running in the desert. — Stock Photo © Valentyn_Volkov #63923449">
            <a:extLst>
              <a:ext uri="{FF2B5EF4-FFF2-40B4-BE49-F238E27FC236}">
                <a16:creationId xmlns:a16="http://schemas.microsoft.com/office/drawing/2014/main" id="{E9EC747A-342E-1BC4-2392-0D145A862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114" y="3063168"/>
            <a:ext cx="2489057" cy="37116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9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"/>
          <p:cNvSpPr txBox="1">
            <a:spLocks noGrp="1"/>
          </p:cNvSpPr>
          <p:nvPr>
            <p:ph type="title"/>
          </p:nvPr>
        </p:nvSpPr>
        <p:spPr>
          <a:xfrm>
            <a:off x="5292355" y="554457"/>
            <a:ext cx="6838889" cy="1223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s-ES" sz="3200" b="1" dirty="0">
                <a:latin typeface="Calibri"/>
                <a:ea typeface="Calibri"/>
                <a:cs typeface="Calibri"/>
                <a:sym typeface="Calibri"/>
              </a:rPr>
              <a:t>El Espíritu impulsó a Jesús </a:t>
            </a:r>
            <a:br>
              <a:rPr lang="es-ES" sz="32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es-ES" sz="3200" b="1" dirty="0">
                <a:latin typeface="Calibri"/>
                <a:ea typeface="Calibri"/>
                <a:cs typeface="Calibri"/>
                <a:sym typeface="Calibri"/>
              </a:rPr>
              <a:t>a retirarse al desierto </a:t>
            </a:r>
            <a:r>
              <a:rPr lang="es-ES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40 </a:t>
            </a:r>
            <a:r>
              <a:rPr lang="es-ES" sz="3200" b="1" dirty="0">
                <a:latin typeface="Calibri"/>
                <a:ea typeface="Calibri"/>
                <a:cs typeface="Calibri"/>
                <a:sym typeface="Calibri"/>
              </a:rPr>
              <a:t>días para prepararse para su misión. </a:t>
            </a:r>
            <a:endParaRPr sz="320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901F0ED-49D2-46CA-95F4-7E618E840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83" y="204147"/>
            <a:ext cx="5311514" cy="3152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Google Shape;179;p11">
            <a:extLst>
              <a:ext uri="{FF2B5EF4-FFF2-40B4-BE49-F238E27FC236}">
                <a16:creationId xmlns:a16="http://schemas.microsoft.com/office/drawing/2014/main" id="{7F6C8B25-B74E-4402-A999-6B7153422888}"/>
              </a:ext>
            </a:extLst>
          </p:cNvPr>
          <p:cNvSpPr txBox="1">
            <a:spLocks/>
          </p:cNvSpPr>
          <p:nvPr/>
        </p:nvSpPr>
        <p:spPr>
          <a:xfrm>
            <a:off x="5153592" y="2220808"/>
            <a:ext cx="7116416" cy="10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3200"/>
            </a:pPr>
            <a:r>
              <a:rPr lang="es-ES" sz="3200" b="1" dirty="0"/>
              <a:t>El número </a:t>
            </a:r>
            <a:r>
              <a:rPr lang="es-ES" sz="3600" b="1" dirty="0">
                <a:solidFill>
                  <a:srgbClr val="FF0000"/>
                </a:solidFill>
              </a:rPr>
              <a:t>40</a:t>
            </a:r>
            <a:r>
              <a:rPr lang="es-ES" sz="3200" b="1" dirty="0"/>
              <a:t> significa tiempo de preparación en la biblia. </a:t>
            </a:r>
          </a:p>
        </p:txBody>
      </p:sp>
      <p:sp>
        <p:nvSpPr>
          <p:cNvPr id="18" name="Google Shape;180;p11">
            <a:extLst>
              <a:ext uri="{FF2B5EF4-FFF2-40B4-BE49-F238E27FC236}">
                <a16:creationId xmlns:a16="http://schemas.microsoft.com/office/drawing/2014/main" id="{D681597E-2A95-4732-9C90-16579C94B1F8}"/>
              </a:ext>
            </a:extLst>
          </p:cNvPr>
          <p:cNvSpPr txBox="1"/>
          <p:nvPr/>
        </p:nvSpPr>
        <p:spPr>
          <a:xfrm>
            <a:off x="5966100" y="4293584"/>
            <a:ext cx="5491397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Pronto empezaba su vida pública donde enseñaba sobre el amor de Dios y moriría por nuestros pecados.</a:t>
            </a:r>
            <a:endParaRPr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83;p11">
            <a:extLst>
              <a:ext uri="{FF2B5EF4-FFF2-40B4-BE49-F238E27FC236}">
                <a16:creationId xmlns:a16="http://schemas.microsoft.com/office/drawing/2014/main" id="{DD72FF6C-9493-471D-9F70-10DF371B259F}"/>
              </a:ext>
            </a:extLst>
          </p:cNvPr>
          <p:cNvSpPr txBox="1"/>
          <p:nvPr/>
        </p:nvSpPr>
        <p:spPr>
          <a:xfrm>
            <a:off x="5791576" y="3429000"/>
            <a:ext cx="7116416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¿Para qué se preparaba Jesús?</a:t>
            </a:r>
            <a:endParaRPr sz="3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182;p11">
            <a:extLst>
              <a:ext uri="{FF2B5EF4-FFF2-40B4-BE49-F238E27FC236}">
                <a16:creationId xmlns:a16="http://schemas.microsoft.com/office/drawing/2014/main" id="{68FC17D9-CA0E-453F-BC53-7BB135B09A5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898" y="3543400"/>
            <a:ext cx="5361499" cy="3152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"/>
          <p:cNvSpPr txBox="1"/>
          <p:nvPr/>
        </p:nvSpPr>
        <p:spPr>
          <a:xfrm>
            <a:off x="127221" y="237807"/>
            <a:ext cx="1197996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¿Saben de otros instantes importantes en la biblia donde el numero </a:t>
            </a:r>
            <a:r>
              <a:rPr lang="es-ES" sz="2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40</a:t>
            </a:r>
            <a:r>
              <a:rPr lang="es-E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ocurre? </a:t>
            </a: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0"/>
          <p:cNvSpPr txBox="1"/>
          <p:nvPr/>
        </p:nvSpPr>
        <p:spPr>
          <a:xfrm>
            <a:off x="4155131" y="4958166"/>
            <a:ext cx="3881737" cy="1400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pueblo de Dios permaneció en el desierto </a:t>
            </a:r>
            <a:r>
              <a:rPr lang="es-ES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40</a:t>
            </a:r>
            <a:r>
              <a:rPr lang="es-ES" sz="21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años preparando para la entrada a la Tierra Prometida, Canaán.</a:t>
            </a:r>
            <a:endParaRPr sz="21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0"/>
          <p:cNvSpPr txBox="1"/>
          <p:nvPr/>
        </p:nvSpPr>
        <p:spPr>
          <a:xfrm>
            <a:off x="0" y="4800831"/>
            <a:ext cx="4092315" cy="196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Después que Dios salvó al pueblo de Dios de la esclavitud en Egipto, Moisés subió al Monte Sinaí a recibir los 10 Mandamientos de Dios para establecer su Alianza con ellos. Aquí él ayunó y oró durante </a:t>
            </a:r>
            <a:r>
              <a:rPr lang="es-ES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40</a:t>
            </a:r>
            <a:r>
              <a:rPr lang="es-E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días.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10" descr="Image result for gratis, Moises subi a monte sinai a ora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492" y="1073744"/>
            <a:ext cx="3495330" cy="3583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" name="Google Shape;174;p10" descr="Image result for gratis, el tabernaculo en el desiert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39150" y="1073744"/>
            <a:ext cx="3713698" cy="3583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Google Shape;170;p10">
            <a:extLst>
              <a:ext uri="{FF2B5EF4-FFF2-40B4-BE49-F238E27FC236}">
                <a16:creationId xmlns:a16="http://schemas.microsoft.com/office/drawing/2014/main" id="{51DEA638-4626-473E-AADE-0DDCD70DA4DF}"/>
              </a:ext>
            </a:extLst>
          </p:cNvPr>
          <p:cNvSpPr txBox="1"/>
          <p:nvPr/>
        </p:nvSpPr>
        <p:spPr>
          <a:xfrm>
            <a:off x="8184630" y="4768613"/>
            <a:ext cx="3881737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Después de su Resurrección, Jesús permaneció con los apóstoles </a:t>
            </a:r>
            <a:r>
              <a:rPr lang="es-ES" sz="21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40</a:t>
            </a:r>
            <a:r>
              <a:rPr lang="es-ES" sz="21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días antes de ascender al Cielo para prepararlos para su misión de predicar el Evangelio.</a:t>
            </a:r>
            <a:endParaRPr sz="21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ASCENSIÓN DE JESÚS - 48 elementos - Play Jigsaw Puzzle gratis en ePuzzle">
            <a:extLst>
              <a:ext uri="{FF2B5EF4-FFF2-40B4-BE49-F238E27FC236}">
                <a16:creationId xmlns:a16="http://schemas.microsoft.com/office/drawing/2014/main" id="{CD500B08-407E-4978-BD66-41D7AAB65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723" y="1073744"/>
            <a:ext cx="3781549" cy="3583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8452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6713620" y="410808"/>
            <a:ext cx="4997117" cy="1538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ES" sz="3000" b="1" dirty="0">
                <a:latin typeface="Calibri"/>
                <a:ea typeface="Calibri"/>
                <a:cs typeface="Calibri"/>
                <a:sym typeface="Calibri"/>
              </a:rPr>
              <a:t>En el desierto, Satanás trata de tentar a Jesús para destruir el </a:t>
            </a:r>
            <a:r>
              <a:rPr lang="es-ES" sz="3000" b="1" dirty="0"/>
              <a:t>plan de salvación de Dios.</a:t>
            </a:r>
            <a:endParaRPr sz="300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369" y="158146"/>
            <a:ext cx="5630356" cy="2091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FFBC50-643B-45A1-81C6-5CF4B3ADDEE6}"/>
              </a:ext>
            </a:extLst>
          </p:cNvPr>
          <p:cNvSpPr txBox="1"/>
          <p:nvPr/>
        </p:nvSpPr>
        <p:spPr>
          <a:xfrm>
            <a:off x="3242833" y="2567157"/>
            <a:ext cx="6027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s-PY" sz="42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Qué significa tentación?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69EC19-DC03-467A-B608-63CEB6F401AB}"/>
              </a:ext>
            </a:extLst>
          </p:cNvPr>
          <p:cNvSpPr txBox="1"/>
          <p:nvPr/>
        </p:nvSpPr>
        <p:spPr>
          <a:xfrm>
            <a:off x="361369" y="4066674"/>
            <a:ext cx="50408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30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Cuando queremos hacer algo que sabemos que no debemos de hacer.</a:t>
            </a:r>
          </a:p>
        </p:txBody>
      </p:sp>
      <p:pic>
        <p:nvPicPr>
          <p:cNvPr id="1026" name="Picture 2" descr="BE PATIENT WITH YOUR CHILD&amp;#39;S TEMPTATIONS, THEIR BRAIN MAKES IT HARD TO DEAL  WITH THEM! | CLPS 1495 S01: Affective Neuroscience">
            <a:extLst>
              <a:ext uri="{FF2B5EF4-FFF2-40B4-BE49-F238E27FC236}">
                <a16:creationId xmlns:a16="http://schemas.microsoft.com/office/drawing/2014/main" id="{AF2CE5E5-1E04-4E24-A1C8-8B09FC52C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421" y="3549863"/>
            <a:ext cx="4495550" cy="2994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"/>
          <p:cNvSpPr txBox="1"/>
          <p:nvPr/>
        </p:nvSpPr>
        <p:spPr>
          <a:xfrm>
            <a:off x="0" y="0"/>
            <a:ext cx="121920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PA" sz="32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La primera tentación era que dejara de ayunar, algo que el Espíritu Santo le había pedido y que lo ayudaba a obedecer. </a:t>
            </a:r>
            <a:endParaRPr sz="3200" b="1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B5B6C1-3666-4D93-B41C-CBE5230C0338}"/>
              </a:ext>
            </a:extLst>
          </p:cNvPr>
          <p:cNvSpPr txBox="1"/>
          <p:nvPr/>
        </p:nvSpPr>
        <p:spPr>
          <a:xfrm>
            <a:off x="931889" y="2998033"/>
            <a:ext cx="10328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2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¿Alguna vez han sido tentados a desobedecer a Dios?</a:t>
            </a:r>
            <a:endParaRPr lang="en-US" sz="32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135308-09F9-49A0-984B-1C41E60BC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234" y="1140890"/>
            <a:ext cx="3706991" cy="1869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41970E-304E-4CDA-93AE-2D4DBAF08D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7020" y="1115405"/>
            <a:ext cx="3706992" cy="1895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11F3AB5C-8641-421E-BED6-07AE16DA3132}"/>
              </a:ext>
            </a:extLst>
          </p:cNvPr>
          <p:cNvSpPr/>
          <p:nvPr/>
        </p:nvSpPr>
        <p:spPr>
          <a:xfrm>
            <a:off x="5606796" y="2057537"/>
            <a:ext cx="978408" cy="4846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10 Steps to Help a Child Stop Lying and Tell the Truth">
            <a:extLst>
              <a:ext uri="{FF2B5EF4-FFF2-40B4-BE49-F238E27FC236}">
                <a16:creationId xmlns:a16="http://schemas.microsoft.com/office/drawing/2014/main" id="{CFED31C4-3BAB-4346-85B1-2237C5FCD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74" y="4007809"/>
            <a:ext cx="4145142" cy="2370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Limit Bad Behavior - Aggressive Behavior in Young Children">
            <a:extLst>
              <a:ext uri="{FF2B5EF4-FFF2-40B4-BE49-F238E27FC236}">
                <a16:creationId xmlns:a16="http://schemas.microsoft.com/office/drawing/2014/main" id="{F515D633-7AEB-4F4A-9302-42B0C4968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3735454"/>
            <a:ext cx="2857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y Your Child is Not Listening to You">
            <a:extLst>
              <a:ext uri="{FF2B5EF4-FFF2-40B4-BE49-F238E27FC236}">
                <a16:creationId xmlns:a16="http://schemas.microsoft.com/office/drawing/2014/main" id="{AD0956DC-CDA6-4902-A9D8-30A15B41B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084" y="3950258"/>
            <a:ext cx="4316252" cy="2427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0683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30524-E713-4F54-817B-E2786F4C7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859" y="29791"/>
            <a:ext cx="4528279" cy="744147"/>
          </a:xfrm>
        </p:spPr>
        <p:txBody>
          <a:bodyPr/>
          <a:lstStyle/>
          <a:p>
            <a:r>
              <a:rPr lang="en-US" sz="3200" b="1" dirty="0">
                <a:sym typeface="Arial"/>
              </a:rPr>
              <a:t>¿</a:t>
            </a:r>
            <a:r>
              <a:rPr lang="en-US" sz="3200" b="1" dirty="0" err="1">
                <a:sym typeface="Arial"/>
              </a:rPr>
              <a:t>Qué</a:t>
            </a:r>
            <a:r>
              <a:rPr lang="en-US" sz="3200" b="1" dirty="0">
                <a:sym typeface="Arial"/>
              </a:rPr>
              <a:t> le </a:t>
            </a:r>
            <a:r>
              <a:rPr lang="en-US" sz="3200" b="1" dirty="0" err="1">
                <a:sym typeface="Arial"/>
              </a:rPr>
              <a:t>responde</a:t>
            </a:r>
            <a:r>
              <a:rPr lang="en-US" sz="3200" b="1" dirty="0">
                <a:sym typeface="Arial"/>
              </a:rPr>
              <a:t> Jesús?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E17EE7-8EFF-4532-A50A-0FEE0471A5A3}"/>
              </a:ext>
            </a:extLst>
          </p:cNvPr>
          <p:cNvSpPr txBox="1"/>
          <p:nvPr/>
        </p:nvSpPr>
        <p:spPr>
          <a:xfrm>
            <a:off x="1628618" y="5871360"/>
            <a:ext cx="8934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2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La escritura dice, “</a:t>
            </a:r>
            <a:r>
              <a:rPr lang="es-ES" sz="32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No sólo de pan vive el hombre</a:t>
            </a:r>
            <a:r>
              <a:rPr lang="es-PA" sz="32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.”</a:t>
            </a:r>
            <a:endParaRPr lang="en-US" sz="3200" b="1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207CA5-5F2D-4CEA-A64A-624AB1077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077" y="1099371"/>
            <a:ext cx="8179841" cy="4446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6293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title"/>
          </p:nvPr>
        </p:nvSpPr>
        <p:spPr>
          <a:xfrm>
            <a:off x="121920" y="136525"/>
            <a:ext cx="12070079" cy="610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100000"/>
              <a:buFont typeface="Comic Sans MS"/>
              <a:buNone/>
            </a:pPr>
            <a:r>
              <a:rPr lang="es-ES" sz="4000" b="1" dirty="0">
                <a:solidFill>
                  <a:srgbClr val="7030A0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Empezamos el tiempo de Cuaresma, tiempo de preparación.</a:t>
            </a:r>
            <a:endParaRPr sz="4000" b="1" dirty="0">
              <a:solidFill>
                <a:srgbClr val="7030A0"/>
              </a:solidFill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5055531" y="894104"/>
            <a:ext cx="573255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 dirty="0">
                <a:solidFill>
                  <a:srgbClr val="7030A0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Durante los </a:t>
            </a:r>
            <a:r>
              <a:rPr lang="es-ES" sz="2400" b="1" i="0" u="none" strike="noStrike" cap="none" dirty="0">
                <a:solidFill>
                  <a:srgbClr val="FF0000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40</a:t>
            </a:r>
            <a:r>
              <a:rPr lang="es-ES" sz="2400" b="1" i="0" u="none" strike="noStrike" cap="none" dirty="0">
                <a:solidFill>
                  <a:srgbClr val="7030A0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 días de Cuaresma, preparamos nuestro </a:t>
            </a:r>
            <a:r>
              <a:rPr lang="es-ES" sz="2400" b="1" i="0" u="none" strike="noStrike" cap="none" dirty="0">
                <a:solidFill>
                  <a:srgbClr val="FF0000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corazón</a:t>
            </a:r>
            <a:r>
              <a:rPr lang="es-ES" sz="2400" b="1" i="0" u="none" strike="noStrike" cap="none" dirty="0">
                <a:solidFill>
                  <a:srgbClr val="7030A0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 con: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" name="Google Shape;10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479" y="1350642"/>
            <a:ext cx="4561546" cy="4714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4" name="Google Shape;104;p2"/>
          <p:cNvCxnSpPr/>
          <p:nvPr/>
        </p:nvCxnSpPr>
        <p:spPr>
          <a:xfrm flipH="1">
            <a:off x="4665643" y="2483155"/>
            <a:ext cx="520366" cy="919480"/>
          </a:xfrm>
          <a:prstGeom prst="straightConnector1">
            <a:avLst/>
          </a:prstGeom>
          <a:noFill/>
          <a:ln w="76200" cap="flat" cmpd="sng">
            <a:solidFill>
              <a:srgbClr val="7030A0"/>
            </a:solidFill>
            <a:prstDash val="solid"/>
            <a:miter lim="800000"/>
            <a:headEnd type="none" w="sm" len="sm"/>
            <a:tailEnd type="triangle" w="med" len="med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pic>
        <p:nvPicPr>
          <p:cNvPr id="105" name="Google Shape;105;p2" descr="Image result for gratis, ninos orand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42331" y="1963426"/>
            <a:ext cx="2097140" cy="185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 descr="Image result for gratis, no comer caramel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73567" y="2483155"/>
            <a:ext cx="2568783" cy="256878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 txBox="1"/>
          <p:nvPr/>
        </p:nvSpPr>
        <p:spPr>
          <a:xfrm>
            <a:off x="5055531" y="2483155"/>
            <a:ext cx="222761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i="0" u="none" strike="noStrike" cap="none" dirty="0">
                <a:solidFill>
                  <a:srgbClr val="7030A0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Oración,</a:t>
            </a:r>
            <a:r>
              <a:rPr lang="es-ES" sz="2800" b="1" i="0" u="none" strike="noStrike" cap="none" dirty="0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dirty="0"/>
          </a:p>
        </p:txBody>
      </p:sp>
      <p:sp>
        <p:nvSpPr>
          <p:cNvPr id="108" name="Google Shape;108;p2"/>
          <p:cNvSpPr txBox="1"/>
          <p:nvPr/>
        </p:nvSpPr>
        <p:spPr>
          <a:xfrm>
            <a:off x="7373714" y="3872108"/>
            <a:ext cx="221727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i="0" u="none" strike="noStrike" cap="none" dirty="0">
                <a:solidFill>
                  <a:srgbClr val="7030A0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Sacrificios,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4770783" y="5225549"/>
            <a:ext cx="2015447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i="0" u="none" strike="noStrike" cap="none" dirty="0">
                <a:solidFill>
                  <a:srgbClr val="7030A0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y Actos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i="0" u="none" strike="noStrike" cap="none" dirty="0">
                <a:solidFill>
                  <a:srgbClr val="7030A0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de Amor,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0" name="Google Shape;110;p2" descr="Image result for gratis, ninos ayudand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90818" y="4731026"/>
            <a:ext cx="2800166" cy="2015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"/>
          <p:cNvSpPr txBox="1"/>
          <p:nvPr/>
        </p:nvSpPr>
        <p:spPr>
          <a:xfrm>
            <a:off x="1143000" y="171691"/>
            <a:ext cx="5261547" cy="1661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PA" sz="3400" b="1" dirty="0">
                <a:solidFill>
                  <a:schemeClr val="tx1"/>
                </a:solidFill>
                <a:latin typeface="Calibri"/>
                <a:cs typeface="Calibri"/>
              </a:rPr>
              <a:t>Segunda tentación es que escogiera poder y riquezas en vez de servir a Dios. </a:t>
            </a:r>
            <a:endParaRPr sz="3400" b="1" dirty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B5B6C1-3666-4D93-B41C-CBE5230C0338}"/>
              </a:ext>
            </a:extLst>
          </p:cNvPr>
          <p:cNvSpPr txBox="1"/>
          <p:nvPr/>
        </p:nvSpPr>
        <p:spPr>
          <a:xfrm>
            <a:off x="1143000" y="2126011"/>
            <a:ext cx="990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200" b="1" dirty="0">
                <a:solidFill>
                  <a:srgbClr val="FF0000"/>
                </a:solidFill>
                <a:latin typeface="Calibri"/>
                <a:cs typeface="Calibri"/>
              </a:rPr>
              <a:t>¿Alguna vez han sido tentados a escoger la comodidad y la diversión en vez de hacer nuestros deberes o ir a misa?</a:t>
            </a:r>
            <a:endParaRPr lang="en-US" sz="32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pic>
        <p:nvPicPr>
          <p:cNvPr id="2050" name="Picture 2" descr="The surprising benefits of video games for kids">
            <a:extLst>
              <a:ext uri="{FF2B5EF4-FFF2-40B4-BE49-F238E27FC236}">
                <a16:creationId xmlns:a16="http://schemas.microsoft.com/office/drawing/2014/main" id="{45955A5A-2C72-4E91-81F7-63E4B3C01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53" y="3818527"/>
            <a:ext cx="4262555" cy="2976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461 Kids Watching Tv Illustrations &amp;amp; Clip Art - iStock">
            <a:extLst>
              <a:ext uri="{FF2B5EF4-FFF2-40B4-BE49-F238E27FC236}">
                <a16:creationId xmlns:a16="http://schemas.microsoft.com/office/drawing/2014/main" id="{B28D002F-33E2-4533-8A13-94D18EA86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726" y="3203229"/>
            <a:ext cx="3732551" cy="2976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104,377 Kids Ipad Stock Photos, Pictures &amp;amp; Royalty-Free Images - iStock">
            <a:extLst>
              <a:ext uri="{FF2B5EF4-FFF2-40B4-BE49-F238E27FC236}">
                <a16:creationId xmlns:a16="http://schemas.microsoft.com/office/drawing/2014/main" id="{381A465A-8296-4975-8074-C3BB8A41F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896" y="3818528"/>
            <a:ext cx="3732551" cy="2976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Niño lindo con una bolsa de dinero Ilustración vectorial de dibujos  animados | Vector Premium generado con IA">
            <a:extLst>
              <a:ext uri="{FF2B5EF4-FFF2-40B4-BE49-F238E27FC236}">
                <a16:creationId xmlns:a16="http://schemas.microsoft.com/office/drawing/2014/main" id="{39AA166A-F24E-3150-B4AA-DE531743B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329" y="301977"/>
            <a:ext cx="2846755" cy="1819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1267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30524-E713-4F54-817B-E2786F4C7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859" y="29791"/>
            <a:ext cx="4528279" cy="744147"/>
          </a:xfrm>
        </p:spPr>
        <p:txBody>
          <a:bodyPr/>
          <a:lstStyle/>
          <a:p>
            <a:r>
              <a:rPr lang="en-US" sz="3200" b="1" dirty="0">
                <a:sym typeface="Arial"/>
              </a:rPr>
              <a:t>¿</a:t>
            </a:r>
            <a:r>
              <a:rPr lang="en-US" sz="3200" b="1" dirty="0" err="1">
                <a:sym typeface="Arial"/>
              </a:rPr>
              <a:t>Qué</a:t>
            </a:r>
            <a:r>
              <a:rPr lang="en-US" sz="3200" b="1" dirty="0">
                <a:sym typeface="Arial"/>
              </a:rPr>
              <a:t> le </a:t>
            </a:r>
            <a:r>
              <a:rPr lang="en-US" sz="3200" b="1" dirty="0" err="1">
                <a:sym typeface="Arial"/>
              </a:rPr>
              <a:t>responde</a:t>
            </a:r>
            <a:r>
              <a:rPr lang="en-US" sz="3200" b="1" dirty="0">
                <a:sym typeface="Arial"/>
              </a:rPr>
              <a:t> Jesús?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E17EE7-8EFF-4532-A50A-0FEE0471A5A3}"/>
              </a:ext>
            </a:extLst>
          </p:cNvPr>
          <p:cNvSpPr txBox="1"/>
          <p:nvPr/>
        </p:nvSpPr>
        <p:spPr>
          <a:xfrm>
            <a:off x="781985" y="5886349"/>
            <a:ext cx="10628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"Está escrito: Adorarás al Señor, tu Dios, y a él sólo servirás".</a:t>
            </a:r>
            <a:endParaRPr lang="en-US" sz="3200" b="1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CC8A80-9997-44F6-8589-8FD0EA3C4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286" y="1046861"/>
            <a:ext cx="6437423" cy="4566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66350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"/>
          <p:cNvSpPr txBox="1"/>
          <p:nvPr/>
        </p:nvSpPr>
        <p:spPr>
          <a:xfrm>
            <a:off x="630836" y="121816"/>
            <a:ext cx="6414542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ES" sz="3200" b="1" dirty="0">
                <a:solidFill>
                  <a:schemeClr val="tx1"/>
                </a:solidFill>
                <a:latin typeface="Calibri"/>
                <a:cs typeface="Calibri"/>
              </a:rPr>
              <a:t>Tercera tentación es que se tire del templo, algo muy peligroso, a ver si los ángeles lo salvan. </a:t>
            </a:r>
            <a:endParaRPr lang="es-ES" sz="3200" b="1" dirty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B5B6C1-3666-4D93-B41C-CBE5230C0338}"/>
              </a:ext>
            </a:extLst>
          </p:cNvPr>
          <p:cNvSpPr txBox="1"/>
          <p:nvPr/>
        </p:nvSpPr>
        <p:spPr>
          <a:xfrm>
            <a:off x="947338" y="2484339"/>
            <a:ext cx="10659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200" b="1" dirty="0">
                <a:solidFill>
                  <a:srgbClr val="FF0000"/>
                </a:solidFill>
                <a:latin typeface="Calibri"/>
                <a:cs typeface="Calibri"/>
              </a:rPr>
              <a:t>¿Alguna vez han sido tentados a ponerse en peligro porque un amigo(a) les presiona?</a:t>
            </a:r>
            <a:endParaRPr lang="en-US" sz="32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D7BFEE-4A2C-4B01-B021-6DBFCDD16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505" y="269823"/>
            <a:ext cx="3355138" cy="2007120"/>
          </a:xfrm>
          <a:prstGeom prst="rect">
            <a:avLst/>
          </a:prstGeom>
        </p:spPr>
      </p:pic>
      <p:pic>
        <p:nvPicPr>
          <p:cNvPr id="3074" name="Picture 2" descr="Teaching Kids How to Resist Peer Pressure">
            <a:extLst>
              <a:ext uri="{FF2B5EF4-FFF2-40B4-BE49-F238E27FC236}">
                <a16:creationId xmlns:a16="http://schemas.microsoft.com/office/drawing/2014/main" id="{E8DD5E57-2553-4AD6-BE6B-0B0A54F30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575" y="3768953"/>
            <a:ext cx="3905874" cy="2819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ome parents place pressure on insurance companies for their children to be  allowed to drive fast cars - TVMnews.mt">
            <a:extLst>
              <a:ext uri="{FF2B5EF4-FFF2-40B4-BE49-F238E27FC236}">
                <a16:creationId xmlns:a16="http://schemas.microsoft.com/office/drawing/2014/main" id="{7BA30E52-319D-4C4E-B075-626AD44F8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254" y="3768953"/>
            <a:ext cx="3722558" cy="2819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ree Images : tree, person, winter, people, fly, jump, summer, jumping,  carefree, spring, child, leisure, season, playful, fun, happy, happiness,  trampoline, joy, young girl 4459x2973 - - 521201 - Free stock photos -  PxHere">
            <a:extLst>
              <a:ext uri="{FF2B5EF4-FFF2-40B4-BE49-F238E27FC236}">
                <a16:creationId xmlns:a16="http://schemas.microsoft.com/office/drawing/2014/main" id="{ED3E9627-0DC0-41A9-8916-585A065F4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4" y="3768953"/>
            <a:ext cx="3722558" cy="2819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8756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30524-E713-4F54-817B-E2786F4C7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859" y="29791"/>
            <a:ext cx="4528279" cy="744147"/>
          </a:xfrm>
        </p:spPr>
        <p:txBody>
          <a:bodyPr/>
          <a:lstStyle/>
          <a:p>
            <a:r>
              <a:rPr lang="en-US" sz="3200" b="1" dirty="0">
                <a:sym typeface="Arial"/>
              </a:rPr>
              <a:t>¿</a:t>
            </a:r>
            <a:r>
              <a:rPr lang="en-US" sz="3200" b="1" dirty="0" err="1">
                <a:sym typeface="Arial"/>
              </a:rPr>
              <a:t>Qué</a:t>
            </a:r>
            <a:r>
              <a:rPr lang="en-US" sz="3200" b="1" dirty="0">
                <a:sym typeface="Arial"/>
              </a:rPr>
              <a:t> le </a:t>
            </a:r>
            <a:r>
              <a:rPr lang="en-US" sz="3200" b="1" dirty="0" err="1">
                <a:sym typeface="Arial"/>
              </a:rPr>
              <a:t>responde</a:t>
            </a:r>
            <a:r>
              <a:rPr lang="en-US" sz="3200" b="1" dirty="0">
                <a:sym typeface="Arial"/>
              </a:rPr>
              <a:t> Jesús?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E17EE7-8EFF-4532-A50A-0FEE0471A5A3}"/>
              </a:ext>
            </a:extLst>
          </p:cNvPr>
          <p:cNvSpPr txBox="1"/>
          <p:nvPr/>
        </p:nvSpPr>
        <p:spPr>
          <a:xfrm>
            <a:off x="1618938" y="5871359"/>
            <a:ext cx="9993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"También está escrito: No tentarás al Señor, tu Dios".</a:t>
            </a:r>
            <a:endParaRPr lang="en-US" sz="3200" b="1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AC6773-B2FE-4A5C-A5B9-DBC6F07B6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249" y="1239015"/>
            <a:ext cx="6429498" cy="4167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6892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297A9-8501-4E75-808E-92775B378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167" y="10174"/>
            <a:ext cx="8515041" cy="2572947"/>
          </a:xfrm>
        </p:spPr>
        <p:txBody>
          <a:bodyPr>
            <a:normAutofit/>
          </a:bodyPr>
          <a:lstStyle/>
          <a:p>
            <a:pPr algn="ctr"/>
            <a:r>
              <a:rPr lang="es-PA" sz="3200" b="1" dirty="0"/>
              <a:t>Jesús siempre resistió las tentaciones, porque conocía lo que Dios nos pide en las escrituras y siempre quería obedecerlo. </a:t>
            </a:r>
            <a:endParaRPr lang="en-US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90251A-ACFA-480B-865D-0A482CBA4CDC}"/>
              </a:ext>
            </a:extLst>
          </p:cNvPr>
          <p:cNvSpPr txBox="1"/>
          <p:nvPr/>
        </p:nvSpPr>
        <p:spPr>
          <a:xfrm>
            <a:off x="314167" y="2970667"/>
            <a:ext cx="57818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2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Jesús nos enseña que la Palabra de Dios, la oración, y el ayuno o el sacrificio, nos ayuda a resistir las tentaciones y cumplir nuestra misión de amar y servir a Dios y a nuestros hermanos. </a:t>
            </a:r>
            <a:endParaRPr lang="en-US" sz="3200" b="1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4114" name="Picture 18" descr="Bible Transparent PNG Clip Art Image​ | Gallery Yopriceville - High-Quality  Free Images and Transparent PNG Clipart">
            <a:extLst>
              <a:ext uri="{FF2B5EF4-FFF2-40B4-BE49-F238E27FC236}">
                <a16:creationId xmlns:a16="http://schemas.microsoft.com/office/drawing/2014/main" id="{A463776B-5F94-4536-88F5-6E839EC69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420" y="190056"/>
            <a:ext cx="1928108" cy="2203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oogle Shape;194;p12" descr="Image result for gratis, ninos orando">
            <a:extLst>
              <a:ext uri="{FF2B5EF4-FFF2-40B4-BE49-F238E27FC236}">
                <a16:creationId xmlns:a16="http://schemas.microsoft.com/office/drawing/2014/main" id="{416A4984-0E77-41E4-9D0D-FA9C63A59C7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4578" y="2584874"/>
            <a:ext cx="2655893" cy="1909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Google Shape;106;p2" descr="Image result for gratis, no comer caramelo">
            <a:extLst>
              <a:ext uri="{FF2B5EF4-FFF2-40B4-BE49-F238E27FC236}">
                <a16:creationId xmlns:a16="http://schemas.microsoft.com/office/drawing/2014/main" id="{C3681925-14A1-4793-BE59-50DFB28D190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09050" y="4099161"/>
            <a:ext cx="2568783" cy="25687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54842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 txBox="1"/>
          <p:nvPr/>
        </p:nvSpPr>
        <p:spPr>
          <a:xfrm>
            <a:off x="6746628" y="1783959"/>
            <a:ext cx="4645250" cy="2889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endParaRPr sz="9000" dirty="0"/>
          </a:p>
        </p:txBody>
      </p:sp>
      <p:sp>
        <p:nvSpPr>
          <p:cNvPr id="200" name="Google Shape;200;p13"/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13" descr="Etiquetas para regalos, tarros, postales etc... | Aprender ..."/>
          <p:cNvPicPr preferRelativeResize="0"/>
          <p:nvPr/>
        </p:nvPicPr>
        <p:blipFill rotWithShape="1">
          <a:blip r:embed="rId3">
            <a:alphaModFix/>
          </a:blip>
          <a:srcRect t="958" r="2" b="2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659830-EA97-4099-A739-320DC03F4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067" y="0"/>
            <a:ext cx="930889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C6ABEA-7ACE-44BF-9976-BE751F245E67}"/>
              </a:ext>
            </a:extLst>
          </p:cNvPr>
          <p:cNvSpPr txBox="1"/>
          <p:nvPr/>
        </p:nvSpPr>
        <p:spPr>
          <a:xfrm>
            <a:off x="6265888" y="1229193"/>
            <a:ext cx="1049311" cy="31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piedras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E5EE2D-E32F-4196-8388-FAA7AD4E722B}"/>
              </a:ext>
            </a:extLst>
          </p:cNvPr>
          <p:cNvSpPr txBox="1"/>
          <p:nvPr/>
        </p:nvSpPr>
        <p:spPr>
          <a:xfrm>
            <a:off x="5156616" y="1543987"/>
            <a:ext cx="509666" cy="31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A8658E-C568-4997-B7D2-8A1EA7230C30}"/>
              </a:ext>
            </a:extLst>
          </p:cNvPr>
          <p:cNvSpPr txBox="1"/>
          <p:nvPr/>
        </p:nvSpPr>
        <p:spPr>
          <a:xfrm>
            <a:off x="4886793" y="1858781"/>
            <a:ext cx="1049311" cy="31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ayunar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D527BC-F2BD-4233-B704-DBAB7874E591}"/>
              </a:ext>
            </a:extLst>
          </p:cNvPr>
          <p:cNvSpPr txBox="1"/>
          <p:nvPr/>
        </p:nvSpPr>
        <p:spPr>
          <a:xfrm>
            <a:off x="8349519" y="1244183"/>
            <a:ext cx="749510" cy="31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escrito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F9EDF4-EB73-4636-A03C-46F39B6C7A62}"/>
              </a:ext>
            </a:extLst>
          </p:cNvPr>
          <p:cNvSpPr txBox="1"/>
          <p:nvPr/>
        </p:nvSpPr>
        <p:spPr>
          <a:xfrm>
            <a:off x="8574370" y="1558977"/>
            <a:ext cx="509667" cy="31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9E4DFB-923A-44C4-91BB-1B350BAA34A9}"/>
              </a:ext>
            </a:extLst>
          </p:cNvPr>
          <p:cNvSpPr txBox="1"/>
          <p:nvPr/>
        </p:nvSpPr>
        <p:spPr>
          <a:xfrm>
            <a:off x="7892322" y="1873771"/>
            <a:ext cx="88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hombre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0A37FA-41C2-46C9-8CED-FE7B55B76BFF}"/>
              </a:ext>
            </a:extLst>
          </p:cNvPr>
          <p:cNvSpPr txBox="1"/>
          <p:nvPr/>
        </p:nvSpPr>
        <p:spPr>
          <a:xfrm>
            <a:off x="4886793" y="3402768"/>
            <a:ext cx="1049311" cy="31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riquezas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8C4AE1-74E1-40A3-9D76-BE9796B2763F}"/>
              </a:ext>
            </a:extLst>
          </p:cNvPr>
          <p:cNvSpPr txBox="1"/>
          <p:nvPr/>
        </p:nvSpPr>
        <p:spPr>
          <a:xfrm>
            <a:off x="4886792" y="3717562"/>
            <a:ext cx="1049311" cy="31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poder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D958D6-647D-4ECE-B099-BA48765E6D63}"/>
              </a:ext>
            </a:extLst>
          </p:cNvPr>
          <p:cNvSpPr txBox="1"/>
          <p:nvPr/>
        </p:nvSpPr>
        <p:spPr>
          <a:xfrm>
            <a:off x="4886792" y="4032356"/>
            <a:ext cx="1049311" cy="31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servir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7AD30A-C0D5-471D-9309-865AB0350D66}"/>
              </a:ext>
            </a:extLst>
          </p:cNvPr>
          <p:cNvSpPr txBox="1"/>
          <p:nvPr/>
        </p:nvSpPr>
        <p:spPr>
          <a:xfrm>
            <a:off x="9099029" y="3245371"/>
            <a:ext cx="1049311" cy="31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adorarás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DF95CF-6C98-4491-A169-A84E615360DE}"/>
              </a:ext>
            </a:extLst>
          </p:cNvPr>
          <p:cNvSpPr txBox="1"/>
          <p:nvPr/>
        </p:nvSpPr>
        <p:spPr>
          <a:xfrm>
            <a:off x="9099028" y="3545176"/>
            <a:ext cx="749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Dios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216EAF-468F-45E6-8D57-45E4ECDC633D}"/>
              </a:ext>
            </a:extLst>
          </p:cNvPr>
          <p:cNvSpPr txBox="1"/>
          <p:nvPr/>
        </p:nvSpPr>
        <p:spPr>
          <a:xfrm>
            <a:off x="8799227" y="3837964"/>
            <a:ext cx="1049311" cy="31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servirás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839F9B-82D4-43DE-AD9C-B1E46436BF7E}"/>
              </a:ext>
            </a:extLst>
          </p:cNvPr>
          <p:cNvSpPr txBox="1"/>
          <p:nvPr/>
        </p:nvSpPr>
        <p:spPr>
          <a:xfrm>
            <a:off x="6163455" y="5471410"/>
            <a:ext cx="1049311" cy="31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templo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541F52-8420-4923-A426-8F36CE056E9F}"/>
              </a:ext>
            </a:extLst>
          </p:cNvPr>
          <p:cNvSpPr txBox="1"/>
          <p:nvPr/>
        </p:nvSpPr>
        <p:spPr>
          <a:xfrm>
            <a:off x="4886792" y="6043534"/>
            <a:ext cx="794479" cy="31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Dios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2B65F7-A731-43FC-B7AA-A401A724A004}"/>
              </a:ext>
            </a:extLst>
          </p:cNvPr>
          <p:cNvSpPr txBox="1"/>
          <p:nvPr/>
        </p:nvSpPr>
        <p:spPr>
          <a:xfrm>
            <a:off x="6081009" y="6031042"/>
            <a:ext cx="1049311" cy="31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salva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AA832B-BE29-49C4-B512-9EC0E8F5FF3F}"/>
              </a:ext>
            </a:extLst>
          </p:cNvPr>
          <p:cNvSpPr txBox="1"/>
          <p:nvPr/>
        </p:nvSpPr>
        <p:spPr>
          <a:xfrm>
            <a:off x="7824863" y="5456420"/>
            <a:ext cx="1049311" cy="31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También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6D5B9F-402A-4F19-8ACC-AAFADFAE919E}"/>
              </a:ext>
            </a:extLst>
          </p:cNvPr>
          <p:cNvSpPr txBox="1"/>
          <p:nvPr/>
        </p:nvSpPr>
        <p:spPr>
          <a:xfrm>
            <a:off x="7707443" y="5999812"/>
            <a:ext cx="1049311" cy="31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Señor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BB16EE-B73A-40AF-B0B1-9A12870463CE}"/>
              </a:ext>
            </a:extLst>
          </p:cNvPr>
          <p:cNvSpPr txBox="1"/>
          <p:nvPr/>
        </p:nvSpPr>
        <p:spPr>
          <a:xfrm>
            <a:off x="8949127" y="5959554"/>
            <a:ext cx="1049311" cy="31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Dios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1C32A48-4F63-4F48-8506-2FAA04A00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1303" y="1359106"/>
            <a:ext cx="1238423" cy="107647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ADB021B-D392-498C-835E-8CC070EC8B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1303" y="3432622"/>
            <a:ext cx="1486107" cy="91452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97B1349-60FD-406B-A652-26B3B62B2E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8434" y="5498894"/>
            <a:ext cx="1571844" cy="118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0097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6"/>
          <p:cNvSpPr txBox="1">
            <a:spLocks noGrp="1"/>
          </p:cNvSpPr>
          <p:nvPr>
            <p:ph type="title"/>
          </p:nvPr>
        </p:nvSpPr>
        <p:spPr>
          <a:xfrm>
            <a:off x="357809" y="1706880"/>
            <a:ext cx="7262191" cy="344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3400"/>
            </a:pPr>
            <a:r>
              <a:rPr lang="es-ES" sz="3400" b="1" dirty="0">
                <a:latin typeface="Calibri"/>
                <a:ea typeface="Calibri"/>
                <a:cs typeface="Calibri"/>
                <a:sym typeface="Calibri"/>
              </a:rPr>
              <a:t>Oración </a:t>
            </a:r>
            <a:br>
              <a:rPr lang="es-ES" sz="34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es-ES" sz="29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es-ES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Ayúdame Señor a vencer mis tentaciones y a centrarme en lo grandioso de tu amor por nosotros. Ayúdame a saber distinguir entre lo bueno y lo malo y compartir tu gran amor con todos mis hermanos. Amén 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sz="3600"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30" name="Google Shape;230;p16" descr="Image result for gratis, ninos orand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4447" y="904805"/>
            <a:ext cx="4139013" cy="4532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7"/>
          <p:cNvSpPr txBox="1">
            <a:spLocks noGrp="1"/>
          </p:cNvSpPr>
          <p:nvPr>
            <p:ph type="title"/>
          </p:nvPr>
        </p:nvSpPr>
        <p:spPr>
          <a:xfrm>
            <a:off x="314793" y="0"/>
            <a:ext cx="11482466" cy="501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s-ES" sz="2000" b="1" dirty="0">
                <a:latin typeface="Calibri"/>
                <a:ea typeface="Calibri"/>
                <a:cs typeface="Calibri"/>
                <a:sym typeface="Calibri"/>
              </a:rPr>
              <a:t>Canción: </a:t>
            </a:r>
            <a:r>
              <a:rPr lang="es-ES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Tomado de la Mano con Jesús, Alaba </a:t>
            </a:r>
            <a:r>
              <a:rPr lang="es-ES" sz="2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Kids</a:t>
            </a:r>
            <a:r>
              <a:rPr lang="es-ES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u="sng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hlinkClick r:id="rId4"/>
              </a:rPr>
              <a:t>https://youtu.be/q_qsB5E8kYw</a:t>
            </a:r>
            <a:r>
              <a:rPr lang="es-ES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>
                <a:latin typeface="Calibri"/>
                <a:ea typeface="Calibri"/>
                <a:cs typeface="Calibri"/>
                <a:sym typeface="Calibri"/>
              </a:rPr>
              <a:t>(3-7 años)</a:t>
            </a:r>
            <a:endParaRPr sz="2000" dirty="0"/>
          </a:p>
        </p:txBody>
      </p:sp>
      <p:pic>
        <p:nvPicPr>
          <p:cNvPr id="2" name="Online Media 1" title="Tomado De La Mano Con Jesús - Alaba Kids (Música Cristiana Para Niños)">
            <a:hlinkClick r:id="" action="ppaction://media"/>
            <a:extLst>
              <a:ext uri="{FF2B5EF4-FFF2-40B4-BE49-F238E27FC236}">
                <a16:creationId xmlns:a16="http://schemas.microsoft.com/office/drawing/2014/main" id="{BF1092FA-FBC3-47D1-B608-B8499DAD1D6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589935"/>
            <a:ext cx="12165027" cy="6268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91E04-A85E-4CB7-AE17-F88A47F67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1929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Ayúdame Señor,</a:t>
            </a:r>
            <a:r>
              <a:rPr lang="es-ES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Duo</a:t>
            </a:r>
            <a:r>
              <a:rPr lang="es-E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Harmony, </a:t>
            </a:r>
            <a:r>
              <a:rPr lang="es-ES" sz="1800" u="sng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hlinkClick r:id="rId3"/>
              </a:rPr>
              <a:t>https://youtu.be/r-RLshkPDzM?si=iLbf7T7Lata3v00G</a:t>
            </a:r>
            <a:r>
              <a:rPr lang="es-ES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 </a:t>
            </a:r>
            <a:r>
              <a:rPr lang="es-E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(8+ años)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000" dirty="0"/>
          </a:p>
        </p:txBody>
      </p:sp>
      <p:pic>
        <p:nvPicPr>
          <p:cNvPr id="4" name="Online Media 3" title="Duo Harmony | Ayúdame Señor (Video ANIMADO Oficial)">
            <a:hlinkClick r:id="" action="ppaction://media"/>
            <a:extLst>
              <a:ext uri="{FF2B5EF4-FFF2-40B4-BE49-F238E27FC236}">
                <a16:creationId xmlns:a16="http://schemas.microsoft.com/office/drawing/2014/main" id="{B6A71C92-0251-02E5-0162-4B8CF220CBD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225" y="519295"/>
            <a:ext cx="12147550" cy="633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6164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/>
          <p:nvPr/>
        </p:nvSpPr>
        <p:spPr>
          <a:xfrm>
            <a:off x="8110928" y="1813193"/>
            <a:ext cx="3533434" cy="3231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400" b="1" i="0" u="none" strike="noStrike" cap="none" dirty="0">
                <a:solidFill>
                  <a:srgbClr val="7030A0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…Para recibir a Jesús Resucitado </a:t>
            </a:r>
            <a:endParaRPr sz="3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400" b="1" i="0" u="none" strike="noStrike" cap="none" dirty="0">
                <a:solidFill>
                  <a:srgbClr val="7030A0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el domingo de Pascua de Resurrección en nuestro corazón.</a:t>
            </a:r>
            <a:endParaRPr sz="3400" b="1" i="0" u="none" strike="noStrike" cap="none" dirty="0">
              <a:solidFill>
                <a:srgbClr val="7030A0"/>
              </a:solidFill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endParaRPr>
          </a:p>
        </p:txBody>
      </p:sp>
      <p:pic>
        <p:nvPicPr>
          <p:cNvPr id="116" name="Google Shape;116;p3" descr="http://media.bigoo.ws/content/gif/love/love_295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7713" y="-6024"/>
            <a:ext cx="6872287" cy="6689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 descr="Image result for gratis, jesus resucitad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45556" y="1403212"/>
            <a:ext cx="32766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-51734" y="213619"/>
            <a:ext cx="12243733" cy="808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800"/>
            </a:pPr>
            <a:r>
              <a:rPr lang="es-ES" sz="3400" b="1" dirty="0"/>
              <a:t>En aquel tiempo, Jesús, lleno del Espíritu Santo, regresó del Jordán y conducido por el mismo Espíritu, se internó en el desierto,</a:t>
            </a:r>
            <a:endParaRPr sz="3400" b="1" dirty="0"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0438" y="1395663"/>
            <a:ext cx="10953135" cy="5344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 txBox="1">
            <a:spLocks noGrp="1"/>
          </p:cNvSpPr>
          <p:nvPr>
            <p:ph type="title"/>
          </p:nvPr>
        </p:nvSpPr>
        <p:spPr>
          <a:xfrm>
            <a:off x="1670834" y="177509"/>
            <a:ext cx="8594557" cy="68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800"/>
            </a:pPr>
            <a:r>
              <a:rPr lang="es-ES" sz="3600" b="1" dirty="0"/>
              <a:t>…donde permaneció durante </a:t>
            </a:r>
            <a:r>
              <a:rPr lang="es-ES" sz="3600" b="1" dirty="0">
                <a:solidFill>
                  <a:srgbClr val="7030A0"/>
                </a:solidFill>
              </a:rPr>
              <a:t>40</a:t>
            </a:r>
            <a:r>
              <a:rPr lang="es-ES" sz="3600" b="1" dirty="0"/>
              <a:t> días y fue tentado por el demonio.</a:t>
            </a:r>
            <a:endParaRPr sz="3600" b="1" dirty="0"/>
          </a:p>
        </p:txBody>
      </p:sp>
      <p:pic>
        <p:nvPicPr>
          <p:cNvPr id="129" name="Google Shape;12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2115" y="1155033"/>
            <a:ext cx="11248103" cy="5525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>
            <a:spLocks noGrp="1"/>
          </p:cNvSpPr>
          <p:nvPr>
            <p:ph type="title"/>
          </p:nvPr>
        </p:nvSpPr>
        <p:spPr>
          <a:xfrm>
            <a:off x="1143000" y="132346"/>
            <a:ext cx="9436768" cy="938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800"/>
            </a:pPr>
            <a:r>
              <a:rPr lang="es-ES" sz="3600" b="1" dirty="0"/>
              <a:t>No comió nada en aquellos días, y cuando se completaron, sintió hambre. </a:t>
            </a:r>
            <a:endParaRPr sz="36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B5BFAA-C3BE-46F7-B9CF-2D47D9E75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191126"/>
            <a:ext cx="9230032" cy="5399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>
            <a:spLocks noGrp="1"/>
          </p:cNvSpPr>
          <p:nvPr>
            <p:ph type="title"/>
          </p:nvPr>
        </p:nvSpPr>
        <p:spPr>
          <a:xfrm>
            <a:off x="739942" y="132346"/>
            <a:ext cx="10242884" cy="938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800"/>
            </a:pPr>
            <a:r>
              <a:rPr lang="es-ES" sz="3600" b="1" dirty="0"/>
              <a:t>Entonces el diablo le dijo: "Si eres el Hijo de Dios, dile a esta piedra que se convierta en pan".</a:t>
            </a:r>
            <a:endParaRPr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F8FEB0-C8AC-4A59-9CDF-DCDD44B82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140" y="1196646"/>
            <a:ext cx="8494488" cy="5529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93113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>
            <a:spLocks noGrp="1"/>
          </p:cNvSpPr>
          <p:nvPr>
            <p:ph type="title"/>
          </p:nvPr>
        </p:nvSpPr>
        <p:spPr>
          <a:xfrm>
            <a:off x="2159668" y="144378"/>
            <a:ext cx="7872663" cy="938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800"/>
            </a:pPr>
            <a:r>
              <a:rPr lang="es-ES" sz="3600" b="1" dirty="0"/>
              <a:t>Jesús le contestó: "Está escrito: No sólo de pan vive el hombre". </a:t>
            </a:r>
            <a:endParaRPr sz="36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E93154-4333-4720-943A-88D8347F3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300" y="1359568"/>
            <a:ext cx="9539399" cy="518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3561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938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800"/>
            </a:pPr>
            <a:r>
              <a:rPr lang="es-ES" sz="3000" b="1" dirty="0"/>
              <a:t>Después lo llevó el diablo a un monte elevado y en un instante le hizo ver todos los reinos de la tierra y le dijo:</a:t>
            </a:r>
            <a:endParaRPr sz="3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9F12D8-51CB-4C5D-B782-5774648BEE92}"/>
              </a:ext>
            </a:extLst>
          </p:cNvPr>
          <p:cNvSpPr txBox="1"/>
          <p:nvPr/>
        </p:nvSpPr>
        <p:spPr>
          <a:xfrm>
            <a:off x="144379" y="5739064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"A mí me ha sido entregado todo el poder y la gloria de estos reinos, y yo los doy a quien quiero. Todo esto será tuyo, si te arrodillas y me adoras".</a:t>
            </a:r>
            <a:endParaRPr lang="en-US" sz="3000" b="1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20EF53-0A9E-48AA-B553-0A227EB2C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063" y="963756"/>
            <a:ext cx="9841831" cy="4679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45084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906</Words>
  <Application>Microsoft Office PowerPoint</Application>
  <PresentationFormat>Widescreen</PresentationFormat>
  <Paragraphs>74</Paragraphs>
  <Slides>29</Slides>
  <Notes>22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Cambria</vt:lpstr>
      <vt:lpstr>Comic Sans MS</vt:lpstr>
      <vt:lpstr>Times New Roman</vt:lpstr>
      <vt:lpstr>Office Theme</vt:lpstr>
      <vt:lpstr>Office Theme</vt:lpstr>
      <vt:lpstr>Ministerio Amigos de Jesús y María</vt:lpstr>
      <vt:lpstr>Empezamos el tiempo de Cuaresma, tiempo de preparación.</vt:lpstr>
      <vt:lpstr>PowerPoint Presentation</vt:lpstr>
      <vt:lpstr>En aquel tiempo, Jesús, lleno del Espíritu Santo, regresó del Jordán y conducido por el mismo Espíritu, se internó en el desierto,</vt:lpstr>
      <vt:lpstr>…donde permaneció durante 40 días y fue tentado por el demonio.</vt:lpstr>
      <vt:lpstr>No comió nada en aquellos días, y cuando se completaron, sintió hambre. </vt:lpstr>
      <vt:lpstr>Entonces el diablo le dijo: "Si eres el Hijo de Dios, dile a esta piedra que se convierta en pan".</vt:lpstr>
      <vt:lpstr>Jesús le contestó: "Está escrito: No sólo de pan vive el hombre". </vt:lpstr>
      <vt:lpstr>Después lo llevó el diablo a un monte elevado y en un instante le hizo ver todos los reinos de la tierra y le dijo:</vt:lpstr>
      <vt:lpstr>Jesús le respondió: "Está escrito: Adorarás al Señor, tu Dios, y a él sólo servirás". </vt:lpstr>
      <vt:lpstr>Entonces lo llevó a Jerusalén, lo puso en la parte más alta del templo y le dijo: "Si eres el Hijo de Dios, arrójate desde aquí,</vt:lpstr>
      <vt:lpstr>Pero Jesús le respondió: "También está escrito:  No tentarás al Señor, tu Dios".</vt:lpstr>
      <vt:lpstr>PowerPoint Presentation</vt:lpstr>
      <vt:lpstr>PowerPoint Presentation</vt:lpstr>
      <vt:lpstr>El Espíritu impulsó a Jesús  a retirarse al desierto 40 días para prepararse para su misión. </vt:lpstr>
      <vt:lpstr>PowerPoint Presentation</vt:lpstr>
      <vt:lpstr>En el desierto, Satanás trata de tentar a Jesús para destruir el plan de salvación de Dios.</vt:lpstr>
      <vt:lpstr>PowerPoint Presentation</vt:lpstr>
      <vt:lpstr>¿Qué le responde Jesús?</vt:lpstr>
      <vt:lpstr>PowerPoint Presentation</vt:lpstr>
      <vt:lpstr>¿Qué le responde Jesús?</vt:lpstr>
      <vt:lpstr>PowerPoint Presentation</vt:lpstr>
      <vt:lpstr>¿Qué le responde Jesús?</vt:lpstr>
      <vt:lpstr>Jesús siempre resistió las tentaciones, porque conocía lo que Dios nos pide en las escrituras y siempre quería obedecerlo. </vt:lpstr>
      <vt:lpstr>PowerPoint Presentation</vt:lpstr>
      <vt:lpstr>PowerPoint Presentation</vt:lpstr>
      <vt:lpstr>Oración   Ayúdame Señor a vencer mis tentaciones y a centrarme en lo grandioso de tu amor por nosotros. Ayúdame a saber distinguir entre lo bueno y lo malo y compartir tu gran amor con todos mis hermanos. Amén  </vt:lpstr>
      <vt:lpstr>Canción: Tomado de la Mano con Jesús, Alaba Kids https://youtu.be/q_qsB5E8kYw (3-7 años)</vt:lpstr>
      <vt:lpstr>Ayúdame Señor, Duo Harmony, https://youtu.be/r-RLshkPDzM?si=iLbf7T7Lata3v00G  (8+ años)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Amigos de Jesús y María</dc:title>
  <dc:creator>Maria Varona</dc:creator>
  <cp:lastModifiedBy>Maria Varona</cp:lastModifiedBy>
  <cp:revision>18</cp:revision>
  <dcterms:created xsi:type="dcterms:W3CDTF">2020-07-14T14:58:41Z</dcterms:created>
  <dcterms:modified xsi:type="dcterms:W3CDTF">2025-02-21T03:50:15Z</dcterms:modified>
</cp:coreProperties>
</file>