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80" d="100"/>
          <a:sy n="80" d="100"/>
        </p:scale>
        <p:origin x="132"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6B10-6BCC-0873-DE24-18330ADCF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D489E0-09AA-5AE7-2EB2-DC6503313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FDE3EF-646E-7ABE-CB31-E1E5E1AB8D43}"/>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5" name="Footer Placeholder 4">
            <a:extLst>
              <a:ext uri="{FF2B5EF4-FFF2-40B4-BE49-F238E27FC236}">
                <a16:creationId xmlns:a16="http://schemas.microsoft.com/office/drawing/2014/main" id="{5DD3DDD6-5C90-8058-A97E-69584B367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EFE00-DDB4-A1DC-4EAE-95B0D9169ABE}"/>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149573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82FC-BCAD-6111-FF84-D0F2DAED45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B9D4E2-5281-76A8-7800-28A2B9A4AA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F52E1-E298-AB21-1478-FDD8B93E1F81}"/>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5" name="Footer Placeholder 4">
            <a:extLst>
              <a:ext uri="{FF2B5EF4-FFF2-40B4-BE49-F238E27FC236}">
                <a16:creationId xmlns:a16="http://schemas.microsoft.com/office/drawing/2014/main" id="{0F9343AD-6658-0529-D6FF-A717550C1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493E3-785E-B5BC-954B-8D63F521DBA3}"/>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138499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C478A-54AA-7523-F928-8CF1AD83E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8D473-A303-FA15-758F-A64BD4980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AAF35-E4A0-7C92-D512-6BDEF7C8AB67}"/>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5" name="Footer Placeholder 4">
            <a:extLst>
              <a:ext uri="{FF2B5EF4-FFF2-40B4-BE49-F238E27FC236}">
                <a16:creationId xmlns:a16="http://schemas.microsoft.com/office/drawing/2014/main" id="{34511AA2-10F5-F6BE-5440-FD56F6945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703AE-041B-97EB-D493-AFE363620919}"/>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147031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E4E8-5524-3A8D-1CFA-49659B14E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8CCC5-E120-3160-6542-1A07480A9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1F5D3-B144-805E-1243-6286175C6840}"/>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5" name="Footer Placeholder 4">
            <a:extLst>
              <a:ext uri="{FF2B5EF4-FFF2-40B4-BE49-F238E27FC236}">
                <a16:creationId xmlns:a16="http://schemas.microsoft.com/office/drawing/2014/main" id="{E1619398-7111-0298-A9CF-11F553244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D3A33-7DA1-239B-D571-09D6E063864A}"/>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408317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CD7E-0FD9-CD43-5573-4E5D688D02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2E470-3C3D-25F5-D131-A353F51990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CFD31-67C0-8EEF-0FD0-D39E5737D53B}"/>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5" name="Footer Placeholder 4">
            <a:extLst>
              <a:ext uri="{FF2B5EF4-FFF2-40B4-BE49-F238E27FC236}">
                <a16:creationId xmlns:a16="http://schemas.microsoft.com/office/drawing/2014/main" id="{07BAB15B-8AA2-24D3-D578-79E55688B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A68E4-0B92-1D3B-2E74-0281F3A9EAE5}"/>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8230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A031-E1E4-397C-0146-7C23E6684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43E45C-7E87-D12F-6CA2-45E100104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6739F3-E393-EAB3-C325-E4FACABD0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76C74-D85A-3793-226D-7866C802F5E6}"/>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6" name="Footer Placeholder 5">
            <a:extLst>
              <a:ext uri="{FF2B5EF4-FFF2-40B4-BE49-F238E27FC236}">
                <a16:creationId xmlns:a16="http://schemas.microsoft.com/office/drawing/2014/main" id="{FDB774A5-A748-3AD4-7FD0-008C0A1F9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CA741-16BE-FA6B-3482-A148706506A5}"/>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252698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DF004-5826-698A-7414-713F605CEE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C133BB-ECD7-F03F-02D3-DAE8B265D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DDCA03-0BF9-0548-4431-C0ADA37DD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1C18A4-67A0-64DD-95E9-FB36D736D4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2D6E3-66AB-EFE3-9E83-44817210A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7AC81A-3AF8-7346-DEBD-E50921B3F9C7}"/>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8" name="Footer Placeholder 7">
            <a:extLst>
              <a:ext uri="{FF2B5EF4-FFF2-40B4-BE49-F238E27FC236}">
                <a16:creationId xmlns:a16="http://schemas.microsoft.com/office/drawing/2014/main" id="{4064B2ED-1718-C718-4EB2-91CACDD8EB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F46A36-9C88-26E7-9F23-60F38FD32629}"/>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78881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1335-64AC-C210-463C-0E669788C0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AD66B8-C05D-34A0-F0CA-C52457601A2E}"/>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4" name="Footer Placeholder 3">
            <a:extLst>
              <a:ext uri="{FF2B5EF4-FFF2-40B4-BE49-F238E27FC236}">
                <a16:creationId xmlns:a16="http://schemas.microsoft.com/office/drawing/2014/main" id="{7CF8AD9F-F0C3-50F0-F2D4-224A592616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5C00B0-8173-9793-A61D-989417BCCB11}"/>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117725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01547-BD0A-F269-4486-F1E46F8FA29E}"/>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3" name="Footer Placeholder 2">
            <a:extLst>
              <a:ext uri="{FF2B5EF4-FFF2-40B4-BE49-F238E27FC236}">
                <a16:creationId xmlns:a16="http://schemas.microsoft.com/office/drawing/2014/main" id="{7D15E9BE-4FCD-2272-0A94-2E776E0371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8F81ED-D660-6843-93F5-0E2E584FB03E}"/>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22808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2A4B-0285-199F-EC7F-549A276CB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B6D45C-66E0-7854-A1A1-29271867C0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95AEC4-DFBE-525A-EB28-8EEACCA13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0D442-F56E-D615-9251-3873A4CFC134}"/>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6" name="Footer Placeholder 5">
            <a:extLst>
              <a:ext uri="{FF2B5EF4-FFF2-40B4-BE49-F238E27FC236}">
                <a16:creationId xmlns:a16="http://schemas.microsoft.com/office/drawing/2014/main" id="{03A1B1C4-404D-CE71-4533-5D2C2EEE7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C5FDF-588B-CF0D-DFED-1CD23BC91E5D}"/>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27907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1551-2E08-60B2-1194-508A053E1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2F52E9-1079-5786-A52F-03A96CE27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5D7E9A-7302-799A-0F80-C5CD73EBA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AE8B1-2A89-C565-2849-C46E756A0CEA}"/>
              </a:ext>
            </a:extLst>
          </p:cNvPr>
          <p:cNvSpPr>
            <a:spLocks noGrp="1"/>
          </p:cNvSpPr>
          <p:nvPr>
            <p:ph type="dt" sz="half" idx="10"/>
          </p:nvPr>
        </p:nvSpPr>
        <p:spPr/>
        <p:txBody>
          <a:bodyPr/>
          <a:lstStyle/>
          <a:p>
            <a:fld id="{A8838AED-A570-4A57-A2CC-6C44BF8614ED}" type="datetimeFigureOut">
              <a:rPr lang="en-US" smtClean="0"/>
              <a:t>10/25/2025</a:t>
            </a:fld>
            <a:endParaRPr lang="en-US"/>
          </a:p>
        </p:txBody>
      </p:sp>
      <p:sp>
        <p:nvSpPr>
          <p:cNvPr id="6" name="Footer Placeholder 5">
            <a:extLst>
              <a:ext uri="{FF2B5EF4-FFF2-40B4-BE49-F238E27FC236}">
                <a16:creationId xmlns:a16="http://schemas.microsoft.com/office/drawing/2014/main" id="{CA661BDF-718A-43AA-A764-BB651113F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87CB2-028A-4535-7FA6-BBA551231A55}"/>
              </a:ext>
            </a:extLst>
          </p:cNvPr>
          <p:cNvSpPr>
            <a:spLocks noGrp="1"/>
          </p:cNvSpPr>
          <p:nvPr>
            <p:ph type="sldNum" sz="quarter" idx="12"/>
          </p:nvPr>
        </p:nvSpPr>
        <p:spPr/>
        <p:txBody>
          <a:bodyPr/>
          <a:lstStyle/>
          <a:p>
            <a:fld id="{4DAECA8F-78BF-40AC-BF6F-77C57A3A387D}" type="slidenum">
              <a:rPr lang="en-US" smtClean="0"/>
              <a:t>‹#›</a:t>
            </a:fld>
            <a:endParaRPr lang="en-US"/>
          </a:p>
        </p:txBody>
      </p:sp>
    </p:spTree>
    <p:extLst>
      <p:ext uri="{BB962C8B-B14F-4D97-AF65-F5344CB8AC3E}">
        <p14:creationId xmlns:p14="http://schemas.microsoft.com/office/powerpoint/2010/main" val="21264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20C78-B746-E148-91AF-9484A246B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A31B5E-4C23-498B-F481-999FDFC3F3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76C23-203B-FCE5-EE52-F6C54A043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38AED-A570-4A57-A2CC-6C44BF8614ED}" type="datetimeFigureOut">
              <a:rPr lang="en-US" smtClean="0"/>
              <a:t>10/25/2025</a:t>
            </a:fld>
            <a:endParaRPr lang="en-US"/>
          </a:p>
        </p:txBody>
      </p:sp>
      <p:sp>
        <p:nvSpPr>
          <p:cNvPr id="5" name="Footer Placeholder 4">
            <a:extLst>
              <a:ext uri="{FF2B5EF4-FFF2-40B4-BE49-F238E27FC236}">
                <a16:creationId xmlns:a16="http://schemas.microsoft.com/office/drawing/2014/main" id="{44A2D344-E4E0-F2F7-D964-DEA05B137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82D4A2-1789-5A08-EB18-5A054FDD4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ECA8F-78BF-40AC-BF6F-77C57A3A387D}" type="slidenum">
              <a:rPr lang="en-US" smtClean="0"/>
              <a:t>‹#›</a:t>
            </a:fld>
            <a:endParaRPr lang="en-US"/>
          </a:p>
        </p:txBody>
      </p:sp>
    </p:spTree>
    <p:extLst>
      <p:ext uri="{BB962C8B-B14F-4D97-AF65-F5344CB8AC3E}">
        <p14:creationId xmlns:p14="http://schemas.microsoft.com/office/powerpoint/2010/main" val="3239109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168C2D4-1637-DF0E-4EA5-2B3F68066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8" y="1625189"/>
            <a:ext cx="12158002" cy="43946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024AD0-AD03-3708-BB6E-5F27BC720236}"/>
              </a:ext>
            </a:extLst>
          </p:cNvPr>
          <p:cNvSpPr txBox="1"/>
          <p:nvPr/>
        </p:nvSpPr>
        <p:spPr>
          <a:xfrm>
            <a:off x="3352800" y="609600"/>
            <a:ext cx="5943600" cy="646331"/>
          </a:xfrm>
          <a:prstGeom prst="rect">
            <a:avLst/>
          </a:prstGeom>
          <a:noFill/>
        </p:spPr>
        <p:txBody>
          <a:bodyPr wrap="square" rtlCol="0">
            <a:spAutoFit/>
          </a:bodyPr>
          <a:lstStyle/>
          <a:p>
            <a:r>
              <a:rPr lang="en-US" sz="3600" b="1" dirty="0"/>
              <a:t>QUIENES SON LOS SANTOS</a:t>
            </a:r>
          </a:p>
        </p:txBody>
      </p:sp>
    </p:spTree>
    <p:extLst>
      <p:ext uri="{BB962C8B-B14F-4D97-AF65-F5344CB8AC3E}">
        <p14:creationId xmlns:p14="http://schemas.microsoft.com/office/powerpoint/2010/main" val="322926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F9571126-E7A3-691A-AE03-880FA0D0221D}"/>
            </a:ext>
          </a:extLst>
        </p:cNvPr>
        <p:cNvGrpSpPr/>
        <p:nvPr/>
      </p:nvGrpSpPr>
      <p:grpSpPr>
        <a:xfrm>
          <a:off x="0" y="0"/>
          <a:ext cx="0" cy="0"/>
          <a:chOff x="0" y="0"/>
          <a:chExt cx="0" cy="0"/>
        </a:xfrm>
      </p:grpSpPr>
      <p:sp>
        <p:nvSpPr>
          <p:cNvPr id="4" name="AutoShape 2" descr="Beata Chiara Luce Badano">
            <a:extLst>
              <a:ext uri="{FF2B5EF4-FFF2-40B4-BE49-F238E27FC236}">
                <a16:creationId xmlns:a16="http://schemas.microsoft.com/office/drawing/2014/main" id="{CC210F2C-26C7-95C0-214A-9DCC96B09B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Virgen y Santos para Colorear">
            <a:extLst>
              <a:ext uri="{FF2B5EF4-FFF2-40B4-BE49-F238E27FC236}">
                <a16:creationId xmlns:a16="http://schemas.microsoft.com/office/drawing/2014/main" id="{B930BDFB-484E-DD37-8F93-E148572E1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3746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escargar santos francisco marto y jacinta marto de fatima vector  ilustración esquema monocromo gratis">
            <a:extLst>
              <a:ext uri="{FF2B5EF4-FFF2-40B4-BE49-F238E27FC236}">
                <a16:creationId xmlns:a16="http://schemas.microsoft.com/office/drawing/2014/main" id="{DFEA8B03-8BC1-ADA3-E2E5-7A2DE867B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62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D43E6E90-0C64-83F6-22D6-C2D78BD4229F}"/>
            </a:ext>
          </a:extLst>
        </p:cNvPr>
        <p:cNvGrpSpPr/>
        <p:nvPr/>
      </p:nvGrpSpPr>
      <p:grpSpPr>
        <a:xfrm>
          <a:off x="0" y="0"/>
          <a:ext cx="0" cy="0"/>
          <a:chOff x="0" y="0"/>
          <a:chExt cx="0" cy="0"/>
        </a:xfrm>
      </p:grpSpPr>
      <p:pic>
        <p:nvPicPr>
          <p:cNvPr id="1026" name="Picture 2" descr="Recursos Catequesis Ser Santo - Santidad">
            <a:extLst>
              <a:ext uri="{FF2B5EF4-FFF2-40B4-BE49-F238E27FC236}">
                <a16:creationId xmlns:a16="http://schemas.microsoft.com/office/drawing/2014/main" id="{9D50657A-393F-AC2D-E1AB-74D7DB992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466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9E8EF3-8101-E509-50A4-674C927FD255}"/>
              </a:ext>
            </a:extLst>
          </p:cNvPr>
          <p:cNvSpPr txBox="1"/>
          <p:nvPr/>
        </p:nvSpPr>
        <p:spPr>
          <a:xfrm>
            <a:off x="5029200" y="152400"/>
            <a:ext cx="7086600" cy="830997"/>
          </a:xfrm>
          <a:prstGeom prst="rect">
            <a:avLst/>
          </a:prstGeom>
          <a:noFill/>
        </p:spPr>
        <p:txBody>
          <a:bodyPr wrap="square" rtlCol="0">
            <a:spAutoFit/>
          </a:bodyPr>
          <a:lstStyle/>
          <a:p>
            <a:r>
              <a:rPr lang="en-US" sz="2400" dirty="0"/>
              <a:t>Ser Santo, </a:t>
            </a:r>
            <a:r>
              <a:rPr lang="en-US" sz="2400" dirty="0" err="1"/>
              <a:t>significa</a:t>
            </a:r>
            <a:r>
              <a:rPr lang="en-US" sz="2400" dirty="0"/>
              <a:t> </a:t>
            </a:r>
            <a:r>
              <a:rPr lang="en-US" sz="2400" dirty="0" err="1"/>
              <a:t>estar</a:t>
            </a:r>
            <a:r>
              <a:rPr lang="en-US" sz="2400" dirty="0"/>
              <a:t> </a:t>
            </a:r>
            <a:r>
              <a:rPr lang="en-US" sz="2400" dirty="0" err="1"/>
              <a:t>cerca</a:t>
            </a:r>
            <a:r>
              <a:rPr lang="en-US" sz="2400" dirty="0"/>
              <a:t> de Dios, </a:t>
            </a:r>
            <a:r>
              <a:rPr lang="en-US" sz="2400" dirty="0" err="1"/>
              <a:t>seguir</a:t>
            </a:r>
            <a:r>
              <a:rPr lang="en-US" sz="2400" dirty="0"/>
              <a:t> sus </a:t>
            </a:r>
            <a:r>
              <a:rPr lang="en-US" sz="2400" dirty="0" err="1"/>
              <a:t>enseñanzas</a:t>
            </a:r>
            <a:r>
              <a:rPr lang="en-US" sz="2400" dirty="0"/>
              <a:t>, y </a:t>
            </a:r>
            <a:r>
              <a:rPr lang="en-US" sz="2400" dirty="0" err="1"/>
              <a:t>vivir</a:t>
            </a:r>
            <a:r>
              <a:rPr lang="en-US" sz="2400" dirty="0"/>
              <a:t> con amor profundo </a:t>
            </a:r>
            <a:r>
              <a:rPr lang="en-US" sz="2400" dirty="0" err="1"/>
              <a:t>por</a:t>
            </a:r>
            <a:r>
              <a:rPr lang="en-US" sz="2400" dirty="0"/>
              <a:t> </a:t>
            </a:r>
            <a:r>
              <a:rPr lang="en-US" sz="2400" dirty="0" err="1"/>
              <a:t>los</a:t>
            </a:r>
            <a:r>
              <a:rPr lang="en-US" sz="2400" dirty="0"/>
              <a:t> </a:t>
            </a:r>
            <a:r>
              <a:rPr lang="en-US" sz="2400" dirty="0" err="1"/>
              <a:t>demás</a:t>
            </a:r>
            <a:endParaRPr lang="en-US" sz="2400" dirty="0"/>
          </a:p>
        </p:txBody>
      </p:sp>
      <p:sp>
        <p:nvSpPr>
          <p:cNvPr id="3" name="TextBox 2">
            <a:extLst>
              <a:ext uri="{FF2B5EF4-FFF2-40B4-BE49-F238E27FC236}">
                <a16:creationId xmlns:a16="http://schemas.microsoft.com/office/drawing/2014/main" id="{104AF129-027D-9675-8CF7-F116E0C1405C}"/>
              </a:ext>
            </a:extLst>
          </p:cNvPr>
          <p:cNvSpPr txBox="1"/>
          <p:nvPr/>
        </p:nvSpPr>
        <p:spPr>
          <a:xfrm>
            <a:off x="5013158" y="1219200"/>
            <a:ext cx="6400800" cy="461665"/>
          </a:xfrm>
          <a:prstGeom prst="rect">
            <a:avLst/>
          </a:prstGeom>
          <a:noFill/>
        </p:spPr>
        <p:txBody>
          <a:bodyPr wrap="square" rtlCol="0">
            <a:spAutoFit/>
          </a:bodyPr>
          <a:lstStyle/>
          <a:p>
            <a:r>
              <a:rPr lang="en-US" sz="2400" dirty="0"/>
              <a:t>Todos </a:t>
            </a:r>
            <a:r>
              <a:rPr lang="en-US" sz="2400" dirty="0" err="1"/>
              <a:t>están</a:t>
            </a:r>
            <a:r>
              <a:rPr lang="en-US" sz="2400" dirty="0"/>
              <a:t> </a:t>
            </a:r>
            <a:r>
              <a:rPr lang="en-US" sz="2400" dirty="0" err="1"/>
              <a:t>llamados</a:t>
            </a:r>
            <a:r>
              <a:rPr lang="en-US" sz="2400" dirty="0"/>
              <a:t> a la </a:t>
            </a:r>
            <a:r>
              <a:rPr lang="en-US" sz="2400" dirty="0" err="1"/>
              <a:t>Santidad</a:t>
            </a:r>
            <a:endParaRPr lang="en-US" sz="2400" dirty="0"/>
          </a:p>
        </p:txBody>
      </p:sp>
      <p:sp>
        <p:nvSpPr>
          <p:cNvPr id="7" name="TextBox 6">
            <a:extLst>
              <a:ext uri="{FF2B5EF4-FFF2-40B4-BE49-F238E27FC236}">
                <a16:creationId xmlns:a16="http://schemas.microsoft.com/office/drawing/2014/main" id="{D90A1944-773E-B992-3644-93F77AF7490C}"/>
              </a:ext>
            </a:extLst>
          </p:cNvPr>
          <p:cNvSpPr txBox="1"/>
          <p:nvPr/>
        </p:nvSpPr>
        <p:spPr>
          <a:xfrm>
            <a:off x="5013158" y="4495800"/>
            <a:ext cx="6858000" cy="830997"/>
          </a:xfrm>
          <a:prstGeom prst="rect">
            <a:avLst/>
          </a:prstGeom>
          <a:noFill/>
        </p:spPr>
        <p:txBody>
          <a:bodyPr wrap="square" rtlCol="0">
            <a:spAutoFit/>
          </a:bodyPr>
          <a:lstStyle/>
          <a:p>
            <a:r>
              <a:rPr lang="en-US" sz="2400" dirty="0"/>
              <a:t>Los Santos son personas que </a:t>
            </a:r>
            <a:r>
              <a:rPr lang="en-US" sz="2400" dirty="0" err="1"/>
              <a:t>ya</a:t>
            </a:r>
            <a:r>
              <a:rPr lang="en-US" sz="2400" dirty="0"/>
              <a:t> </a:t>
            </a:r>
            <a:r>
              <a:rPr lang="en-US" sz="2400" dirty="0" err="1"/>
              <a:t>están</a:t>
            </a:r>
            <a:r>
              <a:rPr lang="en-US" sz="2400" dirty="0"/>
              <a:t> </a:t>
            </a:r>
            <a:r>
              <a:rPr lang="en-US" sz="2400" dirty="0" err="1"/>
              <a:t>en</a:t>
            </a:r>
            <a:r>
              <a:rPr lang="en-US" sz="2400" dirty="0"/>
              <a:t> </a:t>
            </a:r>
            <a:r>
              <a:rPr lang="en-US" sz="2400" dirty="0" err="1"/>
              <a:t>el</a:t>
            </a:r>
            <a:r>
              <a:rPr lang="en-US" sz="2400" dirty="0"/>
              <a:t> Cielo y </a:t>
            </a:r>
            <a:r>
              <a:rPr lang="en-US" sz="2400" dirty="0" err="1"/>
              <a:t>pueden</a:t>
            </a:r>
            <a:r>
              <a:rPr lang="en-US" sz="2400" dirty="0"/>
              <a:t> </a:t>
            </a:r>
            <a:r>
              <a:rPr lang="en-US" sz="2400" dirty="0" err="1"/>
              <a:t>ver</a:t>
            </a:r>
            <a:r>
              <a:rPr lang="en-US" sz="2400" dirty="0"/>
              <a:t> a Dios e interceder </a:t>
            </a:r>
            <a:r>
              <a:rPr lang="en-US" sz="2400" dirty="0" err="1"/>
              <a:t>por</a:t>
            </a:r>
            <a:r>
              <a:rPr lang="en-US" sz="2400" dirty="0"/>
              <a:t> </a:t>
            </a:r>
            <a:r>
              <a:rPr lang="en-US" sz="2400" dirty="0" err="1"/>
              <a:t>nosotros</a:t>
            </a:r>
            <a:endParaRPr lang="en-US" sz="2400" dirty="0"/>
          </a:p>
        </p:txBody>
      </p:sp>
      <p:sp>
        <p:nvSpPr>
          <p:cNvPr id="8" name="TextBox 7">
            <a:extLst>
              <a:ext uri="{FF2B5EF4-FFF2-40B4-BE49-F238E27FC236}">
                <a16:creationId xmlns:a16="http://schemas.microsoft.com/office/drawing/2014/main" id="{1E8AE6EA-5D15-586E-132B-F11D4829AF98}"/>
              </a:ext>
            </a:extLst>
          </p:cNvPr>
          <p:cNvSpPr txBox="1"/>
          <p:nvPr/>
        </p:nvSpPr>
        <p:spPr>
          <a:xfrm>
            <a:off x="4997116" y="1969532"/>
            <a:ext cx="6400800" cy="1200329"/>
          </a:xfrm>
          <a:prstGeom prst="rect">
            <a:avLst/>
          </a:prstGeom>
          <a:noFill/>
        </p:spPr>
        <p:txBody>
          <a:bodyPr wrap="square" rtlCol="0">
            <a:spAutoFit/>
          </a:bodyPr>
          <a:lstStyle/>
          <a:p>
            <a:r>
              <a:rPr lang="en-US" sz="2400" dirty="0"/>
              <a:t>Dios te </a:t>
            </a:r>
            <a:r>
              <a:rPr lang="en-US" sz="2400" dirty="0" err="1"/>
              <a:t>eligió</a:t>
            </a:r>
            <a:r>
              <a:rPr lang="en-US" sz="2400" dirty="0"/>
              <a:t> </a:t>
            </a:r>
            <a:r>
              <a:rPr lang="en-US" sz="2400" dirty="0" err="1"/>
              <a:t>desde</a:t>
            </a:r>
            <a:r>
              <a:rPr lang="en-US" sz="2400" dirty="0"/>
              <a:t> antes de la </a:t>
            </a:r>
            <a:r>
              <a:rPr lang="en-US" sz="2400" dirty="0" err="1"/>
              <a:t>formación</a:t>
            </a:r>
            <a:r>
              <a:rPr lang="en-US" sz="2400" dirty="0"/>
              <a:t> del </a:t>
            </a:r>
            <a:r>
              <a:rPr lang="en-US" sz="2400" dirty="0" err="1"/>
              <a:t>mundo</a:t>
            </a:r>
            <a:r>
              <a:rPr lang="en-US" sz="2400" dirty="0"/>
              <a:t> para que seas santo e </a:t>
            </a:r>
            <a:r>
              <a:rPr lang="en-US" sz="2400" dirty="0" err="1"/>
              <a:t>inmaculado</a:t>
            </a:r>
            <a:r>
              <a:rPr lang="en-US" sz="2400" dirty="0"/>
              <a:t> ante </a:t>
            </a:r>
            <a:r>
              <a:rPr lang="en-US" sz="2400" dirty="0" err="1"/>
              <a:t>Él</a:t>
            </a:r>
            <a:r>
              <a:rPr lang="en-US" sz="2400" dirty="0"/>
              <a:t> </a:t>
            </a:r>
            <a:r>
              <a:rPr lang="en-US" sz="2400" dirty="0" err="1"/>
              <a:t>por</a:t>
            </a:r>
            <a:r>
              <a:rPr lang="en-US" sz="2400" dirty="0"/>
              <a:t> </a:t>
            </a:r>
            <a:r>
              <a:rPr lang="en-US" sz="2400" dirty="0" err="1"/>
              <a:t>el</a:t>
            </a:r>
            <a:r>
              <a:rPr lang="en-US" sz="2400" dirty="0"/>
              <a:t> amor ( Ef 1, 14)</a:t>
            </a:r>
          </a:p>
        </p:txBody>
      </p:sp>
      <p:sp>
        <p:nvSpPr>
          <p:cNvPr id="10" name="TextBox 9">
            <a:extLst>
              <a:ext uri="{FF2B5EF4-FFF2-40B4-BE49-F238E27FC236}">
                <a16:creationId xmlns:a16="http://schemas.microsoft.com/office/drawing/2014/main" id="{44B186B8-E526-AC8E-2A9F-90E2FFD2835A}"/>
              </a:ext>
            </a:extLst>
          </p:cNvPr>
          <p:cNvSpPr txBox="1"/>
          <p:nvPr/>
        </p:nvSpPr>
        <p:spPr>
          <a:xfrm>
            <a:off x="4997116" y="3507432"/>
            <a:ext cx="6400800" cy="830997"/>
          </a:xfrm>
          <a:prstGeom prst="rect">
            <a:avLst/>
          </a:prstGeom>
          <a:noFill/>
        </p:spPr>
        <p:txBody>
          <a:bodyPr wrap="square" rtlCol="0">
            <a:spAutoFit/>
          </a:bodyPr>
          <a:lstStyle/>
          <a:p>
            <a:r>
              <a:rPr lang="en-US" sz="2400" dirty="0"/>
              <a:t>La </a:t>
            </a:r>
            <a:r>
              <a:rPr lang="en-US" sz="2400" dirty="0" err="1"/>
              <a:t>Santidad</a:t>
            </a:r>
            <a:r>
              <a:rPr lang="en-US" sz="2400" dirty="0"/>
              <a:t> que Dios </a:t>
            </a:r>
            <a:r>
              <a:rPr lang="en-US" sz="2400" dirty="0" err="1"/>
              <a:t>nos</a:t>
            </a:r>
            <a:r>
              <a:rPr lang="en-US" sz="2400" dirty="0"/>
              <a:t> reclama se </a:t>
            </a:r>
            <a:r>
              <a:rPr lang="en-US" sz="2400" dirty="0" err="1"/>
              <a:t>encierra</a:t>
            </a:r>
            <a:r>
              <a:rPr lang="en-US" sz="2400" dirty="0"/>
              <a:t> </a:t>
            </a:r>
            <a:r>
              <a:rPr lang="en-US" sz="2400" dirty="0" err="1"/>
              <a:t>aqui</a:t>
            </a:r>
            <a:r>
              <a:rPr lang="en-US" sz="2400" dirty="0"/>
              <a:t> y </a:t>
            </a:r>
            <a:r>
              <a:rPr lang="en-US" sz="2400" dirty="0" err="1"/>
              <a:t>ahora</a:t>
            </a:r>
            <a:r>
              <a:rPr lang="en-US" sz="2400" dirty="0"/>
              <a:t> </a:t>
            </a:r>
            <a:r>
              <a:rPr lang="en-US" sz="2400" dirty="0" err="1"/>
              <a:t>en</a:t>
            </a:r>
            <a:r>
              <a:rPr lang="en-US" sz="2400" dirty="0"/>
              <a:t> las </a:t>
            </a:r>
            <a:r>
              <a:rPr lang="en-US" sz="2400" dirty="0" err="1"/>
              <a:t>pequenas</a:t>
            </a:r>
            <a:r>
              <a:rPr lang="en-US" sz="2400" dirty="0"/>
              <a:t> </a:t>
            </a:r>
            <a:r>
              <a:rPr lang="en-US" sz="2400" dirty="0" err="1"/>
              <a:t>cosas</a:t>
            </a:r>
            <a:r>
              <a:rPr lang="en-US" sz="2400" dirty="0"/>
              <a:t> de </a:t>
            </a:r>
            <a:r>
              <a:rPr lang="en-US" sz="2400" dirty="0" err="1"/>
              <a:t>cada</a:t>
            </a:r>
            <a:r>
              <a:rPr lang="en-US" sz="2400" dirty="0"/>
              <a:t> </a:t>
            </a:r>
            <a:r>
              <a:rPr lang="en-US" sz="2400" dirty="0" err="1"/>
              <a:t>dia</a:t>
            </a:r>
            <a:r>
              <a:rPr lang="en-US" sz="2400" dirty="0"/>
              <a:t> JMEB</a:t>
            </a:r>
          </a:p>
        </p:txBody>
      </p:sp>
    </p:spTree>
    <p:extLst>
      <p:ext uri="{BB962C8B-B14F-4D97-AF65-F5344CB8AC3E}">
        <p14:creationId xmlns:p14="http://schemas.microsoft.com/office/powerpoint/2010/main" val="233232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CBEA2D85-88AD-A16C-8930-939925A99B4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D24CC4-72C6-3130-AD39-006B07A92DAC}"/>
              </a:ext>
            </a:extLst>
          </p:cNvPr>
          <p:cNvSpPr txBox="1"/>
          <p:nvPr/>
        </p:nvSpPr>
        <p:spPr>
          <a:xfrm>
            <a:off x="6400800" y="150167"/>
            <a:ext cx="7086600" cy="461665"/>
          </a:xfrm>
          <a:prstGeom prst="rect">
            <a:avLst/>
          </a:prstGeom>
          <a:noFill/>
        </p:spPr>
        <p:txBody>
          <a:bodyPr wrap="square" rtlCol="0">
            <a:spAutoFit/>
          </a:bodyPr>
          <a:lstStyle/>
          <a:p>
            <a:r>
              <a:rPr lang="en-US" sz="2400" b="1" dirty="0"/>
              <a:t>PASOS PARA LA SANTIDAD</a:t>
            </a:r>
          </a:p>
        </p:txBody>
      </p:sp>
      <p:sp>
        <p:nvSpPr>
          <p:cNvPr id="3" name="TextBox 2">
            <a:extLst>
              <a:ext uri="{FF2B5EF4-FFF2-40B4-BE49-F238E27FC236}">
                <a16:creationId xmlns:a16="http://schemas.microsoft.com/office/drawing/2014/main" id="{8546AFB9-E8BE-3F35-B09B-B36D92666DF4}"/>
              </a:ext>
            </a:extLst>
          </p:cNvPr>
          <p:cNvSpPr txBox="1"/>
          <p:nvPr/>
        </p:nvSpPr>
        <p:spPr>
          <a:xfrm>
            <a:off x="5021179" y="762000"/>
            <a:ext cx="6400800" cy="1569660"/>
          </a:xfrm>
          <a:prstGeom prst="rect">
            <a:avLst/>
          </a:prstGeom>
          <a:noFill/>
        </p:spPr>
        <p:txBody>
          <a:bodyPr wrap="square" rtlCol="0">
            <a:spAutoFit/>
          </a:bodyPr>
          <a:lstStyle/>
          <a:p>
            <a:r>
              <a:rPr lang="en-US" sz="2400" dirty="0"/>
              <a:t>1.- Se </a:t>
            </a:r>
            <a:r>
              <a:rPr lang="en-US" sz="2400" dirty="0" err="1"/>
              <a:t>recaudan</a:t>
            </a:r>
            <a:r>
              <a:rPr lang="en-US" sz="2400" dirty="0"/>
              <a:t> </a:t>
            </a:r>
            <a:r>
              <a:rPr lang="en-US" sz="2400" dirty="0" err="1"/>
              <a:t>documentos</a:t>
            </a:r>
            <a:r>
              <a:rPr lang="en-US" sz="2400" dirty="0"/>
              <a:t> y testimonios que </a:t>
            </a:r>
            <a:r>
              <a:rPr lang="en-US" sz="2400" dirty="0" err="1"/>
              <a:t>ayuden</a:t>
            </a:r>
            <a:r>
              <a:rPr lang="en-US" sz="2400" dirty="0"/>
              <a:t> a </a:t>
            </a:r>
            <a:r>
              <a:rPr lang="en-US" sz="2400" dirty="0" err="1"/>
              <a:t>demostrar</a:t>
            </a:r>
            <a:r>
              <a:rPr lang="en-US" sz="2400" dirty="0"/>
              <a:t> la </a:t>
            </a:r>
            <a:r>
              <a:rPr lang="en-US" sz="2400" dirty="0" err="1"/>
              <a:t>santidad</a:t>
            </a:r>
            <a:r>
              <a:rPr lang="en-US" sz="2400" dirty="0"/>
              <a:t> de la persona. Si </a:t>
            </a:r>
            <a:r>
              <a:rPr lang="en-US" sz="2400" dirty="0" err="1"/>
              <a:t>el</a:t>
            </a:r>
            <a:r>
              <a:rPr lang="en-US" sz="2400" dirty="0"/>
              <a:t> Obispo </a:t>
            </a:r>
            <a:r>
              <a:rPr lang="en-US" sz="2400" dirty="0" err="1"/>
              <a:t>aprueba</a:t>
            </a:r>
            <a:r>
              <a:rPr lang="en-US" sz="2400" dirty="0"/>
              <a:t> la causa, le persona es </a:t>
            </a:r>
            <a:r>
              <a:rPr lang="en-US" sz="2400" dirty="0" err="1"/>
              <a:t>llamada</a:t>
            </a:r>
            <a:r>
              <a:rPr lang="en-US" sz="2400" dirty="0"/>
              <a:t> </a:t>
            </a:r>
            <a:r>
              <a:rPr lang="en-US" sz="2400" b="1" dirty="0" err="1">
                <a:solidFill>
                  <a:srgbClr val="FF0000"/>
                </a:solidFill>
              </a:rPr>
              <a:t>Siervo</a:t>
            </a:r>
            <a:r>
              <a:rPr lang="en-US" sz="2400" b="1" dirty="0">
                <a:solidFill>
                  <a:srgbClr val="FF0000"/>
                </a:solidFill>
              </a:rPr>
              <a:t> de Dios</a:t>
            </a:r>
          </a:p>
        </p:txBody>
      </p:sp>
      <p:pic>
        <p:nvPicPr>
          <p:cNvPr id="2050" name="Picture 2" descr="Una comunidad católica prepara un 'Holywins' con disfraces de santos frente  al tradicional | El Independiente de Granada">
            <a:extLst>
              <a:ext uri="{FF2B5EF4-FFF2-40B4-BE49-F238E27FC236}">
                <a16:creationId xmlns:a16="http://schemas.microsoft.com/office/drawing/2014/main" id="{82E638BD-6167-125B-BE32-B61A88146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1" y="381000"/>
            <a:ext cx="47625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AFC38A-D712-B388-B9AA-5B6EF2967E07}"/>
              </a:ext>
            </a:extLst>
          </p:cNvPr>
          <p:cNvSpPr txBox="1"/>
          <p:nvPr/>
        </p:nvSpPr>
        <p:spPr>
          <a:xfrm>
            <a:off x="5041232" y="2892685"/>
            <a:ext cx="6743700" cy="1938992"/>
          </a:xfrm>
          <a:prstGeom prst="rect">
            <a:avLst/>
          </a:prstGeom>
          <a:noFill/>
        </p:spPr>
        <p:txBody>
          <a:bodyPr wrap="square">
            <a:spAutoFit/>
          </a:bodyPr>
          <a:lstStyle/>
          <a:p>
            <a:r>
              <a:rPr lang="en-US" sz="2400" dirty="0"/>
              <a:t>2.- </a:t>
            </a:r>
            <a:r>
              <a:rPr lang="en-US" sz="2400" dirty="0" err="1"/>
              <a:t>Posteriormente</a:t>
            </a:r>
            <a:r>
              <a:rPr lang="en-US" sz="2400" dirty="0"/>
              <a:t> </a:t>
            </a:r>
            <a:r>
              <a:rPr lang="en-US" sz="2400" dirty="0" err="1"/>
              <a:t>el</a:t>
            </a:r>
            <a:r>
              <a:rPr lang="en-US" sz="2400" dirty="0"/>
              <a:t> </a:t>
            </a:r>
            <a:r>
              <a:rPr lang="en-US" sz="2400" dirty="0" err="1"/>
              <a:t>proceso</a:t>
            </a:r>
            <a:r>
              <a:rPr lang="en-US" sz="2400" dirty="0"/>
              <a:t> </a:t>
            </a:r>
            <a:r>
              <a:rPr lang="en-US" sz="2400" dirty="0" err="1"/>
              <a:t>pasa</a:t>
            </a:r>
            <a:r>
              <a:rPr lang="en-US" sz="2400" dirty="0"/>
              <a:t> de la </a:t>
            </a:r>
            <a:r>
              <a:rPr lang="en-US" sz="2400" dirty="0" err="1"/>
              <a:t>Diocesis</a:t>
            </a:r>
            <a:r>
              <a:rPr lang="en-US" sz="2400" dirty="0"/>
              <a:t> a Roma. El </a:t>
            </a:r>
            <a:r>
              <a:rPr lang="en-US" sz="2400" dirty="0" err="1"/>
              <a:t>caso</a:t>
            </a:r>
            <a:r>
              <a:rPr lang="en-US" sz="2400" dirty="0"/>
              <a:t> es </a:t>
            </a:r>
            <a:r>
              <a:rPr lang="en-US" sz="2400" dirty="0" err="1"/>
              <a:t>sometido</a:t>
            </a:r>
            <a:r>
              <a:rPr lang="en-US" sz="2400" dirty="0"/>
              <a:t> a un </a:t>
            </a:r>
            <a:r>
              <a:rPr lang="en-US" sz="2400" dirty="0" err="1"/>
              <a:t>juicio</a:t>
            </a:r>
            <a:r>
              <a:rPr lang="en-US" sz="2400" dirty="0"/>
              <a:t> y </a:t>
            </a:r>
            <a:r>
              <a:rPr lang="en-US" sz="2400" dirty="0" err="1"/>
              <a:t>si</a:t>
            </a:r>
            <a:r>
              <a:rPr lang="en-US" sz="2400" dirty="0"/>
              <a:t> </a:t>
            </a:r>
            <a:r>
              <a:rPr lang="en-US" sz="2400" dirty="0" err="1"/>
              <a:t>los</a:t>
            </a:r>
            <a:r>
              <a:rPr lang="en-US" sz="2400" dirty="0"/>
              <a:t> </a:t>
            </a:r>
            <a:r>
              <a:rPr lang="en-US" sz="2400" dirty="0" err="1"/>
              <a:t>Obispos</a:t>
            </a:r>
            <a:r>
              <a:rPr lang="en-US" sz="2400" dirty="0"/>
              <a:t> o </a:t>
            </a:r>
            <a:r>
              <a:rPr lang="en-US" sz="2400" dirty="0" err="1"/>
              <a:t>el</a:t>
            </a:r>
            <a:r>
              <a:rPr lang="en-US" sz="2400" dirty="0"/>
              <a:t> papa, </a:t>
            </a:r>
            <a:r>
              <a:rPr lang="en-US" sz="2400" dirty="0" err="1"/>
              <a:t>consideran</a:t>
            </a:r>
            <a:r>
              <a:rPr lang="en-US" sz="2400" dirty="0"/>
              <a:t> que la persona </a:t>
            </a:r>
            <a:r>
              <a:rPr lang="en-US" sz="2400" dirty="0" err="1"/>
              <a:t>ejerció</a:t>
            </a:r>
            <a:r>
              <a:rPr lang="en-US" sz="2400" dirty="0"/>
              <a:t> sus </a:t>
            </a:r>
            <a:r>
              <a:rPr lang="en-US" sz="2400" dirty="0" err="1"/>
              <a:t>virtudes</a:t>
            </a:r>
            <a:r>
              <a:rPr lang="en-US" sz="2400" dirty="0"/>
              <a:t> con </a:t>
            </a:r>
            <a:r>
              <a:rPr lang="en-US" sz="2400" dirty="0" err="1"/>
              <a:t>grado</a:t>
            </a:r>
            <a:r>
              <a:rPr lang="en-US" sz="2400" dirty="0"/>
              <a:t> heroic </a:t>
            </a:r>
            <a:r>
              <a:rPr lang="en-US" sz="2400" dirty="0" err="1"/>
              <a:t>ofreciendo</a:t>
            </a:r>
            <a:r>
              <a:rPr lang="en-US" sz="2400" dirty="0"/>
              <a:t> </a:t>
            </a:r>
            <a:r>
              <a:rPr lang="en-US" sz="2400" dirty="0" err="1"/>
              <a:t>su</a:t>
            </a:r>
            <a:r>
              <a:rPr lang="en-US" sz="2400" dirty="0"/>
              <a:t> </a:t>
            </a:r>
            <a:r>
              <a:rPr lang="en-US" sz="2400" dirty="0" err="1"/>
              <a:t>vida</a:t>
            </a:r>
            <a:r>
              <a:rPr lang="en-US" sz="2400" dirty="0"/>
              <a:t> </a:t>
            </a:r>
            <a:r>
              <a:rPr lang="en-US" sz="2400" dirty="0" err="1"/>
              <a:t>por</a:t>
            </a:r>
            <a:r>
              <a:rPr lang="en-US" sz="2400" dirty="0"/>
              <a:t> </a:t>
            </a:r>
            <a:r>
              <a:rPr lang="en-US" sz="2400" dirty="0" err="1"/>
              <a:t>los</a:t>
            </a:r>
            <a:r>
              <a:rPr lang="en-US" sz="2400" dirty="0"/>
              <a:t> </a:t>
            </a:r>
            <a:r>
              <a:rPr lang="en-US" sz="2400" dirty="0" err="1"/>
              <a:t>demas</a:t>
            </a:r>
            <a:r>
              <a:rPr lang="en-US" sz="2400" dirty="0"/>
              <a:t>, </a:t>
            </a:r>
            <a:r>
              <a:rPr lang="en-US" sz="2400" dirty="0" err="1"/>
              <a:t>el</a:t>
            </a:r>
            <a:r>
              <a:rPr lang="en-US" sz="2400" dirty="0"/>
              <a:t> </a:t>
            </a:r>
            <a:r>
              <a:rPr lang="en-US" sz="2400" dirty="0" err="1"/>
              <a:t>Siervo</a:t>
            </a:r>
            <a:r>
              <a:rPr lang="en-US" sz="2400" dirty="0"/>
              <a:t> de Dios se </a:t>
            </a:r>
            <a:r>
              <a:rPr lang="en-US" sz="2400" dirty="0" err="1"/>
              <a:t>convierte</a:t>
            </a:r>
            <a:r>
              <a:rPr lang="en-US" sz="2400" dirty="0"/>
              <a:t> </a:t>
            </a:r>
            <a:r>
              <a:rPr lang="en-US" sz="2400" dirty="0" err="1"/>
              <a:t>en</a:t>
            </a:r>
            <a:r>
              <a:rPr lang="en-US" sz="2400" dirty="0"/>
              <a:t> </a:t>
            </a:r>
            <a:r>
              <a:rPr lang="en-US" sz="2400" b="1" dirty="0">
                <a:solidFill>
                  <a:srgbClr val="FF0000"/>
                </a:solidFill>
              </a:rPr>
              <a:t>Venerable</a:t>
            </a:r>
          </a:p>
        </p:txBody>
      </p:sp>
      <p:pic>
        <p:nvPicPr>
          <p:cNvPr id="2052" name="Picture 4">
            <a:extLst>
              <a:ext uri="{FF2B5EF4-FFF2-40B4-BE49-F238E27FC236}">
                <a16:creationId xmlns:a16="http://schemas.microsoft.com/office/drawing/2014/main" id="{B1FC83F6-A7C0-E7EC-5CAD-2E7C815FF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2381250" cy="27336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96887A5-C4AE-A021-8F5E-8929C4898BCB}"/>
              </a:ext>
            </a:extLst>
          </p:cNvPr>
          <p:cNvSpPr txBox="1"/>
          <p:nvPr/>
        </p:nvSpPr>
        <p:spPr>
          <a:xfrm>
            <a:off x="914400" y="6467475"/>
            <a:ext cx="1828800" cy="369332"/>
          </a:xfrm>
          <a:prstGeom prst="rect">
            <a:avLst/>
          </a:prstGeom>
          <a:noFill/>
        </p:spPr>
        <p:txBody>
          <a:bodyPr wrap="square">
            <a:spAutoFit/>
          </a:bodyPr>
          <a:lstStyle/>
          <a:p>
            <a:pPr algn="l">
              <a:buNone/>
            </a:pPr>
            <a:r>
              <a:rPr lang="en-US" b="0" i="0" dirty="0">
                <a:solidFill>
                  <a:srgbClr val="101418"/>
                </a:solidFill>
                <a:effectLst/>
                <a:latin typeface="Linux Libertine"/>
              </a:rPr>
              <a:t>Niña Ruiz Abad</a:t>
            </a:r>
          </a:p>
        </p:txBody>
      </p:sp>
      <p:sp>
        <p:nvSpPr>
          <p:cNvPr id="13" name="TextBox 12">
            <a:extLst>
              <a:ext uri="{FF2B5EF4-FFF2-40B4-BE49-F238E27FC236}">
                <a16:creationId xmlns:a16="http://schemas.microsoft.com/office/drawing/2014/main" id="{F56F963E-9463-C99D-8E1C-B8B0EBFE2F34}"/>
              </a:ext>
            </a:extLst>
          </p:cNvPr>
          <p:cNvSpPr txBox="1"/>
          <p:nvPr/>
        </p:nvSpPr>
        <p:spPr>
          <a:xfrm>
            <a:off x="3023937" y="5344577"/>
            <a:ext cx="8728910" cy="1477328"/>
          </a:xfrm>
          <a:prstGeom prst="rect">
            <a:avLst/>
          </a:prstGeom>
          <a:noFill/>
        </p:spPr>
        <p:txBody>
          <a:bodyPr wrap="square">
            <a:spAutoFit/>
          </a:bodyPr>
          <a:lstStyle/>
          <a:p>
            <a:r>
              <a:rPr lang="es-ES" b="0" i="0" dirty="0">
                <a:solidFill>
                  <a:srgbClr val="333333"/>
                </a:solidFill>
                <a:effectLst/>
                <a:latin typeface="Poppins" panose="020B0502040204020203" pitchFamily="2" charset="0"/>
              </a:rPr>
              <a:t>"Todavía recuerdo que Niña solía decir: 'Primero, Dios'. Siempre rezaba antes de cualquier examen. Antes de hacer cualquier cosa, siempre empezaba con una oración", recuerda su profesora Eliza </a:t>
            </a:r>
            <a:r>
              <a:rPr lang="es-ES" b="0" i="0" dirty="0" err="1">
                <a:solidFill>
                  <a:srgbClr val="333333"/>
                </a:solidFill>
                <a:effectLst/>
                <a:latin typeface="Poppins" panose="020B0502040204020203" pitchFamily="2" charset="0"/>
              </a:rPr>
              <a:t>Sansão</a:t>
            </a:r>
            <a:r>
              <a:rPr lang="es-ES" b="0" i="0" dirty="0">
                <a:solidFill>
                  <a:srgbClr val="333333"/>
                </a:solidFill>
                <a:effectLst/>
                <a:latin typeface="Poppins" panose="020B0502040204020203" pitchFamily="2" charset="0"/>
              </a:rPr>
              <a:t>. "Niña repartía novenas y estampas religiosas a sus profesores y compañeros de clase, además de rosarios y pegatinas con versículos del Evangelio</a:t>
            </a:r>
            <a:endParaRPr lang="en-US" dirty="0"/>
          </a:p>
        </p:txBody>
      </p:sp>
    </p:spTree>
    <p:extLst>
      <p:ext uri="{BB962C8B-B14F-4D97-AF65-F5344CB8AC3E}">
        <p14:creationId xmlns:p14="http://schemas.microsoft.com/office/powerpoint/2010/main" val="306152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BE3D1DF3-3654-0980-0454-FF7BC1DA22F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350FDD-BADD-315F-7850-C48816D48C22}"/>
              </a:ext>
            </a:extLst>
          </p:cNvPr>
          <p:cNvSpPr txBox="1"/>
          <p:nvPr/>
        </p:nvSpPr>
        <p:spPr>
          <a:xfrm>
            <a:off x="7086600" y="145078"/>
            <a:ext cx="7086600" cy="461665"/>
          </a:xfrm>
          <a:prstGeom prst="rect">
            <a:avLst/>
          </a:prstGeom>
          <a:noFill/>
        </p:spPr>
        <p:txBody>
          <a:bodyPr wrap="square" rtlCol="0">
            <a:spAutoFit/>
          </a:bodyPr>
          <a:lstStyle/>
          <a:p>
            <a:r>
              <a:rPr lang="en-US" sz="2400" b="1" dirty="0"/>
              <a:t>PASOS PARA LA SANTIDAD</a:t>
            </a:r>
          </a:p>
        </p:txBody>
      </p:sp>
      <p:sp>
        <p:nvSpPr>
          <p:cNvPr id="4" name="AutoShape 2" descr="Beata Chiara Luce Badano">
            <a:extLst>
              <a:ext uri="{FF2B5EF4-FFF2-40B4-BE49-F238E27FC236}">
                <a16:creationId xmlns:a16="http://schemas.microsoft.com/office/drawing/2014/main" id="{940FB7E5-2031-1E46-98F4-390FD837E2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595B6109-E183-BDE8-9A15-6C4AEFAD66FE}"/>
              </a:ext>
            </a:extLst>
          </p:cNvPr>
          <p:cNvPicPr>
            <a:picLocks noChangeAspect="1"/>
          </p:cNvPicPr>
          <p:nvPr/>
        </p:nvPicPr>
        <p:blipFill>
          <a:blip r:embed="rId2"/>
          <a:stretch>
            <a:fillRect/>
          </a:stretch>
        </p:blipFill>
        <p:spPr>
          <a:xfrm>
            <a:off x="120316" y="184702"/>
            <a:ext cx="6400800" cy="4248150"/>
          </a:xfrm>
          <a:prstGeom prst="rect">
            <a:avLst/>
          </a:prstGeom>
        </p:spPr>
      </p:pic>
      <p:sp>
        <p:nvSpPr>
          <p:cNvPr id="9" name="TextBox 8">
            <a:extLst>
              <a:ext uri="{FF2B5EF4-FFF2-40B4-BE49-F238E27FC236}">
                <a16:creationId xmlns:a16="http://schemas.microsoft.com/office/drawing/2014/main" id="{3CA9C6DD-FB20-848B-0A54-905994EFD06B}"/>
              </a:ext>
            </a:extLst>
          </p:cNvPr>
          <p:cNvSpPr txBox="1"/>
          <p:nvPr/>
        </p:nvSpPr>
        <p:spPr>
          <a:xfrm>
            <a:off x="152400" y="4654004"/>
            <a:ext cx="11887200" cy="1200329"/>
          </a:xfrm>
          <a:prstGeom prst="rect">
            <a:avLst/>
          </a:prstGeom>
          <a:noFill/>
        </p:spPr>
        <p:txBody>
          <a:bodyPr wrap="square">
            <a:spAutoFit/>
          </a:bodyPr>
          <a:lstStyle/>
          <a:p>
            <a:r>
              <a:rPr lang="en-US" sz="2400" dirty="0"/>
              <a:t>3.- Si </a:t>
            </a:r>
            <a:r>
              <a:rPr lang="en-US" sz="2400" dirty="0" err="1"/>
              <a:t>el</a:t>
            </a:r>
            <a:r>
              <a:rPr lang="en-US" sz="2400" dirty="0"/>
              <a:t> </a:t>
            </a:r>
            <a:r>
              <a:rPr lang="en-US" sz="2400" dirty="0" err="1"/>
              <a:t>candidato</a:t>
            </a:r>
            <a:r>
              <a:rPr lang="en-US" sz="2400" dirty="0"/>
              <a:t> es </a:t>
            </a:r>
            <a:r>
              <a:rPr lang="en-US" sz="2400" dirty="0" err="1"/>
              <a:t>martir</a:t>
            </a:r>
            <a:r>
              <a:rPr lang="en-US" sz="2400" dirty="0"/>
              <a:t>, </a:t>
            </a:r>
            <a:r>
              <a:rPr lang="en-US" sz="2400" dirty="0" err="1"/>
              <a:t>automáticamente</a:t>
            </a:r>
            <a:r>
              <a:rPr lang="en-US" sz="2400" dirty="0"/>
              <a:t> se </a:t>
            </a:r>
            <a:r>
              <a:rPr lang="en-US" sz="2400" dirty="0" err="1"/>
              <a:t>convierte</a:t>
            </a:r>
            <a:r>
              <a:rPr lang="en-US" sz="2400" dirty="0"/>
              <a:t> </a:t>
            </a:r>
            <a:r>
              <a:rPr lang="en-US" sz="2400" dirty="0" err="1"/>
              <a:t>en</a:t>
            </a:r>
            <a:r>
              <a:rPr lang="en-US" sz="2400" dirty="0"/>
              <a:t> </a:t>
            </a:r>
            <a:r>
              <a:rPr lang="en-US" sz="2400" b="1" dirty="0">
                <a:solidFill>
                  <a:srgbClr val="FF0000"/>
                </a:solidFill>
              </a:rPr>
              <a:t>Beato</a:t>
            </a:r>
            <a:r>
              <a:rPr lang="en-US" sz="2400" dirty="0"/>
              <a:t>. De lo </a:t>
            </a:r>
            <a:r>
              <a:rPr lang="en-US" sz="2400" dirty="0" err="1"/>
              <a:t>contrario</a:t>
            </a:r>
            <a:r>
              <a:rPr lang="en-US" sz="2400" dirty="0"/>
              <a:t>, se </a:t>
            </a:r>
            <a:r>
              <a:rPr lang="en-US" sz="2400" dirty="0" err="1"/>
              <a:t>debe</a:t>
            </a:r>
            <a:r>
              <a:rPr lang="en-US" sz="2400" dirty="0"/>
              <a:t> </a:t>
            </a:r>
            <a:r>
              <a:rPr lang="en-US" sz="2400" dirty="0" err="1"/>
              <a:t>reconocer</a:t>
            </a:r>
            <a:r>
              <a:rPr lang="en-US" sz="2400" dirty="0"/>
              <a:t> un Milagro </a:t>
            </a:r>
            <a:r>
              <a:rPr lang="en-US" sz="2400" dirty="0" err="1"/>
              <a:t>por</a:t>
            </a:r>
            <a:r>
              <a:rPr lang="en-US" sz="2400" dirty="0"/>
              <a:t> </a:t>
            </a:r>
            <a:r>
              <a:rPr lang="en-US" sz="2400" dirty="0" err="1"/>
              <a:t>su</a:t>
            </a:r>
            <a:r>
              <a:rPr lang="en-US" sz="2400" dirty="0"/>
              <a:t> intercession. Por </a:t>
            </a:r>
            <a:r>
              <a:rPr lang="en-US" sz="2400" dirty="0" err="1"/>
              <a:t>ejemplo</a:t>
            </a:r>
            <a:r>
              <a:rPr lang="en-US" sz="2400" dirty="0"/>
              <a:t> </a:t>
            </a:r>
            <a:r>
              <a:rPr lang="en-US" sz="2400" dirty="0" err="1"/>
              <a:t>una</a:t>
            </a:r>
            <a:r>
              <a:rPr lang="en-US" sz="2400" dirty="0"/>
              <a:t> </a:t>
            </a:r>
            <a:r>
              <a:rPr lang="en-US" sz="2400" dirty="0" err="1"/>
              <a:t>curación</a:t>
            </a:r>
            <a:r>
              <a:rPr lang="en-US" sz="2400" dirty="0"/>
              <a:t> que </a:t>
            </a:r>
            <a:r>
              <a:rPr lang="en-US" sz="2400" dirty="0" err="1"/>
              <a:t>haya</a:t>
            </a:r>
            <a:r>
              <a:rPr lang="en-US" sz="2400" dirty="0"/>
              <a:t> </a:t>
            </a:r>
            <a:r>
              <a:rPr lang="en-US" sz="2400" dirty="0" err="1"/>
              <a:t>sido</a:t>
            </a:r>
            <a:r>
              <a:rPr lang="en-US" sz="2400" dirty="0"/>
              <a:t> </a:t>
            </a:r>
            <a:r>
              <a:rPr lang="en-US" sz="2400" dirty="0" err="1"/>
              <a:t>cientificamente</a:t>
            </a:r>
            <a:r>
              <a:rPr lang="en-US" sz="2400" dirty="0"/>
              <a:t> inexplicable.</a:t>
            </a:r>
          </a:p>
        </p:txBody>
      </p:sp>
      <p:sp>
        <p:nvSpPr>
          <p:cNvPr id="11" name="TextBox 10">
            <a:extLst>
              <a:ext uri="{FF2B5EF4-FFF2-40B4-BE49-F238E27FC236}">
                <a16:creationId xmlns:a16="http://schemas.microsoft.com/office/drawing/2014/main" id="{0DFC9AFD-AD29-69A4-4605-5A6C7BA095C4}"/>
              </a:ext>
            </a:extLst>
          </p:cNvPr>
          <p:cNvSpPr txBox="1"/>
          <p:nvPr/>
        </p:nvSpPr>
        <p:spPr>
          <a:xfrm>
            <a:off x="6629400" y="606743"/>
            <a:ext cx="5562600" cy="3447098"/>
          </a:xfrm>
          <a:prstGeom prst="rect">
            <a:avLst/>
          </a:prstGeom>
          <a:noFill/>
        </p:spPr>
        <p:txBody>
          <a:bodyPr wrap="square">
            <a:spAutoFit/>
          </a:bodyPr>
          <a:lstStyle/>
          <a:p>
            <a:pPr algn="l">
              <a:spcAft>
                <a:spcPts val="1200"/>
              </a:spcAft>
              <a:buNone/>
            </a:pPr>
            <a:r>
              <a:rPr lang="es-ES" b="0" i="0" dirty="0">
                <a:solidFill>
                  <a:srgbClr val="2F222A"/>
                </a:solidFill>
                <a:effectLst/>
                <a:latin typeface="Inter"/>
              </a:rPr>
              <a:t>En diciembre del año 2009, el Papa Benedicto XVI reconoció públicamente el milagro que hizo posible la beatificación de Chiara Badano. </a:t>
            </a:r>
          </a:p>
          <a:p>
            <a:pPr algn="l">
              <a:spcAft>
                <a:spcPts val="1200"/>
              </a:spcAft>
              <a:buNone/>
            </a:pPr>
            <a:r>
              <a:rPr lang="es-ES" b="0" i="0" dirty="0">
                <a:solidFill>
                  <a:srgbClr val="2F222A"/>
                </a:solidFill>
                <a:effectLst/>
                <a:latin typeface="Inter"/>
              </a:rPr>
              <a:t>Los padres de un niño italiano habían pedido la intercesión de Chiara para que su pequeño se cure de la meningitis severa que estaba haciendo colapsar uno a uno sus órganos internos. De pronto, el niño se reincorporó, sano y sonriente. Ninguno de los médicos tratantes tenía una explicación para lo sucedido. </a:t>
            </a:r>
          </a:p>
          <a:p>
            <a:pPr algn="l">
              <a:spcAft>
                <a:spcPts val="1200"/>
              </a:spcAft>
              <a:buNone/>
            </a:pPr>
            <a:r>
              <a:rPr lang="es-ES" b="0" i="0" dirty="0">
                <a:solidFill>
                  <a:srgbClr val="2F222A"/>
                </a:solidFill>
                <a:effectLst/>
                <a:latin typeface="Inter"/>
              </a:rPr>
              <a:t>Chiara Badano fue beatificada el 25 de septiembre de 2010.</a:t>
            </a:r>
          </a:p>
        </p:txBody>
      </p:sp>
    </p:spTree>
    <p:extLst>
      <p:ext uri="{BB962C8B-B14F-4D97-AF65-F5344CB8AC3E}">
        <p14:creationId xmlns:p14="http://schemas.microsoft.com/office/powerpoint/2010/main" val="119124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25CCBEDE-93EE-F658-6A3D-A817225B8E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51B0519-58BA-89D0-103B-5F578E571862}"/>
              </a:ext>
            </a:extLst>
          </p:cNvPr>
          <p:cNvSpPr txBox="1"/>
          <p:nvPr/>
        </p:nvSpPr>
        <p:spPr>
          <a:xfrm>
            <a:off x="4572000" y="114072"/>
            <a:ext cx="7086600" cy="461665"/>
          </a:xfrm>
          <a:prstGeom prst="rect">
            <a:avLst/>
          </a:prstGeom>
          <a:noFill/>
        </p:spPr>
        <p:txBody>
          <a:bodyPr wrap="square" rtlCol="0">
            <a:spAutoFit/>
          </a:bodyPr>
          <a:lstStyle/>
          <a:p>
            <a:r>
              <a:rPr lang="en-US" sz="2400" b="1" dirty="0"/>
              <a:t>PASOS PARA LA SANTIDAD</a:t>
            </a:r>
          </a:p>
        </p:txBody>
      </p:sp>
      <p:sp>
        <p:nvSpPr>
          <p:cNvPr id="6" name="TextBox 5">
            <a:extLst>
              <a:ext uri="{FF2B5EF4-FFF2-40B4-BE49-F238E27FC236}">
                <a16:creationId xmlns:a16="http://schemas.microsoft.com/office/drawing/2014/main" id="{E208BCB7-1705-A3B4-813C-617CA50EACC2}"/>
              </a:ext>
            </a:extLst>
          </p:cNvPr>
          <p:cNvSpPr txBox="1"/>
          <p:nvPr/>
        </p:nvSpPr>
        <p:spPr>
          <a:xfrm>
            <a:off x="304800" y="5715000"/>
            <a:ext cx="11887200" cy="830997"/>
          </a:xfrm>
          <a:prstGeom prst="rect">
            <a:avLst/>
          </a:prstGeom>
          <a:noFill/>
        </p:spPr>
        <p:txBody>
          <a:bodyPr wrap="square">
            <a:spAutoFit/>
          </a:bodyPr>
          <a:lstStyle/>
          <a:p>
            <a:r>
              <a:rPr lang="en-US" sz="2400"/>
              <a:t>4.- El último paso es la CANONIZACION. </a:t>
            </a:r>
          </a:p>
          <a:p>
            <a:r>
              <a:rPr lang="en-US" sz="2400"/>
              <a:t>Para ello debe ocurrir un Segundo Milagro, luego de la Beatificación. </a:t>
            </a:r>
            <a:endParaRPr lang="en-US" sz="2400" dirty="0"/>
          </a:p>
        </p:txBody>
      </p:sp>
      <p:sp>
        <p:nvSpPr>
          <p:cNvPr id="4" name="AutoShape 2" descr="Beata Chiara Luce Badano">
            <a:extLst>
              <a:ext uri="{FF2B5EF4-FFF2-40B4-BE49-F238E27FC236}">
                <a16:creationId xmlns:a16="http://schemas.microsoft.com/office/drawing/2014/main" id="{A13F83B3-FE71-99B0-A39B-DAB2552D5E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D4370258-1341-768F-2AD3-34FF05727EFB}"/>
              </a:ext>
            </a:extLst>
          </p:cNvPr>
          <p:cNvPicPr>
            <a:picLocks noChangeAspect="1"/>
          </p:cNvPicPr>
          <p:nvPr/>
        </p:nvPicPr>
        <p:blipFill>
          <a:blip r:embed="rId2"/>
          <a:stretch>
            <a:fillRect/>
          </a:stretch>
        </p:blipFill>
        <p:spPr>
          <a:xfrm>
            <a:off x="304800" y="914400"/>
            <a:ext cx="6400800" cy="4200525"/>
          </a:xfrm>
          <a:prstGeom prst="rect">
            <a:avLst/>
          </a:prstGeom>
        </p:spPr>
      </p:pic>
      <p:sp>
        <p:nvSpPr>
          <p:cNvPr id="11" name="TextBox 10">
            <a:extLst>
              <a:ext uri="{FF2B5EF4-FFF2-40B4-BE49-F238E27FC236}">
                <a16:creationId xmlns:a16="http://schemas.microsoft.com/office/drawing/2014/main" id="{66B32D4A-2A31-F9A0-EE28-C4113EA53F31}"/>
              </a:ext>
            </a:extLst>
          </p:cNvPr>
          <p:cNvSpPr txBox="1"/>
          <p:nvPr/>
        </p:nvSpPr>
        <p:spPr>
          <a:xfrm>
            <a:off x="6737684" y="1175812"/>
            <a:ext cx="5454316" cy="2585323"/>
          </a:xfrm>
          <a:prstGeom prst="rect">
            <a:avLst/>
          </a:prstGeom>
          <a:noFill/>
        </p:spPr>
        <p:txBody>
          <a:bodyPr wrap="square">
            <a:spAutoFit/>
          </a:bodyPr>
          <a:lstStyle/>
          <a:p>
            <a:pPr algn="just"/>
            <a:r>
              <a:rPr lang="es-ES" b="0" i="0" dirty="0">
                <a:solidFill>
                  <a:srgbClr val="0A0A0A"/>
                </a:solidFill>
                <a:effectLst/>
                <a:latin typeface="Google Sans"/>
              </a:rPr>
              <a:t>Los dos milagros que llevaron a la canonización de Carlo </a:t>
            </a:r>
            <a:r>
              <a:rPr lang="es-ES" b="0" i="0" dirty="0" err="1">
                <a:solidFill>
                  <a:srgbClr val="0A0A0A"/>
                </a:solidFill>
                <a:effectLst/>
                <a:latin typeface="Google Sans"/>
              </a:rPr>
              <a:t>Acutis</a:t>
            </a:r>
            <a:r>
              <a:rPr lang="es-ES" b="0" i="0" dirty="0">
                <a:solidFill>
                  <a:srgbClr val="0A0A0A"/>
                </a:solidFill>
                <a:effectLst/>
                <a:latin typeface="Google Sans"/>
              </a:rPr>
              <a:t> son la curación de un niño brasileño y la de una joven costarricense. El primer milagro, que permitió su beatificación, fue la sanación inexplicable de un niño con un defecto congénito del páncreas. El segundo, reconocido en mayo de 2024, fue la recuperación de una joven que sufrió un grave traumatismo craneoencefálico tras un accidente de bicicleta, tras visitar la tumba de </a:t>
            </a:r>
            <a:r>
              <a:rPr lang="es-ES" b="0" i="0" dirty="0" err="1">
                <a:solidFill>
                  <a:srgbClr val="0A0A0A"/>
                </a:solidFill>
                <a:effectLst/>
                <a:latin typeface="Google Sans"/>
              </a:rPr>
              <a:t>Acutis</a:t>
            </a:r>
            <a:r>
              <a:rPr lang="es-ES" b="0" i="0" dirty="0">
                <a:solidFill>
                  <a:srgbClr val="0A0A0A"/>
                </a:solidFill>
                <a:effectLst/>
                <a:latin typeface="Google Sans"/>
              </a:rPr>
              <a:t> en Asís. </a:t>
            </a:r>
            <a:endParaRPr lang="en-US" dirty="0"/>
          </a:p>
        </p:txBody>
      </p:sp>
    </p:spTree>
    <p:extLst>
      <p:ext uri="{BB962C8B-B14F-4D97-AF65-F5344CB8AC3E}">
        <p14:creationId xmlns:p14="http://schemas.microsoft.com/office/powerpoint/2010/main" val="384501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AA09599C-20A4-08F1-5E71-4A96A43CDB21}"/>
            </a:ext>
          </a:extLst>
        </p:cNvPr>
        <p:cNvGrpSpPr/>
        <p:nvPr/>
      </p:nvGrpSpPr>
      <p:grpSpPr>
        <a:xfrm>
          <a:off x="0" y="0"/>
          <a:ext cx="0" cy="0"/>
          <a:chOff x="0" y="0"/>
          <a:chExt cx="0" cy="0"/>
        </a:xfrm>
      </p:grpSpPr>
      <p:sp>
        <p:nvSpPr>
          <p:cNvPr id="4" name="AutoShape 2" descr="Beata Chiara Luce Badano">
            <a:extLst>
              <a:ext uri="{FF2B5EF4-FFF2-40B4-BE49-F238E27FC236}">
                <a16:creationId xmlns:a16="http://schemas.microsoft.com/office/drawing/2014/main" id="{D20F0BB7-3D10-BCF5-96CB-6C4F9947E0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Santa Teresa de Ávila, dibujo para colorear.">
            <a:extLst>
              <a:ext uri="{FF2B5EF4-FFF2-40B4-BE49-F238E27FC236}">
                <a16:creationId xmlns:a16="http://schemas.microsoft.com/office/drawing/2014/main" id="{29452605-3A98-3B81-1559-02B1B78AE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20053"/>
            <a:ext cx="52990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anta Teresita del Niño Jesús, dibujo para colorear.">
            <a:extLst>
              <a:ext uri="{FF2B5EF4-FFF2-40B4-BE49-F238E27FC236}">
                <a16:creationId xmlns:a16="http://schemas.microsoft.com/office/drawing/2014/main" id="{8A1B5C1D-8117-3B23-C81F-9F09B145B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5299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5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07DDE953-E053-5174-474E-41F220430200}"/>
            </a:ext>
          </a:extLst>
        </p:cNvPr>
        <p:cNvGrpSpPr/>
        <p:nvPr/>
      </p:nvGrpSpPr>
      <p:grpSpPr>
        <a:xfrm>
          <a:off x="0" y="0"/>
          <a:ext cx="0" cy="0"/>
          <a:chOff x="0" y="0"/>
          <a:chExt cx="0" cy="0"/>
        </a:xfrm>
      </p:grpSpPr>
      <p:sp>
        <p:nvSpPr>
          <p:cNvPr id="4" name="AutoShape 2" descr="Beata Chiara Luce Badano">
            <a:extLst>
              <a:ext uri="{FF2B5EF4-FFF2-40B4-BE49-F238E27FC236}">
                <a16:creationId xmlns:a16="http://schemas.microsoft.com/office/drawing/2014/main" id="{559F086C-B031-9769-7CE7-8A4EB895FD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San Juan Bosco, dibujo para colorear.">
            <a:extLst>
              <a:ext uri="{FF2B5EF4-FFF2-40B4-BE49-F238E27FC236}">
                <a16:creationId xmlns:a16="http://schemas.microsoft.com/office/drawing/2014/main" id="{2FEF448D-CCC1-C38D-BB90-4BE34486F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52990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in on Carlo">
            <a:extLst>
              <a:ext uri="{FF2B5EF4-FFF2-40B4-BE49-F238E27FC236}">
                <a16:creationId xmlns:a16="http://schemas.microsoft.com/office/drawing/2014/main" id="{71AF4841-950F-3DA1-2E11-9321913A6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0"/>
            <a:ext cx="6346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01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038CA017-F51A-B237-A004-BECB1979185F}"/>
            </a:ext>
          </a:extLst>
        </p:cNvPr>
        <p:cNvGrpSpPr/>
        <p:nvPr/>
      </p:nvGrpSpPr>
      <p:grpSpPr>
        <a:xfrm>
          <a:off x="0" y="0"/>
          <a:ext cx="0" cy="0"/>
          <a:chOff x="0" y="0"/>
          <a:chExt cx="0" cy="0"/>
        </a:xfrm>
      </p:grpSpPr>
      <p:sp>
        <p:nvSpPr>
          <p:cNvPr id="4" name="AutoShape 2" descr="Beata Chiara Luce Badano">
            <a:extLst>
              <a:ext uri="{FF2B5EF4-FFF2-40B4-BE49-F238E27FC236}">
                <a16:creationId xmlns:a16="http://schemas.microsoft.com/office/drawing/2014/main" id="{AE0F9F1E-C7E8-F8FB-7ED4-B3C35B6207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Medalla de San Benito, dibujo para colorear.">
            <a:extLst>
              <a:ext uri="{FF2B5EF4-FFF2-40B4-BE49-F238E27FC236}">
                <a16:creationId xmlns:a16="http://schemas.microsoft.com/office/drawing/2014/main" id="{AADB57D4-4189-26A7-1789-420F78CD3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52990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an Juan Diego, dibujo para colorear.">
            <a:extLst>
              <a:ext uri="{FF2B5EF4-FFF2-40B4-BE49-F238E27FC236}">
                <a16:creationId xmlns:a16="http://schemas.microsoft.com/office/drawing/2014/main" id="{DA529E92-D5D6-EC6F-2754-DD67EEA54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063"/>
            <a:ext cx="5299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2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6FAACD89-F94F-5149-6186-31FD1CE6DF53}"/>
            </a:ext>
          </a:extLst>
        </p:cNvPr>
        <p:cNvGrpSpPr/>
        <p:nvPr/>
      </p:nvGrpSpPr>
      <p:grpSpPr>
        <a:xfrm>
          <a:off x="0" y="0"/>
          <a:ext cx="0" cy="0"/>
          <a:chOff x="0" y="0"/>
          <a:chExt cx="0" cy="0"/>
        </a:xfrm>
      </p:grpSpPr>
      <p:sp>
        <p:nvSpPr>
          <p:cNvPr id="4" name="AutoShape 2" descr="Beata Chiara Luce Badano">
            <a:extLst>
              <a:ext uri="{FF2B5EF4-FFF2-40B4-BE49-F238E27FC236}">
                <a16:creationId xmlns:a16="http://schemas.microsoft.com/office/drawing/2014/main" id="{82E612E2-6A68-A31D-C87D-55C7C5FE50B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San Francisco de Asís, dibujo para colorear.">
            <a:extLst>
              <a:ext uri="{FF2B5EF4-FFF2-40B4-BE49-F238E27FC236}">
                <a16:creationId xmlns:a16="http://schemas.microsoft.com/office/drawing/2014/main" id="{D2987A65-1AD7-B28F-A406-A10ADA863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30" y="12032"/>
            <a:ext cx="52990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an Martín de Porres, dibujo para colorear.">
            <a:extLst>
              <a:ext uri="{FF2B5EF4-FFF2-40B4-BE49-F238E27FC236}">
                <a16:creationId xmlns:a16="http://schemas.microsoft.com/office/drawing/2014/main" id="{A3484994-7D56-1F8A-CA81-E3E5B9D7E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737" y="0"/>
            <a:ext cx="5299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42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489</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Google Sans</vt:lpstr>
      <vt:lpstr>Inter</vt:lpstr>
      <vt:lpstr>Linux Libertine</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DESIREE LAGRUTTA</dc:creator>
  <cp:lastModifiedBy>DESIREE LAGRUTTA</cp:lastModifiedBy>
  <cp:revision>1</cp:revision>
  <dcterms:created xsi:type="dcterms:W3CDTF">2025-10-25T11:41:07Z</dcterms:created>
  <dcterms:modified xsi:type="dcterms:W3CDTF">2025-10-25T12:54:54Z</dcterms:modified>
</cp:coreProperties>
</file>