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1" r:id="rId28"/>
  </p:sldIdLst>
  <p:sldSz cx="9144000" cy="6858000" type="screen4x3"/>
  <p:notesSz cx="6858000" cy="9144000"/>
  <p:embeddedFontLst>
    <p:embeddedFont>
      <p:font typeface="Aharoni" panose="02010803020104030203" pitchFamily="2" charset="-79"/>
      <p:bold r:id="rId30"/>
    </p:embeddedFont>
    <p:embeddedFont>
      <p:font typeface="Arial Black" panose="020B0A04020102020204" pitchFamily="34" charset="0"/>
      <p:regular r:id="rId31"/>
      <p:bold r:id="rId32"/>
    </p:embeddedFont>
    <p:embeddedFont>
      <p:font typeface="Comic Sans MS" panose="030F0702030302020204" pitchFamily="66"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iDZLv1Vco6+fDk6xoGuW0aznrE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d970dfc05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2d970dfc053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d970dfc053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1" name="Google Shape;111;g2d970dfc053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d970dfc053_1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2" name="Google Shape;122;g2d970dfc053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d970dfc053_1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2d970dfc053_1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970dfc053_1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2d970dfc053_1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1792288" y="612775"/>
            <a:ext cx="5486400" cy="4114800"/>
          </a:xfrm>
          <a:prstGeom prst="rect">
            <a:avLst/>
          </a:prstGeom>
          <a:noFill/>
          <a:ln>
            <a:noFill/>
          </a:ln>
        </p:spPr>
      </p:sp>
      <p:sp>
        <p:nvSpPr>
          <p:cNvPr id="68" name="Google Shape;68;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CC66"/>
            </a:gs>
            <a:gs pos="74000">
              <a:srgbClr val="FFCC66"/>
            </a:gs>
            <a:gs pos="83000">
              <a:srgbClr val="FFCC66"/>
            </a:gs>
            <a:gs pos="100000">
              <a:srgbClr val="FFCC99"/>
            </a:gs>
          </a:gsLst>
          <a:lin ang="5400000" scaled="0"/>
          <a:tileRect/>
        </a:gra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v93urzRrILc"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hyperlink" Target="https://youtu.be/48vNfKUHWRw"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youtu.be/0aHx9Jq2HEY?si=7q__yqCt52niW86V" TargetMode="Externa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0" name="Google Shape;90;p1"/>
          <p:cNvSpPr txBox="1">
            <a:spLocks noGrp="1"/>
          </p:cNvSpPr>
          <p:nvPr>
            <p:ph type="ctrTitle"/>
          </p:nvPr>
        </p:nvSpPr>
        <p:spPr>
          <a:xfrm>
            <a:off x="625875" y="1233516"/>
            <a:ext cx="9144000" cy="39241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2060"/>
              </a:buClr>
              <a:buSzPct val="100000"/>
              <a:buFont typeface="Arial"/>
              <a:buNone/>
            </a:pPr>
            <a:br>
              <a:rPr lang="en-US" sz="2700" b="1">
                <a:solidFill>
                  <a:srgbClr val="002060"/>
                </a:solidFill>
                <a:latin typeface="Arial"/>
                <a:ea typeface="Arial"/>
                <a:cs typeface="Arial"/>
                <a:sym typeface="Arial"/>
              </a:rPr>
            </a:br>
            <a:r>
              <a:rPr lang="en-US" sz="2325" b="1">
                <a:solidFill>
                  <a:schemeClr val="lt1"/>
                </a:solidFill>
                <a:latin typeface="Arial Black"/>
                <a:ea typeface="Arial Black"/>
                <a:cs typeface="Arial Black"/>
                <a:sym typeface="Arial Black"/>
              </a:rPr>
              <a:t>VIII Tiempo Ordinario Ciclo C</a:t>
            </a:r>
            <a:br>
              <a:rPr lang="en-US" sz="2325" b="1">
                <a:solidFill>
                  <a:schemeClr val="lt1"/>
                </a:solidFill>
                <a:latin typeface="Arial Black"/>
                <a:ea typeface="Arial Black"/>
                <a:cs typeface="Arial Black"/>
                <a:sym typeface="Arial Black"/>
              </a:rPr>
            </a:br>
            <a:r>
              <a:rPr lang="en-US" sz="2325" b="1">
                <a:solidFill>
                  <a:schemeClr val="lt1"/>
                </a:solidFill>
                <a:latin typeface="Arial Black"/>
                <a:ea typeface="Arial Black"/>
                <a:cs typeface="Arial Black"/>
                <a:sym typeface="Arial Black"/>
              </a:rPr>
              <a:t>¿Puede un ciego guiar a otro Ciego? (Lc 6, 39-45) </a:t>
            </a:r>
            <a:endParaRPr sz="2325" b="1">
              <a:solidFill>
                <a:schemeClr val="lt1"/>
              </a:solidFill>
              <a:latin typeface="Arial Black"/>
              <a:ea typeface="Arial Black"/>
              <a:cs typeface="Arial Black"/>
              <a:sym typeface="Arial Black"/>
            </a:endParaRPr>
          </a:p>
        </p:txBody>
      </p:sp>
      <p:sp>
        <p:nvSpPr>
          <p:cNvPr id="91" name="Google Shape;91;p1"/>
          <p:cNvSpPr txBox="1"/>
          <p:nvPr/>
        </p:nvSpPr>
        <p:spPr>
          <a:xfrm>
            <a:off x="2007798" y="427901"/>
            <a:ext cx="71362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002060"/>
                </a:solidFill>
                <a:latin typeface="Arial Black"/>
                <a:ea typeface="Arial Black"/>
                <a:cs typeface="Arial Black"/>
                <a:sym typeface="Arial Black"/>
              </a:rPr>
              <a:t>Ministerio Amigos de Jesús y María</a:t>
            </a:r>
            <a:endParaRPr sz="2400" b="0" i="0" u="none" strike="noStrike" cap="none">
              <a:solidFill>
                <a:srgbClr val="002060"/>
              </a:solidFill>
              <a:latin typeface="Arial Black"/>
              <a:ea typeface="Arial Black"/>
              <a:cs typeface="Arial Black"/>
              <a:sym typeface="Arial Black"/>
            </a:endParaRPr>
          </a:p>
        </p:txBody>
      </p:sp>
      <p:pic>
        <p:nvPicPr>
          <p:cNvPr id="92" name="Google Shape;92;p1"/>
          <p:cNvPicPr preferRelativeResize="0"/>
          <p:nvPr/>
        </p:nvPicPr>
        <p:blipFill rotWithShape="1">
          <a:blip r:embed="rId4">
            <a:alphaModFix/>
          </a:blip>
          <a:srcRect/>
          <a:stretch/>
        </p:blipFill>
        <p:spPr>
          <a:xfrm>
            <a:off x="0" y="1969882"/>
            <a:ext cx="9144000" cy="4863424"/>
          </a:xfrm>
          <a:prstGeom prst="rect">
            <a:avLst/>
          </a:prstGeom>
          <a:noFill/>
          <a:ln>
            <a:noFill/>
          </a:ln>
        </p:spPr>
      </p:pic>
      <p:pic>
        <p:nvPicPr>
          <p:cNvPr id="93" name="Google Shape;93;p1"/>
          <p:cNvPicPr preferRelativeResize="0"/>
          <p:nvPr/>
        </p:nvPicPr>
        <p:blipFill rotWithShape="1">
          <a:blip r:embed="rId5">
            <a:alphaModFix/>
          </a:blip>
          <a:srcRect/>
          <a:stretch/>
        </p:blipFill>
        <p:spPr>
          <a:xfrm>
            <a:off x="94117" y="75159"/>
            <a:ext cx="1819564" cy="1819564"/>
          </a:xfrm>
          <a:prstGeom prst="ellipse">
            <a:avLst/>
          </a:prstGeom>
          <a:noFill/>
          <a:ln>
            <a:noFill/>
          </a:ln>
          <a:effectLst>
            <a:outerShdw blurRad="381000" dist="292100" dir="5400000" sx="-80000" sy="-18000" rotWithShape="0">
              <a:srgbClr val="000000">
                <a:alpha val="2196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58"/>
        <p:cNvGrpSpPr/>
        <p:nvPr/>
      </p:nvGrpSpPr>
      <p:grpSpPr>
        <a:xfrm>
          <a:off x="0" y="0"/>
          <a:ext cx="0" cy="0"/>
          <a:chOff x="0" y="0"/>
          <a:chExt cx="0" cy="0"/>
        </a:xfrm>
      </p:grpSpPr>
      <p:sp>
        <p:nvSpPr>
          <p:cNvPr id="159" name="Google Shape;159;p5"/>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0" name="Google Shape;160;p5"/>
          <p:cNvPicPr preferRelativeResize="0"/>
          <p:nvPr/>
        </p:nvPicPr>
        <p:blipFill rotWithShape="1">
          <a:blip r:embed="rId3">
            <a:alphaModFix/>
          </a:blip>
          <a:srcRect/>
          <a:stretch/>
        </p:blipFill>
        <p:spPr>
          <a:xfrm>
            <a:off x="0" y="1705299"/>
            <a:ext cx="9144000" cy="5152701"/>
          </a:xfrm>
          <a:prstGeom prst="rect">
            <a:avLst/>
          </a:prstGeom>
          <a:noFill/>
          <a:ln>
            <a:noFill/>
          </a:ln>
        </p:spPr>
      </p:pic>
      <p:sp>
        <p:nvSpPr>
          <p:cNvPr id="161" name="Google Shape;161;p5"/>
          <p:cNvSpPr txBox="1"/>
          <p:nvPr/>
        </p:nvSpPr>
        <p:spPr>
          <a:xfrm>
            <a:off x="-1" y="-2040"/>
            <a:ext cx="9144001" cy="24929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Black"/>
                <a:ea typeface="Arial Black"/>
                <a:cs typeface="Arial Black"/>
                <a:sym typeface="Arial Black"/>
              </a:rPr>
              <a:t>¿Puede acaso un ciego guiar a otro ciego? No caerán los dos en un hoyo?</a:t>
            </a:r>
            <a:endParaRPr/>
          </a:p>
          <a:p>
            <a:pPr marL="0" marR="0" lvl="0" indent="0" algn="l" rtl="0">
              <a:spcBef>
                <a:spcPts val="0"/>
              </a:spcBef>
              <a:spcAft>
                <a:spcPts val="0"/>
              </a:spcAft>
              <a:buNone/>
            </a:pPr>
            <a:r>
              <a:rPr lang="en-US" sz="3600">
                <a:solidFill>
                  <a:schemeClr val="dk1"/>
                </a:solidFill>
                <a:latin typeface="Arial Black"/>
                <a:ea typeface="Arial Black"/>
                <a:cs typeface="Arial Black"/>
                <a:sym typeface="Arial Black"/>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65"/>
        <p:cNvGrpSpPr/>
        <p:nvPr/>
      </p:nvGrpSpPr>
      <p:grpSpPr>
        <a:xfrm>
          <a:off x="0" y="0"/>
          <a:ext cx="0" cy="0"/>
          <a:chOff x="0" y="0"/>
          <a:chExt cx="0" cy="0"/>
        </a:xfrm>
      </p:grpSpPr>
      <p:sp>
        <p:nvSpPr>
          <p:cNvPr id="166" name="Google Shape;166;p6"/>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6"/>
          <p:cNvSpPr txBox="1"/>
          <p:nvPr/>
        </p:nvSpPr>
        <p:spPr>
          <a:xfrm>
            <a:off x="92362" y="14056"/>
            <a:ext cx="9144001"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Black"/>
                <a:ea typeface="Arial Black"/>
                <a:cs typeface="Arial Black"/>
                <a:sym typeface="Arial Black"/>
              </a:rPr>
              <a:t>El discípulo no es superior a su maestro; pero cuando termine su aprendizaje, será como su maestro.</a:t>
            </a:r>
            <a:endParaRPr/>
          </a:p>
          <a:p>
            <a:pPr marL="0" marR="0" lvl="0" indent="0" algn="l" rtl="0">
              <a:spcBef>
                <a:spcPts val="0"/>
              </a:spcBef>
              <a:spcAft>
                <a:spcPts val="0"/>
              </a:spcAft>
              <a:buNone/>
            </a:pPr>
            <a:r>
              <a:rPr lang="en-US" sz="3000">
                <a:solidFill>
                  <a:schemeClr val="dk1"/>
                </a:solidFill>
                <a:latin typeface="Arial Black"/>
                <a:ea typeface="Arial Black"/>
                <a:cs typeface="Arial Black"/>
                <a:sym typeface="Arial Black"/>
              </a:rPr>
              <a:t> </a:t>
            </a:r>
            <a:endParaRPr/>
          </a:p>
        </p:txBody>
      </p:sp>
      <p:pic>
        <p:nvPicPr>
          <p:cNvPr id="168" name="Google Shape;168;p6"/>
          <p:cNvPicPr preferRelativeResize="0"/>
          <p:nvPr/>
        </p:nvPicPr>
        <p:blipFill rotWithShape="1">
          <a:blip r:embed="rId3">
            <a:alphaModFix/>
          </a:blip>
          <a:srcRect/>
          <a:stretch/>
        </p:blipFill>
        <p:spPr>
          <a:xfrm>
            <a:off x="0" y="1750164"/>
            <a:ext cx="9144000" cy="51078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72"/>
        <p:cNvGrpSpPr/>
        <p:nvPr/>
      </p:nvGrpSpPr>
      <p:grpSpPr>
        <a:xfrm>
          <a:off x="0" y="0"/>
          <a:ext cx="0" cy="0"/>
          <a:chOff x="0" y="0"/>
          <a:chExt cx="0" cy="0"/>
        </a:xfrm>
      </p:grpSpPr>
      <p:sp>
        <p:nvSpPr>
          <p:cNvPr id="173" name="Google Shape;173;p7"/>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7"/>
          <p:cNvSpPr txBox="1"/>
          <p:nvPr/>
        </p:nvSpPr>
        <p:spPr>
          <a:xfrm>
            <a:off x="0" y="24006"/>
            <a:ext cx="91440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Black"/>
                <a:ea typeface="Arial Black"/>
                <a:cs typeface="Arial Black"/>
                <a:sym typeface="Arial Black"/>
              </a:rPr>
              <a:t>¿Por qué ves la paja en el ojo de tu hermano y no la viga que llevas en el tuyo?</a:t>
            </a:r>
            <a:endParaRPr sz="3200">
              <a:solidFill>
                <a:schemeClr val="dk1"/>
              </a:solidFill>
              <a:latin typeface="Arial Black"/>
              <a:ea typeface="Arial Black"/>
              <a:cs typeface="Arial Black"/>
              <a:sym typeface="Arial Black"/>
            </a:endParaRPr>
          </a:p>
        </p:txBody>
      </p:sp>
      <p:pic>
        <p:nvPicPr>
          <p:cNvPr id="175" name="Google Shape;175;p7"/>
          <p:cNvPicPr preferRelativeResize="0"/>
          <p:nvPr/>
        </p:nvPicPr>
        <p:blipFill rotWithShape="1">
          <a:blip r:embed="rId3">
            <a:alphaModFix/>
          </a:blip>
          <a:srcRect/>
          <a:stretch/>
        </p:blipFill>
        <p:spPr>
          <a:xfrm>
            <a:off x="0" y="1702224"/>
            <a:ext cx="9144000" cy="51557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79"/>
        <p:cNvGrpSpPr/>
        <p:nvPr/>
      </p:nvGrpSpPr>
      <p:grpSpPr>
        <a:xfrm>
          <a:off x="0" y="0"/>
          <a:ext cx="0" cy="0"/>
          <a:chOff x="0" y="0"/>
          <a:chExt cx="0" cy="0"/>
        </a:xfrm>
      </p:grpSpPr>
      <p:sp>
        <p:nvSpPr>
          <p:cNvPr id="180" name="Google Shape;180;p8"/>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1" name="Google Shape;181;p8"/>
          <p:cNvPicPr preferRelativeResize="0"/>
          <p:nvPr/>
        </p:nvPicPr>
        <p:blipFill rotWithShape="1">
          <a:blip r:embed="rId3">
            <a:alphaModFix/>
          </a:blip>
          <a:srcRect/>
          <a:stretch/>
        </p:blipFill>
        <p:spPr>
          <a:xfrm>
            <a:off x="0" y="1692979"/>
            <a:ext cx="9144000" cy="5165021"/>
          </a:xfrm>
          <a:prstGeom prst="rect">
            <a:avLst/>
          </a:prstGeom>
          <a:noFill/>
          <a:ln>
            <a:noFill/>
          </a:ln>
        </p:spPr>
      </p:pic>
      <p:sp>
        <p:nvSpPr>
          <p:cNvPr id="182" name="Google Shape;182;p8"/>
          <p:cNvSpPr txBox="1"/>
          <p:nvPr/>
        </p:nvSpPr>
        <p:spPr>
          <a:xfrm>
            <a:off x="0" y="24006"/>
            <a:ext cx="914400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Black"/>
                <a:ea typeface="Arial Black"/>
                <a:cs typeface="Arial Black"/>
                <a:sym typeface="Arial Black"/>
              </a:rPr>
              <a:t>¿Cómo te atreves a decirle a tu hermano?: “ Déjame quitarte la paja que llevas en el ojo”, sino adviertes la viga que llevas en el tuyo.</a:t>
            </a:r>
            <a:endParaRPr sz="3000">
              <a:solidFill>
                <a:schemeClr val="dk1"/>
              </a:solidFill>
              <a:latin typeface="Arial Black"/>
              <a:ea typeface="Arial Black"/>
              <a:cs typeface="Arial Black"/>
              <a:sym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86"/>
        <p:cNvGrpSpPr/>
        <p:nvPr/>
      </p:nvGrpSpPr>
      <p:grpSpPr>
        <a:xfrm>
          <a:off x="0" y="0"/>
          <a:ext cx="0" cy="0"/>
          <a:chOff x="0" y="0"/>
          <a:chExt cx="0" cy="0"/>
        </a:xfrm>
      </p:grpSpPr>
      <p:pic>
        <p:nvPicPr>
          <p:cNvPr id="187" name="Google Shape;187;p9"/>
          <p:cNvPicPr preferRelativeResize="0"/>
          <p:nvPr/>
        </p:nvPicPr>
        <p:blipFill rotWithShape="1">
          <a:blip r:embed="rId3">
            <a:alphaModFix/>
          </a:blip>
          <a:srcRect/>
          <a:stretch/>
        </p:blipFill>
        <p:spPr>
          <a:xfrm>
            <a:off x="0" y="1345786"/>
            <a:ext cx="9144000" cy="5124659"/>
          </a:xfrm>
          <a:prstGeom prst="rect">
            <a:avLst/>
          </a:prstGeom>
          <a:noFill/>
          <a:ln>
            <a:noFill/>
          </a:ln>
        </p:spPr>
      </p:pic>
      <p:sp>
        <p:nvSpPr>
          <p:cNvPr id="188" name="Google Shape;188;p9"/>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9"/>
          <p:cNvSpPr txBox="1"/>
          <p:nvPr/>
        </p:nvSpPr>
        <p:spPr>
          <a:xfrm>
            <a:off x="0" y="19235"/>
            <a:ext cx="9260272"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Black"/>
                <a:ea typeface="Arial Black"/>
                <a:cs typeface="Arial Black"/>
                <a:sym typeface="Arial Black"/>
              </a:rPr>
              <a:t>Hipócrita! Saca primero la viga que llevas en tu ojo y entonces podrás ver, para sacar la paja del ojo de tu hermano.</a:t>
            </a:r>
            <a:endParaRPr sz="2800" b="1">
              <a:solidFill>
                <a:schemeClr val="dk1"/>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93"/>
        <p:cNvGrpSpPr/>
        <p:nvPr/>
      </p:nvGrpSpPr>
      <p:grpSpPr>
        <a:xfrm>
          <a:off x="0" y="0"/>
          <a:ext cx="0" cy="0"/>
          <a:chOff x="0" y="0"/>
          <a:chExt cx="0" cy="0"/>
        </a:xfrm>
      </p:grpSpPr>
      <p:sp>
        <p:nvSpPr>
          <p:cNvPr id="194" name="Google Shape;194;p10"/>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10"/>
          <p:cNvSpPr txBox="1"/>
          <p:nvPr/>
        </p:nvSpPr>
        <p:spPr>
          <a:xfrm>
            <a:off x="103573" y="106532"/>
            <a:ext cx="9241654"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Black"/>
                <a:ea typeface="Arial Black"/>
                <a:cs typeface="Arial Black"/>
                <a:sym typeface="Arial Black"/>
              </a:rPr>
              <a:t>No hay árbol bueno que produzca frutos malos, ni árbol malo que produzca frutos buenos. Cada árbol se conoce por sus frutos.</a:t>
            </a:r>
            <a:endParaRPr sz="2800" b="1">
              <a:solidFill>
                <a:schemeClr val="dk1"/>
              </a:solidFill>
              <a:latin typeface="Arial Black"/>
              <a:ea typeface="Arial Black"/>
              <a:cs typeface="Arial Black"/>
              <a:sym typeface="Arial Black"/>
            </a:endParaRPr>
          </a:p>
        </p:txBody>
      </p:sp>
      <p:pic>
        <p:nvPicPr>
          <p:cNvPr id="196" name="Google Shape;196;p10"/>
          <p:cNvPicPr preferRelativeResize="0"/>
          <p:nvPr/>
        </p:nvPicPr>
        <p:blipFill rotWithShape="1">
          <a:blip r:embed="rId3">
            <a:alphaModFix/>
          </a:blip>
          <a:srcRect/>
          <a:stretch/>
        </p:blipFill>
        <p:spPr>
          <a:xfrm>
            <a:off x="0" y="1731652"/>
            <a:ext cx="9144000" cy="51263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00"/>
        <p:cNvGrpSpPr/>
        <p:nvPr/>
      </p:nvGrpSpPr>
      <p:grpSpPr>
        <a:xfrm>
          <a:off x="0" y="0"/>
          <a:ext cx="0" cy="0"/>
          <a:chOff x="0" y="0"/>
          <a:chExt cx="0" cy="0"/>
        </a:xfrm>
      </p:grpSpPr>
      <p:sp>
        <p:nvSpPr>
          <p:cNvPr id="201" name="Google Shape;201;p11"/>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1"/>
          <p:cNvSpPr txBox="1"/>
          <p:nvPr/>
        </p:nvSpPr>
        <p:spPr>
          <a:xfrm>
            <a:off x="161432" y="113146"/>
            <a:ext cx="8821136"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Black"/>
                <a:ea typeface="Arial Black"/>
                <a:cs typeface="Arial Black"/>
                <a:sym typeface="Arial Black"/>
              </a:rPr>
              <a:t>No se recogen higos de las zarzas, ni se cortan uvas de los espinos. </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Arial Black"/>
              <a:ea typeface="Arial Black"/>
              <a:cs typeface="Arial Black"/>
              <a:sym typeface="Arial Black"/>
            </a:endParaRPr>
          </a:p>
        </p:txBody>
      </p:sp>
      <p:pic>
        <p:nvPicPr>
          <p:cNvPr id="203" name="Google Shape;203;p11"/>
          <p:cNvPicPr preferRelativeResize="0"/>
          <p:nvPr/>
        </p:nvPicPr>
        <p:blipFill rotWithShape="1">
          <a:blip r:embed="rId3">
            <a:alphaModFix/>
          </a:blip>
          <a:srcRect/>
          <a:stretch/>
        </p:blipFill>
        <p:spPr>
          <a:xfrm>
            <a:off x="0" y="1707680"/>
            <a:ext cx="9144000" cy="51503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07"/>
        <p:cNvGrpSpPr/>
        <p:nvPr/>
      </p:nvGrpSpPr>
      <p:grpSpPr>
        <a:xfrm>
          <a:off x="0" y="0"/>
          <a:ext cx="0" cy="0"/>
          <a:chOff x="0" y="0"/>
          <a:chExt cx="0" cy="0"/>
        </a:xfrm>
      </p:grpSpPr>
      <p:sp>
        <p:nvSpPr>
          <p:cNvPr id="208" name="Google Shape;208;p12"/>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12"/>
          <p:cNvSpPr txBox="1"/>
          <p:nvPr/>
        </p:nvSpPr>
        <p:spPr>
          <a:xfrm>
            <a:off x="0" y="66661"/>
            <a:ext cx="9144000" cy="17081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a:solidFill>
                  <a:schemeClr val="dk1"/>
                </a:solidFill>
                <a:latin typeface="Arial Black"/>
                <a:ea typeface="Arial Black"/>
                <a:cs typeface="Arial Black"/>
                <a:sym typeface="Arial Black"/>
              </a:rPr>
              <a:t>El hombre bueno dice cosas buenas, porque el bien está en su corazón, y el hombre malo, dice cosas malas, </a:t>
            </a:r>
            <a:endParaRPr sz="3500">
              <a:solidFill>
                <a:schemeClr val="dk1"/>
              </a:solidFill>
              <a:latin typeface="Arial Black"/>
              <a:ea typeface="Arial Black"/>
              <a:cs typeface="Arial Black"/>
              <a:sym typeface="Arial Black"/>
            </a:endParaRPr>
          </a:p>
        </p:txBody>
      </p:sp>
      <p:pic>
        <p:nvPicPr>
          <p:cNvPr id="210" name="Google Shape;210;p12"/>
          <p:cNvPicPr preferRelativeResize="0"/>
          <p:nvPr/>
        </p:nvPicPr>
        <p:blipFill rotWithShape="1">
          <a:blip r:embed="rId3">
            <a:alphaModFix/>
          </a:blip>
          <a:srcRect/>
          <a:stretch/>
        </p:blipFill>
        <p:spPr>
          <a:xfrm>
            <a:off x="0" y="1981201"/>
            <a:ext cx="9144000" cy="4876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14"/>
        <p:cNvGrpSpPr/>
        <p:nvPr/>
      </p:nvGrpSpPr>
      <p:grpSpPr>
        <a:xfrm>
          <a:off x="0" y="0"/>
          <a:ext cx="0" cy="0"/>
          <a:chOff x="0" y="0"/>
          <a:chExt cx="0" cy="0"/>
        </a:xfrm>
      </p:grpSpPr>
      <p:sp>
        <p:nvSpPr>
          <p:cNvPr id="215" name="Google Shape;215;p13"/>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13"/>
          <p:cNvSpPr txBox="1"/>
          <p:nvPr/>
        </p:nvSpPr>
        <p:spPr>
          <a:xfrm>
            <a:off x="0" y="0"/>
            <a:ext cx="9217174"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Black"/>
                <a:ea typeface="Arial Black"/>
                <a:cs typeface="Arial Black"/>
                <a:sym typeface="Arial Black"/>
              </a:rPr>
              <a:t>Porque el mal está en su corazón, pues la boca habla de lo que está lleno el corazón”   Palabra del Señor</a:t>
            </a:r>
            <a:r>
              <a:rPr lang="en-US" sz="2800">
                <a:solidFill>
                  <a:schemeClr val="dk1"/>
                </a:solidFill>
                <a:latin typeface="Arial Black"/>
                <a:ea typeface="Arial Black"/>
                <a:cs typeface="Arial Black"/>
                <a:sym typeface="Arial Black"/>
              </a:rPr>
              <a:t>. </a:t>
            </a:r>
            <a:r>
              <a:rPr lang="en-US" sz="3000">
                <a:solidFill>
                  <a:srgbClr val="FF0000"/>
                </a:solidFill>
                <a:latin typeface="Arial Black"/>
                <a:ea typeface="Arial Black"/>
                <a:cs typeface="Arial Black"/>
                <a:sym typeface="Arial Black"/>
              </a:rPr>
              <a:t>Gloria a ti Señor Jesús</a:t>
            </a:r>
            <a:endParaRPr sz="3000">
              <a:solidFill>
                <a:srgbClr val="FF0000"/>
              </a:solidFill>
              <a:latin typeface="Arial Black"/>
              <a:ea typeface="Arial Black"/>
              <a:cs typeface="Arial Black"/>
              <a:sym typeface="Arial Black"/>
            </a:endParaRPr>
          </a:p>
        </p:txBody>
      </p:sp>
      <p:sp>
        <p:nvSpPr>
          <p:cNvPr id="217" name="Google Shape;217;p13"/>
          <p:cNvSpPr txBox="1"/>
          <p:nvPr/>
        </p:nvSpPr>
        <p:spPr>
          <a:xfrm>
            <a:off x="73174" y="6396335"/>
            <a:ext cx="882113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3F3151"/>
                </a:solidFill>
                <a:latin typeface="Arial Black"/>
                <a:ea typeface="Arial Black"/>
                <a:cs typeface="Arial Black"/>
                <a:sym typeface="Arial Black"/>
              </a:rPr>
              <a:t>PALABRA DEL SEÑOR</a:t>
            </a:r>
            <a:r>
              <a:rPr lang="en-US" sz="2400" b="1">
                <a:solidFill>
                  <a:srgbClr val="FF0000"/>
                </a:solidFill>
                <a:latin typeface="Arial Black"/>
                <a:ea typeface="Arial Black"/>
                <a:cs typeface="Arial Black"/>
                <a:sym typeface="Arial Black"/>
              </a:rPr>
              <a:t>.  </a:t>
            </a:r>
            <a:r>
              <a:rPr lang="en-US" sz="2400" b="1">
                <a:solidFill>
                  <a:schemeClr val="dk1"/>
                </a:solidFill>
                <a:latin typeface="Arial Black"/>
                <a:ea typeface="Arial Black"/>
                <a:cs typeface="Arial Black"/>
                <a:sym typeface="Arial Black"/>
              </a:rPr>
              <a:t>GLORIA A TI SEÑOR JESUS</a:t>
            </a:r>
            <a:endParaRPr sz="2400">
              <a:solidFill>
                <a:schemeClr val="dk1"/>
              </a:solidFill>
              <a:latin typeface="Calibri"/>
              <a:ea typeface="Calibri"/>
              <a:cs typeface="Calibri"/>
              <a:sym typeface="Calibri"/>
            </a:endParaRPr>
          </a:p>
        </p:txBody>
      </p:sp>
      <p:pic>
        <p:nvPicPr>
          <p:cNvPr id="218" name="Google Shape;218;p13"/>
          <p:cNvPicPr preferRelativeResize="0"/>
          <p:nvPr/>
        </p:nvPicPr>
        <p:blipFill rotWithShape="1">
          <a:blip r:embed="rId3">
            <a:alphaModFix/>
          </a:blip>
          <a:srcRect/>
          <a:stretch/>
        </p:blipFill>
        <p:spPr>
          <a:xfrm>
            <a:off x="-73174" y="1634304"/>
            <a:ext cx="9144000" cy="51199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22"/>
        <p:cNvGrpSpPr/>
        <p:nvPr/>
      </p:nvGrpSpPr>
      <p:grpSpPr>
        <a:xfrm>
          <a:off x="0" y="0"/>
          <a:ext cx="0" cy="0"/>
          <a:chOff x="0" y="0"/>
          <a:chExt cx="0" cy="0"/>
        </a:xfrm>
      </p:grpSpPr>
      <p:sp>
        <p:nvSpPr>
          <p:cNvPr id="223" name="Google Shape;223;p14"/>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14"/>
          <p:cNvSpPr txBox="1"/>
          <p:nvPr/>
        </p:nvSpPr>
        <p:spPr>
          <a:xfrm>
            <a:off x="3429000" y="36200"/>
            <a:ext cx="243840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haroni"/>
                <a:ea typeface="Aharoni"/>
                <a:cs typeface="Aharoni"/>
                <a:sym typeface="Aharoni"/>
              </a:rPr>
              <a:t>REFLEXION</a:t>
            </a:r>
            <a:endParaRPr/>
          </a:p>
          <a:p>
            <a:pPr marL="0" marR="0" lvl="0" indent="0" algn="l" rtl="0">
              <a:spcBef>
                <a:spcPts val="0"/>
              </a:spcBef>
              <a:spcAft>
                <a:spcPts val="0"/>
              </a:spcAft>
              <a:buNone/>
            </a:pPr>
            <a:endParaRPr sz="2800">
              <a:solidFill>
                <a:schemeClr val="dk1"/>
              </a:solidFill>
              <a:latin typeface="Aharoni"/>
              <a:ea typeface="Aharoni"/>
              <a:cs typeface="Aharoni"/>
              <a:sym typeface="Aharoni"/>
            </a:endParaRPr>
          </a:p>
          <a:p>
            <a:pPr marL="0" marR="0" lvl="0" indent="0" algn="l" rtl="0">
              <a:spcBef>
                <a:spcPts val="0"/>
              </a:spcBef>
              <a:spcAft>
                <a:spcPts val="0"/>
              </a:spcAft>
              <a:buNone/>
            </a:pPr>
            <a:r>
              <a:rPr lang="en-US" sz="2800" b="1">
                <a:solidFill>
                  <a:srgbClr val="FF0000"/>
                </a:solidFill>
                <a:latin typeface="Aharoni"/>
                <a:ea typeface="Aharoni"/>
                <a:cs typeface="Aharoni"/>
                <a:sym typeface="Aharoni"/>
              </a:rPr>
              <a:t>                         </a:t>
            </a:r>
            <a:endParaRPr sz="2800">
              <a:solidFill>
                <a:schemeClr val="dk1"/>
              </a:solidFill>
              <a:latin typeface="Aharoni"/>
              <a:ea typeface="Aharoni"/>
              <a:cs typeface="Aharoni"/>
              <a:sym typeface="Aharoni"/>
            </a:endParaRPr>
          </a:p>
        </p:txBody>
      </p:sp>
      <p:sp>
        <p:nvSpPr>
          <p:cNvPr id="225" name="Google Shape;225;p14"/>
          <p:cNvSpPr txBox="1"/>
          <p:nvPr/>
        </p:nvSpPr>
        <p:spPr>
          <a:xfrm>
            <a:off x="75884" y="544329"/>
            <a:ext cx="89032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974806"/>
                </a:solidFill>
                <a:latin typeface="Aharoni"/>
                <a:ea typeface="Aharoni"/>
                <a:cs typeface="Aharoni"/>
                <a:sym typeface="Aharoni"/>
              </a:rPr>
              <a:t>¿Sabes qué sucede si un ciego guía a otro ciego?</a:t>
            </a:r>
            <a:endParaRPr/>
          </a:p>
        </p:txBody>
      </p:sp>
      <p:sp>
        <p:nvSpPr>
          <p:cNvPr id="226" name="Google Shape;226;p14"/>
          <p:cNvSpPr txBox="1"/>
          <p:nvPr/>
        </p:nvSpPr>
        <p:spPr>
          <a:xfrm>
            <a:off x="4572000" y="2362968"/>
            <a:ext cx="36769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haroni"/>
                <a:ea typeface="Aharoni"/>
                <a:cs typeface="Aharoni"/>
                <a:sym typeface="Aharoni"/>
              </a:rPr>
              <a:t>Pueden caerse</a:t>
            </a:r>
            <a:endParaRPr sz="2800">
              <a:solidFill>
                <a:srgbClr val="FF0000"/>
              </a:solidFill>
              <a:latin typeface="Aharoni"/>
              <a:ea typeface="Aharoni"/>
              <a:cs typeface="Aharoni"/>
              <a:sym typeface="Aharoni"/>
            </a:endParaRPr>
          </a:p>
        </p:txBody>
      </p:sp>
      <p:sp>
        <p:nvSpPr>
          <p:cNvPr id="227" name="Google Shape;227;p14"/>
          <p:cNvSpPr txBox="1"/>
          <p:nvPr/>
        </p:nvSpPr>
        <p:spPr>
          <a:xfrm>
            <a:off x="146905" y="4012802"/>
            <a:ext cx="5863278"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974806"/>
                </a:solidFill>
                <a:latin typeface="Aharoni"/>
                <a:ea typeface="Aharoni"/>
                <a:cs typeface="Aharoni"/>
                <a:sym typeface="Aharoni"/>
              </a:rPr>
              <a:t>Hay ciegos de vista, pero también hay ciegos de espíritu…</a:t>
            </a:r>
            <a:endParaRPr/>
          </a:p>
          <a:p>
            <a:pPr marL="0" marR="0" lvl="0" indent="0" algn="l" rtl="0">
              <a:spcBef>
                <a:spcPts val="0"/>
              </a:spcBef>
              <a:spcAft>
                <a:spcPts val="0"/>
              </a:spcAft>
              <a:buNone/>
            </a:pPr>
            <a:r>
              <a:rPr lang="en-US" sz="2800">
                <a:solidFill>
                  <a:srgbClr val="974806"/>
                </a:solidFill>
                <a:latin typeface="Aharoni"/>
                <a:ea typeface="Aharoni"/>
                <a:cs typeface="Aharoni"/>
                <a:sym typeface="Aharoni"/>
              </a:rPr>
              <a:t>¿Cómo crees que son estos ciegos de espíritu?</a:t>
            </a:r>
            <a:endParaRPr/>
          </a:p>
          <a:p>
            <a:pPr marL="0" marR="0" lvl="0" indent="0" algn="l" rtl="0">
              <a:spcBef>
                <a:spcPts val="0"/>
              </a:spcBef>
              <a:spcAft>
                <a:spcPts val="0"/>
              </a:spcAft>
              <a:buNone/>
            </a:pPr>
            <a:r>
              <a:rPr lang="en-US" sz="2800">
                <a:solidFill>
                  <a:srgbClr val="974806"/>
                </a:solidFill>
                <a:latin typeface="Aharoni"/>
                <a:ea typeface="Aharoni"/>
                <a:cs typeface="Aharoni"/>
                <a:sym typeface="Aharoni"/>
              </a:rPr>
              <a:t>Comenta. </a:t>
            </a:r>
            <a:endParaRPr/>
          </a:p>
        </p:txBody>
      </p:sp>
      <p:pic>
        <p:nvPicPr>
          <p:cNvPr id="228" name="Google Shape;228;p14"/>
          <p:cNvPicPr preferRelativeResize="0"/>
          <p:nvPr/>
        </p:nvPicPr>
        <p:blipFill rotWithShape="1">
          <a:blip r:embed="rId3">
            <a:alphaModFix/>
          </a:blip>
          <a:srcRect/>
          <a:stretch/>
        </p:blipFill>
        <p:spPr>
          <a:xfrm>
            <a:off x="5268454" y="1053044"/>
            <a:ext cx="1142045" cy="1142045"/>
          </a:xfrm>
          <a:prstGeom prst="rect">
            <a:avLst/>
          </a:prstGeom>
          <a:noFill/>
          <a:ln>
            <a:noFill/>
          </a:ln>
        </p:spPr>
      </p:pic>
      <p:sp>
        <p:nvSpPr>
          <p:cNvPr id="229" name="Google Shape;229;p14"/>
          <p:cNvSpPr txBox="1"/>
          <p:nvPr/>
        </p:nvSpPr>
        <p:spPr>
          <a:xfrm>
            <a:off x="4572000" y="3099170"/>
            <a:ext cx="49852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haroni"/>
                <a:ea typeface="Aharoni"/>
                <a:cs typeface="Aharoni"/>
                <a:sym typeface="Aharoni"/>
              </a:rPr>
              <a:t>Pueden perderse</a:t>
            </a:r>
            <a:endParaRPr sz="2800">
              <a:solidFill>
                <a:srgbClr val="FF0000"/>
              </a:solidFill>
              <a:latin typeface="Aharoni"/>
              <a:ea typeface="Aharoni"/>
              <a:cs typeface="Aharoni"/>
              <a:sym typeface="Aharoni"/>
            </a:endParaRPr>
          </a:p>
        </p:txBody>
      </p:sp>
      <p:pic>
        <p:nvPicPr>
          <p:cNvPr id="230" name="Google Shape;230;p14"/>
          <p:cNvPicPr preferRelativeResize="0"/>
          <p:nvPr/>
        </p:nvPicPr>
        <p:blipFill rotWithShape="1">
          <a:blip r:embed="rId4">
            <a:alphaModFix/>
          </a:blip>
          <a:srcRect/>
          <a:stretch/>
        </p:blipFill>
        <p:spPr>
          <a:xfrm>
            <a:off x="940479" y="1256991"/>
            <a:ext cx="3276414" cy="2465896"/>
          </a:xfrm>
          <a:prstGeom prst="rect">
            <a:avLst/>
          </a:prstGeom>
          <a:noFill/>
          <a:ln>
            <a:noFill/>
          </a:ln>
        </p:spPr>
      </p:pic>
      <p:pic>
        <p:nvPicPr>
          <p:cNvPr id="231" name="Google Shape;231;p14" descr="Dios es Fiel y Verdadero Diana Flores D. - 🚩 LA CEGUERA 💡 Espiritual. 📖  TEXTO: MATEO 6:22-23 LA LAMPARA DEL CUERPO ES EL OJO; ASI QUE, SI TU OJO ES  BUENO,"/>
          <p:cNvPicPr preferRelativeResize="0"/>
          <p:nvPr/>
        </p:nvPicPr>
        <p:blipFill rotWithShape="1">
          <a:blip r:embed="rId5">
            <a:alphaModFix/>
          </a:blip>
          <a:srcRect/>
          <a:stretch/>
        </p:blipFill>
        <p:spPr>
          <a:xfrm>
            <a:off x="5960007" y="4012802"/>
            <a:ext cx="3019135" cy="28118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6"/>
                                        </p:tgtEl>
                                        <p:attrNameLst>
                                          <p:attrName>style.visibility</p:attrName>
                                        </p:attrNameLst>
                                      </p:cBhvr>
                                      <p:to>
                                        <p:strVal val="visible"/>
                                      </p:to>
                                    </p:set>
                                    <p:anim calcmode="lin" valueType="num">
                                      <p:cBhvr additive="base">
                                        <p:cTn id="19" dur="500"/>
                                        <p:tgtEl>
                                          <p:spTgt spid="2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29"/>
                                        </p:tgtEl>
                                        <p:attrNameLst>
                                          <p:attrName>style.visibility</p:attrName>
                                        </p:attrNameLst>
                                      </p:cBhvr>
                                      <p:to>
                                        <p:strVal val="visible"/>
                                      </p:to>
                                    </p:set>
                                    <p:anim calcmode="lin" valueType="num">
                                      <p:cBhvr additive="base">
                                        <p:cTn id="24" dur="500"/>
                                        <p:tgtEl>
                                          <p:spTgt spid="2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1"/>
                                        </p:tgtEl>
                                        <p:attrNameLst>
                                          <p:attrName>style.visibility</p:attrName>
                                        </p:attrNameLst>
                                      </p:cBhvr>
                                      <p:to>
                                        <p:strVal val="visible"/>
                                      </p:to>
                                    </p:set>
                                    <p:animEffect transition="in" filter="fade">
                                      <p:cBhvr>
                                        <p:cTn id="33" dur="2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304800" y="533400"/>
            <a:ext cx="8588772" cy="6221866"/>
          </a:xfrm>
          <a:prstGeom prst="rect">
            <a:avLst/>
          </a:prstGeom>
          <a:noFill/>
          <a:ln>
            <a:noFill/>
          </a:ln>
        </p:spPr>
      </p:pic>
      <p:sp>
        <p:nvSpPr>
          <p:cNvPr id="99" name="Google Shape;99;p2"/>
          <p:cNvSpPr txBox="1"/>
          <p:nvPr/>
        </p:nvSpPr>
        <p:spPr>
          <a:xfrm>
            <a:off x="1752600" y="76200"/>
            <a:ext cx="5867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Calibri"/>
                <a:ea typeface="Calibri"/>
                <a:cs typeface="Calibri"/>
                <a:sym typeface="Calibri"/>
              </a:rPr>
              <a:t>Comencemos Invocando la presencia del Espíritu Santo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35"/>
        <p:cNvGrpSpPr/>
        <p:nvPr/>
      </p:nvGrpSpPr>
      <p:grpSpPr>
        <a:xfrm>
          <a:off x="0" y="0"/>
          <a:ext cx="0" cy="0"/>
          <a:chOff x="0" y="0"/>
          <a:chExt cx="0" cy="0"/>
        </a:xfrm>
      </p:grpSpPr>
      <p:sp>
        <p:nvSpPr>
          <p:cNvPr id="236" name="Google Shape;236;p15"/>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15"/>
          <p:cNvSpPr txBox="1"/>
          <p:nvPr/>
        </p:nvSpPr>
        <p:spPr>
          <a:xfrm>
            <a:off x="3429000" y="36200"/>
            <a:ext cx="243840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haroni"/>
                <a:ea typeface="Aharoni"/>
                <a:cs typeface="Aharoni"/>
                <a:sym typeface="Aharoni"/>
              </a:rPr>
              <a:t>REFLEXION</a:t>
            </a:r>
            <a:endParaRPr/>
          </a:p>
          <a:p>
            <a:pPr marL="0" marR="0" lvl="0" indent="0" algn="l" rtl="0">
              <a:spcBef>
                <a:spcPts val="0"/>
              </a:spcBef>
              <a:spcAft>
                <a:spcPts val="0"/>
              </a:spcAft>
              <a:buNone/>
            </a:pPr>
            <a:endParaRPr sz="2800">
              <a:solidFill>
                <a:schemeClr val="dk1"/>
              </a:solidFill>
              <a:latin typeface="Aharoni"/>
              <a:ea typeface="Aharoni"/>
              <a:cs typeface="Aharoni"/>
              <a:sym typeface="Aharoni"/>
            </a:endParaRPr>
          </a:p>
          <a:p>
            <a:pPr marL="0" marR="0" lvl="0" indent="0" algn="l" rtl="0">
              <a:spcBef>
                <a:spcPts val="0"/>
              </a:spcBef>
              <a:spcAft>
                <a:spcPts val="0"/>
              </a:spcAft>
              <a:buNone/>
            </a:pPr>
            <a:r>
              <a:rPr lang="en-US" sz="2800" b="1">
                <a:solidFill>
                  <a:srgbClr val="FF0000"/>
                </a:solidFill>
                <a:latin typeface="Aharoni"/>
                <a:ea typeface="Aharoni"/>
                <a:cs typeface="Aharoni"/>
                <a:sym typeface="Aharoni"/>
              </a:rPr>
              <a:t>                         </a:t>
            </a:r>
            <a:endParaRPr sz="2800">
              <a:solidFill>
                <a:schemeClr val="dk1"/>
              </a:solidFill>
              <a:latin typeface="Aharoni"/>
              <a:ea typeface="Aharoni"/>
              <a:cs typeface="Aharoni"/>
              <a:sym typeface="Aharoni"/>
            </a:endParaRPr>
          </a:p>
        </p:txBody>
      </p:sp>
      <p:sp>
        <p:nvSpPr>
          <p:cNvPr id="238" name="Google Shape;238;p15"/>
          <p:cNvSpPr txBox="1"/>
          <p:nvPr/>
        </p:nvSpPr>
        <p:spPr>
          <a:xfrm>
            <a:off x="75884" y="544329"/>
            <a:ext cx="9068116"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974806"/>
                </a:solidFill>
                <a:latin typeface="Aharoni"/>
                <a:ea typeface="Aharoni"/>
                <a:cs typeface="Aharoni"/>
                <a:sym typeface="Aharoni"/>
              </a:rPr>
              <a:t>Jesús en varias ocasiones llama a los fariseos “</a:t>
            </a:r>
            <a:r>
              <a:rPr lang="en-US" sz="2400">
                <a:solidFill>
                  <a:srgbClr val="953734"/>
                </a:solidFill>
                <a:latin typeface="Aharoni"/>
                <a:ea typeface="Aharoni"/>
                <a:cs typeface="Aharoni"/>
                <a:sym typeface="Aharoni"/>
              </a:rPr>
              <a:t>guías ciegos</a:t>
            </a:r>
            <a:r>
              <a:rPr lang="en-US" sz="2400">
                <a:solidFill>
                  <a:srgbClr val="974806"/>
                </a:solidFill>
                <a:latin typeface="Aharoni"/>
                <a:ea typeface="Aharoni"/>
                <a:cs typeface="Aharoni"/>
                <a:sym typeface="Aharoni"/>
              </a:rPr>
              <a:t>”. Sólo estaban interesados en las apariencias, en ver quien cumplía la ley, en el dinero (cobraban una suma si alguien juraba por el oro del Templo, etc.). Pero NO veían la espiritualidad de los demás y no sentían amor a Dios.</a:t>
            </a:r>
            <a:endParaRPr/>
          </a:p>
        </p:txBody>
      </p:sp>
      <p:sp>
        <p:nvSpPr>
          <p:cNvPr id="239" name="Google Shape;239;p15"/>
          <p:cNvSpPr txBox="1"/>
          <p:nvPr/>
        </p:nvSpPr>
        <p:spPr>
          <a:xfrm>
            <a:off x="2682262" y="3368680"/>
            <a:ext cx="637027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Aharoni"/>
                <a:ea typeface="Aharoni"/>
                <a:cs typeface="Aharoni"/>
                <a:sym typeface="Aharoni"/>
              </a:rPr>
              <a:t>No, ellos no podían acercar a las almas a Dios, las conducirían a la confusion. </a:t>
            </a:r>
            <a:endParaRPr/>
          </a:p>
        </p:txBody>
      </p:sp>
      <p:sp>
        <p:nvSpPr>
          <p:cNvPr id="240" name="Google Shape;240;p15"/>
          <p:cNvSpPr txBox="1"/>
          <p:nvPr/>
        </p:nvSpPr>
        <p:spPr>
          <a:xfrm>
            <a:off x="28966" y="4935830"/>
            <a:ext cx="6370276"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974806"/>
                </a:solidFill>
                <a:latin typeface="Aharoni"/>
                <a:ea typeface="Aharoni"/>
                <a:cs typeface="Aharoni"/>
                <a:sym typeface="Aharoni"/>
              </a:rPr>
              <a:t>El discípulo será como su maestro cuando termine su aprendizaje…</a:t>
            </a:r>
            <a:endParaRPr/>
          </a:p>
          <a:p>
            <a:pPr marL="0" marR="0" lvl="0" indent="0" algn="l" rtl="0">
              <a:spcBef>
                <a:spcPts val="0"/>
              </a:spcBef>
              <a:spcAft>
                <a:spcPts val="0"/>
              </a:spcAft>
              <a:buNone/>
            </a:pPr>
            <a:r>
              <a:rPr lang="en-US" sz="2800">
                <a:solidFill>
                  <a:srgbClr val="974806"/>
                </a:solidFill>
                <a:latin typeface="Aharoni"/>
                <a:ea typeface="Aharoni"/>
                <a:cs typeface="Aharoni"/>
                <a:sym typeface="Aharoni"/>
              </a:rPr>
              <a:t>¿Quién es en este caso el Maestro, </a:t>
            </a:r>
            <a:endParaRPr/>
          </a:p>
          <a:p>
            <a:pPr marL="0" marR="0" lvl="0" indent="0" algn="l" rtl="0">
              <a:spcBef>
                <a:spcPts val="0"/>
              </a:spcBef>
              <a:spcAft>
                <a:spcPts val="0"/>
              </a:spcAft>
              <a:buNone/>
            </a:pPr>
            <a:r>
              <a:rPr lang="en-US" sz="2800">
                <a:solidFill>
                  <a:srgbClr val="974806"/>
                </a:solidFill>
                <a:latin typeface="Aharoni"/>
                <a:ea typeface="Aharoni"/>
                <a:cs typeface="Aharoni"/>
                <a:sym typeface="Aharoni"/>
              </a:rPr>
              <a:t>el verdadero Guia? </a:t>
            </a:r>
            <a:endParaRPr/>
          </a:p>
        </p:txBody>
      </p:sp>
      <p:pic>
        <p:nvPicPr>
          <p:cNvPr id="241" name="Google Shape;241;p15"/>
          <p:cNvPicPr preferRelativeResize="0"/>
          <p:nvPr/>
        </p:nvPicPr>
        <p:blipFill rotWithShape="1">
          <a:blip r:embed="rId3">
            <a:alphaModFix/>
          </a:blip>
          <a:srcRect/>
          <a:stretch/>
        </p:blipFill>
        <p:spPr>
          <a:xfrm>
            <a:off x="231675" y="3021231"/>
            <a:ext cx="2424110" cy="1824435"/>
          </a:xfrm>
          <a:prstGeom prst="rect">
            <a:avLst/>
          </a:prstGeom>
          <a:noFill/>
          <a:ln>
            <a:noFill/>
          </a:ln>
        </p:spPr>
      </p:pic>
      <p:sp>
        <p:nvSpPr>
          <p:cNvPr id="242" name="Google Shape;242;p15"/>
          <p:cNvSpPr txBox="1"/>
          <p:nvPr/>
        </p:nvSpPr>
        <p:spPr>
          <a:xfrm>
            <a:off x="3660130" y="6274182"/>
            <a:ext cx="708438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haroni"/>
                <a:ea typeface="Aharoni"/>
                <a:cs typeface="Aharoni"/>
                <a:sym typeface="Aharoni"/>
              </a:rPr>
              <a:t>Jesús.</a:t>
            </a:r>
            <a:endParaRPr/>
          </a:p>
        </p:txBody>
      </p:sp>
      <p:sp>
        <p:nvSpPr>
          <p:cNvPr id="243" name="Google Shape;243;p15"/>
          <p:cNvSpPr txBox="1"/>
          <p:nvPr/>
        </p:nvSpPr>
        <p:spPr>
          <a:xfrm>
            <a:off x="28964" y="2421727"/>
            <a:ext cx="879543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974806"/>
                </a:solidFill>
                <a:latin typeface="Aharoni"/>
                <a:ea typeface="Aharoni"/>
                <a:cs typeface="Aharoni"/>
                <a:sym typeface="Aharoni"/>
              </a:rPr>
              <a:t>¿Crees que los fariseos podrían ser buenos guías eclesiales?</a:t>
            </a:r>
            <a:endParaRPr/>
          </a:p>
        </p:txBody>
      </p:sp>
      <p:pic>
        <p:nvPicPr>
          <p:cNvPr id="244" name="Google Shape;244;p15"/>
          <p:cNvPicPr preferRelativeResize="0"/>
          <p:nvPr/>
        </p:nvPicPr>
        <p:blipFill rotWithShape="1">
          <a:blip r:embed="rId4">
            <a:alphaModFix/>
          </a:blip>
          <a:srcRect/>
          <a:stretch/>
        </p:blipFill>
        <p:spPr>
          <a:xfrm>
            <a:off x="6083036" y="4915212"/>
            <a:ext cx="2888019" cy="15402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43"/>
                                        </p:tgtEl>
                                        <p:attrNameLst>
                                          <p:attrName>style.visibility</p:attrName>
                                        </p:attrNameLst>
                                      </p:cBhvr>
                                      <p:to>
                                        <p:strVal val="visible"/>
                                      </p:to>
                                    </p:set>
                                    <p:anim calcmode="lin" valueType="num">
                                      <p:cBhvr additive="base">
                                        <p:cTn id="11" dur="500"/>
                                        <p:tgtEl>
                                          <p:spTgt spid="24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41"/>
                                        </p:tgtEl>
                                        <p:attrNameLst>
                                          <p:attrName>style.visibility</p:attrName>
                                        </p:attrNameLst>
                                      </p:cBhvr>
                                      <p:to>
                                        <p:strVal val="visible"/>
                                      </p:to>
                                    </p:set>
                                    <p:anim calcmode="lin" valueType="num">
                                      <p:cBhvr additive="base">
                                        <p:cTn id="16" dur="500"/>
                                        <p:tgtEl>
                                          <p:spTgt spid="2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9"/>
                                        </p:tgtEl>
                                        <p:attrNameLst>
                                          <p:attrName>style.visibility</p:attrName>
                                        </p:attrNameLst>
                                      </p:cBhvr>
                                      <p:to>
                                        <p:strVal val="visible"/>
                                      </p:to>
                                    </p:set>
                                    <p:anim calcmode="lin" valueType="num">
                                      <p:cBhvr additive="base">
                                        <p:cTn id="21" dur="500"/>
                                        <p:tgtEl>
                                          <p:spTgt spid="23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42"/>
                                        </p:tgtEl>
                                        <p:attrNameLst>
                                          <p:attrName>style.visibility</p:attrName>
                                        </p:attrNameLst>
                                      </p:cBhvr>
                                      <p:to>
                                        <p:strVal val="visible"/>
                                      </p:to>
                                    </p:set>
                                    <p:anim calcmode="lin" valueType="num">
                                      <p:cBhvr additive="base">
                                        <p:cTn id="34" dur="500"/>
                                        <p:tgtEl>
                                          <p:spTgt spid="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48"/>
        <p:cNvGrpSpPr/>
        <p:nvPr/>
      </p:nvGrpSpPr>
      <p:grpSpPr>
        <a:xfrm>
          <a:off x="0" y="0"/>
          <a:ext cx="0" cy="0"/>
          <a:chOff x="0" y="0"/>
          <a:chExt cx="0" cy="0"/>
        </a:xfrm>
      </p:grpSpPr>
      <p:sp>
        <p:nvSpPr>
          <p:cNvPr id="249" name="Google Shape;249;p16"/>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16"/>
          <p:cNvSpPr txBox="1"/>
          <p:nvPr/>
        </p:nvSpPr>
        <p:spPr>
          <a:xfrm>
            <a:off x="44018" y="38845"/>
            <a:ext cx="9274946"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974806"/>
                </a:solidFill>
                <a:latin typeface="Aharoni"/>
                <a:ea typeface="Aharoni"/>
                <a:cs typeface="Aharoni"/>
                <a:sym typeface="Aharoni"/>
              </a:rPr>
              <a:t>Nuestra meta es : Ser otro Jesús en la Tierra. Cuando comprendamos bien su enseñanza, seremos como Jesús (nuestro maestro) y lo imitaremos.</a:t>
            </a:r>
            <a:endParaRPr/>
          </a:p>
        </p:txBody>
      </p:sp>
      <p:sp>
        <p:nvSpPr>
          <p:cNvPr id="251" name="Google Shape;251;p16"/>
          <p:cNvSpPr txBox="1"/>
          <p:nvPr/>
        </p:nvSpPr>
        <p:spPr>
          <a:xfrm>
            <a:off x="-49510" y="3874117"/>
            <a:ext cx="6310265" cy="13388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solidFill>
                  <a:srgbClr val="974806"/>
                </a:solidFill>
                <a:latin typeface="Aharoni"/>
                <a:ea typeface="Aharoni"/>
                <a:cs typeface="Aharoni"/>
                <a:sym typeface="Aharoni"/>
              </a:rPr>
              <a:t>Jesús, pregunta ¿Por qué ves la paja en el ojo de tu hermano y no la viga que llevas en el tuyo? </a:t>
            </a:r>
            <a:endParaRPr/>
          </a:p>
        </p:txBody>
      </p:sp>
      <p:sp>
        <p:nvSpPr>
          <p:cNvPr id="252" name="Google Shape;252;p16"/>
          <p:cNvSpPr txBox="1"/>
          <p:nvPr/>
        </p:nvSpPr>
        <p:spPr>
          <a:xfrm>
            <a:off x="3398892" y="1720457"/>
            <a:ext cx="572829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Aharoni"/>
                <a:ea typeface="Aharoni"/>
                <a:cs typeface="Aharoni"/>
                <a:sym typeface="Aharoni"/>
              </a:rPr>
              <a:t>La paja: </a:t>
            </a:r>
            <a:r>
              <a:rPr lang="en-US" sz="2000">
                <a:solidFill>
                  <a:srgbClr val="953734"/>
                </a:solidFill>
                <a:latin typeface="Aharoni"/>
                <a:ea typeface="Aharoni"/>
                <a:cs typeface="Aharoni"/>
                <a:sym typeface="Aharoni"/>
              </a:rPr>
              <a:t>es algo pequeño, un elemento liviano para hacer tejidos.</a:t>
            </a:r>
            <a:endParaRPr/>
          </a:p>
        </p:txBody>
      </p:sp>
      <p:pic>
        <p:nvPicPr>
          <p:cNvPr id="253" name="Google Shape;253;p16"/>
          <p:cNvPicPr preferRelativeResize="0"/>
          <p:nvPr/>
        </p:nvPicPr>
        <p:blipFill rotWithShape="1">
          <a:blip r:embed="rId3">
            <a:alphaModFix/>
          </a:blip>
          <a:srcRect/>
          <a:stretch/>
        </p:blipFill>
        <p:spPr>
          <a:xfrm>
            <a:off x="6107460" y="3060396"/>
            <a:ext cx="2946468" cy="1661344"/>
          </a:xfrm>
          <a:prstGeom prst="rect">
            <a:avLst/>
          </a:prstGeom>
          <a:noFill/>
          <a:ln>
            <a:noFill/>
          </a:ln>
        </p:spPr>
      </p:pic>
      <p:sp>
        <p:nvSpPr>
          <p:cNvPr id="254" name="Google Shape;254;p16"/>
          <p:cNvSpPr txBox="1"/>
          <p:nvPr/>
        </p:nvSpPr>
        <p:spPr>
          <a:xfrm>
            <a:off x="0" y="1334268"/>
            <a:ext cx="875116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haroni"/>
                <a:ea typeface="Aharoni"/>
                <a:cs typeface="Aharoni"/>
                <a:sym typeface="Aharoni"/>
              </a:rPr>
              <a:t>La paja en el ojo de tu hermano</a:t>
            </a:r>
            <a:endParaRPr sz="2800">
              <a:solidFill>
                <a:srgbClr val="FF0000"/>
              </a:solidFill>
              <a:latin typeface="Aharoni"/>
              <a:ea typeface="Aharoni"/>
              <a:cs typeface="Aharoni"/>
              <a:sym typeface="Aharoni"/>
            </a:endParaRPr>
          </a:p>
        </p:txBody>
      </p:sp>
      <p:pic>
        <p:nvPicPr>
          <p:cNvPr id="255" name="Google Shape;255;p16" descr="Drawing Of Family png download - 959*591 - Free Transparent Mote And The  Beam png Download. - CleanPNG / KissPNG"/>
          <p:cNvPicPr preferRelativeResize="0"/>
          <p:nvPr/>
        </p:nvPicPr>
        <p:blipFill rotWithShape="1">
          <a:blip r:embed="rId4">
            <a:alphaModFix/>
          </a:blip>
          <a:srcRect/>
          <a:stretch/>
        </p:blipFill>
        <p:spPr>
          <a:xfrm>
            <a:off x="90072" y="1809093"/>
            <a:ext cx="3306537" cy="2057401"/>
          </a:xfrm>
          <a:prstGeom prst="rect">
            <a:avLst/>
          </a:prstGeom>
          <a:noFill/>
          <a:ln>
            <a:noFill/>
          </a:ln>
        </p:spPr>
      </p:pic>
      <p:sp>
        <p:nvSpPr>
          <p:cNvPr id="256" name="Google Shape;256;p16"/>
          <p:cNvSpPr txBox="1"/>
          <p:nvPr/>
        </p:nvSpPr>
        <p:spPr>
          <a:xfrm>
            <a:off x="3396609" y="2365320"/>
            <a:ext cx="572829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Aharoni"/>
                <a:ea typeface="Aharoni"/>
                <a:cs typeface="Aharoni"/>
                <a:sym typeface="Aharoni"/>
              </a:rPr>
              <a:t>La viga: </a:t>
            </a:r>
            <a:r>
              <a:rPr lang="en-US" sz="2000">
                <a:solidFill>
                  <a:srgbClr val="953734"/>
                </a:solidFill>
                <a:latin typeface="Aharoni"/>
                <a:ea typeface="Aharoni"/>
                <a:cs typeface="Aharoni"/>
                <a:sym typeface="Aharoni"/>
              </a:rPr>
              <a:t>es un objeto rígido, fuerte, hecho para sostener techos o estructuras..</a:t>
            </a:r>
            <a:endParaRPr/>
          </a:p>
        </p:txBody>
      </p:sp>
      <p:sp>
        <p:nvSpPr>
          <p:cNvPr id="257" name="Google Shape;257;p16"/>
          <p:cNvSpPr txBox="1"/>
          <p:nvPr/>
        </p:nvSpPr>
        <p:spPr>
          <a:xfrm>
            <a:off x="3471279" y="4697348"/>
            <a:ext cx="48028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974806"/>
                </a:solidFill>
                <a:latin typeface="Aharoni"/>
                <a:ea typeface="Aharoni"/>
                <a:cs typeface="Aharoni"/>
                <a:sym typeface="Aharoni"/>
              </a:rPr>
              <a:t>¿Qué quiere decir esto?</a:t>
            </a:r>
            <a:endParaRPr sz="2800">
              <a:solidFill>
                <a:schemeClr val="dk1"/>
              </a:solidFill>
              <a:latin typeface="Calibri"/>
              <a:ea typeface="Calibri"/>
              <a:cs typeface="Calibri"/>
              <a:sym typeface="Calibri"/>
            </a:endParaRPr>
          </a:p>
        </p:txBody>
      </p:sp>
      <p:sp>
        <p:nvSpPr>
          <p:cNvPr id="258" name="Google Shape;258;p16"/>
          <p:cNvSpPr txBox="1"/>
          <p:nvPr/>
        </p:nvSpPr>
        <p:spPr>
          <a:xfrm>
            <a:off x="0" y="5205542"/>
            <a:ext cx="893623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Aharoni"/>
                <a:ea typeface="Aharoni"/>
                <a:cs typeface="Aharoni"/>
                <a:sym typeface="Aharoni"/>
              </a:rPr>
              <a:t>Que muchas veces vemos los mínimos defectos en los demás </a:t>
            </a:r>
            <a:r>
              <a:rPr lang="en-US" sz="2400">
                <a:solidFill>
                  <a:srgbClr val="953734"/>
                </a:solidFill>
                <a:latin typeface="Aharoni"/>
                <a:ea typeface="Aharoni"/>
                <a:cs typeface="Aharoni"/>
                <a:sym typeface="Aharoni"/>
              </a:rPr>
              <a:t>(la paja) </a:t>
            </a:r>
            <a:r>
              <a:rPr lang="en-US" sz="2400">
                <a:solidFill>
                  <a:srgbClr val="FF0000"/>
                </a:solidFill>
                <a:latin typeface="Aharoni"/>
                <a:ea typeface="Aharoni"/>
                <a:cs typeface="Aharoni"/>
                <a:sym typeface="Aharoni"/>
              </a:rPr>
              <a:t>pero no nos preocupamos en reparar nuestros grandes defectos </a:t>
            </a:r>
            <a:r>
              <a:rPr lang="en-US" sz="2400">
                <a:solidFill>
                  <a:srgbClr val="953734"/>
                </a:solidFill>
                <a:latin typeface="Aharoni"/>
                <a:ea typeface="Aharoni"/>
                <a:cs typeface="Aharoni"/>
                <a:sym typeface="Aharoni"/>
              </a:rPr>
              <a:t>(la viga). </a:t>
            </a:r>
            <a:r>
              <a:rPr lang="en-US" sz="2400">
                <a:solidFill>
                  <a:srgbClr val="974806"/>
                </a:solidFill>
                <a:latin typeface="Aharoni"/>
                <a:ea typeface="Aharoni"/>
                <a:cs typeface="Aharoni"/>
                <a:sym typeface="Aharoni"/>
              </a:rPr>
              <a:t>¿Juzgamos a los demás? ¿Nos creemos mejores que los demás?</a:t>
            </a:r>
            <a:endParaRPr sz="2400">
              <a:solidFill>
                <a:srgbClr val="974806"/>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5"/>
                                        </p:tgtEl>
                                        <p:attrNameLst>
                                          <p:attrName>style.visibility</p:attrName>
                                        </p:attrNameLst>
                                      </p:cBhvr>
                                      <p:to>
                                        <p:strVal val="visible"/>
                                      </p:to>
                                    </p:set>
                                    <p:anim calcmode="lin" valueType="num">
                                      <p:cBhvr additive="base">
                                        <p:cTn id="15" dur="500"/>
                                        <p:tgtEl>
                                          <p:spTgt spid="25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53"/>
                                        </p:tgtEl>
                                        <p:attrNameLst>
                                          <p:attrName>style.visibility</p:attrName>
                                        </p:attrNameLst>
                                      </p:cBhvr>
                                      <p:to>
                                        <p:strVal val="visible"/>
                                      </p:to>
                                    </p:set>
                                    <p:anim calcmode="lin" valueType="num">
                                      <p:cBhvr additive="base">
                                        <p:cTn id="28" dur="500"/>
                                        <p:tgtEl>
                                          <p:spTgt spid="25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7"/>
                                        </p:tgtEl>
                                        <p:attrNameLst>
                                          <p:attrName>style.visibility</p:attrName>
                                        </p:attrNameLst>
                                      </p:cBhvr>
                                      <p:to>
                                        <p:strVal val="visible"/>
                                      </p:to>
                                    </p:set>
                                    <p:anim calcmode="lin" valueType="num">
                                      <p:cBhvr additive="base">
                                        <p:cTn id="37" dur="500"/>
                                        <p:tgtEl>
                                          <p:spTgt spid="25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8"/>
                                        </p:tgtEl>
                                        <p:attrNameLst>
                                          <p:attrName>style.visibility</p:attrName>
                                        </p:attrNameLst>
                                      </p:cBhvr>
                                      <p:to>
                                        <p:strVal val="visible"/>
                                      </p:to>
                                    </p:set>
                                    <p:animEffect transition="in" filter="fade">
                                      <p:cBhvr>
                                        <p:cTn id="42" dur="1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62"/>
        <p:cNvGrpSpPr/>
        <p:nvPr/>
      </p:nvGrpSpPr>
      <p:grpSpPr>
        <a:xfrm>
          <a:off x="0" y="0"/>
          <a:ext cx="0" cy="0"/>
          <a:chOff x="0" y="0"/>
          <a:chExt cx="0" cy="0"/>
        </a:xfrm>
      </p:grpSpPr>
      <p:sp>
        <p:nvSpPr>
          <p:cNvPr id="263" name="Google Shape;263;p17"/>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17"/>
          <p:cNvSpPr txBox="1"/>
          <p:nvPr/>
        </p:nvSpPr>
        <p:spPr>
          <a:xfrm>
            <a:off x="20890" y="-40250"/>
            <a:ext cx="8903258"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974806"/>
                </a:solidFill>
                <a:latin typeface="Aharoni"/>
                <a:ea typeface="Aharoni"/>
                <a:cs typeface="Aharoni"/>
                <a:sym typeface="Aharoni"/>
              </a:rPr>
              <a:t>Jesús también dice que “cada árbol se conoce por sus frutos….El hombre bueno dice y hace cosas buenas y el hombre malo dice cosas malas. ¿Quién crees que representa el árbol?</a:t>
            </a:r>
            <a:endParaRPr/>
          </a:p>
        </p:txBody>
      </p:sp>
      <p:sp>
        <p:nvSpPr>
          <p:cNvPr id="265" name="Google Shape;265;p17"/>
          <p:cNvSpPr txBox="1"/>
          <p:nvPr/>
        </p:nvSpPr>
        <p:spPr>
          <a:xfrm>
            <a:off x="0" y="4526806"/>
            <a:ext cx="9144000"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a:solidFill>
                  <a:schemeClr val="dk1"/>
                </a:solidFill>
                <a:latin typeface="Aharoni"/>
                <a:ea typeface="Aharoni"/>
                <a:cs typeface="Aharoni"/>
                <a:sym typeface="Aharoni"/>
              </a:rPr>
              <a:t>.</a:t>
            </a:r>
            <a:endParaRPr/>
          </a:p>
        </p:txBody>
      </p:sp>
      <p:sp>
        <p:nvSpPr>
          <p:cNvPr id="266" name="Google Shape;266;p17"/>
          <p:cNvSpPr txBox="1"/>
          <p:nvPr/>
        </p:nvSpPr>
        <p:spPr>
          <a:xfrm>
            <a:off x="3781887" y="1610853"/>
            <a:ext cx="530192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haroni"/>
                <a:ea typeface="Aharoni"/>
                <a:cs typeface="Aharoni"/>
                <a:sym typeface="Aharoni"/>
              </a:rPr>
              <a:t>Jesús compara al árbol con una persona</a:t>
            </a:r>
            <a:endParaRPr/>
          </a:p>
        </p:txBody>
      </p:sp>
      <p:sp>
        <p:nvSpPr>
          <p:cNvPr id="267" name="Google Shape;267;p17"/>
          <p:cNvSpPr txBox="1"/>
          <p:nvPr/>
        </p:nvSpPr>
        <p:spPr>
          <a:xfrm>
            <a:off x="0" y="3933579"/>
            <a:ext cx="8903258"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974806"/>
                </a:solidFill>
                <a:latin typeface="Aharoni"/>
                <a:ea typeface="Aharoni"/>
                <a:cs typeface="Aharoni"/>
                <a:sym typeface="Aharoni"/>
              </a:rPr>
              <a:t>¿Cómo crees que son las acciones de una buena persona?y ¿las de una mala persona?Compáralas con las manzanas del dibujo</a:t>
            </a:r>
            <a:endParaRPr sz="2800">
              <a:solidFill>
                <a:srgbClr val="974806"/>
              </a:solidFill>
              <a:latin typeface="Aharoni"/>
              <a:ea typeface="Aharoni"/>
              <a:cs typeface="Aharoni"/>
              <a:sym typeface="Aharoni"/>
            </a:endParaRPr>
          </a:p>
        </p:txBody>
      </p:sp>
      <p:pic>
        <p:nvPicPr>
          <p:cNvPr id="268" name="Google Shape;268;p17"/>
          <p:cNvPicPr preferRelativeResize="0"/>
          <p:nvPr/>
        </p:nvPicPr>
        <p:blipFill rotWithShape="1">
          <a:blip r:embed="rId3">
            <a:alphaModFix/>
          </a:blip>
          <a:srcRect/>
          <a:stretch/>
        </p:blipFill>
        <p:spPr>
          <a:xfrm>
            <a:off x="98497" y="1925663"/>
            <a:ext cx="3563019" cy="1997515"/>
          </a:xfrm>
          <a:prstGeom prst="rect">
            <a:avLst/>
          </a:prstGeom>
          <a:noFill/>
          <a:ln>
            <a:noFill/>
          </a:ln>
        </p:spPr>
      </p:pic>
      <p:sp>
        <p:nvSpPr>
          <p:cNvPr id="269" name="Google Shape;269;p17"/>
          <p:cNvSpPr txBox="1"/>
          <p:nvPr/>
        </p:nvSpPr>
        <p:spPr>
          <a:xfrm>
            <a:off x="3721701" y="2362590"/>
            <a:ext cx="53621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974806"/>
                </a:solidFill>
                <a:latin typeface="Aharoni"/>
                <a:ea typeface="Aharoni"/>
                <a:cs typeface="Aharoni"/>
                <a:sym typeface="Aharoni"/>
              </a:rPr>
              <a:t>¿Con qué compara los frutos?</a:t>
            </a:r>
            <a:endParaRPr sz="2800">
              <a:solidFill>
                <a:schemeClr val="dk1"/>
              </a:solidFill>
              <a:latin typeface="Calibri"/>
              <a:ea typeface="Calibri"/>
              <a:cs typeface="Calibri"/>
              <a:sym typeface="Calibri"/>
            </a:endParaRPr>
          </a:p>
        </p:txBody>
      </p:sp>
      <p:sp>
        <p:nvSpPr>
          <p:cNvPr id="270" name="Google Shape;270;p17"/>
          <p:cNvSpPr txBox="1"/>
          <p:nvPr/>
        </p:nvSpPr>
        <p:spPr>
          <a:xfrm>
            <a:off x="3781887" y="2743166"/>
            <a:ext cx="5241742"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haroni"/>
                <a:ea typeface="Aharoni"/>
                <a:cs typeface="Aharoni"/>
                <a:sym typeface="Aharoni"/>
              </a:rPr>
              <a:t>Jesús compara los frutos del árbol con las palabras y acciones de la persona.</a:t>
            </a:r>
            <a:endParaRPr/>
          </a:p>
        </p:txBody>
      </p:sp>
      <p:pic>
        <p:nvPicPr>
          <p:cNvPr id="271" name="Google Shape;271;p17"/>
          <p:cNvPicPr preferRelativeResize="0"/>
          <p:nvPr/>
        </p:nvPicPr>
        <p:blipFill rotWithShape="1">
          <a:blip r:embed="rId4">
            <a:alphaModFix/>
          </a:blip>
          <a:srcRect/>
          <a:stretch/>
        </p:blipFill>
        <p:spPr>
          <a:xfrm>
            <a:off x="1839594" y="5212063"/>
            <a:ext cx="1591452" cy="1585156"/>
          </a:xfrm>
          <a:prstGeom prst="rect">
            <a:avLst/>
          </a:prstGeom>
          <a:noFill/>
          <a:ln>
            <a:noFill/>
          </a:ln>
        </p:spPr>
      </p:pic>
      <p:pic>
        <p:nvPicPr>
          <p:cNvPr id="272" name="Google Shape;272;p17"/>
          <p:cNvPicPr preferRelativeResize="0"/>
          <p:nvPr/>
        </p:nvPicPr>
        <p:blipFill rotWithShape="1">
          <a:blip r:embed="rId5">
            <a:alphaModFix/>
          </a:blip>
          <a:srcRect/>
          <a:stretch/>
        </p:blipFill>
        <p:spPr>
          <a:xfrm>
            <a:off x="4317682" y="4858543"/>
            <a:ext cx="2790548" cy="1962104"/>
          </a:xfrm>
          <a:prstGeom prst="rect">
            <a:avLst/>
          </a:prstGeom>
          <a:noFill/>
          <a:ln>
            <a:noFill/>
          </a:ln>
        </p:spPr>
      </p:pic>
      <p:sp>
        <p:nvSpPr>
          <p:cNvPr id="273" name="Google Shape;273;p17"/>
          <p:cNvSpPr txBox="1"/>
          <p:nvPr/>
        </p:nvSpPr>
        <p:spPr>
          <a:xfrm>
            <a:off x="257452" y="5717219"/>
            <a:ext cx="15003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Black"/>
                <a:ea typeface="Arial Black"/>
                <a:cs typeface="Arial Black"/>
                <a:sym typeface="Arial Black"/>
              </a:rPr>
              <a:t>Buena Persona</a:t>
            </a:r>
            <a:endParaRPr/>
          </a:p>
        </p:txBody>
      </p:sp>
      <p:sp>
        <p:nvSpPr>
          <p:cNvPr id="274" name="Google Shape;274;p17"/>
          <p:cNvSpPr txBox="1"/>
          <p:nvPr/>
        </p:nvSpPr>
        <p:spPr>
          <a:xfrm>
            <a:off x="6757386" y="5549767"/>
            <a:ext cx="15003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Black"/>
                <a:ea typeface="Arial Black"/>
                <a:cs typeface="Arial Black"/>
                <a:sym typeface="Arial Black"/>
              </a:rPr>
              <a:t>Mala Persona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8"/>
                                        </p:tgtEl>
                                        <p:attrNameLst>
                                          <p:attrName>style.visibility</p:attrName>
                                        </p:attrNameLst>
                                      </p:cBhvr>
                                      <p:to>
                                        <p:strVal val="visible"/>
                                      </p:to>
                                    </p:set>
                                    <p:animEffect transition="in" filter="fade">
                                      <p:cBhvr>
                                        <p:cTn id="11" dur="500"/>
                                        <p:tgtEl>
                                          <p:spTgt spid="26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6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3"/>
                                        </p:tgtEl>
                                        <p:attrNameLst>
                                          <p:attrName>style.visibility</p:attrName>
                                        </p:attrNameLst>
                                      </p:cBhvr>
                                      <p:to>
                                        <p:strVal val="visible"/>
                                      </p:to>
                                    </p:set>
                                    <p:anim calcmode="lin" valueType="num">
                                      <p:cBhvr additive="base">
                                        <p:cTn id="36" dur="500"/>
                                        <p:tgtEl>
                                          <p:spTgt spid="27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2"/>
                                        </p:tgtEl>
                                        <p:attrNameLst>
                                          <p:attrName>style.visibility</p:attrName>
                                        </p:attrNameLst>
                                      </p:cBhvr>
                                      <p:to>
                                        <p:strVal val="visible"/>
                                      </p:to>
                                    </p:set>
                                    <p:animEffect transition="in" filter="fade">
                                      <p:cBhvr>
                                        <p:cTn id="45" dur="500"/>
                                        <p:tgtEl>
                                          <p:spTgt spid="27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74"/>
                                        </p:tgtEl>
                                        <p:attrNameLst>
                                          <p:attrName>style.visibility</p:attrName>
                                        </p:attrNameLst>
                                      </p:cBhvr>
                                      <p:to>
                                        <p:strVal val="visible"/>
                                      </p:to>
                                    </p:set>
                                    <p:anim calcmode="lin" valueType="num">
                                      <p:cBhvr additive="base">
                                        <p:cTn id="50" dur="500"/>
                                        <p:tgtEl>
                                          <p:spTgt spid="2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78"/>
        <p:cNvGrpSpPr/>
        <p:nvPr/>
      </p:nvGrpSpPr>
      <p:grpSpPr>
        <a:xfrm>
          <a:off x="0" y="0"/>
          <a:ext cx="0" cy="0"/>
          <a:chOff x="0" y="0"/>
          <a:chExt cx="0" cy="0"/>
        </a:xfrm>
      </p:grpSpPr>
      <p:sp>
        <p:nvSpPr>
          <p:cNvPr id="279" name="Google Shape;279;p18"/>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18"/>
          <p:cNvSpPr txBox="1"/>
          <p:nvPr/>
        </p:nvSpPr>
        <p:spPr>
          <a:xfrm>
            <a:off x="3429000" y="36200"/>
            <a:ext cx="243840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haroni"/>
                <a:ea typeface="Aharoni"/>
                <a:cs typeface="Aharoni"/>
                <a:sym typeface="Aharoni"/>
              </a:rPr>
              <a:t>RESUMEN</a:t>
            </a:r>
            <a:endParaRPr/>
          </a:p>
          <a:p>
            <a:pPr marL="0" marR="0" lvl="0" indent="0" algn="l" rtl="0">
              <a:spcBef>
                <a:spcPts val="0"/>
              </a:spcBef>
              <a:spcAft>
                <a:spcPts val="0"/>
              </a:spcAft>
              <a:buNone/>
            </a:pPr>
            <a:endParaRPr sz="2800">
              <a:solidFill>
                <a:schemeClr val="dk1"/>
              </a:solidFill>
              <a:latin typeface="Aharoni"/>
              <a:ea typeface="Aharoni"/>
              <a:cs typeface="Aharoni"/>
              <a:sym typeface="Aharoni"/>
            </a:endParaRPr>
          </a:p>
          <a:p>
            <a:pPr marL="0" marR="0" lvl="0" indent="0" algn="l" rtl="0">
              <a:spcBef>
                <a:spcPts val="0"/>
              </a:spcBef>
              <a:spcAft>
                <a:spcPts val="0"/>
              </a:spcAft>
              <a:buNone/>
            </a:pPr>
            <a:r>
              <a:rPr lang="en-US" sz="2800" b="1">
                <a:solidFill>
                  <a:srgbClr val="FF0000"/>
                </a:solidFill>
                <a:latin typeface="Aharoni"/>
                <a:ea typeface="Aharoni"/>
                <a:cs typeface="Aharoni"/>
                <a:sym typeface="Aharoni"/>
              </a:rPr>
              <a:t>                         </a:t>
            </a:r>
            <a:endParaRPr sz="2800">
              <a:solidFill>
                <a:schemeClr val="dk1"/>
              </a:solidFill>
              <a:latin typeface="Aharoni"/>
              <a:ea typeface="Aharoni"/>
              <a:cs typeface="Aharoni"/>
              <a:sym typeface="Aharoni"/>
            </a:endParaRPr>
          </a:p>
        </p:txBody>
      </p:sp>
      <p:sp>
        <p:nvSpPr>
          <p:cNvPr id="281" name="Google Shape;281;p18"/>
          <p:cNvSpPr txBox="1"/>
          <p:nvPr/>
        </p:nvSpPr>
        <p:spPr>
          <a:xfrm>
            <a:off x="174895" y="477434"/>
            <a:ext cx="909901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974806"/>
                </a:solidFill>
                <a:latin typeface="Aharoni"/>
                <a:ea typeface="Aharoni"/>
                <a:cs typeface="Aharoni"/>
                <a:sym typeface="Aharoni"/>
              </a:rPr>
              <a:t>Jesús nos invita a saber distinguir entre los buenos frutos y los malos, entre las buenas personas y las personas que no son buenas para nosotros.</a:t>
            </a:r>
            <a:endParaRPr/>
          </a:p>
        </p:txBody>
      </p:sp>
      <p:sp>
        <p:nvSpPr>
          <p:cNvPr id="282" name="Google Shape;282;p18"/>
          <p:cNvSpPr txBox="1"/>
          <p:nvPr/>
        </p:nvSpPr>
        <p:spPr>
          <a:xfrm>
            <a:off x="861134" y="1891609"/>
            <a:ext cx="742173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974806"/>
                </a:solidFill>
                <a:latin typeface="Arial Black"/>
                <a:ea typeface="Arial Black"/>
                <a:cs typeface="Arial Black"/>
                <a:sym typeface="Arial Black"/>
              </a:rPr>
              <a:t>Rodearnos de buenas personas que nos ayuden a seguir el camino hacia Jesús</a:t>
            </a:r>
            <a:endParaRPr/>
          </a:p>
        </p:txBody>
      </p:sp>
      <p:pic>
        <p:nvPicPr>
          <p:cNvPr id="283" name="Google Shape;283;p18"/>
          <p:cNvPicPr preferRelativeResize="0"/>
          <p:nvPr/>
        </p:nvPicPr>
        <p:blipFill rotWithShape="1">
          <a:blip r:embed="rId3">
            <a:alphaModFix/>
          </a:blip>
          <a:srcRect/>
          <a:stretch/>
        </p:blipFill>
        <p:spPr>
          <a:xfrm>
            <a:off x="199619" y="2015231"/>
            <a:ext cx="610654" cy="610654"/>
          </a:xfrm>
          <a:prstGeom prst="rect">
            <a:avLst/>
          </a:prstGeom>
          <a:noFill/>
          <a:ln>
            <a:noFill/>
          </a:ln>
        </p:spPr>
      </p:pic>
      <p:sp>
        <p:nvSpPr>
          <p:cNvPr id="284" name="Google Shape;284;p18"/>
          <p:cNvSpPr txBox="1"/>
          <p:nvPr/>
        </p:nvSpPr>
        <p:spPr>
          <a:xfrm>
            <a:off x="846863" y="3068698"/>
            <a:ext cx="650384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974806"/>
                </a:solidFill>
                <a:latin typeface="Arial Black"/>
                <a:ea typeface="Arial Black"/>
                <a:cs typeface="Arial Black"/>
                <a:sym typeface="Arial Black"/>
              </a:rPr>
              <a:t>Dejarnos guiar por Jesús, por su palabra, y por quienes lo representan ( los sacerdotes) y prepararnos para recibir los sacramentos.</a:t>
            </a:r>
            <a:endParaRPr/>
          </a:p>
        </p:txBody>
      </p:sp>
      <p:pic>
        <p:nvPicPr>
          <p:cNvPr id="285" name="Google Shape;285;p18"/>
          <p:cNvPicPr preferRelativeResize="0"/>
          <p:nvPr/>
        </p:nvPicPr>
        <p:blipFill rotWithShape="1">
          <a:blip r:embed="rId3">
            <a:alphaModFix/>
          </a:blip>
          <a:srcRect/>
          <a:stretch/>
        </p:blipFill>
        <p:spPr>
          <a:xfrm>
            <a:off x="199619" y="3123673"/>
            <a:ext cx="610654" cy="610654"/>
          </a:xfrm>
          <a:prstGeom prst="rect">
            <a:avLst/>
          </a:prstGeom>
          <a:noFill/>
          <a:ln>
            <a:noFill/>
          </a:ln>
        </p:spPr>
      </p:pic>
      <p:pic>
        <p:nvPicPr>
          <p:cNvPr id="286" name="Google Shape;286;p18"/>
          <p:cNvPicPr preferRelativeResize="0"/>
          <p:nvPr/>
        </p:nvPicPr>
        <p:blipFill rotWithShape="1">
          <a:blip r:embed="rId3">
            <a:alphaModFix/>
          </a:blip>
          <a:srcRect/>
          <a:stretch/>
        </p:blipFill>
        <p:spPr>
          <a:xfrm>
            <a:off x="199619" y="4995572"/>
            <a:ext cx="610654" cy="610654"/>
          </a:xfrm>
          <a:prstGeom prst="rect">
            <a:avLst/>
          </a:prstGeom>
          <a:noFill/>
          <a:ln>
            <a:noFill/>
          </a:ln>
        </p:spPr>
      </p:pic>
      <p:pic>
        <p:nvPicPr>
          <p:cNvPr id="287" name="Google Shape;287;p18"/>
          <p:cNvPicPr preferRelativeResize="0"/>
          <p:nvPr/>
        </p:nvPicPr>
        <p:blipFill rotWithShape="1">
          <a:blip r:embed="rId4">
            <a:alphaModFix/>
          </a:blip>
          <a:srcRect/>
          <a:stretch/>
        </p:blipFill>
        <p:spPr>
          <a:xfrm flipH="1">
            <a:off x="7858301" y="1904110"/>
            <a:ext cx="849130" cy="845770"/>
          </a:xfrm>
          <a:prstGeom prst="rect">
            <a:avLst/>
          </a:prstGeom>
          <a:noFill/>
          <a:ln>
            <a:noFill/>
          </a:ln>
        </p:spPr>
      </p:pic>
      <p:pic>
        <p:nvPicPr>
          <p:cNvPr id="288" name="Google Shape;288;p18"/>
          <p:cNvPicPr preferRelativeResize="0"/>
          <p:nvPr/>
        </p:nvPicPr>
        <p:blipFill rotWithShape="1">
          <a:blip r:embed="rId5">
            <a:alphaModFix/>
          </a:blip>
          <a:srcRect/>
          <a:stretch/>
        </p:blipFill>
        <p:spPr>
          <a:xfrm>
            <a:off x="7518311" y="4693630"/>
            <a:ext cx="1625689" cy="1860511"/>
          </a:xfrm>
          <a:prstGeom prst="rect">
            <a:avLst/>
          </a:prstGeom>
          <a:noFill/>
          <a:ln>
            <a:noFill/>
          </a:ln>
        </p:spPr>
      </p:pic>
      <p:sp>
        <p:nvSpPr>
          <p:cNvPr id="289" name="Google Shape;289;p18"/>
          <p:cNvSpPr txBox="1"/>
          <p:nvPr/>
        </p:nvSpPr>
        <p:spPr>
          <a:xfrm>
            <a:off x="846863" y="4919008"/>
            <a:ext cx="6864346"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974806"/>
                </a:solidFill>
                <a:latin typeface="Arial Black"/>
                <a:ea typeface="Arial Black"/>
                <a:cs typeface="Arial Black"/>
                <a:sym typeface="Arial Black"/>
              </a:rPr>
              <a:t>No juzgar, ni ver los defectos de los demás. Con humildad ante Dios veamos nuestros pecados y nos libremos de ellos ( en la confesión), con el firme propósito de mejorar.</a:t>
            </a:r>
            <a:endParaRPr/>
          </a:p>
        </p:txBody>
      </p:sp>
      <p:pic>
        <p:nvPicPr>
          <p:cNvPr id="290" name="Google Shape;290;p18"/>
          <p:cNvPicPr preferRelativeResize="0"/>
          <p:nvPr/>
        </p:nvPicPr>
        <p:blipFill rotWithShape="1">
          <a:blip r:embed="rId6">
            <a:alphaModFix/>
          </a:blip>
          <a:srcRect/>
          <a:stretch/>
        </p:blipFill>
        <p:spPr>
          <a:xfrm>
            <a:off x="7304490" y="2901809"/>
            <a:ext cx="1639891" cy="16398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83"/>
                                        </p:tgtEl>
                                        <p:attrNameLst>
                                          <p:attrName>style.visibility</p:attrName>
                                        </p:attrNameLst>
                                      </p:cBhvr>
                                      <p:to>
                                        <p:strVal val="visible"/>
                                      </p:to>
                                    </p:set>
                                    <p:anim calcmode="lin" valueType="num">
                                      <p:cBhvr additive="base">
                                        <p:cTn id="11" dur="500"/>
                                        <p:tgtEl>
                                          <p:spTgt spid="28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2"/>
                                        </p:tgtEl>
                                        <p:attrNameLst>
                                          <p:attrName>style.visibility</p:attrName>
                                        </p:attrNameLst>
                                      </p:cBhvr>
                                      <p:to>
                                        <p:strVal val="visible"/>
                                      </p:to>
                                    </p:set>
                                    <p:animEffect transition="in" filter="fade">
                                      <p:cBhvr>
                                        <p:cTn id="16" dur="1000"/>
                                        <p:tgtEl>
                                          <p:spTgt spid="28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7"/>
                                        </p:tgtEl>
                                        <p:attrNameLst>
                                          <p:attrName>style.visibility</p:attrName>
                                        </p:attrNameLst>
                                      </p:cBhvr>
                                      <p:to>
                                        <p:strVal val="visible"/>
                                      </p:to>
                                    </p:set>
                                    <p:anim calcmode="lin" valueType="num">
                                      <p:cBhvr additive="base">
                                        <p:cTn id="21" dur="500"/>
                                        <p:tgtEl>
                                          <p:spTgt spid="28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5"/>
                                        </p:tgtEl>
                                        <p:attrNameLst>
                                          <p:attrName>style.visibility</p:attrName>
                                        </p:attrNameLst>
                                      </p:cBhvr>
                                      <p:to>
                                        <p:strVal val="visible"/>
                                      </p:to>
                                    </p:set>
                                    <p:animEffect transition="in" filter="fade">
                                      <p:cBhvr>
                                        <p:cTn id="26" dur="500"/>
                                        <p:tgtEl>
                                          <p:spTgt spid="2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4"/>
                                        </p:tgtEl>
                                        <p:attrNameLst>
                                          <p:attrName>style.visibility</p:attrName>
                                        </p:attrNameLst>
                                      </p:cBhvr>
                                      <p:to>
                                        <p:strVal val="visible"/>
                                      </p:to>
                                    </p:set>
                                    <p:animEffect transition="in" filter="fade">
                                      <p:cBhvr>
                                        <p:cTn id="31" dur="500"/>
                                        <p:tgtEl>
                                          <p:spTgt spid="28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9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6"/>
                                        </p:tgtEl>
                                        <p:attrNameLst>
                                          <p:attrName>style.visibility</p:attrName>
                                        </p:attrNameLst>
                                      </p:cBhvr>
                                      <p:to>
                                        <p:strVal val="visible"/>
                                      </p:to>
                                    </p:set>
                                    <p:animEffect transition="in" filter="fade">
                                      <p:cBhvr>
                                        <p:cTn id="40" dur="500"/>
                                        <p:tgtEl>
                                          <p:spTgt spid="2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89"/>
                                        </p:tgtEl>
                                        <p:attrNameLst>
                                          <p:attrName>style.visibility</p:attrName>
                                        </p:attrNameLst>
                                      </p:cBhvr>
                                      <p:to>
                                        <p:strVal val="visible"/>
                                      </p:to>
                                    </p:set>
                                    <p:animEffect transition="in" filter="fade">
                                      <p:cBhvr>
                                        <p:cTn id="45" dur="2000"/>
                                        <p:tgtEl>
                                          <p:spTgt spid="28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88"/>
                                        </p:tgtEl>
                                        <p:attrNameLst>
                                          <p:attrName>style.visibility</p:attrName>
                                        </p:attrNameLst>
                                      </p:cBhvr>
                                      <p:to>
                                        <p:strVal val="visible"/>
                                      </p:to>
                                    </p:set>
                                    <p:anim calcmode="lin" valueType="num">
                                      <p:cBhvr additive="base">
                                        <p:cTn id="50" dur="500"/>
                                        <p:tgtEl>
                                          <p:spTgt spid="2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94"/>
        <p:cNvGrpSpPr/>
        <p:nvPr/>
      </p:nvGrpSpPr>
      <p:grpSpPr>
        <a:xfrm>
          <a:off x="0" y="0"/>
          <a:ext cx="0" cy="0"/>
          <a:chOff x="0" y="0"/>
          <a:chExt cx="0" cy="0"/>
        </a:xfrm>
      </p:grpSpPr>
      <p:pic>
        <p:nvPicPr>
          <p:cNvPr id="295" name="Google Shape;295;p19" descr="This is a set of PowerPoint background pictures with books and children as  bac… | Cute powerpoint templates, Cool powerpoint backgrounds, Powerpoint  background free"/>
          <p:cNvPicPr preferRelativeResize="0"/>
          <p:nvPr/>
        </p:nvPicPr>
        <p:blipFill rotWithShape="1">
          <a:blip r:embed="rId3">
            <a:alphaModFix/>
          </a:blip>
          <a:srcRect/>
          <a:stretch/>
        </p:blipFill>
        <p:spPr>
          <a:xfrm>
            <a:off x="0" y="743505"/>
            <a:ext cx="9144000" cy="5141913"/>
          </a:xfrm>
          <a:prstGeom prst="rect">
            <a:avLst/>
          </a:prstGeom>
          <a:noFill/>
          <a:ln>
            <a:noFill/>
          </a:ln>
        </p:spPr>
      </p:pic>
      <p:sp>
        <p:nvSpPr>
          <p:cNvPr id="296" name="Google Shape;296;p19"/>
          <p:cNvSpPr txBox="1"/>
          <p:nvPr/>
        </p:nvSpPr>
        <p:spPr>
          <a:xfrm>
            <a:off x="1455937" y="3340223"/>
            <a:ext cx="5914748" cy="110799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6600">
                <a:solidFill>
                  <a:srgbClr val="974806"/>
                </a:solidFill>
                <a:latin typeface="Arial Black"/>
                <a:ea typeface="Arial Black"/>
                <a:cs typeface="Arial Black"/>
                <a:sym typeface="Arial Black"/>
              </a:rPr>
              <a:t>ACTIVIDAD</a:t>
            </a:r>
            <a:endParaRPr sz="6600" b="1">
              <a:solidFill>
                <a:srgbClr val="974806"/>
              </a:solidFill>
              <a:latin typeface="Arial Black"/>
              <a:ea typeface="Arial Black"/>
              <a:cs typeface="Arial Black"/>
              <a:sym typeface="Arial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sp>
        <p:nvSpPr>
          <p:cNvPr id="301" name="Google Shape;301;p20"/>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2" name="Google Shape;302;p20"/>
          <p:cNvPicPr preferRelativeResize="0"/>
          <p:nvPr/>
        </p:nvPicPr>
        <p:blipFill rotWithShape="1">
          <a:blip r:embed="rId3">
            <a:alphaModFix/>
          </a:blip>
          <a:srcRect/>
          <a:stretch/>
        </p:blipFill>
        <p:spPr>
          <a:xfrm>
            <a:off x="1881081" y="641117"/>
            <a:ext cx="6097961" cy="6287584"/>
          </a:xfrm>
          <a:prstGeom prst="rect">
            <a:avLst/>
          </a:prstGeom>
          <a:noFill/>
          <a:ln>
            <a:noFill/>
          </a:ln>
        </p:spPr>
      </p:pic>
      <p:sp>
        <p:nvSpPr>
          <p:cNvPr id="305" name="Google Shape;305;p20"/>
          <p:cNvSpPr/>
          <p:nvPr/>
        </p:nvSpPr>
        <p:spPr>
          <a:xfrm>
            <a:off x="1914155" y="4699027"/>
            <a:ext cx="942974" cy="37147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20"/>
          <p:cNvSpPr/>
          <p:nvPr/>
        </p:nvSpPr>
        <p:spPr>
          <a:xfrm>
            <a:off x="2385641" y="5112983"/>
            <a:ext cx="1062037" cy="3143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20"/>
          <p:cNvSpPr/>
          <p:nvPr/>
        </p:nvSpPr>
        <p:spPr>
          <a:xfrm>
            <a:off x="1977314" y="5515738"/>
            <a:ext cx="942974" cy="3143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20"/>
          <p:cNvSpPr/>
          <p:nvPr/>
        </p:nvSpPr>
        <p:spPr>
          <a:xfrm>
            <a:off x="3284272" y="5384793"/>
            <a:ext cx="942974" cy="3143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20"/>
          <p:cNvSpPr/>
          <p:nvPr/>
        </p:nvSpPr>
        <p:spPr>
          <a:xfrm>
            <a:off x="3040680" y="5710043"/>
            <a:ext cx="1125639" cy="3143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20"/>
          <p:cNvSpPr txBox="1"/>
          <p:nvPr/>
        </p:nvSpPr>
        <p:spPr>
          <a:xfrm>
            <a:off x="29630" y="1132006"/>
            <a:ext cx="1887001" cy="50474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1.- Feliz</a:t>
            </a:r>
            <a:endParaRPr dirty="0"/>
          </a:p>
          <a:p>
            <a:pPr marL="0" marR="0" lvl="0" indent="0" algn="l" rtl="0">
              <a:spcBef>
                <a:spcPts val="0"/>
              </a:spcBef>
              <a:spcAft>
                <a:spcPts val="0"/>
              </a:spcAft>
              <a:buNone/>
            </a:pP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2.- </a:t>
            </a:r>
            <a:r>
              <a:rPr lang="en-US" sz="1400" dirty="0" err="1">
                <a:solidFill>
                  <a:srgbClr val="974806"/>
                </a:solidFill>
                <a:latin typeface="Arial Black"/>
                <a:ea typeface="Arial Black"/>
                <a:cs typeface="Arial Black"/>
                <a:sym typeface="Arial Black"/>
              </a:rPr>
              <a:t>Egoista</a:t>
            </a: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3.- </a:t>
            </a:r>
            <a:r>
              <a:rPr lang="en-US" sz="1400" dirty="0" err="1">
                <a:solidFill>
                  <a:srgbClr val="974806"/>
                </a:solidFill>
                <a:latin typeface="Arial Black"/>
                <a:ea typeface="Arial Black"/>
                <a:cs typeface="Arial Black"/>
                <a:sym typeface="Arial Black"/>
              </a:rPr>
              <a:t>Odioso</a:t>
            </a: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4.- </a:t>
            </a:r>
            <a:r>
              <a:rPr lang="en-US" sz="1400" dirty="0" err="1">
                <a:solidFill>
                  <a:srgbClr val="974806"/>
                </a:solidFill>
                <a:latin typeface="Arial Black"/>
                <a:ea typeface="Arial Black"/>
                <a:cs typeface="Arial Black"/>
                <a:sym typeface="Arial Black"/>
              </a:rPr>
              <a:t>Humilde</a:t>
            </a: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5.-Desobediente</a:t>
            </a:r>
            <a:endParaRPr dirty="0"/>
          </a:p>
          <a:p>
            <a:pPr marL="0" marR="0" lvl="0" indent="0" algn="l" rtl="0">
              <a:spcBef>
                <a:spcPts val="0"/>
              </a:spcBef>
              <a:spcAft>
                <a:spcPts val="0"/>
              </a:spcAft>
              <a:buNone/>
            </a:pP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6.- Generos</a:t>
            </a:r>
            <a:r>
              <a:rPr lang="en-US" dirty="0">
                <a:solidFill>
                  <a:srgbClr val="974806"/>
                </a:solidFill>
                <a:latin typeface="Arial Black"/>
                <a:ea typeface="Arial Black"/>
                <a:cs typeface="Arial Black"/>
                <a:sym typeface="Arial Black"/>
              </a:rPr>
              <a:t>a</a:t>
            </a: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7.- </a:t>
            </a:r>
            <a:r>
              <a:rPr lang="en-US" sz="1400" dirty="0" err="1">
                <a:solidFill>
                  <a:srgbClr val="974806"/>
                </a:solidFill>
                <a:latin typeface="Arial Black"/>
                <a:ea typeface="Arial Black"/>
                <a:cs typeface="Arial Black"/>
                <a:sym typeface="Arial Black"/>
              </a:rPr>
              <a:t>Violenta</a:t>
            </a: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8.-Misericordiosa</a:t>
            </a: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9.- </a:t>
            </a:r>
            <a:r>
              <a:rPr lang="en-US" sz="1400" dirty="0" err="1">
                <a:solidFill>
                  <a:srgbClr val="974806"/>
                </a:solidFill>
                <a:latin typeface="Arial Black"/>
                <a:ea typeface="Arial Black"/>
                <a:cs typeface="Arial Black"/>
                <a:sym typeface="Arial Black"/>
              </a:rPr>
              <a:t>Mentiroso</a:t>
            </a: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10.-Envidiosa</a:t>
            </a:r>
            <a:endParaRPr dirty="0"/>
          </a:p>
          <a:p>
            <a:pPr marL="0" marR="0" lvl="0" indent="0" algn="l" rtl="0">
              <a:spcBef>
                <a:spcPts val="0"/>
              </a:spcBef>
              <a:spcAft>
                <a:spcPts val="0"/>
              </a:spcAft>
              <a:buNone/>
            </a:pP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11.- Buena</a:t>
            </a:r>
            <a:endParaRPr dirty="0"/>
          </a:p>
          <a:p>
            <a:pPr marL="0" marR="0" lvl="0" indent="0" algn="l" rtl="0">
              <a:spcBef>
                <a:spcPts val="0"/>
              </a:spcBef>
              <a:spcAft>
                <a:spcPts val="0"/>
              </a:spcAft>
              <a:buNone/>
            </a:pPr>
            <a:endParaRPr sz="1400" dirty="0">
              <a:solidFill>
                <a:srgbClr val="974806"/>
              </a:solidFill>
              <a:latin typeface="Arial Black"/>
              <a:ea typeface="Arial Black"/>
              <a:cs typeface="Arial Black"/>
              <a:sym typeface="Arial Black"/>
            </a:endParaRPr>
          </a:p>
          <a:p>
            <a:pPr marL="0" marR="0" lvl="0" indent="0" algn="l" rtl="0">
              <a:spcBef>
                <a:spcPts val="0"/>
              </a:spcBef>
              <a:spcAft>
                <a:spcPts val="0"/>
              </a:spcAft>
              <a:buNone/>
            </a:pPr>
            <a:r>
              <a:rPr lang="en-US" sz="1400" dirty="0">
                <a:solidFill>
                  <a:srgbClr val="974806"/>
                </a:solidFill>
                <a:latin typeface="Arial Black"/>
                <a:ea typeface="Arial Black"/>
                <a:cs typeface="Arial Black"/>
                <a:sym typeface="Arial Black"/>
              </a:rPr>
              <a:t>12.- Amoroso</a:t>
            </a:r>
            <a:endParaRPr dirty="0"/>
          </a:p>
        </p:txBody>
      </p:sp>
      <p:sp>
        <p:nvSpPr>
          <p:cNvPr id="312" name="Google Shape;312;p20"/>
          <p:cNvSpPr/>
          <p:nvPr/>
        </p:nvSpPr>
        <p:spPr>
          <a:xfrm>
            <a:off x="5448153" y="5705775"/>
            <a:ext cx="1095375" cy="3143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20"/>
          <p:cNvSpPr/>
          <p:nvPr/>
        </p:nvSpPr>
        <p:spPr>
          <a:xfrm>
            <a:off x="5658009" y="5368392"/>
            <a:ext cx="1095375" cy="3143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5" name="Google Shape;315;p20"/>
          <p:cNvSpPr/>
          <p:nvPr/>
        </p:nvSpPr>
        <p:spPr>
          <a:xfrm>
            <a:off x="6663920" y="5535124"/>
            <a:ext cx="1095375" cy="3143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20"/>
          <p:cNvSpPr/>
          <p:nvPr/>
        </p:nvSpPr>
        <p:spPr>
          <a:xfrm>
            <a:off x="6233600" y="5137433"/>
            <a:ext cx="942974" cy="3143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20"/>
          <p:cNvSpPr/>
          <p:nvPr/>
        </p:nvSpPr>
        <p:spPr>
          <a:xfrm>
            <a:off x="7117367" y="5216299"/>
            <a:ext cx="813075" cy="3143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20"/>
          <p:cNvSpPr/>
          <p:nvPr/>
        </p:nvSpPr>
        <p:spPr>
          <a:xfrm>
            <a:off x="7115064" y="4779407"/>
            <a:ext cx="813075" cy="3143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20"/>
          <p:cNvSpPr/>
          <p:nvPr/>
        </p:nvSpPr>
        <p:spPr>
          <a:xfrm>
            <a:off x="2582945" y="2358003"/>
            <a:ext cx="133094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cap="none" dirty="0">
                <a:solidFill>
                  <a:srgbClr val="FF0000"/>
                </a:solidFill>
                <a:latin typeface="Arial Black"/>
                <a:ea typeface="Arial Black"/>
                <a:cs typeface="Arial Black"/>
                <a:sym typeface="Arial Black"/>
              </a:rPr>
              <a:t>Feliz</a:t>
            </a:r>
            <a:endParaRPr dirty="0"/>
          </a:p>
        </p:txBody>
      </p:sp>
      <p:sp>
        <p:nvSpPr>
          <p:cNvPr id="322" name="Google Shape;322;p20"/>
          <p:cNvSpPr/>
          <p:nvPr/>
        </p:nvSpPr>
        <p:spPr>
          <a:xfrm>
            <a:off x="3990603" y="2059046"/>
            <a:ext cx="13773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cap="none" dirty="0" err="1">
                <a:solidFill>
                  <a:srgbClr val="FF0000"/>
                </a:solidFill>
                <a:latin typeface="Arial Black"/>
                <a:ea typeface="Arial Black"/>
                <a:cs typeface="Arial Black"/>
                <a:sym typeface="Arial Black"/>
              </a:rPr>
              <a:t>Humilde</a:t>
            </a:r>
            <a:endParaRPr sz="1800" b="0" cap="none" dirty="0">
              <a:solidFill>
                <a:srgbClr val="FF0000"/>
              </a:solidFill>
              <a:latin typeface="Arial Black"/>
              <a:ea typeface="Arial Black"/>
              <a:cs typeface="Arial Black"/>
              <a:sym typeface="Arial Black"/>
            </a:endParaRPr>
          </a:p>
        </p:txBody>
      </p:sp>
      <p:sp>
        <p:nvSpPr>
          <p:cNvPr id="323" name="Google Shape;323;p20"/>
          <p:cNvSpPr/>
          <p:nvPr/>
        </p:nvSpPr>
        <p:spPr>
          <a:xfrm>
            <a:off x="2461778" y="3715714"/>
            <a:ext cx="177856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FF0000"/>
                </a:solidFill>
                <a:latin typeface="Arial Black"/>
                <a:ea typeface="Arial Black"/>
                <a:cs typeface="Arial Black"/>
                <a:sym typeface="Arial Black"/>
              </a:rPr>
              <a:t>Generosa</a:t>
            </a:r>
            <a:endParaRPr sz="1800" b="0" cap="none" dirty="0">
              <a:solidFill>
                <a:srgbClr val="FF0000"/>
              </a:solidFill>
              <a:latin typeface="Arial Black"/>
              <a:ea typeface="Arial Black"/>
              <a:cs typeface="Arial Black"/>
              <a:sym typeface="Arial Black"/>
            </a:endParaRPr>
          </a:p>
        </p:txBody>
      </p:sp>
      <p:sp>
        <p:nvSpPr>
          <p:cNvPr id="324" name="Google Shape;324;p20"/>
          <p:cNvSpPr/>
          <p:nvPr/>
        </p:nvSpPr>
        <p:spPr>
          <a:xfrm>
            <a:off x="3735889" y="3888206"/>
            <a:ext cx="2314215"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cap="none" dirty="0" err="1">
                <a:solidFill>
                  <a:srgbClr val="FF0000"/>
                </a:solidFill>
                <a:latin typeface="Arial Black"/>
                <a:ea typeface="Arial Black"/>
                <a:cs typeface="Arial Black"/>
                <a:sym typeface="Arial Black"/>
              </a:rPr>
              <a:t>Misericordiosa</a:t>
            </a:r>
            <a:endParaRPr sz="1800" b="0" cap="none" dirty="0">
              <a:solidFill>
                <a:srgbClr val="FF0000"/>
              </a:solidFill>
              <a:latin typeface="Arial Black"/>
              <a:ea typeface="Arial Black"/>
              <a:cs typeface="Arial Black"/>
              <a:sym typeface="Arial Black"/>
            </a:endParaRPr>
          </a:p>
        </p:txBody>
      </p:sp>
      <p:sp>
        <p:nvSpPr>
          <p:cNvPr id="325" name="Google Shape;325;p20"/>
          <p:cNvSpPr/>
          <p:nvPr/>
        </p:nvSpPr>
        <p:spPr>
          <a:xfrm>
            <a:off x="5761893" y="3791535"/>
            <a:ext cx="1095374"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cap="none" dirty="0">
                <a:solidFill>
                  <a:srgbClr val="FF0000"/>
                </a:solidFill>
                <a:latin typeface="Arial Black"/>
                <a:ea typeface="Arial Black"/>
                <a:cs typeface="Arial Black"/>
                <a:sym typeface="Arial Black"/>
              </a:rPr>
              <a:t>Buena</a:t>
            </a:r>
            <a:endParaRPr dirty="0"/>
          </a:p>
        </p:txBody>
      </p:sp>
      <p:sp>
        <p:nvSpPr>
          <p:cNvPr id="326" name="Google Shape;326;p20"/>
          <p:cNvSpPr/>
          <p:nvPr/>
        </p:nvSpPr>
        <p:spPr>
          <a:xfrm>
            <a:off x="5296950" y="2454522"/>
            <a:ext cx="132581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cap="none" dirty="0">
                <a:solidFill>
                  <a:srgbClr val="FF0000"/>
                </a:solidFill>
                <a:latin typeface="Arial Black"/>
                <a:ea typeface="Arial Black"/>
                <a:cs typeface="Arial Black"/>
                <a:sym typeface="Arial Black"/>
              </a:rPr>
              <a:t>Amoroso</a:t>
            </a:r>
            <a:endParaRPr dirty="0"/>
          </a:p>
        </p:txBody>
      </p:sp>
      <p:sp>
        <p:nvSpPr>
          <p:cNvPr id="327" name="Google Shape;327;p20"/>
          <p:cNvSpPr txBox="1"/>
          <p:nvPr/>
        </p:nvSpPr>
        <p:spPr>
          <a:xfrm>
            <a:off x="29630" y="0"/>
            <a:ext cx="922978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Arial"/>
                <a:ea typeface="Arial"/>
                <a:cs typeface="Arial"/>
                <a:sym typeface="Arial"/>
              </a:rPr>
              <a:t>INSTRUCCIONES</a:t>
            </a:r>
            <a:r>
              <a:rPr lang="en-US" sz="2000" dirty="0">
                <a:solidFill>
                  <a:schemeClr val="dk1"/>
                </a:solidFill>
                <a:latin typeface="Arial"/>
                <a:ea typeface="Arial"/>
                <a:cs typeface="Arial"/>
                <a:sym typeface="Arial"/>
              </a:rPr>
              <a:t>: </a:t>
            </a:r>
            <a:r>
              <a:rPr lang="en-US" sz="1800" dirty="0" err="1">
                <a:solidFill>
                  <a:schemeClr val="dk1"/>
                </a:solidFill>
                <a:latin typeface="Arial"/>
                <a:ea typeface="Arial"/>
                <a:cs typeface="Arial"/>
                <a:sym typeface="Arial"/>
              </a:rPr>
              <a:t>Escribir</a:t>
            </a:r>
            <a:r>
              <a:rPr lang="en-US" sz="1800" dirty="0">
                <a:solidFill>
                  <a:schemeClr val="dk1"/>
                </a:solidFill>
                <a:latin typeface="Arial"/>
                <a:ea typeface="Arial"/>
                <a:cs typeface="Arial"/>
                <a:sym typeface="Arial"/>
              </a:rPr>
              <a:t> las palabras que </a:t>
            </a:r>
            <a:r>
              <a:rPr lang="en-US" sz="1800" dirty="0" err="1">
                <a:solidFill>
                  <a:schemeClr val="dk1"/>
                </a:solidFill>
                <a:latin typeface="Arial"/>
                <a:ea typeface="Arial"/>
                <a:cs typeface="Arial"/>
                <a:sym typeface="Arial"/>
              </a:rPr>
              <a:t>reflejan</a:t>
            </a:r>
            <a:r>
              <a:rPr lang="en-US" sz="1800" dirty="0">
                <a:solidFill>
                  <a:schemeClr val="dk1"/>
                </a:solidFill>
                <a:latin typeface="Arial"/>
                <a:ea typeface="Arial"/>
                <a:cs typeface="Arial"/>
                <a:sym typeface="Arial"/>
              </a:rPr>
              <a:t> las </a:t>
            </a:r>
            <a:r>
              <a:rPr lang="en-US" sz="1800" dirty="0" err="1">
                <a:solidFill>
                  <a:schemeClr val="dk1"/>
                </a:solidFill>
                <a:latin typeface="Arial"/>
                <a:ea typeface="Arial"/>
                <a:cs typeface="Arial"/>
                <a:sym typeface="Arial"/>
              </a:rPr>
              <a:t>cualidades</a:t>
            </a:r>
            <a:r>
              <a:rPr lang="en-US" sz="1800" dirty="0">
                <a:solidFill>
                  <a:schemeClr val="dk1"/>
                </a:solidFill>
                <a:latin typeface="Arial"/>
                <a:ea typeface="Arial"/>
                <a:cs typeface="Arial"/>
                <a:sym typeface="Arial"/>
              </a:rPr>
              <a:t> de </a:t>
            </a:r>
            <a:r>
              <a:rPr lang="en-US" sz="1800" dirty="0" err="1">
                <a:solidFill>
                  <a:schemeClr val="dk1"/>
                </a:solidFill>
                <a:latin typeface="Arial"/>
                <a:ea typeface="Arial"/>
                <a:cs typeface="Arial"/>
                <a:sym typeface="Arial"/>
              </a:rPr>
              <a:t>una</a:t>
            </a:r>
            <a:r>
              <a:rPr lang="en-US" sz="1800" dirty="0">
                <a:solidFill>
                  <a:schemeClr val="dk1"/>
                </a:solidFill>
                <a:latin typeface="Arial"/>
                <a:ea typeface="Arial"/>
                <a:cs typeface="Arial"/>
                <a:sym typeface="Arial"/>
              </a:rPr>
              <a:t> persona </a:t>
            </a:r>
            <a:r>
              <a:rPr lang="en-US" sz="1800" b="1" dirty="0" err="1">
                <a:solidFill>
                  <a:srgbClr val="FF0000"/>
                </a:solidFill>
                <a:latin typeface="Arial"/>
                <a:ea typeface="Arial"/>
                <a:cs typeface="Arial"/>
                <a:sym typeface="Arial"/>
              </a:rPr>
              <a:t>buena</a:t>
            </a:r>
            <a:r>
              <a:rPr lang="en-US" sz="1800" b="1" dirty="0">
                <a:solidFill>
                  <a:srgbClr val="FF0000"/>
                </a:solidFill>
                <a:latin typeface="Arial"/>
                <a:ea typeface="Arial"/>
                <a:cs typeface="Arial"/>
                <a:sym typeface="Arial"/>
              </a:rPr>
              <a:t> </a:t>
            </a:r>
            <a:r>
              <a:rPr lang="en-US" sz="1800" dirty="0" err="1">
                <a:solidFill>
                  <a:schemeClr val="dk1"/>
                </a:solidFill>
                <a:latin typeface="Arial"/>
                <a:ea typeface="Arial"/>
                <a:cs typeface="Arial"/>
                <a:sym typeface="Arial"/>
              </a:rPr>
              <a:t>en</a:t>
            </a:r>
            <a:r>
              <a:rPr lang="en-US" sz="1800" dirty="0">
                <a:solidFill>
                  <a:schemeClr val="dk1"/>
                </a:solidFill>
                <a:latin typeface="Arial"/>
                <a:ea typeface="Arial"/>
                <a:cs typeface="Arial"/>
                <a:sym typeface="Arial"/>
              </a:rPr>
              <a:t> las </a:t>
            </a:r>
            <a:r>
              <a:rPr lang="en-US" sz="1800" dirty="0" err="1">
                <a:solidFill>
                  <a:schemeClr val="dk1"/>
                </a:solidFill>
                <a:latin typeface="Arial"/>
                <a:ea typeface="Arial"/>
                <a:cs typeface="Arial"/>
                <a:sym typeface="Arial"/>
              </a:rPr>
              <a:t>frutas</a:t>
            </a:r>
            <a:r>
              <a:rPr lang="en-US" sz="1800" dirty="0">
                <a:solidFill>
                  <a:schemeClr val="dk1"/>
                </a:solidFill>
                <a:latin typeface="Arial"/>
                <a:ea typeface="Arial"/>
                <a:cs typeface="Arial"/>
                <a:sym typeface="Arial"/>
              </a:rPr>
              <a:t> del árbol y las de </a:t>
            </a:r>
            <a:r>
              <a:rPr lang="en-US" sz="1800" dirty="0" err="1">
                <a:solidFill>
                  <a:schemeClr val="dk1"/>
                </a:solidFill>
                <a:latin typeface="Arial"/>
                <a:ea typeface="Arial"/>
                <a:cs typeface="Arial"/>
                <a:sym typeface="Arial"/>
              </a:rPr>
              <a:t>una</a:t>
            </a:r>
            <a:r>
              <a:rPr lang="en-US" sz="1800" dirty="0">
                <a:solidFill>
                  <a:schemeClr val="dk1"/>
                </a:solidFill>
                <a:latin typeface="Arial"/>
                <a:ea typeface="Arial"/>
                <a:cs typeface="Arial"/>
                <a:sym typeface="Arial"/>
              </a:rPr>
              <a:t> </a:t>
            </a:r>
            <a:r>
              <a:rPr lang="en-US" sz="1800" u="sng" dirty="0">
                <a:solidFill>
                  <a:schemeClr val="dk1"/>
                </a:solidFill>
                <a:latin typeface="Arial"/>
                <a:ea typeface="Arial"/>
                <a:cs typeface="Arial"/>
                <a:sym typeface="Arial"/>
              </a:rPr>
              <a:t>mala</a:t>
            </a:r>
            <a:r>
              <a:rPr lang="en-US" sz="1800" dirty="0">
                <a:solidFill>
                  <a:schemeClr val="dk1"/>
                </a:solidFill>
                <a:latin typeface="Arial"/>
                <a:ea typeface="Arial"/>
                <a:cs typeface="Arial"/>
                <a:sym typeface="Arial"/>
              </a:rPr>
              <a:t> persona, </a:t>
            </a:r>
            <a:r>
              <a:rPr lang="en-US" sz="1800" dirty="0" err="1">
                <a:solidFill>
                  <a:schemeClr val="dk1"/>
                </a:solidFill>
                <a:latin typeface="Arial"/>
                <a:ea typeface="Arial"/>
                <a:cs typeface="Arial"/>
                <a:sym typeface="Arial"/>
              </a:rPr>
              <a:t>debajo</a:t>
            </a:r>
            <a:r>
              <a:rPr lang="en-US" sz="1800" dirty="0">
                <a:solidFill>
                  <a:schemeClr val="dk1"/>
                </a:solidFill>
                <a:latin typeface="Arial"/>
                <a:ea typeface="Arial"/>
                <a:cs typeface="Arial"/>
                <a:sym typeface="Arial"/>
              </a:rPr>
              <a:t> de las </a:t>
            </a:r>
            <a:r>
              <a:rPr lang="en-US" sz="1800" dirty="0" err="1">
                <a:solidFill>
                  <a:schemeClr val="dk1"/>
                </a:solidFill>
                <a:latin typeface="Arial"/>
                <a:ea typeface="Arial"/>
                <a:cs typeface="Arial"/>
                <a:sym typeface="Arial"/>
              </a:rPr>
              <a:t>frutas</a:t>
            </a:r>
            <a:r>
              <a:rPr lang="en-US" sz="1800" dirty="0">
                <a:solidFill>
                  <a:schemeClr val="dk1"/>
                </a:solidFill>
                <a:latin typeface="Arial"/>
                <a:ea typeface="Arial"/>
                <a:cs typeface="Arial"/>
                <a:sym typeface="Arial"/>
              </a:rPr>
              <a:t> </a:t>
            </a:r>
            <a:r>
              <a:rPr lang="en-US" sz="1800" dirty="0" err="1">
                <a:solidFill>
                  <a:schemeClr val="dk1"/>
                </a:solidFill>
                <a:latin typeface="Arial"/>
                <a:ea typeface="Arial"/>
                <a:cs typeface="Arial"/>
                <a:sym typeface="Arial"/>
              </a:rPr>
              <a:t>podridas</a:t>
            </a:r>
            <a:r>
              <a:rPr lang="en-US" sz="1800" dirty="0">
                <a:solidFill>
                  <a:schemeClr val="dk1"/>
                </a:solidFill>
                <a:latin typeface="Arial"/>
                <a:ea typeface="Arial"/>
                <a:cs typeface="Arial"/>
                <a:sym typeface="Arial"/>
              </a:rPr>
              <a:t> que </a:t>
            </a:r>
            <a:r>
              <a:rPr lang="en-US" sz="1800" dirty="0" err="1">
                <a:solidFill>
                  <a:schemeClr val="dk1"/>
                </a:solidFill>
                <a:latin typeface="Arial"/>
                <a:ea typeface="Arial"/>
                <a:cs typeface="Arial"/>
                <a:sym typeface="Arial"/>
              </a:rPr>
              <a:t>están</a:t>
            </a:r>
            <a:r>
              <a:rPr lang="en-US" sz="1800" dirty="0">
                <a:solidFill>
                  <a:schemeClr val="dk1"/>
                </a:solidFill>
                <a:latin typeface="Arial"/>
                <a:ea typeface="Arial"/>
                <a:cs typeface="Arial"/>
                <a:sym typeface="Arial"/>
              </a:rPr>
              <a:t> </a:t>
            </a:r>
            <a:r>
              <a:rPr lang="en-US" sz="1800" dirty="0" err="1">
                <a:solidFill>
                  <a:schemeClr val="dk1"/>
                </a:solidFill>
                <a:latin typeface="Arial"/>
                <a:ea typeface="Arial"/>
                <a:cs typeface="Arial"/>
                <a:sym typeface="Arial"/>
              </a:rPr>
              <a:t>en</a:t>
            </a:r>
            <a:r>
              <a:rPr lang="en-US" sz="1800" dirty="0">
                <a:solidFill>
                  <a:schemeClr val="dk1"/>
                </a:solidFill>
                <a:latin typeface="Arial"/>
                <a:ea typeface="Arial"/>
                <a:cs typeface="Arial"/>
                <a:sym typeface="Arial"/>
              </a:rPr>
              <a:t> </a:t>
            </a:r>
            <a:r>
              <a:rPr lang="en-US" sz="1800" dirty="0" err="1">
                <a:solidFill>
                  <a:schemeClr val="dk1"/>
                </a:solidFill>
                <a:latin typeface="Arial"/>
                <a:ea typeface="Arial"/>
                <a:cs typeface="Arial"/>
                <a:sym typeface="Arial"/>
              </a:rPr>
              <a:t>el</a:t>
            </a:r>
            <a:r>
              <a:rPr lang="en-US" sz="1800" dirty="0">
                <a:solidFill>
                  <a:schemeClr val="dk1"/>
                </a:solidFill>
                <a:latin typeface="Arial"/>
                <a:ea typeface="Arial"/>
                <a:cs typeface="Arial"/>
                <a:sym typeface="Arial"/>
              </a:rPr>
              <a:t> </a:t>
            </a:r>
            <a:r>
              <a:rPr lang="en-US" sz="1800" dirty="0" err="1">
                <a:solidFill>
                  <a:schemeClr val="dk1"/>
                </a:solidFill>
                <a:latin typeface="Arial"/>
                <a:ea typeface="Arial"/>
                <a:cs typeface="Arial"/>
                <a:sym typeface="Arial"/>
              </a:rPr>
              <a:t>piso</a:t>
            </a:r>
            <a:r>
              <a:rPr lang="en-US" sz="1800" dirty="0">
                <a:solidFill>
                  <a:schemeClr val="dk1"/>
                </a:solidFill>
                <a:latin typeface="Arial"/>
                <a:ea typeface="Arial"/>
                <a:cs typeface="Arial"/>
                <a:sym typeface="Arial"/>
              </a:rPr>
              <a:t>.</a:t>
            </a:r>
            <a:endParaRPr sz="1800" dirty="0">
              <a:solidFill>
                <a:schemeClr val="dk1"/>
              </a:solidFill>
              <a:latin typeface="Arial Black"/>
              <a:ea typeface="Arial Black"/>
              <a:cs typeface="Arial Black"/>
              <a:sym typeface="Arial Black"/>
            </a:endParaRPr>
          </a:p>
        </p:txBody>
      </p:sp>
      <p:sp>
        <p:nvSpPr>
          <p:cNvPr id="2" name="TextBox 1">
            <a:extLst>
              <a:ext uri="{FF2B5EF4-FFF2-40B4-BE49-F238E27FC236}">
                <a16:creationId xmlns:a16="http://schemas.microsoft.com/office/drawing/2014/main" id="{31CD5C4D-195F-E9C3-6CF5-F1701C5BB410}"/>
              </a:ext>
            </a:extLst>
          </p:cNvPr>
          <p:cNvSpPr txBox="1"/>
          <p:nvPr/>
        </p:nvSpPr>
        <p:spPr>
          <a:xfrm>
            <a:off x="2013649" y="6464388"/>
            <a:ext cx="838200" cy="307777"/>
          </a:xfrm>
          <a:prstGeom prst="rect">
            <a:avLst/>
          </a:prstGeom>
          <a:noFill/>
        </p:spPr>
        <p:txBody>
          <a:bodyPr wrap="square" rtlCol="0">
            <a:spAutoFit/>
          </a:bodyPr>
          <a:lstStyle/>
          <a:p>
            <a:r>
              <a:rPr lang="en-US" b="1" dirty="0" err="1">
                <a:latin typeface="Aharoni" panose="02010803020104030203" pitchFamily="2" charset="-79"/>
                <a:cs typeface="Aharoni" panose="02010803020104030203" pitchFamily="2" charset="-79"/>
              </a:rPr>
              <a:t>Egoista</a:t>
            </a:r>
            <a:endParaRPr lang="en-US" b="1" dirty="0">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BCDC89B2-69C8-DC3E-B28A-0311094E695D}"/>
              </a:ext>
            </a:extLst>
          </p:cNvPr>
          <p:cNvSpPr txBox="1"/>
          <p:nvPr/>
        </p:nvSpPr>
        <p:spPr>
          <a:xfrm>
            <a:off x="2857129" y="6549540"/>
            <a:ext cx="1095375" cy="307777"/>
          </a:xfrm>
          <a:prstGeom prst="rect">
            <a:avLst/>
          </a:prstGeom>
          <a:noFill/>
        </p:spPr>
        <p:txBody>
          <a:bodyPr wrap="square" rtlCol="0">
            <a:spAutoFit/>
          </a:bodyPr>
          <a:lstStyle/>
          <a:p>
            <a:r>
              <a:rPr lang="en-US" b="1" dirty="0" err="1">
                <a:latin typeface="Aharoni" panose="02010803020104030203" pitchFamily="2" charset="-79"/>
                <a:cs typeface="Aharoni" panose="02010803020104030203" pitchFamily="2" charset="-79"/>
              </a:rPr>
              <a:t>Odioso</a:t>
            </a:r>
            <a:endParaRPr lang="en-US" b="1" dirty="0">
              <a:latin typeface="Aharoni" panose="02010803020104030203" pitchFamily="2" charset="-79"/>
              <a:cs typeface="Aharoni" panose="02010803020104030203" pitchFamily="2" charset="-79"/>
            </a:endParaRPr>
          </a:p>
        </p:txBody>
      </p:sp>
      <p:sp>
        <p:nvSpPr>
          <p:cNvPr id="4" name="TextBox 3">
            <a:extLst>
              <a:ext uri="{FF2B5EF4-FFF2-40B4-BE49-F238E27FC236}">
                <a16:creationId xmlns:a16="http://schemas.microsoft.com/office/drawing/2014/main" id="{9D9C007F-7F6E-C45C-452C-759A1E1D63FA}"/>
              </a:ext>
            </a:extLst>
          </p:cNvPr>
          <p:cNvSpPr txBox="1"/>
          <p:nvPr/>
        </p:nvSpPr>
        <p:spPr>
          <a:xfrm>
            <a:off x="3843016" y="6549540"/>
            <a:ext cx="942974" cy="307777"/>
          </a:xfrm>
          <a:prstGeom prst="rect">
            <a:avLst/>
          </a:prstGeom>
          <a:noFill/>
        </p:spPr>
        <p:txBody>
          <a:bodyPr wrap="square" rtlCol="0">
            <a:spAutoFit/>
          </a:bodyPr>
          <a:lstStyle/>
          <a:p>
            <a:r>
              <a:rPr lang="en-US" b="1" dirty="0" err="1"/>
              <a:t>Violenta</a:t>
            </a:r>
            <a:endParaRPr lang="en-US" b="1" dirty="0"/>
          </a:p>
        </p:txBody>
      </p:sp>
      <p:sp>
        <p:nvSpPr>
          <p:cNvPr id="5" name="TextBox 4">
            <a:extLst>
              <a:ext uri="{FF2B5EF4-FFF2-40B4-BE49-F238E27FC236}">
                <a16:creationId xmlns:a16="http://schemas.microsoft.com/office/drawing/2014/main" id="{19AD12F5-C888-222F-4564-C5DA01268C86}"/>
              </a:ext>
            </a:extLst>
          </p:cNvPr>
          <p:cNvSpPr txBox="1"/>
          <p:nvPr/>
        </p:nvSpPr>
        <p:spPr>
          <a:xfrm>
            <a:off x="4807671" y="6549540"/>
            <a:ext cx="1416456" cy="307777"/>
          </a:xfrm>
          <a:prstGeom prst="rect">
            <a:avLst/>
          </a:prstGeom>
          <a:noFill/>
        </p:spPr>
        <p:txBody>
          <a:bodyPr wrap="square" rtlCol="0">
            <a:spAutoFit/>
          </a:bodyPr>
          <a:lstStyle/>
          <a:p>
            <a:r>
              <a:rPr lang="en-US" b="1" dirty="0" err="1"/>
              <a:t>Desobediente</a:t>
            </a:r>
            <a:endParaRPr lang="en-US" b="1" dirty="0"/>
          </a:p>
        </p:txBody>
      </p:sp>
      <p:sp>
        <p:nvSpPr>
          <p:cNvPr id="6" name="TextBox 5">
            <a:extLst>
              <a:ext uri="{FF2B5EF4-FFF2-40B4-BE49-F238E27FC236}">
                <a16:creationId xmlns:a16="http://schemas.microsoft.com/office/drawing/2014/main" id="{BC5C8287-090D-8A3A-4A04-7C64704A4FD9}"/>
              </a:ext>
            </a:extLst>
          </p:cNvPr>
          <p:cNvSpPr txBox="1"/>
          <p:nvPr/>
        </p:nvSpPr>
        <p:spPr>
          <a:xfrm>
            <a:off x="6050105" y="6417909"/>
            <a:ext cx="1064960" cy="307777"/>
          </a:xfrm>
          <a:prstGeom prst="rect">
            <a:avLst/>
          </a:prstGeom>
          <a:noFill/>
        </p:spPr>
        <p:txBody>
          <a:bodyPr wrap="square" rtlCol="0">
            <a:spAutoFit/>
          </a:bodyPr>
          <a:lstStyle/>
          <a:p>
            <a:r>
              <a:rPr lang="en-US" b="1" dirty="0" err="1"/>
              <a:t>Mentiroso</a:t>
            </a:r>
            <a:endParaRPr lang="en-US" b="1" dirty="0"/>
          </a:p>
        </p:txBody>
      </p:sp>
      <p:sp>
        <p:nvSpPr>
          <p:cNvPr id="7" name="TextBox 6">
            <a:extLst>
              <a:ext uri="{FF2B5EF4-FFF2-40B4-BE49-F238E27FC236}">
                <a16:creationId xmlns:a16="http://schemas.microsoft.com/office/drawing/2014/main" id="{66697AB7-2601-F618-A42B-714B43075A0F}"/>
              </a:ext>
            </a:extLst>
          </p:cNvPr>
          <p:cNvSpPr txBox="1"/>
          <p:nvPr/>
        </p:nvSpPr>
        <p:spPr>
          <a:xfrm>
            <a:off x="7115064" y="6417909"/>
            <a:ext cx="1078164" cy="307777"/>
          </a:xfrm>
          <a:prstGeom prst="rect">
            <a:avLst/>
          </a:prstGeom>
          <a:noFill/>
        </p:spPr>
        <p:txBody>
          <a:bodyPr wrap="square" rtlCol="0">
            <a:spAutoFit/>
          </a:bodyPr>
          <a:lstStyle/>
          <a:p>
            <a:r>
              <a:rPr lang="en-US" b="1" dirty="0" err="1"/>
              <a:t>Envidioso</a:t>
            </a:r>
            <a:endParaRPr lang="en-US" b="1" dirty="0"/>
          </a:p>
        </p:txBody>
      </p:sp>
      <p:sp>
        <p:nvSpPr>
          <p:cNvPr id="9" name="Rectangle 8">
            <a:extLst>
              <a:ext uri="{FF2B5EF4-FFF2-40B4-BE49-F238E27FC236}">
                <a16:creationId xmlns:a16="http://schemas.microsoft.com/office/drawing/2014/main" id="{190C9BFD-94C7-C7C9-A0FC-D1AF2546F8A7}"/>
              </a:ext>
            </a:extLst>
          </p:cNvPr>
          <p:cNvSpPr/>
          <p:nvPr/>
        </p:nvSpPr>
        <p:spPr>
          <a:xfrm>
            <a:off x="2094563" y="6464388"/>
            <a:ext cx="665629" cy="276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5839B96-573E-2238-2D55-6C00ADFB992E}"/>
              </a:ext>
            </a:extLst>
          </p:cNvPr>
          <p:cNvSpPr/>
          <p:nvPr/>
        </p:nvSpPr>
        <p:spPr>
          <a:xfrm>
            <a:off x="2921475" y="6599443"/>
            <a:ext cx="665629" cy="276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E248DD-FEE3-55EE-4220-F23E1D119671}"/>
              </a:ext>
            </a:extLst>
          </p:cNvPr>
          <p:cNvSpPr/>
          <p:nvPr/>
        </p:nvSpPr>
        <p:spPr>
          <a:xfrm>
            <a:off x="4928063" y="6625290"/>
            <a:ext cx="1122041" cy="3552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9D0334-57E1-B0C2-D969-A33897A0CA82}"/>
              </a:ext>
            </a:extLst>
          </p:cNvPr>
          <p:cNvSpPr/>
          <p:nvPr/>
        </p:nvSpPr>
        <p:spPr>
          <a:xfrm>
            <a:off x="3922251" y="6631849"/>
            <a:ext cx="717003" cy="30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70CFAC-E329-8CAE-F7A2-80612D808D78}"/>
              </a:ext>
            </a:extLst>
          </p:cNvPr>
          <p:cNvSpPr/>
          <p:nvPr/>
        </p:nvSpPr>
        <p:spPr>
          <a:xfrm>
            <a:off x="6116923" y="6475773"/>
            <a:ext cx="903950" cy="317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9BB51D-9BF4-3061-CEE2-889484943C48}"/>
              </a:ext>
            </a:extLst>
          </p:cNvPr>
          <p:cNvSpPr/>
          <p:nvPr/>
        </p:nvSpPr>
        <p:spPr>
          <a:xfrm>
            <a:off x="7167164" y="6482625"/>
            <a:ext cx="932270" cy="22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1">
                                            <p:txEl>
                                              <p:pRg st="0" end="0"/>
                                            </p:txEl>
                                          </p:spTgt>
                                        </p:tgtEl>
                                        <p:attrNameLst>
                                          <p:attrName>style.visibility</p:attrName>
                                        </p:attrNameLst>
                                      </p:cBhvr>
                                      <p:to>
                                        <p:strVal val="visible"/>
                                      </p:to>
                                    </p:set>
                                    <p:anim calcmode="lin" valueType="num">
                                      <p:cBhvr additive="base">
                                        <p:cTn id="7" dur="500"/>
                                        <p:tgtEl>
                                          <p:spTgt spid="3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22">
                                            <p:txEl>
                                              <p:pRg st="0" end="0"/>
                                            </p:txEl>
                                          </p:spTgt>
                                        </p:tgtEl>
                                        <p:attrNameLst>
                                          <p:attrName>style.visibility</p:attrName>
                                        </p:attrNameLst>
                                      </p:cBhvr>
                                      <p:to>
                                        <p:strVal val="visible"/>
                                      </p:to>
                                    </p:set>
                                    <p:anim calcmode="lin" valueType="num">
                                      <p:cBhvr additive="base">
                                        <p:cTn id="20" dur="500"/>
                                        <p:tgtEl>
                                          <p:spTgt spid="3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3"/>
                                        </p:tgtEl>
                                        <p:attrNameLst>
                                          <p:attrName>style.visibility</p:attrName>
                                        </p:attrNameLst>
                                      </p:cBhvr>
                                      <p:to>
                                        <p:strVal val="visible"/>
                                      </p:to>
                                    </p:set>
                                    <p:animEffect transition="in" filter="fade">
                                      <p:cBhvr>
                                        <p:cTn id="29" dur="500"/>
                                        <p:tgtEl>
                                          <p:spTgt spid="32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24">
                                            <p:txEl>
                                              <p:pRg st="0" end="0"/>
                                            </p:txEl>
                                          </p:spTgt>
                                        </p:tgtEl>
                                        <p:attrNameLst>
                                          <p:attrName>style.visibility</p:attrName>
                                        </p:attrNameLst>
                                      </p:cBhvr>
                                      <p:to>
                                        <p:strVal val="visible"/>
                                      </p:to>
                                    </p:set>
                                    <p:anim calcmode="lin" valueType="num">
                                      <p:cBhvr additive="base">
                                        <p:cTn id="38" dur="500"/>
                                        <p:tgtEl>
                                          <p:spTgt spid="3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25">
                                            <p:txEl>
                                              <p:pRg st="0" end="0"/>
                                            </p:txEl>
                                          </p:spTgt>
                                        </p:tgtEl>
                                        <p:attrNameLst>
                                          <p:attrName>style.visibility</p:attrName>
                                        </p:attrNameLst>
                                      </p:cBhvr>
                                      <p:to>
                                        <p:strVal val="visible"/>
                                      </p:to>
                                    </p:set>
                                    <p:anim calcmode="lin" valueType="num">
                                      <p:cBhvr additive="base">
                                        <p:cTn id="51" dur="500"/>
                                        <p:tgtEl>
                                          <p:spTgt spid="3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26">
                                            <p:txEl>
                                              <p:pRg st="0" end="0"/>
                                            </p:txEl>
                                          </p:spTgt>
                                        </p:tgtEl>
                                        <p:attrNameLst>
                                          <p:attrName>style.visibility</p:attrName>
                                        </p:attrNameLst>
                                      </p:cBhvr>
                                      <p:to>
                                        <p:strVal val="visible"/>
                                      </p:to>
                                    </p:set>
                                    <p:anim calcmode="lin" valueType="num">
                                      <p:cBhvr additive="base">
                                        <p:cTn id="56" dur="500"/>
                                        <p:tgtEl>
                                          <p:spTgt spid="3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C2C76-F9F8-739E-7A23-9471AA7299FE}"/>
              </a:ext>
            </a:extLst>
          </p:cNvPr>
          <p:cNvSpPr>
            <a:spLocks noGrp="1"/>
          </p:cNvSpPr>
          <p:nvPr>
            <p:ph type="title"/>
          </p:nvPr>
        </p:nvSpPr>
        <p:spPr>
          <a:xfrm>
            <a:off x="678730" y="378333"/>
            <a:ext cx="7956223" cy="1143000"/>
          </a:xfrm>
        </p:spPr>
        <p:txBody>
          <a:bodyPr>
            <a:noAutofit/>
          </a:bodyPr>
          <a:lstStyle/>
          <a:p>
            <a:r>
              <a:rPr lang="es-ES" sz="1800" b="1" dirty="0">
                <a:latin typeface="Arial"/>
                <a:cs typeface="Arial"/>
                <a:sym typeface="Arial"/>
              </a:rPr>
              <a:t>Juego: taparle los ojos a un niño con un pañuelo y darle 3 vueltas. Hay 2 personas hablando en 2 extremos, una dice palabras virtuosas (buena, generoso, feliz…), el otro dice palabras sin virtud (odioso, </a:t>
            </a:r>
            <a:r>
              <a:rPr lang="es-ES" sz="1800" b="1" dirty="0" err="1">
                <a:latin typeface="Arial"/>
                <a:cs typeface="Arial"/>
                <a:sym typeface="Arial"/>
              </a:rPr>
              <a:t>egoista</a:t>
            </a:r>
            <a:r>
              <a:rPr lang="es-ES" sz="1800" b="1" dirty="0">
                <a:latin typeface="Arial"/>
                <a:cs typeface="Arial"/>
                <a:sym typeface="Arial"/>
              </a:rPr>
              <a:t>, pesado…). El niño tiene que buscar la persona diciendo palabras virtuosas en 30 segundos.</a:t>
            </a:r>
            <a:endParaRPr lang="en-US" sz="2600" b="1" dirty="0"/>
          </a:p>
        </p:txBody>
      </p:sp>
      <p:pic>
        <p:nvPicPr>
          <p:cNvPr id="1026" name="Picture 2" descr="232 Child Blindfold Game Stock Photos, High-Res Pictures, and Images -  Getty Images">
            <a:extLst>
              <a:ext uri="{FF2B5EF4-FFF2-40B4-BE49-F238E27FC236}">
                <a16:creationId xmlns:a16="http://schemas.microsoft.com/office/drawing/2014/main" id="{294FFC6A-D7F8-5F17-E255-6FABC922A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857" y="1935451"/>
            <a:ext cx="3611203" cy="446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972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31"/>
        <p:cNvGrpSpPr/>
        <p:nvPr/>
      </p:nvGrpSpPr>
      <p:grpSpPr>
        <a:xfrm>
          <a:off x="0" y="0"/>
          <a:ext cx="0" cy="0"/>
          <a:chOff x="0" y="0"/>
          <a:chExt cx="0" cy="0"/>
        </a:xfrm>
      </p:grpSpPr>
      <p:sp>
        <p:nvSpPr>
          <p:cNvPr id="332" name="Google Shape;332;p21"/>
          <p:cNvSpPr txBox="1"/>
          <p:nvPr/>
        </p:nvSpPr>
        <p:spPr>
          <a:xfrm>
            <a:off x="3200400" y="118341"/>
            <a:ext cx="5029200"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chemeClr val="dk1"/>
                </a:solidFill>
                <a:latin typeface="Arial Black"/>
                <a:ea typeface="Arial Black"/>
                <a:cs typeface="Arial Black"/>
                <a:sym typeface="Arial Black"/>
              </a:rPr>
              <a:t>ORACION.</a:t>
            </a:r>
            <a:endParaRPr/>
          </a:p>
        </p:txBody>
      </p:sp>
      <p:sp>
        <p:nvSpPr>
          <p:cNvPr id="333" name="Google Shape;333;p21"/>
          <p:cNvSpPr/>
          <p:nvPr/>
        </p:nvSpPr>
        <p:spPr>
          <a:xfrm>
            <a:off x="76200" y="794238"/>
            <a:ext cx="8991600" cy="443198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chemeClr val="dk1"/>
                </a:solidFill>
                <a:latin typeface="Calibri"/>
                <a:ea typeface="Calibri"/>
                <a:cs typeface="Calibri"/>
                <a:sym typeface="Calibri"/>
              </a:rPr>
              <a:t>Señor, ayúdame a mirar con Tus ojos de amor a mis hermanos. Envíanos Tu espíritu de sabiduría para poder discernir entre el bien y el mal y siempre escoger el bien. Ayúdame a ser siempre testigo de Tu Amor.</a:t>
            </a:r>
            <a:endParaRPr sz="3200" b="1">
              <a:solidFill>
                <a:srgbClr val="538CD5"/>
              </a:solidFill>
              <a:latin typeface="Calibri"/>
              <a:ea typeface="Calibri"/>
              <a:cs typeface="Calibri"/>
              <a:sym typeface="Calibri"/>
            </a:endParaRPr>
          </a:p>
          <a:p>
            <a:pPr marL="0" marR="0" lvl="0" indent="0" algn="l" rtl="0">
              <a:spcBef>
                <a:spcPts val="0"/>
              </a:spcBef>
              <a:spcAft>
                <a:spcPts val="0"/>
              </a:spcAft>
              <a:buNone/>
            </a:pPr>
            <a:r>
              <a:rPr lang="en-US" sz="1800" b="1">
                <a:solidFill>
                  <a:srgbClr val="538CD5"/>
                </a:solidFill>
                <a:latin typeface="Calibri"/>
                <a:ea typeface="Calibri"/>
                <a:cs typeface="Calibri"/>
                <a:sym typeface="Calibri"/>
              </a:rPr>
              <a:t>Canción</a:t>
            </a:r>
            <a:r>
              <a:rPr lang="en-US" sz="1800">
                <a:solidFill>
                  <a:schemeClr val="dk1"/>
                </a:solidFill>
                <a:latin typeface="Calibri"/>
                <a:ea typeface="Calibri"/>
                <a:cs typeface="Calibri"/>
                <a:sym typeface="Calibri"/>
              </a:rPr>
              <a:t>: </a:t>
            </a:r>
            <a:r>
              <a:rPr lang="en-US" sz="2000">
                <a:solidFill>
                  <a:schemeClr val="dk1"/>
                </a:solidFill>
                <a:latin typeface="Arial Black"/>
                <a:ea typeface="Arial Black"/>
                <a:cs typeface="Arial Black"/>
                <a:sym typeface="Arial Black"/>
              </a:rPr>
              <a:t>Abre mis Ojos </a:t>
            </a:r>
            <a:endParaRPr/>
          </a:p>
          <a:p>
            <a:pPr marL="0" marR="0" lvl="0" indent="0" algn="l" rtl="0">
              <a:spcBef>
                <a:spcPts val="0"/>
              </a:spcBef>
              <a:spcAft>
                <a:spcPts val="0"/>
              </a:spcAft>
              <a:buNone/>
            </a:pPr>
            <a:r>
              <a:rPr lang="en-US" sz="2000">
                <a:solidFill>
                  <a:schemeClr val="dk1"/>
                </a:solidFill>
                <a:latin typeface="Arial Black"/>
                <a:ea typeface="Arial Black"/>
                <a:cs typeface="Arial Black"/>
                <a:sym typeface="Arial Black"/>
              </a:rPr>
              <a:t>Oh Cristo, Danilo Montero</a:t>
            </a:r>
            <a:r>
              <a:rPr lang="en-US" sz="24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24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https://youtu.be/v93urzRrILc</a:t>
            </a:r>
            <a:endParaRPr sz="2400">
              <a:solidFill>
                <a:schemeClr val="dk1"/>
              </a:solidFill>
              <a:latin typeface="Calibri"/>
              <a:ea typeface="Calibri"/>
              <a:cs typeface="Calibri"/>
              <a:sym typeface="Calibri"/>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Arial Black"/>
              <a:ea typeface="Arial Black"/>
              <a:cs typeface="Arial Black"/>
              <a:sym typeface="Arial Black"/>
            </a:endParaRPr>
          </a:p>
        </p:txBody>
      </p:sp>
      <p:pic>
        <p:nvPicPr>
          <p:cNvPr id="334" name="Google Shape;334;p21"/>
          <p:cNvPicPr preferRelativeResize="0"/>
          <p:nvPr/>
        </p:nvPicPr>
        <p:blipFill rotWithShape="1">
          <a:blip r:embed="rId4">
            <a:alphaModFix/>
          </a:blip>
          <a:srcRect/>
          <a:stretch/>
        </p:blipFill>
        <p:spPr>
          <a:xfrm>
            <a:off x="5942715" y="2856341"/>
            <a:ext cx="3037498" cy="3903612"/>
          </a:xfrm>
          <a:prstGeom prst="rect">
            <a:avLst/>
          </a:prstGeom>
          <a:noFill/>
          <a:ln>
            <a:noFill/>
          </a:ln>
        </p:spPr>
      </p:pic>
      <p:pic>
        <p:nvPicPr>
          <p:cNvPr id="335" name="Google Shape;335;p21"/>
          <p:cNvPicPr preferRelativeResize="0"/>
          <p:nvPr/>
        </p:nvPicPr>
        <p:blipFill rotWithShape="1">
          <a:blip r:embed="rId5">
            <a:alphaModFix/>
          </a:blip>
          <a:srcRect/>
          <a:stretch/>
        </p:blipFill>
        <p:spPr>
          <a:xfrm>
            <a:off x="4271515" y="2826774"/>
            <a:ext cx="1760480" cy="35283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03"/>
        <p:cNvGrpSpPr/>
        <p:nvPr/>
      </p:nvGrpSpPr>
      <p:grpSpPr>
        <a:xfrm>
          <a:off x="0" y="0"/>
          <a:ext cx="0" cy="0"/>
          <a:chOff x="0" y="0"/>
          <a:chExt cx="0" cy="0"/>
        </a:xfrm>
      </p:grpSpPr>
      <p:pic>
        <p:nvPicPr>
          <p:cNvPr id="104" name="Google Shape;104;g2d970dfc053_1_0" descr="Cuaresma Infantil"/>
          <p:cNvPicPr preferRelativeResize="0"/>
          <p:nvPr/>
        </p:nvPicPr>
        <p:blipFill rotWithShape="1">
          <a:blip r:embed="rId3">
            <a:alphaModFix/>
          </a:blip>
          <a:srcRect/>
          <a:stretch/>
        </p:blipFill>
        <p:spPr>
          <a:xfrm>
            <a:off x="4779170" y="1072752"/>
            <a:ext cx="3657600" cy="2743200"/>
          </a:xfrm>
          <a:prstGeom prst="rect">
            <a:avLst/>
          </a:prstGeom>
          <a:ln>
            <a:noFill/>
          </a:ln>
          <a:effectLst>
            <a:outerShdw blurRad="292100" dist="139700" dir="2700000" algn="tl" rotWithShape="0">
              <a:srgbClr val="333333">
                <a:alpha val="65000"/>
              </a:srgbClr>
            </a:outerShdw>
          </a:effectLst>
        </p:spPr>
      </p:pic>
      <p:pic>
        <p:nvPicPr>
          <p:cNvPr id="105" name="Google Shape;105;g2d970dfc053_1_0"/>
          <p:cNvPicPr preferRelativeResize="0"/>
          <p:nvPr/>
        </p:nvPicPr>
        <p:blipFill rotWithShape="1">
          <a:blip r:embed="rId4">
            <a:alphaModFix/>
          </a:blip>
          <a:srcRect/>
          <a:stretch/>
        </p:blipFill>
        <p:spPr>
          <a:xfrm>
            <a:off x="707231" y="1072752"/>
            <a:ext cx="3657599" cy="3805028"/>
          </a:xfrm>
          <a:prstGeom prst="rect">
            <a:avLst/>
          </a:prstGeom>
          <a:ln>
            <a:noFill/>
          </a:ln>
          <a:effectLst>
            <a:softEdge rad="112500"/>
          </a:effectLst>
        </p:spPr>
      </p:pic>
      <p:cxnSp>
        <p:nvCxnSpPr>
          <p:cNvPr id="106" name="Google Shape;106;g2d970dfc053_1_0"/>
          <p:cNvCxnSpPr/>
          <p:nvPr/>
        </p:nvCxnSpPr>
        <p:spPr>
          <a:xfrm flipH="1">
            <a:off x="4200719" y="2441812"/>
            <a:ext cx="417000" cy="844200"/>
          </a:xfrm>
          <a:prstGeom prst="straightConnector1">
            <a:avLst/>
          </a:prstGeom>
          <a:noFill/>
          <a:ln w="76200" cap="flat" cmpd="sng">
            <a:solidFill>
              <a:srgbClr val="7030A0"/>
            </a:solidFill>
            <a:prstDash val="solid"/>
            <a:miter lim="800000"/>
            <a:headEnd type="none" w="sm" len="sm"/>
            <a:tailEnd type="triangle" w="med" len="med"/>
          </a:ln>
          <a:effectLst>
            <a:outerShdw blurRad="50800" dist="38100" dir="2700000" algn="tl" rotWithShape="0">
              <a:srgbClr val="000000">
                <a:alpha val="40000"/>
              </a:srgbClr>
            </a:outerShdw>
          </a:effectLst>
        </p:spPr>
      </p:cxnSp>
      <p:sp>
        <p:nvSpPr>
          <p:cNvPr id="107" name="Google Shape;107;g2d970dfc053_1_0"/>
          <p:cNvSpPr txBox="1"/>
          <p:nvPr/>
        </p:nvSpPr>
        <p:spPr>
          <a:xfrm>
            <a:off x="91440" y="136525"/>
            <a:ext cx="9052800" cy="610200"/>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rtl="0">
              <a:lnSpc>
                <a:spcPct val="90000"/>
              </a:lnSpc>
              <a:spcBef>
                <a:spcPts val="0"/>
              </a:spcBef>
              <a:spcAft>
                <a:spcPts val="0"/>
              </a:spcAft>
              <a:buClr>
                <a:srgbClr val="7030A0"/>
              </a:buClr>
              <a:buSzPct val="100000"/>
              <a:buFont typeface="Comic Sans MS"/>
              <a:buNone/>
            </a:pPr>
            <a:r>
              <a:rPr lang="en-US" sz="4000" b="1" i="0" u="none" strike="noStrike" cap="none">
                <a:solidFill>
                  <a:srgbClr val="7030A0"/>
                </a:solidFill>
                <a:latin typeface="Calibri"/>
                <a:ea typeface="Calibri"/>
                <a:cs typeface="Calibri"/>
                <a:sym typeface="Calibri"/>
              </a:rPr>
              <a:t>La semana que viene empezamos el tiempo de Cuaresma, tiempo de preparación.</a:t>
            </a:r>
            <a:endParaRPr/>
          </a:p>
        </p:txBody>
      </p:sp>
      <p:sp>
        <p:nvSpPr>
          <p:cNvPr id="108" name="Google Shape;108;g2d970dfc053_1_0"/>
          <p:cNvSpPr txBox="1"/>
          <p:nvPr/>
        </p:nvSpPr>
        <p:spPr>
          <a:xfrm>
            <a:off x="4779170" y="4730352"/>
            <a:ext cx="3657600" cy="1708500"/>
          </a:xfrm>
          <a:prstGeom prst="rect">
            <a:avLst/>
          </a:prstGeom>
          <a:solidFill>
            <a:schemeClr val="lt1"/>
          </a:solid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endParaRPr sz="1000" b="1" i="0" u="none" strike="noStrike" cap="none" dirty="0">
              <a:solidFill>
                <a:srgbClr val="2E75B5"/>
              </a:solidFill>
              <a:latin typeface="Comic Sans MS"/>
              <a:ea typeface="Comic Sans MS"/>
              <a:cs typeface="Comic Sans MS"/>
              <a:sym typeface="Comic Sans MS"/>
            </a:endParaRPr>
          </a:p>
          <a:p>
            <a:pPr marL="0" marR="0" lvl="0" indent="0" algn="ctr" rtl="0">
              <a:spcBef>
                <a:spcPts val="0"/>
              </a:spcBef>
              <a:spcAft>
                <a:spcPts val="0"/>
              </a:spcAft>
              <a:buNone/>
            </a:pPr>
            <a:r>
              <a:rPr lang="en-US" sz="1900" b="1" i="0" u="none" strike="noStrike" cap="none" dirty="0">
                <a:solidFill>
                  <a:srgbClr val="2E75B5"/>
                </a:solidFill>
                <a:latin typeface="Comic Sans MS"/>
                <a:ea typeface="Comic Sans MS"/>
                <a:cs typeface="Comic Sans MS"/>
                <a:sym typeface="Comic Sans MS"/>
              </a:rPr>
              <a:t>La </a:t>
            </a:r>
            <a:r>
              <a:rPr lang="en-US" sz="1900" b="1" i="0" u="none" strike="noStrike" cap="none" dirty="0" err="1">
                <a:solidFill>
                  <a:srgbClr val="2E75B5"/>
                </a:solidFill>
                <a:latin typeface="Comic Sans MS"/>
                <a:ea typeface="Comic Sans MS"/>
                <a:cs typeface="Comic Sans MS"/>
                <a:sym typeface="Comic Sans MS"/>
              </a:rPr>
              <a:t>casulla</a:t>
            </a:r>
            <a:r>
              <a:rPr lang="en-US" sz="1900" b="1" i="0" u="none" strike="noStrike" cap="none" dirty="0">
                <a:solidFill>
                  <a:srgbClr val="2E75B5"/>
                </a:solidFill>
                <a:latin typeface="Comic Sans MS"/>
                <a:ea typeface="Comic Sans MS"/>
                <a:cs typeface="Comic Sans MS"/>
                <a:sym typeface="Comic Sans MS"/>
              </a:rPr>
              <a:t>, </a:t>
            </a:r>
            <a:r>
              <a:rPr lang="en-US" sz="1900" b="1" i="0" u="none" strike="noStrike" cap="none" dirty="0" err="1">
                <a:solidFill>
                  <a:srgbClr val="2E75B5"/>
                </a:solidFill>
                <a:latin typeface="Comic Sans MS"/>
                <a:ea typeface="Comic Sans MS"/>
                <a:cs typeface="Comic Sans MS"/>
                <a:sym typeface="Comic Sans MS"/>
              </a:rPr>
              <a:t>vestimenta</a:t>
            </a:r>
            <a:r>
              <a:rPr lang="en-US" sz="1900" b="1" i="0" u="none" strike="noStrike" cap="none" dirty="0">
                <a:solidFill>
                  <a:srgbClr val="2E75B5"/>
                </a:solidFill>
                <a:latin typeface="Comic Sans MS"/>
                <a:ea typeface="Comic Sans MS"/>
                <a:cs typeface="Comic Sans MS"/>
                <a:sym typeface="Comic Sans MS"/>
              </a:rPr>
              <a:t> y </a:t>
            </a:r>
            <a:r>
              <a:rPr lang="en-US" sz="1900" b="1" i="0" u="none" strike="noStrike" cap="none" dirty="0" err="1">
                <a:solidFill>
                  <a:srgbClr val="2E75B5"/>
                </a:solidFill>
                <a:latin typeface="Comic Sans MS"/>
                <a:ea typeface="Comic Sans MS"/>
                <a:cs typeface="Comic Sans MS"/>
                <a:sym typeface="Comic Sans MS"/>
              </a:rPr>
              <a:t>ornamentación</a:t>
            </a:r>
            <a:r>
              <a:rPr lang="en-US" sz="1900" b="1" i="0" u="none" strike="noStrike" cap="none" dirty="0">
                <a:solidFill>
                  <a:srgbClr val="2E75B5"/>
                </a:solidFill>
                <a:latin typeface="Comic Sans MS"/>
                <a:ea typeface="Comic Sans MS"/>
                <a:cs typeface="Comic Sans MS"/>
                <a:sym typeface="Comic Sans MS"/>
              </a:rPr>
              <a:t> </a:t>
            </a:r>
            <a:r>
              <a:rPr lang="en-US" sz="1900" b="1" i="0" u="none" strike="noStrike" cap="none" dirty="0" err="1">
                <a:solidFill>
                  <a:srgbClr val="2E75B5"/>
                </a:solidFill>
                <a:latin typeface="Comic Sans MS"/>
                <a:ea typeface="Comic Sans MS"/>
                <a:cs typeface="Comic Sans MS"/>
                <a:sym typeface="Comic Sans MS"/>
              </a:rPr>
              <a:t>litúrgica</a:t>
            </a:r>
            <a:r>
              <a:rPr lang="en-US" sz="1900" b="1" i="0" u="none" strike="noStrike" cap="none" dirty="0">
                <a:solidFill>
                  <a:srgbClr val="2E75B5"/>
                </a:solidFill>
                <a:latin typeface="Comic Sans MS"/>
                <a:ea typeface="Comic Sans MS"/>
                <a:cs typeface="Comic Sans MS"/>
                <a:sym typeface="Comic Sans MS"/>
              </a:rPr>
              <a:t> son de color </a:t>
            </a:r>
            <a:r>
              <a:rPr lang="en-US" sz="1900" b="1" i="0" u="none" strike="noStrike" cap="none" dirty="0" err="1">
                <a:solidFill>
                  <a:srgbClr val="2E75B5"/>
                </a:solidFill>
                <a:latin typeface="Comic Sans MS"/>
                <a:ea typeface="Comic Sans MS"/>
                <a:cs typeface="Comic Sans MS"/>
                <a:sym typeface="Comic Sans MS"/>
              </a:rPr>
              <a:t>morado</a:t>
            </a:r>
            <a:r>
              <a:rPr lang="en-US" sz="1900" b="1" i="0" u="none" strike="noStrike" cap="none" dirty="0">
                <a:solidFill>
                  <a:srgbClr val="2E75B5"/>
                </a:solidFill>
                <a:latin typeface="Comic Sans MS"/>
                <a:ea typeface="Comic Sans MS"/>
                <a:cs typeface="Comic Sans MS"/>
                <a:sym typeface="Comic Sans MS"/>
              </a:rPr>
              <a:t> que </a:t>
            </a:r>
            <a:r>
              <a:rPr lang="en-US" sz="1900" b="1" i="0" u="none" strike="noStrike" cap="none" dirty="0" err="1">
                <a:solidFill>
                  <a:srgbClr val="2E75B5"/>
                </a:solidFill>
                <a:latin typeface="Comic Sans MS"/>
                <a:ea typeface="Comic Sans MS"/>
                <a:cs typeface="Comic Sans MS"/>
                <a:sym typeface="Comic Sans MS"/>
              </a:rPr>
              <a:t>significa</a:t>
            </a:r>
            <a:r>
              <a:rPr lang="en-US" sz="1900" b="1" i="0" u="none" strike="noStrike" cap="none" dirty="0">
                <a:solidFill>
                  <a:srgbClr val="2E75B5"/>
                </a:solidFill>
                <a:latin typeface="Comic Sans MS"/>
                <a:ea typeface="Comic Sans MS"/>
                <a:cs typeface="Comic Sans MS"/>
                <a:sym typeface="Comic Sans MS"/>
              </a:rPr>
              <a:t> </a:t>
            </a:r>
            <a:r>
              <a:rPr lang="en-US" sz="1900" b="1" i="0" u="none" strike="noStrike" cap="none" dirty="0" err="1">
                <a:solidFill>
                  <a:srgbClr val="2E75B5"/>
                </a:solidFill>
                <a:latin typeface="Comic Sans MS"/>
                <a:ea typeface="Comic Sans MS"/>
                <a:cs typeface="Comic Sans MS"/>
                <a:sym typeface="Comic Sans MS"/>
              </a:rPr>
              <a:t>preparación</a:t>
            </a:r>
            <a:r>
              <a:rPr lang="en-US" sz="1900" b="1" i="0" u="none" strike="noStrike" cap="none" dirty="0">
                <a:solidFill>
                  <a:srgbClr val="2E75B5"/>
                </a:solidFill>
                <a:latin typeface="Comic Sans MS"/>
                <a:ea typeface="Comic Sans MS"/>
                <a:cs typeface="Comic Sans MS"/>
                <a:sym typeface="Comic Sans MS"/>
              </a:rPr>
              <a:t> </a:t>
            </a:r>
            <a:r>
              <a:rPr lang="en-US" sz="1900" b="1" i="0" u="none" strike="noStrike" cap="none" dirty="0" err="1">
                <a:solidFill>
                  <a:srgbClr val="2E75B5"/>
                </a:solidFill>
                <a:latin typeface="Comic Sans MS"/>
                <a:ea typeface="Comic Sans MS"/>
                <a:cs typeface="Comic Sans MS"/>
                <a:sym typeface="Comic Sans MS"/>
              </a:rPr>
              <a:t>espiritual</a:t>
            </a:r>
            <a:r>
              <a:rPr lang="en-US" sz="1900" b="1" i="0" u="none" strike="noStrike" cap="none" dirty="0">
                <a:solidFill>
                  <a:srgbClr val="2E75B5"/>
                </a:solidFill>
                <a:latin typeface="Comic Sans MS"/>
                <a:ea typeface="Comic Sans MS"/>
                <a:cs typeface="Comic Sans MS"/>
                <a:sym typeface="Comic Sans MS"/>
              </a:rPr>
              <a:t> y </a:t>
            </a:r>
            <a:r>
              <a:rPr lang="en-US" sz="1900" b="1" i="0" u="none" strike="noStrike" cap="none" dirty="0" err="1">
                <a:solidFill>
                  <a:srgbClr val="2E75B5"/>
                </a:solidFill>
                <a:latin typeface="Comic Sans MS"/>
                <a:ea typeface="Comic Sans MS"/>
                <a:cs typeface="Comic Sans MS"/>
                <a:sym typeface="Comic Sans MS"/>
              </a:rPr>
              <a:t>penitencia</a:t>
            </a:r>
            <a:r>
              <a:rPr lang="en-US" sz="1900" b="1" i="0" u="none" strike="noStrike" cap="none" dirty="0">
                <a:solidFill>
                  <a:srgbClr val="2E75B5"/>
                </a:solidFill>
                <a:latin typeface="Comic Sans MS"/>
                <a:ea typeface="Comic Sans MS"/>
                <a:cs typeface="Comic Sans MS"/>
                <a:sym typeface="Comic Sans MS"/>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12"/>
        <p:cNvGrpSpPr/>
        <p:nvPr/>
      </p:nvGrpSpPr>
      <p:grpSpPr>
        <a:xfrm>
          <a:off x="0" y="0"/>
          <a:ext cx="0" cy="0"/>
          <a:chOff x="0" y="0"/>
          <a:chExt cx="0" cy="0"/>
        </a:xfrm>
      </p:grpSpPr>
      <p:sp>
        <p:nvSpPr>
          <p:cNvPr id="113" name="Google Shape;113;g2d970dfc053_1_8"/>
          <p:cNvSpPr txBox="1"/>
          <p:nvPr/>
        </p:nvSpPr>
        <p:spPr>
          <a:xfrm>
            <a:off x="286535" y="-24499"/>
            <a:ext cx="8662200" cy="2062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7030A0"/>
              </a:buClr>
              <a:buSzPts val="3200"/>
              <a:buFont typeface="Calibri"/>
              <a:buNone/>
            </a:pPr>
            <a:r>
              <a:rPr lang="en-US" sz="3200" b="1" i="0" u="none" strike="noStrike" cap="none">
                <a:solidFill>
                  <a:srgbClr val="7030A0"/>
                </a:solidFill>
                <a:latin typeface="Calibri"/>
                <a:ea typeface="Calibri"/>
                <a:cs typeface="Calibri"/>
                <a:sym typeface="Calibri"/>
              </a:rPr>
              <a:t>Durante los </a:t>
            </a:r>
            <a:r>
              <a:rPr lang="en-US" sz="3200" b="1" i="0" u="none" strike="noStrike" cap="none">
                <a:solidFill>
                  <a:srgbClr val="FF0000"/>
                </a:solidFill>
                <a:latin typeface="Calibri"/>
                <a:ea typeface="Calibri"/>
                <a:cs typeface="Calibri"/>
                <a:sym typeface="Calibri"/>
              </a:rPr>
              <a:t>40</a:t>
            </a:r>
            <a:r>
              <a:rPr lang="en-US" sz="3200" b="1" i="0" u="none" strike="noStrike" cap="none">
                <a:solidFill>
                  <a:srgbClr val="7030A0"/>
                </a:solidFill>
                <a:latin typeface="Calibri"/>
                <a:ea typeface="Calibri"/>
                <a:cs typeface="Calibri"/>
                <a:sym typeface="Calibri"/>
              </a:rPr>
              <a:t> días de Cuaresma, preparamos nuestro </a:t>
            </a:r>
            <a:r>
              <a:rPr lang="en-US" sz="3200" b="1" i="0" u="none" strike="noStrike" cap="none">
                <a:solidFill>
                  <a:srgbClr val="FF0000"/>
                </a:solidFill>
                <a:latin typeface="Calibri"/>
                <a:ea typeface="Calibri"/>
                <a:cs typeface="Calibri"/>
                <a:sym typeface="Calibri"/>
              </a:rPr>
              <a:t>corazón</a:t>
            </a:r>
            <a:r>
              <a:rPr lang="en-US" sz="3200" b="1" i="0" u="none" strike="noStrike" cap="none">
                <a:solidFill>
                  <a:srgbClr val="7030A0"/>
                </a:solidFill>
                <a:latin typeface="Calibri"/>
                <a:ea typeface="Calibri"/>
                <a:cs typeface="Calibri"/>
                <a:sym typeface="Calibri"/>
              </a:rPr>
              <a:t> para el gran acto de Amor de Jesús: su pasión, muerte y resurrección. Nos preparamos con: </a:t>
            </a:r>
            <a:endParaRPr sz="3200" b="0" i="0" u="none" strike="noStrike" cap="none">
              <a:solidFill>
                <a:schemeClr val="dk1"/>
              </a:solidFill>
              <a:latin typeface="Calibri"/>
              <a:ea typeface="Calibri"/>
              <a:cs typeface="Calibri"/>
              <a:sym typeface="Calibri"/>
            </a:endParaRPr>
          </a:p>
        </p:txBody>
      </p:sp>
      <p:pic>
        <p:nvPicPr>
          <p:cNvPr id="114" name="Google Shape;114;g2d970dfc053_1_8" descr="Image result for gratis, ninos orando"/>
          <p:cNvPicPr preferRelativeResize="0"/>
          <p:nvPr/>
        </p:nvPicPr>
        <p:blipFill rotWithShape="1">
          <a:blip r:embed="rId3">
            <a:alphaModFix/>
          </a:blip>
          <a:srcRect/>
          <a:stretch/>
        </p:blipFill>
        <p:spPr>
          <a:xfrm>
            <a:off x="1727838" y="1702514"/>
            <a:ext cx="1926588" cy="2196252"/>
          </a:xfrm>
          <a:prstGeom prst="rect">
            <a:avLst/>
          </a:prstGeom>
          <a:ln>
            <a:noFill/>
          </a:ln>
          <a:effectLst>
            <a:outerShdw blurRad="292100" dist="139700" dir="2700000" algn="tl" rotWithShape="0">
              <a:srgbClr val="333333">
                <a:alpha val="65000"/>
              </a:srgbClr>
            </a:outerShdw>
          </a:effectLst>
        </p:spPr>
      </p:pic>
      <p:pic>
        <p:nvPicPr>
          <p:cNvPr id="115" name="Google Shape;115;g2d970dfc053_1_8" descr="Image result for gratis, no comer caramelo"/>
          <p:cNvPicPr preferRelativeResize="0"/>
          <p:nvPr/>
        </p:nvPicPr>
        <p:blipFill rotWithShape="1">
          <a:blip r:embed="rId4">
            <a:alphaModFix/>
          </a:blip>
          <a:srcRect/>
          <a:stretch/>
        </p:blipFill>
        <p:spPr>
          <a:xfrm>
            <a:off x="6076570" y="1547567"/>
            <a:ext cx="2528312" cy="3064300"/>
          </a:xfrm>
          <a:prstGeom prst="rect">
            <a:avLst/>
          </a:prstGeom>
          <a:ln>
            <a:noFill/>
          </a:ln>
          <a:effectLst>
            <a:outerShdw blurRad="292100" dist="139700" dir="2700000" algn="tl" rotWithShape="0">
              <a:srgbClr val="333333">
                <a:alpha val="65000"/>
              </a:srgbClr>
            </a:outerShdw>
          </a:effectLst>
        </p:spPr>
      </p:pic>
      <p:sp>
        <p:nvSpPr>
          <p:cNvPr id="116" name="Google Shape;116;g2d970dfc053_1_8"/>
          <p:cNvSpPr txBox="1"/>
          <p:nvPr/>
        </p:nvSpPr>
        <p:spPr>
          <a:xfrm>
            <a:off x="169767" y="1959935"/>
            <a:ext cx="16707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7030A0"/>
              </a:buClr>
              <a:buSzPts val="2800"/>
              <a:buFont typeface="Calibri"/>
              <a:buNone/>
            </a:pPr>
            <a:r>
              <a:rPr lang="en-US" sz="2800" b="1" i="0" u="none" strike="noStrike" cap="none">
                <a:solidFill>
                  <a:srgbClr val="7030A0"/>
                </a:solidFill>
                <a:latin typeface="Calibri"/>
                <a:ea typeface="Calibri"/>
                <a:cs typeface="Calibri"/>
                <a:sym typeface="Calibri"/>
              </a:rPr>
              <a:t>Oración,</a:t>
            </a:r>
            <a:r>
              <a:rPr lang="en-US" sz="2800" b="1" i="0" u="none" strike="noStrike" cap="none">
                <a:solidFill>
                  <a:srgbClr val="7030A0"/>
                </a:solidFill>
                <a:latin typeface="Comic Sans MS"/>
                <a:ea typeface="Comic Sans MS"/>
                <a:cs typeface="Comic Sans MS"/>
                <a:sym typeface="Comic Sans MS"/>
              </a:rPr>
              <a:t> </a:t>
            </a:r>
            <a:endParaRPr sz="1800" b="0" i="0" u="none" strike="noStrike" cap="none">
              <a:solidFill>
                <a:schemeClr val="dk1"/>
              </a:solidFill>
              <a:latin typeface="Calibri"/>
              <a:ea typeface="Calibri"/>
              <a:cs typeface="Calibri"/>
              <a:sym typeface="Calibri"/>
            </a:endParaRPr>
          </a:p>
        </p:txBody>
      </p:sp>
      <p:sp>
        <p:nvSpPr>
          <p:cNvPr id="117" name="Google Shape;117;g2d970dfc053_1_8"/>
          <p:cNvSpPr txBox="1"/>
          <p:nvPr/>
        </p:nvSpPr>
        <p:spPr>
          <a:xfrm>
            <a:off x="4372568" y="2058999"/>
            <a:ext cx="16629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7030A0"/>
              </a:buClr>
              <a:buSzPts val="2800"/>
              <a:buFont typeface="Calibri"/>
              <a:buNone/>
            </a:pPr>
            <a:r>
              <a:rPr lang="en-US" sz="2800" b="1" i="0" u="none" strike="noStrike" cap="none">
                <a:solidFill>
                  <a:srgbClr val="7030A0"/>
                </a:solidFill>
                <a:latin typeface="Calibri"/>
                <a:ea typeface="Calibri"/>
                <a:cs typeface="Calibri"/>
                <a:sym typeface="Calibri"/>
              </a:rPr>
              <a:t>Sacrificios, </a:t>
            </a:r>
            <a:endParaRPr sz="1800" b="0" i="0" u="none" strike="noStrike" cap="none">
              <a:solidFill>
                <a:schemeClr val="dk1"/>
              </a:solidFill>
              <a:latin typeface="Calibri"/>
              <a:ea typeface="Calibri"/>
              <a:cs typeface="Calibri"/>
              <a:sym typeface="Calibri"/>
            </a:endParaRPr>
          </a:p>
        </p:txBody>
      </p:sp>
      <p:sp>
        <p:nvSpPr>
          <p:cNvPr id="118" name="Google Shape;118;g2d970dfc053_1_8"/>
          <p:cNvSpPr txBox="1"/>
          <p:nvPr/>
        </p:nvSpPr>
        <p:spPr>
          <a:xfrm>
            <a:off x="574952" y="5114846"/>
            <a:ext cx="23484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7030A0"/>
              </a:buClr>
              <a:buSzPts val="2800"/>
              <a:buFont typeface="Calibri"/>
              <a:buNone/>
            </a:pPr>
            <a:r>
              <a:rPr lang="en-US" sz="2800" b="1" i="0" u="none" strike="noStrike" cap="none">
                <a:solidFill>
                  <a:srgbClr val="7030A0"/>
                </a:solidFill>
                <a:latin typeface="Calibri"/>
                <a:ea typeface="Calibri"/>
                <a:cs typeface="Calibri"/>
                <a:sym typeface="Calibri"/>
              </a:rPr>
              <a:t>y Actos de Amor, </a:t>
            </a:r>
            <a:endParaRPr sz="1800" b="0" i="0" u="none" strike="noStrike" cap="none">
              <a:solidFill>
                <a:schemeClr val="dk1"/>
              </a:solidFill>
              <a:latin typeface="Calibri"/>
              <a:ea typeface="Calibri"/>
              <a:cs typeface="Calibri"/>
              <a:sym typeface="Calibri"/>
            </a:endParaRPr>
          </a:p>
        </p:txBody>
      </p:sp>
      <p:pic>
        <p:nvPicPr>
          <p:cNvPr id="119" name="Google Shape;119;g2d970dfc053_1_8" descr="Image result for gratis, ninos ayudando"/>
          <p:cNvPicPr preferRelativeResize="0"/>
          <p:nvPr/>
        </p:nvPicPr>
        <p:blipFill rotWithShape="1">
          <a:blip r:embed="rId5">
            <a:alphaModFix/>
          </a:blip>
          <a:srcRect/>
          <a:stretch/>
        </p:blipFill>
        <p:spPr>
          <a:xfrm>
            <a:off x="3158867" y="4132906"/>
            <a:ext cx="2917702" cy="248706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10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000"/>
                                        <p:tgtEl>
                                          <p:spTgt spid="116"/>
                                        </p:tgtEl>
                                      </p:cBhvr>
                                    </p:animEffect>
                                  </p:childTnLst>
                                </p:cTn>
                              </p:par>
                              <p:par>
                                <p:cTn id="13" presetID="10" presetClass="entr" presetSubtype="0" fill="hold" nodeType="with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fade">
                                      <p:cBhvr>
                                        <p:cTn id="15" dur="1000"/>
                                        <p:tgtEl>
                                          <p:spTgt spid="1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7"/>
                                        </p:tgtEl>
                                        <p:attrNameLst>
                                          <p:attrName>style.visibility</p:attrName>
                                        </p:attrNameLst>
                                      </p:cBhvr>
                                      <p:to>
                                        <p:strVal val="visible"/>
                                      </p:to>
                                    </p:set>
                                    <p:animEffect transition="in" filter="fade">
                                      <p:cBhvr>
                                        <p:cTn id="20" dur="1000"/>
                                        <p:tgtEl>
                                          <p:spTgt spid="117"/>
                                        </p:tgtEl>
                                      </p:cBhvr>
                                    </p:animEffect>
                                  </p:childTnLst>
                                </p:cTn>
                              </p:par>
                              <p:par>
                                <p:cTn id="21" presetID="10" presetClass="entr" presetSubtype="0" fill="hold" nodeType="with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fade">
                                      <p:cBhvr>
                                        <p:cTn id="23" dur="1000"/>
                                        <p:tgtEl>
                                          <p:spTgt spid="1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fade">
                                      <p:cBhvr>
                                        <p:cTn id="28" dur="1000"/>
                                        <p:tgtEl>
                                          <p:spTgt spid="118"/>
                                        </p:tgtEl>
                                      </p:cBhvr>
                                    </p:animEffect>
                                  </p:childTnLst>
                                </p:cTn>
                              </p:par>
                              <p:par>
                                <p:cTn id="29" presetID="10" presetClass="entr" presetSubtype="0" fill="hold" nodeType="with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fade">
                                      <p:cBhvr>
                                        <p:cTn id="31"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p:nvSpPr>
          <p:cNvPr id="124" name="Google Shape;124;g2d970dfc053_1_18"/>
          <p:cNvSpPr txBox="1"/>
          <p:nvPr/>
        </p:nvSpPr>
        <p:spPr>
          <a:xfrm>
            <a:off x="6083196" y="1813193"/>
            <a:ext cx="2650200" cy="427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7030A0"/>
              </a:buClr>
              <a:buSzPts val="3400"/>
              <a:buFont typeface="Calibri"/>
              <a:buNone/>
            </a:pPr>
            <a:r>
              <a:rPr lang="en-US" sz="3400" b="1" i="0" u="none" strike="noStrike" cap="none">
                <a:solidFill>
                  <a:srgbClr val="7030A0"/>
                </a:solidFill>
                <a:latin typeface="Calibri"/>
                <a:ea typeface="Calibri"/>
                <a:cs typeface="Calibri"/>
                <a:sym typeface="Calibri"/>
              </a:rPr>
              <a:t>…Para recibir a Jesús Resucitado </a:t>
            </a:r>
            <a:endParaRPr sz="3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rgbClr val="7030A0"/>
              </a:buClr>
              <a:buSzPts val="3400"/>
              <a:buFont typeface="Calibri"/>
              <a:buNone/>
            </a:pPr>
            <a:r>
              <a:rPr lang="en-US" sz="3400" b="1" i="0" u="none" strike="noStrike" cap="none">
                <a:solidFill>
                  <a:srgbClr val="7030A0"/>
                </a:solidFill>
                <a:latin typeface="Calibri"/>
                <a:ea typeface="Calibri"/>
                <a:cs typeface="Calibri"/>
                <a:sym typeface="Calibri"/>
              </a:rPr>
              <a:t>el domingo de Pascua de Resurrección en nuestro corazón.</a:t>
            </a:r>
            <a:endParaRPr sz="3400" b="1" i="0" u="none" strike="noStrike" cap="none">
              <a:solidFill>
                <a:srgbClr val="7030A0"/>
              </a:solidFill>
              <a:latin typeface="Calibri"/>
              <a:ea typeface="Calibri"/>
              <a:cs typeface="Calibri"/>
              <a:sym typeface="Calibri"/>
            </a:endParaRPr>
          </a:p>
        </p:txBody>
      </p:sp>
      <p:pic>
        <p:nvPicPr>
          <p:cNvPr id="125" name="Google Shape;125;g2d970dfc053_1_18" descr="http://media.bigoo.ws/content/gif/love/love_295.gif"/>
          <p:cNvPicPr preferRelativeResize="0"/>
          <p:nvPr/>
        </p:nvPicPr>
        <p:blipFill rotWithShape="1">
          <a:blip r:embed="rId3">
            <a:alphaModFix/>
          </a:blip>
          <a:srcRect/>
          <a:stretch/>
        </p:blipFill>
        <p:spPr>
          <a:xfrm>
            <a:off x="560785" y="-6024"/>
            <a:ext cx="5154215" cy="5017074"/>
          </a:xfrm>
          <a:prstGeom prst="rect">
            <a:avLst/>
          </a:prstGeom>
          <a:noFill/>
          <a:ln>
            <a:noFill/>
          </a:ln>
        </p:spPr>
      </p:pic>
      <p:pic>
        <p:nvPicPr>
          <p:cNvPr id="126" name="Google Shape;126;g2d970dfc053_1_18" descr="Image result for gratis, jesus resucitado"/>
          <p:cNvPicPr preferRelativeResize="0"/>
          <p:nvPr/>
        </p:nvPicPr>
        <p:blipFill rotWithShape="1">
          <a:blip r:embed="rId4">
            <a:alphaModFix/>
          </a:blip>
          <a:srcRect/>
          <a:stretch/>
        </p:blipFill>
        <p:spPr>
          <a:xfrm>
            <a:off x="1909155" y="1058762"/>
            <a:ext cx="2457451" cy="245745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500"/>
                                        <p:tgtEl>
                                          <p:spTgt spid="126"/>
                                        </p:tgtEl>
                                        <p:attrNameLst>
                                          <p:attrName>ppt_w</p:attrName>
                                        </p:attrNameLst>
                                      </p:cBhvr>
                                      <p:tavLst>
                                        <p:tav tm="0">
                                          <p:val>
                                            <p:strVal val="0"/>
                                          </p:val>
                                        </p:tav>
                                        <p:tav tm="100000">
                                          <p:val>
                                            <p:strVal val="#ppt_w"/>
                                          </p:val>
                                        </p:tav>
                                      </p:tavLst>
                                    </p:anim>
                                    <p:anim calcmode="lin" valueType="num">
                                      <p:cBhvr additive="base">
                                        <p:cTn id="8" dur="500"/>
                                        <p:tgtEl>
                                          <p:spTgt spid="12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30"/>
        <p:cNvGrpSpPr/>
        <p:nvPr/>
      </p:nvGrpSpPr>
      <p:grpSpPr>
        <a:xfrm>
          <a:off x="0" y="0"/>
          <a:ext cx="0" cy="0"/>
          <a:chOff x="0" y="0"/>
          <a:chExt cx="0" cy="0"/>
        </a:xfrm>
      </p:grpSpPr>
      <p:pic>
        <p:nvPicPr>
          <p:cNvPr id="131" name="Google Shape;131;g2d970dfc053_1_24"/>
          <p:cNvPicPr preferRelativeResize="0"/>
          <p:nvPr/>
        </p:nvPicPr>
        <p:blipFill rotWithShape="1">
          <a:blip r:embed="rId3">
            <a:alphaModFix/>
          </a:blip>
          <a:srcRect/>
          <a:stretch/>
        </p:blipFill>
        <p:spPr>
          <a:xfrm>
            <a:off x="4928098" y="2910364"/>
            <a:ext cx="3755131" cy="2481263"/>
          </a:xfrm>
          <a:prstGeom prst="rect">
            <a:avLst/>
          </a:prstGeom>
          <a:noFill/>
          <a:ln>
            <a:noFill/>
          </a:ln>
          <a:effectLst>
            <a:outerShdw blurRad="292100" dist="139700" dir="2700000" algn="tl" rotWithShape="0">
              <a:srgbClr val="333333">
                <a:alpha val="64709"/>
              </a:srgbClr>
            </a:outerShdw>
          </a:effectLst>
        </p:spPr>
      </p:pic>
      <p:pic>
        <p:nvPicPr>
          <p:cNvPr id="132" name="Google Shape;132;g2d970dfc053_1_24" descr="Catequesis_miercoles-de-cenizas Comic_Cuaresma_ezo_que_es  Guion_Catequesis_Comic_Cuaresma | Miércoles de ceniza, Cuaresma, Catequesis"/>
          <p:cNvPicPr preferRelativeResize="0"/>
          <p:nvPr/>
        </p:nvPicPr>
        <p:blipFill rotWithShape="1">
          <a:blip r:embed="rId4">
            <a:alphaModFix/>
          </a:blip>
          <a:srcRect/>
          <a:stretch/>
        </p:blipFill>
        <p:spPr>
          <a:xfrm>
            <a:off x="646510" y="727650"/>
            <a:ext cx="3786300" cy="4705200"/>
          </a:xfrm>
          <a:prstGeom prst="roundRect">
            <a:avLst>
              <a:gd name="adj" fmla="val 8594"/>
            </a:avLst>
          </a:prstGeom>
          <a:solidFill>
            <a:srgbClr val="ECECEC"/>
          </a:solidFill>
          <a:ln>
            <a:noFill/>
          </a:ln>
          <a:effectLst>
            <a:reflection stA="38000" endPos="28000" dist="5000" dir="5400000" fadeDir="5400012" sy="-100000" algn="bl" rotWithShape="0"/>
          </a:effectLst>
        </p:spPr>
      </p:pic>
      <p:sp>
        <p:nvSpPr>
          <p:cNvPr id="133" name="Google Shape;133;g2d970dfc053_1_24"/>
          <p:cNvSpPr txBox="1"/>
          <p:nvPr/>
        </p:nvSpPr>
        <p:spPr>
          <a:xfrm>
            <a:off x="948332" y="0"/>
            <a:ext cx="72474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7030A0"/>
                </a:solidFill>
                <a:latin typeface="Calibri"/>
                <a:ea typeface="Calibri"/>
                <a:cs typeface="Calibri"/>
                <a:sym typeface="Calibri"/>
              </a:rPr>
              <a:t>MIERCOLES DE CENIZA</a:t>
            </a:r>
            <a:endParaRPr/>
          </a:p>
        </p:txBody>
      </p:sp>
      <p:sp>
        <p:nvSpPr>
          <p:cNvPr id="134" name="Google Shape;134;g2d970dfc053_1_24"/>
          <p:cNvSpPr txBox="1"/>
          <p:nvPr/>
        </p:nvSpPr>
        <p:spPr>
          <a:xfrm>
            <a:off x="5389960" y="1085850"/>
            <a:ext cx="2571900" cy="1569900"/>
          </a:xfrm>
          <a:prstGeom prst="rect">
            <a:avLst/>
          </a:prstGeom>
          <a:solidFill>
            <a:schemeClr val="lt1"/>
          </a:solid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chemeClr val="dk1"/>
                </a:solidFill>
                <a:latin typeface="Calibri"/>
                <a:ea typeface="Calibri"/>
                <a:cs typeface="Calibri"/>
                <a:sym typeface="Calibri"/>
              </a:rPr>
              <a:t>El sacerdote hace la señal de la cruz en nuestra frente con ceniza. Las cenizas vienen de quemar las palmas del Domingo de Ramos del año anterior.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8"/>
        <p:cNvGrpSpPr/>
        <p:nvPr/>
      </p:nvGrpSpPr>
      <p:grpSpPr>
        <a:xfrm>
          <a:off x="0" y="0"/>
          <a:ext cx="0" cy="0"/>
          <a:chOff x="0" y="0"/>
          <a:chExt cx="0" cy="0"/>
        </a:xfrm>
      </p:grpSpPr>
      <p:sp>
        <p:nvSpPr>
          <p:cNvPr id="141" name="Google Shape;141;g2d970dfc053_1_31"/>
          <p:cNvSpPr txBox="1"/>
          <p:nvPr/>
        </p:nvSpPr>
        <p:spPr>
          <a:xfrm>
            <a:off x="263951" y="6113245"/>
            <a:ext cx="3338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FF0000"/>
                </a:solidFill>
                <a:latin typeface="Calibri"/>
                <a:ea typeface="Calibri"/>
                <a:cs typeface="Calibri"/>
                <a:sym typeface="Calibri"/>
              </a:rPr>
              <a:t>Cancion:</a:t>
            </a:r>
            <a:r>
              <a:rPr lang="en-US" sz="1800" dirty="0">
                <a:solidFill>
                  <a:srgbClr val="FF0000"/>
                </a:solidFill>
                <a:latin typeface="Calibri"/>
                <a:ea typeface="Calibri"/>
                <a:cs typeface="Calibri"/>
                <a:sym typeface="Calibri"/>
              </a:rPr>
              <a:t> De Colores, Joan Baez</a:t>
            </a:r>
            <a:endParaRPr dirty="0"/>
          </a:p>
          <a:p>
            <a:pPr marL="0" marR="0" lvl="0" indent="0" algn="ctr" rtl="0">
              <a:spcBef>
                <a:spcPts val="0"/>
              </a:spcBef>
              <a:spcAft>
                <a:spcPts val="0"/>
              </a:spcAft>
              <a:buNone/>
            </a:pPr>
            <a:r>
              <a:rPr lang="en-US" sz="1800" u="sng" dirty="0">
                <a:solidFill>
                  <a:srgbClr val="FF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https://youtu.be/48vNfKUHWRw</a:t>
            </a:r>
            <a:endParaRPr sz="1800" dirty="0">
              <a:solidFill>
                <a:srgbClr val="FF0000"/>
              </a:solidFill>
              <a:latin typeface="Calibri"/>
              <a:ea typeface="Calibri"/>
              <a:cs typeface="Calibri"/>
              <a:sym typeface="Calibri"/>
            </a:endParaRPr>
          </a:p>
        </p:txBody>
      </p:sp>
      <p:graphicFrame>
        <p:nvGraphicFramePr>
          <p:cNvPr id="2" name="Object 1">
            <a:extLst>
              <a:ext uri="{FF2B5EF4-FFF2-40B4-BE49-F238E27FC236}">
                <a16:creationId xmlns:a16="http://schemas.microsoft.com/office/drawing/2014/main" id="{9141BF5E-D37E-5BF3-D745-B38DF7533459}"/>
              </a:ext>
            </a:extLst>
          </p:cNvPr>
          <p:cNvGraphicFramePr>
            <a:graphicFrameLocks noChangeAspect="1"/>
          </p:cNvGraphicFramePr>
          <p:nvPr>
            <p:extLst>
              <p:ext uri="{D42A27DB-BD31-4B8C-83A1-F6EECF244321}">
                <p14:modId xmlns:p14="http://schemas.microsoft.com/office/powerpoint/2010/main" val="577521037"/>
              </p:ext>
            </p:extLst>
          </p:nvPr>
        </p:nvGraphicFramePr>
        <p:xfrm>
          <a:off x="1604636" y="98425"/>
          <a:ext cx="5474895" cy="6034088"/>
        </p:xfrm>
        <a:graphic>
          <a:graphicData uri="http://schemas.openxmlformats.org/presentationml/2006/ole">
            <mc:AlternateContent xmlns:mc="http://schemas.openxmlformats.org/markup-compatibility/2006">
              <mc:Choice xmlns:v="urn:schemas-microsoft-com:vml" Requires="v">
                <p:oleObj name="Acrobat Document" r:id="rId4" imgW="4663440" imgH="6034757" progId="Acrobat.Document.DC">
                  <p:embed/>
                </p:oleObj>
              </mc:Choice>
              <mc:Fallback>
                <p:oleObj name="Acrobat Document" r:id="rId4" imgW="4663440" imgH="6034757" progId="Acrobat.Document.DC">
                  <p:embed/>
                  <p:pic>
                    <p:nvPicPr>
                      <p:cNvPr id="0" name=""/>
                      <p:cNvPicPr/>
                      <p:nvPr/>
                    </p:nvPicPr>
                    <p:blipFill>
                      <a:blip r:embed="rId5"/>
                      <a:stretch>
                        <a:fillRect/>
                      </a:stretch>
                    </p:blipFill>
                    <p:spPr>
                      <a:xfrm>
                        <a:off x="1604636" y="98425"/>
                        <a:ext cx="5474895" cy="60340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46CC0CC5-47B5-5E73-AD2C-8F1A822F2D1B}"/>
              </a:ext>
            </a:extLst>
          </p:cNvPr>
          <p:cNvSpPr txBox="1"/>
          <p:nvPr/>
        </p:nvSpPr>
        <p:spPr>
          <a:xfrm>
            <a:off x="3930978" y="6287678"/>
            <a:ext cx="4949072" cy="523220"/>
          </a:xfrm>
          <a:prstGeom prst="rect">
            <a:avLst/>
          </a:prstGeom>
          <a:noFill/>
        </p:spPr>
        <p:txBody>
          <a:bodyPr wrap="square" rtlCol="0">
            <a:spAutoFit/>
          </a:bodyPr>
          <a:lstStyle/>
          <a:p>
            <a:r>
              <a:rPr lang="en-US" dirty="0"/>
              <a:t>La </a:t>
            </a:r>
            <a:r>
              <a:rPr lang="en-US" dirty="0" err="1"/>
              <a:t>historia</a:t>
            </a:r>
            <a:r>
              <a:rPr lang="en-US" dirty="0"/>
              <a:t> de </a:t>
            </a:r>
            <a:r>
              <a:rPr lang="en-US"/>
              <a:t>Noe (3:15 min)</a:t>
            </a:r>
            <a:endParaRPr lang="en-US" dirty="0"/>
          </a:p>
          <a:p>
            <a:r>
              <a:rPr lang="en-US" dirty="0">
                <a:hlinkClick r:id="rId6"/>
              </a:rPr>
              <a:t>https://youtu.be/0aHx9Jq2HEY?si=7q__yqCt52niW86V</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45"/>
        <p:cNvGrpSpPr/>
        <p:nvPr/>
      </p:nvGrpSpPr>
      <p:grpSpPr>
        <a:xfrm>
          <a:off x="0" y="0"/>
          <a:ext cx="0" cy="0"/>
          <a:chOff x="0" y="0"/>
          <a:chExt cx="0" cy="0"/>
        </a:xfrm>
      </p:grpSpPr>
      <p:pic>
        <p:nvPicPr>
          <p:cNvPr id="146" name="Google Shape;146;p3"/>
          <p:cNvPicPr preferRelativeResize="0"/>
          <p:nvPr/>
        </p:nvPicPr>
        <p:blipFill rotWithShape="1">
          <a:blip r:embed="rId3">
            <a:alphaModFix/>
          </a:blip>
          <a:srcRect/>
          <a:stretch/>
        </p:blipFill>
        <p:spPr>
          <a:xfrm>
            <a:off x="0" y="1701923"/>
            <a:ext cx="9144000" cy="5143500"/>
          </a:xfrm>
          <a:prstGeom prst="rect">
            <a:avLst/>
          </a:prstGeom>
          <a:solidFill>
            <a:srgbClr val="17365D"/>
          </a:solidFill>
          <a:ln>
            <a:noFill/>
          </a:ln>
        </p:spPr>
      </p:pic>
      <p:sp>
        <p:nvSpPr>
          <p:cNvPr id="147" name="Google Shape;147;p3"/>
          <p:cNvSpPr txBox="1"/>
          <p:nvPr/>
        </p:nvSpPr>
        <p:spPr>
          <a:xfrm>
            <a:off x="771247" y="167936"/>
            <a:ext cx="9029700" cy="13388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solidFill>
                  <a:schemeClr val="dk2"/>
                </a:solidFill>
                <a:latin typeface="Arial Black"/>
                <a:ea typeface="Arial Black"/>
                <a:cs typeface="Arial Black"/>
                <a:sym typeface="Arial Black"/>
              </a:rPr>
              <a:t>                           </a:t>
            </a:r>
            <a:r>
              <a:rPr lang="en-US" sz="2700">
                <a:solidFill>
                  <a:schemeClr val="dk1"/>
                </a:solidFill>
                <a:latin typeface="Arial Black"/>
                <a:ea typeface="Arial Black"/>
                <a:cs typeface="Arial Black"/>
                <a:sym typeface="Arial Black"/>
              </a:rPr>
              <a:t>Evangelio  </a:t>
            </a:r>
            <a:endParaRPr/>
          </a:p>
          <a:p>
            <a:pPr marL="0" marR="0" lvl="0" indent="0" algn="l" rtl="0">
              <a:spcBef>
                <a:spcPts val="0"/>
              </a:spcBef>
              <a:spcAft>
                <a:spcPts val="0"/>
              </a:spcAft>
              <a:buNone/>
            </a:pPr>
            <a:r>
              <a:rPr lang="en-US" sz="2700">
                <a:solidFill>
                  <a:schemeClr val="dk1"/>
                </a:solidFill>
                <a:latin typeface="Arial Black"/>
                <a:ea typeface="Arial Black"/>
                <a:cs typeface="Arial Black"/>
                <a:sym typeface="Arial Black"/>
              </a:rPr>
              <a:t>“¿Puede un ciego guiar a otro ciego?”</a:t>
            </a:r>
            <a:endParaRPr/>
          </a:p>
          <a:p>
            <a:pPr marL="0" marR="0" lvl="0" indent="0" algn="l" rtl="0">
              <a:spcBef>
                <a:spcPts val="0"/>
              </a:spcBef>
              <a:spcAft>
                <a:spcPts val="0"/>
              </a:spcAft>
              <a:buNone/>
            </a:pPr>
            <a:r>
              <a:rPr lang="en-US" sz="2700">
                <a:solidFill>
                  <a:schemeClr val="dk1"/>
                </a:solidFill>
                <a:latin typeface="Arial Black"/>
                <a:ea typeface="Arial Black"/>
                <a:cs typeface="Arial Black"/>
                <a:sym typeface="Arial Black"/>
              </a:rPr>
              <a:t>                        Lucas 6, 39-45</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51"/>
        <p:cNvGrpSpPr/>
        <p:nvPr/>
      </p:nvGrpSpPr>
      <p:grpSpPr>
        <a:xfrm>
          <a:off x="0" y="0"/>
          <a:ext cx="0" cy="0"/>
          <a:chOff x="0" y="0"/>
          <a:chExt cx="0" cy="0"/>
        </a:xfrm>
      </p:grpSpPr>
      <p:sp>
        <p:nvSpPr>
          <p:cNvPr id="152" name="Google Shape;152;p4"/>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3" name="Google Shape;153;p4"/>
          <p:cNvPicPr preferRelativeResize="0"/>
          <p:nvPr/>
        </p:nvPicPr>
        <p:blipFill rotWithShape="1">
          <a:blip r:embed="rId3">
            <a:alphaModFix/>
          </a:blip>
          <a:srcRect/>
          <a:stretch/>
        </p:blipFill>
        <p:spPr>
          <a:xfrm>
            <a:off x="0" y="1981201"/>
            <a:ext cx="9144000" cy="4876800"/>
          </a:xfrm>
          <a:prstGeom prst="rect">
            <a:avLst/>
          </a:prstGeom>
          <a:noFill/>
          <a:ln>
            <a:noFill/>
          </a:ln>
        </p:spPr>
      </p:pic>
      <p:sp>
        <p:nvSpPr>
          <p:cNvPr id="154" name="Google Shape;154;p4"/>
          <p:cNvSpPr txBox="1"/>
          <p:nvPr/>
        </p:nvSpPr>
        <p:spPr>
          <a:xfrm>
            <a:off x="0" y="280386"/>
            <a:ext cx="9144001"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Black"/>
                <a:ea typeface="Arial Black"/>
                <a:cs typeface="Arial Black"/>
                <a:sym typeface="Arial Black"/>
              </a:rPr>
              <a:t>En aquel tiempo, Jesús propuso a sus discípulos este ejemplo…</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1146</Words>
  <Application>Microsoft Office PowerPoint</Application>
  <PresentationFormat>On-screen Show (4:3)</PresentationFormat>
  <Paragraphs>120</Paragraphs>
  <Slides>27</Slides>
  <Notes>26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Aharoni</vt:lpstr>
      <vt:lpstr>Arial</vt:lpstr>
      <vt:lpstr>Comic Sans MS</vt:lpstr>
      <vt:lpstr>Arial Black</vt:lpstr>
      <vt:lpstr>Calibri</vt:lpstr>
      <vt:lpstr>Office Theme</vt:lpstr>
      <vt:lpstr>Acrobat Document</vt:lpstr>
      <vt:lpstr> VIII Tiempo Ordinario Ciclo C ¿Puede un ciego guiar a otro Ciego? (Lc 6, 39-45)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Juego: taparle los ojos a un niño con un pañuelo y darle 3 vueltas. Hay 2 personas hablando en 2 extremos, una dice palabras virtuosas (buena, generoso, feliz…), el otro dice palabras sin virtud (odioso, egoista, pesado…). El niño tiene que buscar la persona diciendo palabras virtuosas en 30 segundos.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Maria Varona</dc:creator>
  <cp:lastModifiedBy>Maria Varona</cp:lastModifiedBy>
  <cp:revision>7</cp:revision>
  <dcterms:modified xsi:type="dcterms:W3CDTF">2025-02-25T00:45:08Z</dcterms:modified>
</cp:coreProperties>
</file>