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94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20A5975A-5EA9-8B28-BCC0-99912B921B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8F22CA35-8D18-CCFF-F586-0BBCFC13CF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C17C98-2CAF-45A0-B074-47DC13D967D7}" type="datetimeFigureOut">
              <a:rPr lang="es-HN"/>
              <a:pPr>
                <a:defRPr/>
              </a:pPr>
              <a:t>27/7/2025</a:t>
            </a:fld>
            <a:endParaRPr lang="es-HN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65027468-E9B4-F91A-EBF8-F2273BC395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HN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9D3EDB33-CB30-2AF6-526B-E10480772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HN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105DEBE-E889-0A7E-CA2D-F2245175AC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E58C104F-353B-9547-492E-AA6C2F6C9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22A0AE-D46A-4513-A2B3-7B673C1EFA40}" type="slidenum">
              <a:rPr lang="es-HN" altLang="en-US"/>
              <a:pPr/>
              <a:t>‹#›</a:t>
            </a:fld>
            <a:endParaRPr lang="es-H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>
            <a:extLst>
              <a:ext uri="{FF2B5EF4-FFF2-40B4-BE49-F238E27FC236}">
                <a16:creationId xmlns:a16="http://schemas.microsoft.com/office/drawing/2014/main" id="{987752D4-F154-BD2A-F672-27406C1165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>
            <a:extLst>
              <a:ext uri="{FF2B5EF4-FFF2-40B4-BE49-F238E27FC236}">
                <a16:creationId xmlns:a16="http://schemas.microsoft.com/office/drawing/2014/main" id="{406C5122-1932-8A06-83E7-F370ECD0D8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HN" altLang="en-US"/>
          </a:p>
        </p:txBody>
      </p:sp>
      <p:sp>
        <p:nvSpPr>
          <p:cNvPr id="26628" name="3 Marcador de número de diapositiva">
            <a:extLst>
              <a:ext uri="{FF2B5EF4-FFF2-40B4-BE49-F238E27FC236}">
                <a16:creationId xmlns:a16="http://schemas.microsoft.com/office/drawing/2014/main" id="{1CA448BB-269F-9E73-B5BC-31BCCD06A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6ABFA4-131F-4807-9029-28A3BC7BC5A5}" type="slidenum">
              <a:rPr lang="es-HN" altLang="en-US"/>
              <a:pPr eaLnBrk="1" hangingPunct="1"/>
              <a:t>1</a:t>
            </a:fld>
            <a:endParaRPr lang="es-H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6AD0DBEC-25C7-7CBD-468E-106A6C03EF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4206DEEA-5893-C13B-E4FC-D5E12017A6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 altLang="en-US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863D3CC0-DCBA-48F2-9044-88337435B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23E9DF-EB81-4EC7-B5FF-288887A99803}" type="slidenum">
              <a:rPr lang="es-HN" altLang="en-US"/>
              <a:pPr eaLnBrk="1" hangingPunct="1"/>
              <a:t>21</a:t>
            </a:fld>
            <a:endParaRPr lang="es-H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4B144-5983-445C-BBE5-807E5B958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93154-BB57-4633-936E-7881B3BA9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703BA3-61EB-4277-89CE-06467E48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DA129-C66F-4DE3-8642-5649CA6A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20BF9-3A35-403F-9832-D13BED80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6771-136E-4E62-A8A9-4A211B7C84D8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50671646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734F6-E70C-4BF0-B238-F779E4D1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C51787-41D1-47A0-8526-1EB44A111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B01BA4-87C2-4AF0-B730-3BF064D5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0C23C8-6713-4684-BCAE-9D4335CD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3B8535-54B3-43C8-B486-FCB54804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3CE7-D9B2-404D-9547-3789BCF2433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24737596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55DD39-1142-46B9-A4FD-C784F9CC7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29D993-2EBB-4C3F-B40E-F9AE3928F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A184-59CA-4B24-8174-C57C832C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F8788A-19B7-4FF6-AD07-FB953DE7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DEDCC5-D192-4143-8250-BFD36448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4480-3813-49CE-A2B2-0512CB2691B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97766268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256E2-14B8-4701-B47D-A9C47CE9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82E747-5D5B-4FFB-9CCB-A30165211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F61DA7-C636-4E59-A22D-3374A9CF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0D1FF0-0469-4679-8A94-53949075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5863A5-9E64-4A93-ADC4-4E589F8F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2EAF-2D5C-40E8-AC63-9769BBE02A9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88385922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A0B2F-CD6B-4DC6-B24D-35294ABA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AA5AD-49FD-49CA-9467-CB3A684C8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4F2C53-CAFD-4B7B-B578-4D98C2C3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B28D73-784A-4291-90F0-6F23B1A6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E2F524-6288-4F43-A46E-F28EE023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E849-870B-43EB-B811-EC655B279BE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32699953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06FB0-DC8D-49FD-AE41-87A3A5BC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257025-A266-4965-83AC-3C258E17E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BA3E71-E4D2-4519-B411-C08CBBEAF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C8E5F9-8D6C-4333-BD7F-04EBEF00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14EF7B-82C4-426A-A152-7FDD28B8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687B00-8632-4D6A-B447-370857B9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C5C5-9AF5-4C85-99AF-B22A4EE0126F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0979277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32885-779E-4380-86E0-1C054B13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5C68B9-F542-4178-90F0-02369FEA4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84FC4F-EFA0-4B28-8FC4-E4DAC616F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11C488-63F3-4EC7-9E9E-EC90F1658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2AFAFD-4A92-4754-9D5B-26D9CC093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144FF8-C298-47D5-8F42-45A0FC19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364E82-0627-4094-AB10-FC692BD2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B32AD2-B431-4395-AC27-C76B1473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DDE1-01B7-49A0-89D7-0342243CB1D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95194624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72829-6A45-407D-9562-9F69CA36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1CD875-F71B-4689-8587-9393CB8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9BCB99-6A5A-484E-A438-10175549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21735F-CDD0-4F61-BD86-AC50644E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893A-E4A6-402F-AC2C-D120DFD04BD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020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E5DCB7-4602-44B7-A7A3-B1A81D25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E19893-72B4-4273-8D24-27720AEE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2130BC-C750-4B9F-93C5-6C19745A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3177-29BB-4426-AB56-7A36BB5D3CD8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7565093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37F5A-C7AC-4E9F-A19C-2631D7F2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E85D3A-69EF-44C4-A238-8EAAE680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BEFCCE-FFE3-417D-B43D-DA126FF10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57784F-4B02-4867-BE40-2FE4F34C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DFFC43-4765-478F-B961-7A7DFD36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5F2993-EDF6-460B-A532-2662FF04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5356-A224-4904-996E-D2CAAF06D8F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7765699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2ED64-FC4A-49A0-AAF5-A69A97E49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74E97F5-03EE-49FE-8AEE-8FDF9B29B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C7C3F6-D39F-4C5A-A8C8-3693ECBB7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23E21A-FF25-4CB9-A90B-5EC1A8E8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142A2A-B218-4172-B318-7001887C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56752-45C5-427C-9322-16C581DE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E07C-1B05-427A-B034-E23A69B2B9EC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2531444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A7860B-145B-40A4-8A0B-6B641D95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94EEA1-71D2-4653-8C80-1A3DA8BE8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56C536-122A-4B05-A8EF-286FA4876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E3180F-DE02-47F7-A37B-2406A045E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9DAB5C-CE5E-4988-B6A8-01095A02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3893A-E4A6-402F-AC2C-D120DFD04BD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0593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>
    <p:wipe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7GXrbV85W4?si=11pXZM-bXEE-zt8p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7GXrbV85W4?feature=oembed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C237733-E4C9-476E-83CA-7148F562BB7C}"/>
              </a:ext>
            </a:extLst>
          </p:cNvPr>
          <p:cNvSpPr/>
          <p:nvPr/>
        </p:nvSpPr>
        <p:spPr>
          <a:xfrm>
            <a:off x="2123727" y="885892"/>
            <a:ext cx="5760640" cy="3491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2 Marcador de contenido">
            <a:extLst>
              <a:ext uri="{FF2B5EF4-FFF2-40B4-BE49-F238E27FC236}">
                <a16:creationId xmlns:a16="http://schemas.microsoft.com/office/drawing/2014/main" id="{BE1CD520-B464-D725-E43B-0C0E1CA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4643438"/>
            <a:ext cx="8229600" cy="785812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9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volini"/>
                <a:cs typeface="Cavolini"/>
              </a:rPr>
              <a:t>Grupo de Oración para Niños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00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volini"/>
                <a:cs typeface="Cavolini"/>
              </a:rPr>
              <a:t>Ciclo</a:t>
            </a:r>
            <a:r>
              <a:rPr lang="es-HN" sz="10000" dirty="0">
                <a:solidFill>
                  <a:schemeClr val="accent5">
                    <a:lumMod val="75000"/>
                  </a:schemeClr>
                </a:solidFill>
                <a:latin typeface="+mj-lt"/>
                <a:ea typeface="Cavolini"/>
                <a:cs typeface="Cavolini"/>
              </a:rPr>
              <a:t> C</a:t>
            </a:r>
            <a:r>
              <a:rPr lang="es-HN" sz="10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XXII Domingo del Tiempo Ordinario </a:t>
            </a:r>
            <a:endParaRPr lang="en-US" sz="10000" dirty="0">
              <a:solidFill>
                <a:schemeClr val="accent5">
                  <a:lumMod val="75000"/>
                </a:schemeClr>
              </a:solidFill>
              <a:latin typeface="+mj-lt"/>
              <a:ea typeface="Cavolini"/>
              <a:cs typeface="Cavolini"/>
            </a:endParaRPr>
          </a:p>
          <a:p>
            <a:pPr marL="274320" indent="-274320">
              <a:buNone/>
              <a:defRPr/>
            </a:pPr>
            <a:r>
              <a:rPr lang="es-HN" sz="10000" dirty="0">
                <a:solidFill>
                  <a:schemeClr val="accent5">
                    <a:lumMod val="75000"/>
                  </a:schemeClr>
                </a:solidFill>
              </a:rPr>
              <a:t>Del Evangelio según San </a:t>
            </a:r>
            <a:r>
              <a:rPr lang="en-US" sz="9600" dirty="0">
                <a:solidFill>
                  <a:schemeClr val="accent5">
                    <a:lumMod val="75000"/>
                  </a:schemeClr>
                </a:solidFill>
              </a:rPr>
              <a:t>Lucas </a:t>
            </a:r>
            <a:r>
              <a:rPr lang="en-US" sz="10000" dirty="0">
                <a:solidFill>
                  <a:schemeClr val="accent5">
                    <a:lumMod val="75000"/>
                  </a:schemeClr>
                </a:solidFill>
              </a:rPr>
              <a:t>14, 1. 7-14</a:t>
            </a:r>
            <a:endParaRPr lang="es-HN" sz="10000" dirty="0">
              <a:solidFill>
                <a:schemeClr val="accent5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HN" sz="10000" dirty="0">
                <a:solidFill>
                  <a:schemeClr val="accent5">
                    <a:lumMod val="75000"/>
                  </a:schemeClr>
                </a:solidFill>
              </a:rPr>
              <a:t>El Puesto en el Banquete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HN" sz="10000" b="1" dirty="0">
                <a:solidFill>
                  <a:schemeClr val="accent5">
                    <a:lumMod val="75000"/>
                  </a:schemeClr>
                </a:solidFill>
              </a:rPr>
              <a:t>www.fcpeace.org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41CBF-CC55-CFDD-E6B8-8D6A06D9E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1606138" cy="16061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6DA08F6F-070A-2A21-D491-362D1D1847E7}"/>
              </a:ext>
            </a:extLst>
          </p:cNvPr>
          <p:cNvSpPr/>
          <p:nvPr/>
        </p:nvSpPr>
        <p:spPr>
          <a:xfrm>
            <a:off x="928662" y="285728"/>
            <a:ext cx="7993639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HN" sz="33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AMIGOS DE JESÚS Y MARÍA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419B88-3745-46E7-AA01-547A1E9C57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3130" y="1039170"/>
            <a:ext cx="5441833" cy="31852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>
            <a:extLst>
              <a:ext uri="{FF2B5EF4-FFF2-40B4-BE49-F238E27FC236}">
                <a16:creationId xmlns:a16="http://schemas.microsoft.com/office/drawing/2014/main" id="{E9D30F81-9750-2BBE-E74A-1CCC3AB6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2" y="438364"/>
            <a:ext cx="8086718" cy="185737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s-ES" altLang="en-US" sz="2500" b="1" dirty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r>
              <a:rPr lang="es-ES" sz="2400" dirty="0"/>
              <a:t>   </a:t>
            </a:r>
            <a:r>
              <a:rPr lang="es-ES" sz="2400" dirty="0">
                <a:solidFill>
                  <a:srgbClr val="0070C0"/>
                </a:solidFill>
              </a:rPr>
              <a:t>¿Ustedes tratan de ser primeros en la fila en el colegio o en   los deportes? </a:t>
            </a:r>
            <a:endParaRPr lang="es-HN" altLang="en-US" sz="24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HN" altLang="en-US" sz="2400" dirty="0">
                <a:solidFill>
                  <a:schemeClr val="accent2"/>
                </a:solidFill>
              </a:rPr>
              <a:t>   Compartir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7D86A0F-A3EA-DB7F-2DA4-F54253FE5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2"/>
            <a:ext cx="1000132" cy="10001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40" name="AutoShape 6" descr="Gráfico vectorial Jesus con niños ▷ Imagen vectorial Jesus con niños |  Depositphotos">
            <a:extLst>
              <a:ext uri="{FF2B5EF4-FFF2-40B4-BE49-F238E27FC236}">
                <a16:creationId xmlns:a16="http://schemas.microsoft.com/office/drawing/2014/main" id="{D140A35F-C15D-EBBC-186D-D3BCCEDBCD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HN" altLang="en-U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B1FA9DEC-247E-B506-9431-33EE8F0A8E8A}"/>
              </a:ext>
            </a:extLst>
          </p:cNvPr>
          <p:cNvSpPr/>
          <p:nvPr/>
        </p:nvSpPr>
        <p:spPr>
          <a:xfrm>
            <a:off x="1143000" y="1857375"/>
            <a:ext cx="735806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HN" sz="2400" dirty="0">
                <a:solidFill>
                  <a:schemeClr val="bg1"/>
                </a:solidFill>
                <a:latin typeface="+mj-lt"/>
              </a:rPr>
              <a:t>Ellos tampoco tendrán casa y cama porque irán por el   mundo llevando su mensaje a todos.</a:t>
            </a:r>
            <a:endParaRPr lang="es-HN" sz="2400" dirty="0"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A438DD-5B73-4FD7-999B-74ABC198D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8018" y="2636911"/>
            <a:ext cx="392553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2C2F56-9897-4DE2-A2D8-687D43BDD6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575" y="3120383"/>
            <a:ext cx="4084636" cy="25922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Marcador de contenido">
            <a:extLst>
              <a:ext uri="{FF2B5EF4-FFF2-40B4-BE49-F238E27FC236}">
                <a16:creationId xmlns:a16="http://schemas.microsoft.com/office/drawing/2014/main" id="{C8963D09-E6D7-D47B-7437-60D86724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68" y="-482661"/>
            <a:ext cx="7786688" cy="2466536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HN" altLang="en-US" sz="2400" dirty="0">
                <a:solidFill>
                  <a:schemeClr val="bg1"/>
                </a:solidFill>
              </a:rPr>
              <a:t>   Otro seguidor quería enterrar a su padre primero. </a:t>
            </a:r>
          </a:p>
          <a:p>
            <a:pPr algn="just">
              <a:buNone/>
            </a:pPr>
            <a:r>
              <a:rPr lang="es-HN" altLang="en-US" sz="2400" dirty="0">
                <a:solidFill>
                  <a:srgbClr val="0070C0"/>
                </a:solidFill>
              </a:rPr>
              <a:t>  </a:t>
            </a:r>
            <a:r>
              <a:rPr lang="es-ES" sz="2200" dirty="0">
                <a:solidFill>
                  <a:srgbClr val="0070C0"/>
                </a:solidFill>
              </a:rPr>
              <a:t>Jesús les dice una parábola, un cuento con una enseñanza, para que entiendan como deben actuar.</a:t>
            </a:r>
          </a:p>
          <a:p>
            <a:pPr algn="just">
              <a:buNone/>
            </a:pPr>
            <a:r>
              <a:rPr lang="en-US" sz="2200" dirty="0">
                <a:solidFill>
                  <a:srgbClr val="0070C0"/>
                </a:solidFill>
              </a:rPr>
              <a:t>  ¿</a:t>
            </a:r>
            <a:r>
              <a:rPr lang="en-US" sz="2200" dirty="0" err="1">
                <a:solidFill>
                  <a:srgbClr val="0070C0"/>
                </a:solidFill>
              </a:rPr>
              <a:t>Qué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nos</a:t>
            </a:r>
            <a:r>
              <a:rPr lang="en-US" sz="2200" dirty="0">
                <a:solidFill>
                  <a:srgbClr val="0070C0"/>
                </a:solidFill>
              </a:rPr>
              <a:t> dice Jesús?</a:t>
            </a:r>
          </a:p>
          <a:p>
            <a:pPr algn="just">
              <a:buNone/>
            </a:pPr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s-ES" sz="2200" dirty="0">
                <a:solidFill>
                  <a:schemeClr val="accent2"/>
                </a:solidFill>
              </a:rPr>
              <a:t>Cuando te inviten a un banquete, no te sientes en el primer lugar, sino en el último.</a:t>
            </a:r>
            <a:endParaRPr lang="es-HN" altLang="en-US" sz="22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4CD04-4C8E-192E-EB5D-39F6A516DD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1143008" cy="11430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065155-364F-45B9-8ACC-2ACF9E49D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3068961"/>
            <a:ext cx="5108760" cy="3608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711A0C-BEAA-4C5A-BAA8-D8D744728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60" y="3652634"/>
            <a:ext cx="3492681" cy="30243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392206-10B7-485B-9BFB-D0F587A50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34" y="4891127"/>
            <a:ext cx="1748132" cy="17481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EE4A893-CD8B-4CBD-B609-38A32FB82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88" y="1381615"/>
            <a:ext cx="1584176" cy="237186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04783CF-DDB7-4E24-B270-2827B3CC29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26" y="1453840"/>
            <a:ext cx="1695482" cy="169548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>
            <a:extLst>
              <a:ext uri="{FF2B5EF4-FFF2-40B4-BE49-F238E27FC236}">
                <a16:creationId xmlns:a16="http://schemas.microsoft.com/office/drawing/2014/main" id="{DB68FFCA-9F16-71FC-F48F-0A291193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38" y="428624"/>
            <a:ext cx="7929562" cy="16322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dirty="0"/>
              <a:t>  </a:t>
            </a:r>
            <a:r>
              <a:rPr lang="en-US" sz="2600" dirty="0">
                <a:solidFill>
                  <a:srgbClr val="0070C0"/>
                </a:solidFill>
              </a:rPr>
              <a:t>¿Por </a:t>
            </a:r>
            <a:r>
              <a:rPr lang="en-US" sz="2600" dirty="0" err="1">
                <a:solidFill>
                  <a:srgbClr val="0070C0"/>
                </a:solidFill>
              </a:rPr>
              <a:t>qué</a:t>
            </a:r>
            <a:r>
              <a:rPr lang="en-US" sz="2600" dirty="0">
                <a:solidFill>
                  <a:srgbClr val="0070C0"/>
                </a:solidFill>
              </a:rPr>
              <a:t> dice </a:t>
            </a:r>
            <a:r>
              <a:rPr lang="en-US" sz="2600" dirty="0" err="1">
                <a:solidFill>
                  <a:srgbClr val="0070C0"/>
                </a:solidFill>
              </a:rPr>
              <a:t>esto</a:t>
            </a:r>
            <a:r>
              <a:rPr lang="en-US" sz="2600" dirty="0">
                <a:solidFill>
                  <a:srgbClr val="0070C0"/>
                </a:solidFill>
              </a:rPr>
              <a:t>? </a:t>
            </a:r>
          </a:p>
          <a:p>
            <a:pPr>
              <a:buNone/>
            </a:pPr>
            <a:r>
              <a:rPr lang="es-HN" sz="2400" dirty="0">
                <a:solidFill>
                  <a:schemeClr val="accent2"/>
                </a:solidFill>
              </a:rPr>
              <a:t>  </a:t>
            </a:r>
            <a:r>
              <a:rPr lang="es-ES" sz="2800" dirty="0">
                <a:solidFill>
                  <a:schemeClr val="accent2"/>
                </a:solidFill>
              </a:rPr>
              <a:t>Si llega alguien más importante, puede que te digan que te muevas al último puesto y te vas a sentir humillado.</a:t>
            </a:r>
            <a:endParaRPr lang="es-HN" altLang="en-US" sz="2800" dirty="0">
              <a:solidFill>
                <a:schemeClr val="accent2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s-HN" altLang="en-US" sz="2400" dirty="0">
                <a:solidFill>
                  <a:srgbClr val="0070C0"/>
                </a:solidFill>
              </a:rPr>
              <a:t>   </a:t>
            </a:r>
            <a:endParaRPr lang="es-HN" altLang="en-US" sz="25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0E523-9216-0704-0699-A5CDF728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1000132" cy="10001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E2DF9AC5-67A9-1CA5-C91A-62BDECD42A48}"/>
              </a:ext>
            </a:extLst>
          </p:cNvPr>
          <p:cNvSpPr/>
          <p:nvPr/>
        </p:nvSpPr>
        <p:spPr>
          <a:xfrm>
            <a:off x="1214438" y="1428750"/>
            <a:ext cx="7286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HN" sz="2400" dirty="0">
                <a:solidFill>
                  <a:schemeClr val="bg1"/>
                </a:solidFill>
                <a:latin typeface="+mj-lt"/>
              </a:rPr>
              <a:t>“El que… mira hacia atrás no sirve para el Reino de Dios.” Jesús quiere que confíen en El y que mantengan sus ojos en la misión.</a:t>
            </a:r>
            <a:endParaRPr lang="es-HN" sz="2400" dirty="0"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9F7A94-A2FF-4A93-9876-A63188478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8" y="1928836"/>
            <a:ext cx="7638483" cy="3995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>
            <a:extLst>
              <a:ext uri="{FF2B5EF4-FFF2-40B4-BE49-F238E27FC236}">
                <a16:creationId xmlns:a16="http://schemas.microsoft.com/office/drawing/2014/main" id="{A44C6410-B52C-D60C-7CFA-EF015784A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3" y="357188"/>
            <a:ext cx="8229600" cy="571500"/>
          </a:xfrm>
        </p:spPr>
        <p:txBody>
          <a:bodyPr>
            <a:noAutofit/>
          </a:bodyPr>
          <a:lstStyle/>
          <a:p>
            <a:pPr marL="274320" indent="-274320">
              <a:buNone/>
              <a:defRPr/>
            </a:pP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/>
              <a:t>) </a:t>
            </a:r>
            <a:r>
              <a:rPr lang="es-ES" sz="2800" dirty="0">
                <a:solidFill>
                  <a:srgbClr val="0070C0"/>
                </a:solidFill>
              </a:rPr>
              <a:t>¿Cómo te sentirías si te sientas en el último puesto y te dicen que te muevas al primero?</a:t>
            </a:r>
          </a:p>
          <a:p>
            <a:pPr marL="274320" indent="-274320">
              <a:buNone/>
              <a:defRPr/>
            </a:pPr>
            <a:r>
              <a:rPr lang="es-HN" sz="2800" dirty="0">
                <a:solidFill>
                  <a:schemeClr val="bg1"/>
                </a:solidFill>
              </a:rPr>
              <a:t> 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Feliz</a:t>
            </a:r>
            <a:r>
              <a:rPr lang="en-US" sz="2800" dirty="0">
                <a:solidFill>
                  <a:schemeClr val="accent2"/>
                </a:solidFill>
              </a:rPr>
              <a:t> y </a:t>
            </a:r>
            <a:r>
              <a:rPr lang="en-US" sz="2800" dirty="0" err="1">
                <a:solidFill>
                  <a:schemeClr val="accent2"/>
                </a:solidFill>
              </a:rPr>
              <a:t>agradecido</a:t>
            </a:r>
            <a:endParaRPr lang="es-HN" sz="28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71F45-7188-35D5-9A7F-CDEA01FF0B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1071570" cy="10715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36C4EB6-3185-4A18-8989-D68092C7F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7524328" cy="4232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>
            <a:extLst>
              <a:ext uri="{FF2B5EF4-FFF2-40B4-BE49-F238E27FC236}">
                <a16:creationId xmlns:a16="http://schemas.microsoft.com/office/drawing/2014/main" id="{A44C6410-B52C-D60C-7CFA-EF015784A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290" y="404664"/>
            <a:ext cx="8229600" cy="571500"/>
          </a:xfrm>
        </p:spPr>
        <p:txBody>
          <a:bodyPr>
            <a:noAutofit/>
          </a:bodyPr>
          <a:lstStyle/>
          <a:p>
            <a:pPr marL="274320" indent="-274320">
              <a:buNone/>
              <a:defRPr/>
            </a:pP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>
                <a:solidFill>
                  <a:srgbClr val="0070C0"/>
                </a:solidFill>
              </a:rPr>
              <a:t>   Jesús nos dice que todo el que se eleva, será humillado y el que se humilla será elevado.</a:t>
            </a:r>
          </a:p>
          <a:p>
            <a:pPr marL="274320" indent="-274320">
              <a:buNone/>
              <a:defRPr/>
            </a:pPr>
            <a:r>
              <a:rPr lang="es-ES" sz="2800" dirty="0">
                <a:solidFill>
                  <a:srgbClr val="0070C0"/>
                </a:solidFill>
              </a:rPr>
              <a:t>    Él quiere enseñarnos a ser humildes.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71F45-7188-35D5-9A7F-CDEA01FF0B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1071570" cy="10715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32151C-FEBA-46F6-B246-A25E1866FA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689" y="2054212"/>
            <a:ext cx="7458621" cy="45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8187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7568564-3C40-41F5-B5C3-521C23821867}"/>
              </a:ext>
            </a:extLst>
          </p:cNvPr>
          <p:cNvSpPr/>
          <p:nvPr/>
        </p:nvSpPr>
        <p:spPr>
          <a:xfrm>
            <a:off x="4617287" y="2001933"/>
            <a:ext cx="3987161" cy="47197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8E20083-4653-4184-9046-EDC424D2E0AC}"/>
              </a:ext>
            </a:extLst>
          </p:cNvPr>
          <p:cNvSpPr/>
          <p:nvPr/>
        </p:nvSpPr>
        <p:spPr>
          <a:xfrm>
            <a:off x="610986" y="1995419"/>
            <a:ext cx="3778656" cy="4719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C4DCBE1C-C517-8BD3-BCFE-B6DAA77F8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38" y="357188"/>
            <a:ext cx="8229600" cy="714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HN" altLang="en-US" dirty="0">
                <a:solidFill>
                  <a:srgbClr val="0070C0"/>
                </a:solidFill>
              </a:rPr>
              <a:t>  </a:t>
            </a:r>
            <a:endParaRPr lang="es-ES" alt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s-HN" alt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s-H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CD716-FF55-4229-8AC2-9F78BD332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1000132" cy="10001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74E144A5-B9BA-C5D5-5A8B-FF426D920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785938"/>
            <a:ext cx="1004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oración </a:t>
            </a:r>
            <a:endParaRPr lang="es-HN" altLang="en-U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C6B36480-876B-0E58-CE98-9A1E8EEC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1785938"/>
            <a:ext cx="1300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obediencia</a:t>
            </a:r>
            <a:endParaRPr lang="es-HN" altLang="en-US"/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00DDE1B6-D565-E6D3-D625-815C0FFC8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471487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amor</a:t>
            </a:r>
            <a:endParaRPr lang="es-HN" altLang="en-US"/>
          </a:p>
        </p:txBody>
      </p:sp>
      <p:sp>
        <p:nvSpPr>
          <p:cNvPr id="25" name="24 CuadroTexto">
            <a:extLst>
              <a:ext uri="{FF2B5EF4-FFF2-40B4-BE49-F238E27FC236}">
                <a16:creationId xmlns:a16="http://schemas.microsoft.com/office/drawing/2014/main" id="{9D61B226-C441-99D1-9853-474266942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786313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Misa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E3E9EBD-7255-4B4A-A480-7479AD627D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170" y="1995419"/>
            <a:ext cx="3474287" cy="459913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E3BA370-431D-4061-8D9F-0FB72055C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72" y="1995419"/>
            <a:ext cx="3651218" cy="456402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2703819-B868-4BA2-91E0-A280ED31E30D}"/>
              </a:ext>
            </a:extLst>
          </p:cNvPr>
          <p:cNvSpPr txBox="1"/>
          <p:nvPr/>
        </p:nvSpPr>
        <p:spPr>
          <a:xfrm>
            <a:off x="1214438" y="98203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rgbClr val="0070C0"/>
                </a:solidFill>
              </a:rPr>
              <a:t>¿Qué significa ser humilde?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C4DCBE1C-C517-8BD3-BCFE-B6DAA77F8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38" y="357188"/>
            <a:ext cx="8229600" cy="714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HN" altLang="en-US" dirty="0">
                <a:solidFill>
                  <a:srgbClr val="0070C0"/>
                </a:solidFill>
              </a:rPr>
              <a:t>  </a:t>
            </a:r>
            <a:endParaRPr lang="es-ES" alt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s-HN" alt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s-H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CD716-FF55-4229-8AC2-9F78BD332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1000132" cy="10001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74E144A5-B9BA-C5D5-5A8B-FF426D920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785938"/>
            <a:ext cx="1004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oración </a:t>
            </a:r>
            <a:endParaRPr lang="es-HN" altLang="en-U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C6B36480-876B-0E58-CE98-9A1E8EEC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1785938"/>
            <a:ext cx="1300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obediencia</a:t>
            </a:r>
            <a:endParaRPr lang="es-HN" altLang="en-US"/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35DD36F2-7FE8-5650-23F2-8575D5387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3571875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perdón </a:t>
            </a:r>
            <a:endParaRPr lang="es-HN" altLang="en-US"/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00DDE1B6-D565-E6D3-D625-815C0FFC8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471487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amor</a:t>
            </a:r>
            <a:endParaRPr lang="es-HN" altLang="en-US"/>
          </a:p>
        </p:txBody>
      </p:sp>
      <p:sp>
        <p:nvSpPr>
          <p:cNvPr id="25" name="24 CuadroTexto">
            <a:extLst>
              <a:ext uri="{FF2B5EF4-FFF2-40B4-BE49-F238E27FC236}">
                <a16:creationId xmlns:a16="http://schemas.microsoft.com/office/drawing/2014/main" id="{9D61B226-C441-99D1-9853-474266942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786313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Misa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E10D15-7374-47F3-9C62-67B1BAA7D749}"/>
              </a:ext>
            </a:extLst>
          </p:cNvPr>
          <p:cNvSpPr txBox="1"/>
          <p:nvPr/>
        </p:nvSpPr>
        <p:spPr>
          <a:xfrm>
            <a:off x="1138987" y="229969"/>
            <a:ext cx="7957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>
                <a:solidFill>
                  <a:srgbClr val="0070C0"/>
                </a:solidFill>
              </a:rPr>
              <a:t>Cuando una persona no se cree mejor que otros por sus cualidades o propiedades, sino que sabe que todo es un regalo de Dios.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4AC7EEC-340C-4CF0-9B3C-4EE29A186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61" y="1785938"/>
            <a:ext cx="4267200" cy="530542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6306B4E-A2C3-4670-9F31-CB839DB07966}"/>
              </a:ext>
            </a:extLst>
          </p:cNvPr>
          <p:cNvSpPr txBox="1"/>
          <p:nvPr/>
        </p:nvSpPr>
        <p:spPr>
          <a:xfrm>
            <a:off x="3059832" y="113988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Todo</a:t>
            </a: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es un </a:t>
            </a:r>
          </a:p>
        </p:txBody>
      </p:sp>
    </p:spTree>
    <p:extLst>
      <p:ext uri="{BB962C8B-B14F-4D97-AF65-F5344CB8AC3E}">
        <p14:creationId xmlns:p14="http://schemas.microsoft.com/office/powerpoint/2010/main" val="2125990927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C4DCBE1C-C517-8BD3-BCFE-B6DAA77F8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97" y="955421"/>
            <a:ext cx="8358246" cy="106982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s-ES" dirty="0"/>
              <a:t>   </a:t>
            </a:r>
            <a:r>
              <a:rPr lang="es-ES" sz="2400" dirty="0">
                <a:solidFill>
                  <a:srgbClr val="0070C0"/>
                </a:solidFill>
              </a:rPr>
              <a:t>Jesús es Dios, Rey del Universo y nos enseña con su vida que debemos ser humildes como Él para poder entrar en el Reino de los Cielos. </a:t>
            </a:r>
            <a:br>
              <a:rPr lang="es-ES" sz="2400" dirty="0">
                <a:solidFill>
                  <a:srgbClr val="0070C0"/>
                </a:solidFill>
              </a:rPr>
            </a:br>
            <a:r>
              <a:rPr lang="es-ES" sz="2400" dirty="0">
                <a:solidFill>
                  <a:srgbClr val="0070C0"/>
                </a:solidFill>
              </a:rPr>
              <a:t>¿Pueden dar ejemplos de la humildad de Jesús? </a:t>
            </a:r>
            <a:endParaRPr lang="es-ES" altLang="en-US" sz="2400" dirty="0">
              <a:solidFill>
                <a:srgbClr val="0070C0"/>
              </a:solidFill>
            </a:endParaRPr>
          </a:p>
          <a:p>
            <a:pPr>
              <a:buNone/>
            </a:pPr>
            <a:endParaRPr lang="es-HN" alt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s-H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CD716-FF55-4229-8AC2-9F78BD332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1000132" cy="10001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74E144A5-B9BA-C5D5-5A8B-FF426D920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785938"/>
            <a:ext cx="1004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oración </a:t>
            </a:r>
            <a:endParaRPr lang="es-HN" altLang="en-U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C6B36480-876B-0E58-CE98-9A1E8EEC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1785938"/>
            <a:ext cx="1300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obediencia</a:t>
            </a:r>
            <a:endParaRPr lang="es-HN" altLang="en-US"/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35DD36F2-7FE8-5650-23F2-8575D5387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3571875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perdón </a:t>
            </a:r>
            <a:endParaRPr lang="es-HN" altLang="en-US"/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00DDE1B6-D565-E6D3-D625-815C0FFC8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471487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amor</a:t>
            </a:r>
            <a:endParaRPr lang="es-HN" altLang="en-US"/>
          </a:p>
        </p:txBody>
      </p:sp>
      <p:sp>
        <p:nvSpPr>
          <p:cNvPr id="25" name="24 CuadroTexto">
            <a:extLst>
              <a:ext uri="{FF2B5EF4-FFF2-40B4-BE49-F238E27FC236}">
                <a16:creationId xmlns:a16="http://schemas.microsoft.com/office/drawing/2014/main" id="{9D61B226-C441-99D1-9853-474266942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786313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Misa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DF23F7-A6F3-4CF1-9386-8B95BBB65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8" y="3881521"/>
            <a:ext cx="2857500" cy="2247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6399EB-EA25-493C-ABB9-E2415FE20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87" y="3514640"/>
            <a:ext cx="2856160" cy="2707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03E2927-BC9E-48EE-B09A-7864C59E8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18" y="2151775"/>
            <a:ext cx="2670539" cy="2670539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5E523600-2C14-4037-92DB-28657F32380B}"/>
              </a:ext>
            </a:extLst>
          </p:cNvPr>
          <p:cNvSpPr/>
          <p:nvPr/>
        </p:nvSpPr>
        <p:spPr>
          <a:xfrm>
            <a:off x="5089801" y="3630982"/>
            <a:ext cx="692589" cy="775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DB9B3CC-3100-45B2-AE69-2AF46CB45F2D}"/>
              </a:ext>
            </a:extLst>
          </p:cNvPr>
          <p:cNvSpPr txBox="1"/>
          <p:nvPr/>
        </p:nvSpPr>
        <p:spPr>
          <a:xfrm>
            <a:off x="3802454" y="4823016"/>
            <a:ext cx="175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2"/>
                </a:solidFill>
              </a:rPr>
              <a:t>Siendo rey</a:t>
            </a:r>
            <a:endParaRPr lang="en-US" sz="24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67E373B-9AFC-4CD4-BDE5-AA4DBC87AA88}"/>
              </a:ext>
            </a:extLst>
          </p:cNvPr>
          <p:cNvSpPr/>
          <p:nvPr/>
        </p:nvSpPr>
        <p:spPr>
          <a:xfrm>
            <a:off x="642910" y="6116234"/>
            <a:ext cx="3063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chemeClr val="accent2"/>
                </a:solidFill>
              </a:rPr>
              <a:t>Nació en un pobre pesebre.</a:t>
            </a:r>
          </a:p>
          <a:p>
            <a:r>
              <a:rPr lang="es-ES" sz="2000" dirty="0">
                <a:solidFill>
                  <a:schemeClr val="accent2"/>
                </a:solidFill>
              </a:rPr>
              <a:t>Nunca tuvo casa.</a:t>
            </a:r>
            <a:endParaRPr lang="en-US" sz="20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E977291-C1F9-43FB-9314-C43D186DA955}"/>
              </a:ext>
            </a:extLst>
          </p:cNvPr>
          <p:cNvSpPr/>
          <p:nvPr/>
        </p:nvSpPr>
        <p:spPr>
          <a:xfrm>
            <a:off x="4785867" y="61054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>
                <a:solidFill>
                  <a:schemeClr val="accent2"/>
                </a:solidFill>
              </a:rPr>
              <a:t>Les lavó los pies a sus apóstoles como si fuera un esclavo.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21394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C4DCBE1C-C517-8BD3-BCFE-B6DAA77F8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38" y="172527"/>
            <a:ext cx="7786718" cy="1173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HN" altLang="en-US" sz="2200" dirty="0">
                <a:solidFill>
                  <a:srgbClr val="0070C0"/>
                </a:solidFill>
              </a:rPr>
              <a:t>   </a:t>
            </a:r>
            <a:r>
              <a:rPr lang="es-ES" sz="2200" dirty="0">
                <a:solidFill>
                  <a:srgbClr val="0070C0"/>
                </a:solidFill>
              </a:rPr>
              <a:t>Si sabemos que todas las cualidades y cosas que tenemos vienen de Dios y no por nuestros esfuerzos, somos agradecidos y le damos siempre gracias a Dios.</a:t>
            </a:r>
            <a:endParaRPr lang="es-ES" altLang="en-US" sz="2200" dirty="0">
              <a:solidFill>
                <a:srgbClr val="0070C0"/>
              </a:solidFill>
            </a:endParaRPr>
          </a:p>
          <a:p>
            <a:pPr>
              <a:buNone/>
            </a:pPr>
            <a:endParaRPr lang="es-HN" alt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s-H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CD716-FF55-4229-8AC2-9F78BD332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1000132" cy="10001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74E144A5-B9BA-C5D5-5A8B-FF426D920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785938"/>
            <a:ext cx="1004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oración </a:t>
            </a:r>
            <a:endParaRPr lang="es-HN" altLang="en-U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C6B36480-876B-0E58-CE98-9A1E8EEC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1785938"/>
            <a:ext cx="1300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obediencia</a:t>
            </a:r>
            <a:endParaRPr lang="es-HN" altLang="en-US"/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35DD36F2-7FE8-5650-23F2-8575D5387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3571875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perdón </a:t>
            </a:r>
            <a:endParaRPr lang="es-HN" altLang="en-US"/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00DDE1B6-D565-E6D3-D625-815C0FFC8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471487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amor</a:t>
            </a:r>
            <a:endParaRPr lang="es-HN" altLang="en-US"/>
          </a:p>
        </p:txBody>
      </p:sp>
      <p:sp>
        <p:nvSpPr>
          <p:cNvPr id="25" name="24 CuadroTexto">
            <a:extLst>
              <a:ext uri="{FF2B5EF4-FFF2-40B4-BE49-F238E27FC236}">
                <a16:creationId xmlns:a16="http://schemas.microsoft.com/office/drawing/2014/main" id="{9D61B226-C441-99D1-9853-474266942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786313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>
                <a:solidFill>
                  <a:schemeClr val="bg1"/>
                </a:solidFill>
              </a:rPr>
              <a:t>Misa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8098BE4-A0F6-48FE-8A7E-143CC70FB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" y="4666895"/>
            <a:ext cx="2763048" cy="184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451513C-163D-4659-9018-671443FC7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35" y="4722504"/>
            <a:ext cx="2834566" cy="1594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750A07B-F492-4DEB-8389-4DF508E70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33" y="2249678"/>
            <a:ext cx="2843808" cy="1894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1721253-68AB-4759-9C56-701229414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" y="2111843"/>
            <a:ext cx="2763049" cy="2039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32BA2F77-7D65-4F8E-945B-AF4D36D58933}"/>
              </a:ext>
            </a:extLst>
          </p:cNvPr>
          <p:cNvSpPr/>
          <p:nvPr/>
        </p:nvSpPr>
        <p:spPr>
          <a:xfrm>
            <a:off x="271356" y="1270604"/>
            <a:ext cx="882036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Gracias Dios por tus Bendiciones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0BEB20A1-23CC-4C66-8A0F-DDA940CC0F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14223"/>
            <a:ext cx="3429000" cy="342900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576F3ABF-4DCE-4447-B159-B15CC05C5B58}"/>
              </a:ext>
            </a:extLst>
          </p:cNvPr>
          <p:cNvSpPr txBox="1"/>
          <p:nvPr/>
        </p:nvSpPr>
        <p:spPr>
          <a:xfrm>
            <a:off x="950765" y="417260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2"/>
                </a:solidFill>
              </a:rPr>
              <a:t>Salud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445F3AD-9A50-41EE-8742-05EF7130E4F7}"/>
              </a:ext>
            </a:extLst>
          </p:cNvPr>
          <p:cNvSpPr txBox="1"/>
          <p:nvPr/>
        </p:nvSpPr>
        <p:spPr>
          <a:xfrm>
            <a:off x="3714750" y="41794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Familia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30BBEDA-2742-4F2B-A301-B6862CD132D3}"/>
              </a:ext>
            </a:extLst>
          </p:cNvPr>
          <p:cNvSpPr txBox="1"/>
          <p:nvPr/>
        </p:nvSpPr>
        <p:spPr>
          <a:xfrm>
            <a:off x="1032334" y="645651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Amigos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1F3E9FA-E3AA-469C-9664-F961B629509E}"/>
              </a:ext>
            </a:extLst>
          </p:cNvPr>
          <p:cNvSpPr txBox="1"/>
          <p:nvPr/>
        </p:nvSpPr>
        <p:spPr>
          <a:xfrm>
            <a:off x="3966915" y="64314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Escuela</a:t>
            </a:r>
          </a:p>
        </p:txBody>
      </p:sp>
    </p:spTree>
    <p:extLst>
      <p:ext uri="{BB962C8B-B14F-4D97-AF65-F5344CB8AC3E}">
        <p14:creationId xmlns:p14="http://schemas.microsoft.com/office/powerpoint/2010/main" val="42613713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5B81FCD-5134-5244-8D15-7517ED0068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14290"/>
            <a:ext cx="1071570" cy="10715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B68C10-AA12-43C1-9B8B-64FDF7673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04948"/>
            <a:ext cx="7391312" cy="38804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F686DE-C93F-4081-8F79-1A6C9EACF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4290"/>
            <a:ext cx="6658146" cy="279065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0">
            <a:extLst>
              <a:ext uri="{FF2B5EF4-FFF2-40B4-BE49-F238E27FC236}">
                <a16:creationId xmlns:a16="http://schemas.microsoft.com/office/drawing/2014/main" id="{BB7CA3D5-8583-94C3-804A-F5782A3F44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7188" y="1571625"/>
            <a:ext cx="8572500" cy="1752600"/>
          </a:xfrm>
        </p:spPr>
        <p:txBody>
          <a:bodyPr/>
          <a:lstStyle/>
          <a:p>
            <a:pPr algn="just">
              <a:defRPr/>
            </a:pPr>
            <a:r>
              <a:rPr lang="es-ES" sz="2400" dirty="0">
                <a:solidFill>
                  <a:srgbClr val="0070C0"/>
                </a:solidFill>
              </a:rPr>
              <a:t>Un sábado, Jesús fue a comer en casa de uno de los jefes de los fariseos, y éstos estaban observándolo.</a:t>
            </a:r>
            <a:endParaRPr lang="es-HN" sz="24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B3DE6-BEE6-B3F9-08CC-ABF6F40BF0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1071570" cy="10715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F33FAAB-990B-40C3-ADEF-61150A2A6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2492896"/>
            <a:ext cx="5263885" cy="4292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8CE09D8C-3604-F413-8D6A-125D18EB0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714380" cy="7143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788799C-337D-448A-BE4C-6D187022A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133" y="1082684"/>
            <a:ext cx="5551190" cy="568997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32CCB87-D935-4C88-8DD7-01092E05BCC3}"/>
              </a:ext>
            </a:extLst>
          </p:cNvPr>
          <p:cNvSpPr txBox="1"/>
          <p:nvPr/>
        </p:nvSpPr>
        <p:spPr>
          <a:xfrm>
            <a:off x="1331640" y="142852"/>
            <a:ext cx="781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5">
                    <a:lumMod val="75000"/>
                  </a:schemeClr>
                </a:solidFill>
              </a:rPr>
              <a:t>Colorear el evangelio y completar en la grilla la enseñanza de Jesús.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9F9FC07-AE09-494C-AE1A-429F55BF67EE}"/>
              </a:ext>
            </a:extLst>
          </p:cNvPr>
          <p:cNvSpPr txBox="1"/>
          <p:nvPr/>
        </p:nvSpPr>
        <p:spPr>
          <a:xfrm>
            <a:off x="3793090" y="5301208"/>
            <a:ext cx="706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EL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1D6DC5-2B21-4884-9FA6-50D766AFE40E}"/>
              </a:ext>
            </a:extLst>
          </p:cNvPr>
          <p:cNvSpPr txBox="1"/>
          <p:nvPr/>
        </p:nvSpPr>
        <p:spPr>
          <a:xfrm>
            <a:off x="3799901" y="5445224"/>
            <a:ext cx="710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EL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6A70AB2-2AFC-4EB6-A966-5DB00E00073E}"/>
              </a:ext>
            </a:extLst>
          </p:cNvPr>
          <p:cNvSpPr txBox="1"/>
          <p:nvPr/>
        </p:nvSpPr>
        <p:spPr>
          <a:xfrm>
            <a:off x="3478665" y="4956494"/>
            <a:ext cx="100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6ED03C-C801-4627-A3F3-204BC98F5311}"/>
              </a:ext>
            </a:extLst>
          </p:cNvPr>
          <p:cNvSpPr txBox="1"/>
          <p:nvPr/>
        </p:nvSpPr>
        <p:spPr>
          <a:xfrm>
            <a:off x="4345261" y="5229200"/>
            <a:ext cx="946819" cy="37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QUE</a:t>
            </a:r>
            <a:r>
              <a:rPr lang="en-US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6D537A-7620-440F-A0F9-360A4AE62A97}"/>
              </a:ext>
            </a:extLst>
          </p:cNvPr>
          <p:cNvSpPr txBox="1"/>
          <p:nvPr/>
        </p:nvSpPr>
        <p:spPr>
          <a:xfrm>
            <a:off x="4356724" y="5383115"/>
            <a:ext cx="73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QUE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CA5608-2439-42EF-ACEE-E3940DF9325C}"/>
              </a:ext>
            </a:extLst>
          </p:cNvPr>
          <p:cNvSpPr txBox="1"/>
          <p:nvPr/>
        </p:nvSpPr>
        <p:spPr>
          <a:xfrm>
            <a:off x="5098360" y="5239146"/>
            <a:ext cx="96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SE</a:t>
            </a:r>
            <a:r>
              <a:rPr lang="en-US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ED1C9B-EEBC-4BDC-816E-2E2C8A647DB8}"/>
              </a:ext>
            </a:extLst>
          </p:cNvPr>
          <p:cNvSpPr txBox="1"/>
          <p:nvPr/>
        </p:nvSpPr>
        <p:spPr>
          <a:xfrm>
            <a:off x="6372200" y="5239146"/>
            <a:ext cx="100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SERÁ</a:t>
            </a:r>
            <a:r>
              <a:rPr lang="en-US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9BE6429-A2DC-4D82-8285-534C1C5A800D}"/>
              </a:ext>
            </a:extLst>
          </p:cNvPr>
          <p:cNvSpPr txBox="1"/>
          <p:nvPr/>
        </p:nvSpPr>
        <p:spPr>
          <a:xfrm>
            <a:off x="2675534" y="62373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DE0C38-0970-4BC4-AC28-674278829E75}"/>
              </a:ext>
            </a:extLst>
          </p:cNvPr>
          <p:cNvSpPr txBox="1"/>
          <p:nvPr/>
        </p:nvSpPr>
        <p:spPr>
          <a:xfrm>
            <a:off x="5644844" y="5239146"/>
            <a:ext cx="8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ELEVA</a:t>
            </a:r>
            <a:r>
              <a:rPr lang="en-US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D082DEA-2788-43CD-94AE-8A7DF1F6FA40}"/>
              </a:ext>
            </a:extLst>
          </p:cNvPr>
          <p:cNvSpPr txBox="1"/>
          <p:nvPr/>
        </p:nvSpPr>
        <p:spPr>
          <a:xfrm>
            <a:off x="6961133" y="5229200"/>
            <a:ext cx="995243" cy="37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</a:rPr>
              <a:t>HUMILLADO</a:t>
            </a:r>
            <a:r>
              <a:rPr lang="en-US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A04F8B9-23ED-4D45-9294-9068E9BEBCB9}"/>
              </a:ext>
            </a:extLst>
          </p:cNvPr>
          <p:cNvSpPr txBox="1"/>
          <p:nvPr/>
        </p:nvSpPr>
        <p:spPr>
          <a:xfrm>
            <a:off x="5652120" y="5445224"/>
            <a:ext cx="125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HUMILLA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9857A8A-A539-4105-9B48-16AA7C9BC054}"/>
              </a:ext>
            </a:extLst>
          </p:cNvPr>
          <p:cNvSpPr txBox="1"/>
          <p:nvPr/>
        </p:nvSpPr>
        <p:spPr>
          <a:xfrm>
            <a:off x="6987799" y="5381326"/>
            <a:ext cx="83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ELEVADO</a:t>
            </a:r>
            <a:r>
              <a:rPr lang="en-US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A1CE53B-C12C-48C7-BD1C-BAB9519B82B8}"/>
              </a:ext>
            </a:extLst>
          </p:cNvPr>
          <p:cNvSpPr txBox="1"/>
          <p:nvPr/>
        </p:nvSpPr>
        <p:spPr>
          <a:xfrm>
            <a:off x="5105259" y="5381326"/>
            <a:ext cx="556281" cy="37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SE</a:t>
            </a:r>
            <a:r>
              <a:rPr lang="en-US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5FE2534-42B4-4F3D-8427-B40F28790008}"/>
              </a:ext>
            </a:extLst>
          </p:cNvPr>
          <p:cNvSpPr txBox="1"/>
          <p:nvPr/>
        </p:nvSpPr>
        <p:spPr>
          <a:xfrm>
            <a:off x="6393757" y="5454656"/>
            <a:ext cx="996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SERÁ</a:t>
            </a:r>
            <a:r>
              <a:rPr lang="en-US" sz="1200" b="1" dirty="0"/>
              <a:t>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994F29A-7D77-4E17-91A3-0BD870E39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6" y="4735964"/>
            <a:ext cx="2735474" cy="197251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1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4 CuadroTexto">
            <a:extLst>
              <a:ext uri="{FF2B5EF4-FFF2-40B4-BE49-F238E27FC236}">
                <a16:creationId xmlns:a16="http://schemas.microsoft.com/office/drawing/2014/main" id="{E0548686-4595-162D-8977-09159E517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14313"/>
            <a:ext cx="7858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</a:rPr>
              <a:t>Hacer manualidad para demostrar el corazón que refleja si la persona en cada oración es humilde o orgullosa.</a:t>
            </a:r>
            <a:endParaRPr lang="es-HN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0E76846-C3A1-32C3-79F3-718E14306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642942" cy="6429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73764E-E7C6-4B43-8B04-9754BF4A6A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1062223"/>
            <a:ext cx="6008095" cy="57248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805442B-127B-48DD-A04D-8163AB16D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34" y="5015060"/>
            <a:ext cx="1786654" cy="1951115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0E4E839F-2C93-E19A-E28C-935C96B5A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91" y="1499057"/>
            <a:ext cx="560621" cy="52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6383C2-72AB-8BAF-059F-A5E71DE94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48" y="2026712"/>
            <a:ext cx="552310" cy="51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A43485-858C-F9F7-538C-90B075910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58" y="3093282"/>
            <a:ext cx="560621" cy="52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16168D-D7E6-FC84-587D-A864D621C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91" y="5245929"/>
            <a:ext cx="560621" cy="52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1012FB-A8F6-D059-DAD9-1DB364CC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22" y="6285982"/>
            <a:ext cx="505345" cy="4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53B30CE3-059B-E77D-9DE1-C0EAFD5244A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63954" y="1121141"/>
            <a:ext cx="58429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A6CDD5C9-3372-3C30-7A0A-D2C43DBA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63" y="1016296"/>
            <a:ext cx="524487" cy="52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EB21DFD0-AB26-90A0-1322-4266DC7D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92" y="2501059"/>
            <a:ext cx="560621" cy="5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008C055F-182E-7F91-8A8E-F7E59171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63" y="3551639"/>
            <a:ext cx="560621" cy="5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118BD37B-F7E6-DE64-B793-152CE23D5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84" y="4139838"/>
            <a:ext cx="560621" cy="5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63D3B3B0-9CA1-077B-DD0B-8FA90E6F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83" y="4689811"/>
            <a:ext cx="560621" cy="5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0040128C-1929-586B-A7A2-0A1A5709C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20" y="5775568"/>
            <a:ext cx="505105" cy="5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12 CuadroTexto">
            <a:extLst>
              <a:ext uri="{FF2B5EF4-FFF2-40B4-BE49-F238E27FC236}">
                <a16:creationId xmlns:a16="http://schemas.microsoft.com/office/drawing/2014/main" id="{492CF362-5904-B7D3-7D7E-4FCCAE13A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54524"/>
            <a:ext cx="4714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HN" sz="6000" b="1" dirty="0">
                <a:solidFill>
                  <a:schemeClr val="accent2"/>
                </a:solidFill>
                <a:latin typeface="+mj-lt"/>
              </a:rPr>
              <a:t>ORACIÓN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547AFB7-1895-C3B2-55D0-51EC62172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928694" cy="9286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C27BC53-A14A-4DE4-8E6D-2D30205FA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52" y="2780928"/>
            <a:ext cx="5994630" cy="438306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6223AE6-E146-4907-9FAC-F3D6DA84CC42}"/>
              </a:ext>
            </a:extLst>
          </p:cNvPr>
          <p:cNvSpPr txBox="1"/>
          <p:nvPr/>
        </p:nvSpPr>
        <p:spPr>
          <a:xfrm>
            <a:off x="395536" y="1196752"/>
            <a:ext cx="777686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900" dirty="0">
                <a:solidFill>
                  <a:schemeClr val="accent5">
                    <a:lumMod val="75000"/>
                  </a:schemeClr>
                </a:solidFill>
              </a:rPr>
              <a:t>Señor Dios, ayúdame a ser siempre agradecido por todo lo que me das, y saber que todo lo que tengo y soy viene de Ti. Ayúdame a ser humilde como Tú, dando todo por los demás. </a:t>
            </a:r>
          </a:p>
          <a:p>
            <a:pPr algn="ctr"/>
            <a:r>
              <a:rPr lang="es-ES" sz="2900" dirty="0">
                <a:solidFill>
                  <a:schemeClr val="accent5">
                    <a:lumMod val="75000"/>
                  </a:schemeClr>
                </a:solidFill>
              </a:rPr>
              <a:t>Amén.</a:t>
            </a:r>
            <a:endParaRPr lang="en-US" sz="29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6D19EC11-04D5-63CD-5616-04DC87823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40" y="117302"/>
            <a:ext cx="8229600" cy="646269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es-ES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   </a:t>
            </a:r>
            <a:r>
              <a:rPr lang="es-E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Canción: </a:t>
            </a:r>
            <a:r>
              <a:rPr lang="es-ES" sz="1400" dirty="0"/>
              <a:t>Te Doy Gracias Por Todo </a:t>
            </a:r>
            <a:r>
              <a:rPr lang="es-ES" sz="1400" dirty="0" err="1"/>
              <a:t>Senor</a:t>
            </a:r>
            <a:r>
              <a:rPr lang="es-ES" sz="1400" dirty="0"/>
              <a:t>, Juan Morales Montero, </a:t>
            </a:r>
            <a:r>
              <a:rPr lang="es-ES" sz="1400" u="sng" dirty="0">
                <a:hlinkClick r:id="rId3"/>
              </a:rPr>
              <a:t>https://youtu.be/o7GXrbV85W4?si=11pXZM-bXEE-zt8p</a:t>
            </a:r>
            <a:endParaRPr lang="es-HN" sz="1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B0DC90B9-BED4-E9AD-D64F-72C7609658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8" y="117302"/>
            <a:ext cx="875260" cy="8752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Online Media 1" title="MÚSICA CATÓLICA PARA NIÑOS: GRACIAS POR TODO SEÑOR Juan Morales Montero / NuevoTrigo">
            <a:hlinkClick r:id="" action="ppaction://media"/>
            <a:extLst>
              <a:ext uri="{FF2B5EF4-FFF2-40B4-BE49-F238E27FC236}">
                <a16:creationId xmlns:a16="http://schemas.microsoft.com/office/drawing/2014/main" id="{2E93B6D4-2D71-0F38-E394-AB6AC7239C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092821"/>
            <a:ext cx="9144000" cy="576517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B941976D-D523-433B-2FE5-096469D4C0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34" y="980728"/>
            <a:ext cx="8801131" cy="4525962"/>
          </a:xfrm>
        </p:spPr>
        <p:txBody>
          <a:bodyPr/>
          <a:lstStyle/>
          <a:p>
            <a:pPr algn="just">
              <a:buNone/>
            </a:pPr>
            <a:r>
              <a:rPr lang="es-ES" altLang="en-US" sz="2400" dirty="0"/>
              <a:t>   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</a:rPr>
              <a:t>Mirando cómo los convidados escogían los primeros lugares, les dijo esta parábola: “Cuando te inviten a un banquete de bodas, </a:t>
            </a:r>
            <a:r>
              <a:rPr lang="es-ES" sz="2400" dirty="0">
                <a:solidFill>
                  <a:srgbClr val="FF0000"/>
                </a:solidFill>
              </a:rPr>
              <a:t>no te sientes en el lugar principal, 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</a:rPr>
              <a:t>no sea que haya algún otro invitado más importante que tú, y el que los invitó a los dos venga a decirte: ‘Déjale el lugar a éste’, y tengas que ir a ocupar, lleno de vergüenza, el último asiento.</a:t>
            </a:r>
            <a:endParaRPr lang="es-HN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91D18-141A-26DE-75BC-693CD1467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" y="0"/>
            <a:ext cx="857256" cy="8572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6CF664-7F3A-483C-A834-2A1FDC322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3068961"/>
            <a:ext cx="5108760" cy="3608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E43C5EC-D63E-4A63-8060-300A9C7E3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33611"/>
            <a:ext cx="3492681" cy="302438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5A86E3D-07F1-4FD9-A104-8C527C482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69" y="5099870"/>
            <a:ext cx="1748132" cy="174813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5 CuadroTexto">
            <a:extLst>
              <a:ext uri="{FF2B5EF4-FFF2-40B4-BE49-F238E27FC236}">
                <a16:creationId xmlns:a16="http://schemas.microsoft.com/office/drawing/2014/main" id="{368DDB35-DFB2-881B-8958-C9C023351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685" y="51882"/>
            <a:ext cx="73928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dirty="0">
                <a:solidFill>
                  <a:srgbClr val="0070C0"/>
                </a:solidFill>
              </a:rPr>
              <a:t>Por el contrario, cuando te inviten</a:t>
            </a:r>
            <a:r>
              <a:rPr lang="es-ES" sz="2400" dirty="0">
                <a:solidFill>
                  <a:srgbClr val="FF0000"/>
                </a:solidFill>
              </a:rPr>
              <a:t>, ocupa el último lugar, </a:t>
            </a:r>
            <a:r>
              <a:rPr lang="es-ES" sz="2400" dirty="0">
                <a:solidFill>
                  <a:srgbClr val="0070C0"/>
                </a:solidFill>
              </a:rPr>
              <a:t>para que, cuando venga el que te invitó, te diga: ‘Amigo, acércate a la cabecera’. Entonces te verás honrado en presencia de todos los convidados.</a:t>
            </a:r>
            <a:endParaRPr lang="es-HN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06DF6-FF5D-3D19-DE55-0FF270B4F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85728"/>
            <a:ext cx="1000132" cy="10001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ED8AFD4-F347-48E0-9296-549975871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704" y="3212976"/>
            <a:ext cx="5623681" cy="346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8D75A58-4AC7-48A1-860A-DC3E8191F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8" y="1621542"/>
            <a:ext cx="1584176" cy="23718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F45238-7B3C-4A8A-BD00-624D70705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49" y="1363414"/>
            <a:ext cx="1877194" cy="18771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Marcador de contenido">
            <a:extLst>
              <a:ext uri="{FF2B5EF4-FFF2-40B4-BE49-F238E27FC236}">
                <a16:creationId xmlns:a16="http://schemas.microsoft.com/office/drawing/2014/main" id="{27FFADA2-C332-7AC0-A05A-0D6488327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657802"/>
            <a:ext cx="8229600" cy="1128167"/>
          </a:xfrm>
        </p:spPr>
        <p:txBody>
          <a:bodyPr/>
          <a:lstStyle/>
          <a:p>
            <a:pPr algn="just">
              <a:buNone/>
            </a:pPr>
            <a:r>
              <a:rPr lang="es-ES" altLang="en-US" sz="2500" dirty="0"/>
              <a:t> </a:t>
            </a:r>
            <a:r>
              <a:rPr lang="es-ES" altLang="en-US" sz="2800" dirty="0"/>
              <a:t> </a:t>
            </a:r>
            <a:r>
              <a:rPr lang="es-ES" sz="2800" dirty="0">
                <a:solidFill>
                  <a:srgbClr val="0070C0"/>
                </a:solidFill>
              </a:rPr>
              <a:t>Porque el que se engrandece a sí mismo, será humillado; y el que se humilla, será engrandecido”</a:t>
            </a:r>
            <a:endParaRPr lang="es-HN" altLang="en-US" sz="25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AC3A9-E095-1470-1966-26A399219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" y="142852"/>
            <a:ext cx="857256" cy="8572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6E3BD46-059E-4ACE-91D8-22BC1FCBC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12820"/>
            <a:ext cx="5914737" cy="4694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>
            <a:extLst>
              <a:ext uri="{FF2B5EF4-FFF2-40B4-BE49-F238E27FC236}">
                <a16:creationId xmlns:a16="http://schemas.microsoft.com/office/drawing/2014/main" id="{90466868-0C10-B893-2469-40F60EA85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571500"/>
            <a:ext cx="8229600" cy="2543175"/>
          </a:xfrm>
        </p:spPr>
        <p:txBody>
          <a:bodyPr/>
          <a:lstStyle/>
          <a:p>
            <a:pPr algn="just">
              <a:buNone/>
            </a:pPr>
            <a:r>
              <a:rPr lang="es-ES" altLang="en-US" sz="2500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es-ES" sz="2800" dirty="0">
                <a:solidFill>
                  <a:srgbClr val="0070C0"/>
                </a:solidFill>
              </a:rPr>
              <a:t>Luego dijo al que lo había invitado: “Cuando des una comida o una cena, no invites a tus amigos, ni a tus hermanos, ni a tus parientes, ni a los vecinos ricos; porque puede ser que ellos te inviten a su vez, y con eso quedarías recompensado.</a:t>
            </a:r>
            <a:endParaRPr lang="es-HN" altLang="en-US" sz="25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95D7C-F94B-4743-C7D2-505539E4D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2"/>
            <a:ext cx="1000132" cy="10001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4DD7515-F50A-443A-A5CE-4DDDE3E10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43087"/>
            <a:ext cx="5435575" cy="54355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366C9E2-5DF4-4D16-89AD-D0CF53F17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7" y="4248683"/>
            <a:ext cx="2597274" cy="259727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>
            <a:extLst>
              <a:ext uri="{FF2B5EF4-FFF2-40B4-BE49-F238E27FC236}">
                <a16:creationId xmlns:a16="http://schemas.microsoft.com/office/drawing/2014/main" id="{972C5D46-AC3E-9E2A-E69D-53BBD39E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68" y="27529"/>
            <a:ext cx="8229600" cy="2569209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HN" altLang="en-US" sz="2400" dirty="0"/>
              <a:t>    </a:t>
            </a:r>
          </a:p>
          <a:p>
            <a:pPr algn="just">
              <a:buNone/>
            </a:pPr>
            <a:r>
              <a:rPr lang="es-HN" altLang="en-US" sz="24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s-ES" sz="2400" dirty="0">
                <a:solidFill>
                  <a:srgbClr val="0070C0"/>
                </a:solidFill>
              </a:rPr>
              <a:t>Al contrario, cuando des un banquete, invita a los pobres, a los lisiados, a los cojos y a los ciegos; y así serás dichoso, porque ellos no tienen con qué pagarte; pero ya se te pagará, cuando resuciten los justos”.</a:t>
            </a:r>
            <a:endParaRPr lang="es-HN" altLang="en-US" sz="2400" dirty="0">
              <a:solidFill>
                <a:srgbClr val="0070C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s-HN" altLang="en-US" sz="2400" dirty="0">
                <a:solidFill>
                  <a:srgbClr val="7030A0"/>
                </a:solidFill>
              </a:rPr>
              <a:t>   </a:t>
            </a:r>
            <a:r>
              <a:rPr lang="es-ES" altLang="en-US" sz="2500" dirty="0">
                <a:solidFill>
                  <a:srgbClr val="7030A0"/>
                </a:solidFill>
              </a:rPr>
              <a:t>Palabra del Señor. </a:t>
            </a:r>
            <a:br>
              <a:rPr lang="es-ES" altLang="en-US" sz="2500" dirty="0">
                <a:solidFill>
                  <a:srgbClr val="7030A0"/>
                </a:solidFill>
              </a:rPr>
            </a:br>
            <a:r>
              <a:rPr lang="es-ES" altLang="en-US" sz="2500" dirty="0">
                <a:solidFill>
                  <a:schemeClr val="accent6"/>
                </a:solidFill>
              </a:rPr>
              <a:t>Gloria a Ti, Señor Jesús. </a:t>
            </a:r>
            <a:endParaRPr lang="es-HN" altLang="en-US" sz="2500" dirty="0">
              <a:solidFill>
                <a:schemeClr val="accent6"/>
              </a:solidFill>
            </a:endParaRPr>
          </a:p>
          <a:p>
            <a:pPr eaLnBrk="1" hangingPunct="1"/>
            <a:endParaRPr lang="es-HN" alt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FC57E41-BA2F-6C13-155E-F8BEB8D7F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" y="71414"/>
            <a:ext cx="928694" cy="9286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16551CF-C6AC-462E-B690-E1E522960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73630"/>
            <a:ext cx="3494599" cy="31530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2FCDE35-40EE-443F-BBBC-074D2C359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54194"/>
            <a:ext cx="5462758" cy="37505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8AF9595-4086-45F5-AB5E-24AB757F5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261263"/>
            <a:ext cx="3096344" cy="276271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7FC22AF2-ADE2-CE9F-2760-0D0B049FA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85728"/>
            <a:ext cx="1217046" cy="12170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C6105F57-D14D-47B0-A95B-5FC8A9A1BF17}"/>
              </a:ext>
            </a:extLst>
          </p:cNvPr>
          <p:cNvSpPr/>
          <p:nvPr/>
        </p:nvSpPr>
        <p:spPr>
          <a:xfrm>
            <a:off x="1745899" y="285728"/>
            <a:ext cx="7306965" cy="3287288"/>
          </a:xfrm>
          <a:prstGeom prst="wedgeEllipseCallout">
            <a:avLst>
              <a:gd name="adj1" fmla="val -46913"/>
              <a:gd name="adj2" fmla="val 40600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AE622DCC-1A15-A57A-631A-048D1169CEB8}"/>
              </a:ext>
            </a:extLst>
          </p:cNvPr>
          <p:cNvSpPr/>
          <p:nvPr/>
        </p:nvSpPr>
        <p:spPr>
          <a:xfrm>
            <a:off x="1502766" y="1041614"/>
            <a:ext cx="789377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HN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REFLEXIÓN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8AA00F-A55E-4DA8-8FAB-A8684AF64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" y="2852936"/>
            <a:ext cx="2468530" cy="40050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Marcador de contenido">
            <a:extLst>
              <a:ext uri="{FF2B5EF4-FFF2-40B4-BE49-F238E27FC236}">
                <a16:creationId xmlns:a16="http://schemas.microsoft.com/office/drawing/2014/main" id="{CB74B853-E5D4-04E4-0C62-F2F9EA623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714500"/>
            <a:ext cx="8229600" cy="14287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s-ES" altLang="en-US" sz="2500"/>
              <a:t>    </a:t>
            </a:r>
            <a:endParaRPr lang="es-HN" altLang="en-US" sz="2500">
              <a:solidFill>
                <a:srgbClr val="0070C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4E84E2E-C29C-3B0C-4E34-902B859B6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1000132" cy="10001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364" name="5 Rectángulo">
            <a:extLst>
              <a:ext uri="{FF2B5EF4-FFF2-40B4-BE49-F238E27FC236}">
                <a16:creationId xmlns:a16="http://schemas.microsoft.com/office/drawing/2014/main" id="{10558630-4D45-9035-40C7-6DDEEB4D6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977" y="755650"/>
            <a:ext cx="77495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0070C0"/>
                </a:solidFill>
              </a:rPr>
              <a:t>Cuando Jesús fue a comer a casa de uno de los jefes de los fariseos, los lideres de la fe judía, Él vio que todos trataban de sentarse en los primeros lugares. ¿Por qué hacían esto? </a:t>
            </a:r>
            <a:r>
              <a:rPr lang="es-HN" sz="2400" dirty="0">
                <a:solidFill>
                  <a:schemeClr val="bg1"/>
                </a:solidFill>
                <a:latin typeface="+mj-lt"/>
              </a:rPr>
              <a:t>Jesús siempre les enseñó a amar y perdonar a los enemigos, no a castigarlos. </a:t>
            </a:r>
          </a:p>
          <a:p>
            <a:pPr>
              <a:defRPr/>
            </a:pPr>
            <a:endParaRPr lang="es-HN" dirty="0">
              <a:solidFill>
                <a:schemeClr val="accent1"/>
              </a:solidFill>
            </a:endParaRPr>
          </a:p>
          <a:p>
            <a:pPr>
              <a:defRPr/>
            </a:pPr>
            <a:endParaRPr lang="es-HN" dirty="0">
              <a:solidFill>
                <a:schemeClr val="accent1"/>
              </a:solidFill>
            </a:endParaRPr>
          </a:p>
          <a:p>
            <a:pPr>
              <a:defRPr/>
            </a:pPr>
            <a:endParaRPr lang="es-HN" dirty="0">
              <a:solidFill>
                <a:schemeClr val="accent1"/>
              </a:solidFill>
            </a:endParaRPr>
          </a:p>
          <a:p>
            <a:pPr>
              <a:defRPr/>
            </a:pPr>
            <a:endParaRPr lang="es-HN" dirty="0">
              <a:solidFill>
                <a:schemeClr val="accent1"/>
              </a:solidFill>
            </a:endParaRPr>
          </a:p>
          <a:p>
            <a:pPr>
              <a:defRPr/>
            </a:pPr>
            <a:endParaRPr lang="es-HN" dirty="0">
              <a:solidFill>
                <a:schemeClr val="accent1"/>
              </a:solidFill>
            </a:endParaRPr>
          </a:p>
          <a:p>
            <a:pPr>
              <a:defRPr/>
            </a:pPr>
            <a:endParaRPr lang="es-HN" dirty="0">
              <a:solidFill>
                <a:schemeClr val="accent1"/>
              </a:solidFill>
            </a:endParaRPr>
          </a:p>
          <a:p>
            <a:pPr>
              <a:defRPr/>
            </a:pPr>
            <a:endParaRPr lang="es-HN" dirty="0">
              <a:solidFill>
                <a:schemeClr val="accent1"/>
              </a:solidFill>
            </a:endParaRPr>
          </a:p>
          <a:p>
            <a:pPr>
              <a:defRPr/>
            </a:pPr>
            <a:endParaRPr lang="es-HN" dirty="0">
              <a:solidFill>
                <a:schemeClr val="accent1"/>
              </a:solidFill>
            </a:endParaRPr>
          </a:p>
          <a:p>
            <a:pPr>
              <a:defRPr/>
            </a:pPr>
            <a:endParaRPr lang="es-HN" dirty="0">
              <a:solidFill>
                <a:schemeClr val="accent1"/>
              </a:solidFill>
            </a:endParaRPr>
          </a:p>
          <a:p>
            <a:pPr>
              <a:defRPr/>
            </a:pPr>
            <a:endParaRPr lang="es-HN" dirty="0">
              <a:solidFill>
                <a:schemeClr val="bg1"/>
              </a:solidFill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058880E6-293D-9951-C087-64429AE1E364}"/>
              </a:ext>
            </a:extLst>
          </p:cNvPr>
          <p:cNvSpPr/>
          <p:nvPr/>
        </p:nvSpPr>
        <p:spPr>
          <a:xfrm>
            <a:off x="1170954" y="1916832"/>
            <a:ext cx="6395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chemeClr val="accent2"/>
                </a:solidFill>
              </a:rPr>
              <a:t>Querían ser reconocidos como más importantes que los otros.</a:t>
            </a:r>
            <a:r>
              <a:rPr lang="es-HN" sz="2400" dirty="0">
                <a:solidFill>
                  <a:schemeClr val="accent2"/>
                </a:solidFill>
                <a:latin typeface="+mj-lt"/>
              </a:rPr>
              <a:t>  </a:t>
            </a:r>
            <a:r>
              <a:rPr lang="es-HN" sz="2400" dirty="0">
                <a:solidFill>
                  <a:schemeClr val="bg1"/>
                </a:solidFill>
                <a:latin typeface="+mj-lt"/>
              </a:rPr>
              <a:t>recibir bien.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76E9E2-6A26-44D7-A952-941CA3B3E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36" y="2747829"/>
            <a:ext cx="5726410" cy="3817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  <p:bldP spid="6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890</Words>
  <Application>Microsoft Office PowerPoint</Application>
  <PresentationFormat>On-screen Show (4:3)</PresentationFormat>
  <Paragraphs>99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Comic Sans MS</vt:lpstr>
      <vt:lpstr>Wingdings 2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6</cp:revision>
  <dcterms:modified xsi:type="dcterms:W3CDTF">2025-07-28T01:50:44Z</dcterms:modified>
</cp:coreProperties>
</file>