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329" r:id="rId5"/>
    <p:sldId id="278" r:id="rId6"/>
    <p:sldId id="321" r:id="rId7"/>
    <p:sldId id="330" r:id="rId8"/>
    <p:sldId id="331" r:id="rId9"/>
    <p:sldId id="267" r:id="rId10"/>
    <p:sldId id="319" r:id="rId11"/>
    <p:sldId id="325" r:id="rId12"/>
    <p:sldId id="328" r:id="rId13"/>
    <p:sldId id="327" r:id="rId14"/>
    <p:sldId id="283" r:id="rId15"/>
    <p:sldId id="326" r:id="rId16"/>
    <p:sldId id="320" r:id="rId17"/>
  </p:sldIdLst>
  <p:sldSz cx="12192000" cy="6858000"/>
  <p:notesSz cx="6858000" cy="9144000"/>
  <p:embeddedFontLst>
    <p:embeddedFont>
      <p:font typeface="Aharoni" panose="02010803020104030203" pitchFamily="2" charset="-79"/>
      <p:bold r:id="rId20"/>
    </p:embeddedFont>
    <p:embeddedFont>
      <p:font typeface="Alegreya Sans Medium" panose="020B0604020202020204" charset="0"/>
      <p:regular r:id="rId21"/>
      <p:italic r:id="rId22"/>
    </p:embeddedFont>
    <p:embeddedFont>
      <p:font typeface="Amaranth" panose="020B0604020202020204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bold r:id="rId27"/>
    </p:embeddedFon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Arima Madurai" panose="00000500000000000000" charset="0"/>
      <p:regular r:id="rId32"/>
    </p:embeddedFont>
    <p:embeddedFont>
      <p:font typeface="Arima Madurai Black" panose="00000A00000000000000" charset="0"/>
      <p:bold r:id="rId33"/>
    </p:embeddedFont>
    <p:embeddedFont>
      <p:font typeface="Boogaloo" panose="020B0604020202020204" charset="0"/>
      <p:regular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Chiller" panose="04020404031007020602" pitchFamily="82" charset="0"/>
      <p:regular r:id="rId39"/>
    </p:embeddedFont>
    <p:embeddedFont>
      <p:font typeface="Euphemia" panose="020B05030401020201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3EF"/>
    <a:srgbClr val="ECD9FB"/>
    <a:srgbClr val="4F2270"/>
    <a:srgbClr val="5D2884"/>
    <a:srgbClr val="8F45C7"/>
    <a:srgbClr val="AB3C19"/>
    <a:srgbClr val="B4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11/23/2022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11/23/2022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11/23/2022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11/23/2022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11/23/2022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11/23/2022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11/23/2022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11/23/2022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11/23/2022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11/23/2022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11/23/2022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11/23/2022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11/23/2022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9000">
              <a:srgbClr val="4F2270"/>
            </a:gs>
            <a:gs pos="100000">
              <a:srgbClr val="DAB3E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9BC92D-D441-4A08-84AC-08548648DE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7" y="124322"/>
            <a:ext cx="1436205" cy="14362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CESJ4JPJ4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CESJ4JPJ44?feature=oembed" TargetMode="Externa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SHBiXDZwGI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DSHBiXDZwGI?feature=oembed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t="-41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7036" y="387931"/>
            <a:ext cx="9446285" cy="8914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Amigos de Jesús y María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181708" y="4961138"/>
            <a:ext cx="12522200" cy="1879600"/>
          </a:xfrm>
          <a:prstGeom prst="rect">
            <a:avLst/>
          </a:prstGeom>
          <a:solidFill>
            <a:srgbClr val="5D2884">
              <a:alpha val="82000"/>
            </a:srgbClr>
          </a:solidFill>
          <a:ln w="57150"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61138"/>
            <a:ext cx="11834949" cy="1483074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Boogaloo" panose="03060902030202020203" pitchFamily="66" charset="0"/>
              </a:rPr>
              <a:t>Ciclo A-I Domingo de Adviento  </a:t>
            </a:r>
          </a:p>
          <a:p>
            <a:pPr algn="ctr"/>
            <a:r>
              <a:rPr lang="es-ES" sz="4400" b="1" dirty="0">
                <a:solidFill>
                  <a:schemeClr val="bg1"/>
                </a:solidFill>
                <a:latin typeface="Boogaloo" panose="03060902030202020203" pitchFamily="66" charset="0"/>
              </a:rPr>
              <a:t>Esten Preparados, </a:t>
            </a:r>
            <a:r>
              <a:rPr lang="es-ES" sz="4400" b="1" dirty="0">
                <a:ln w="12700">
                  <a:noFill/>
                </a:ln>
                <a:solidFill>
                  <a:schemeClr val="bg1"/>
                </a:solidFill>
                <a:latin typeface="Boogaloo" panose="03060902030202020203" pitchFamily="66" charset="0"/>
                <a:cs typeface="Arial" panose="020B0604020202020204" pitchFamily="34" charset="0"/>
              </a:rPr>
              <a:t>Mateo 24, 37-44</a:t>
            </a:r>
          </a:p>
          <a:p>
            <a:pPr algn="ctr"/>
            <a:r>
              <a:rPr lang="es-ES" sz="4400" b="1" dirty="0">
                <a:ln w="12700">
                  <a:noFill/>
                </a:ln>
                <a:solidFill>
                  <a:schemeClr val="bg1"/>
                </a:solidFill>
                <a:latin typeface="Boogaloo" panose="03060902030202020203" pitchFamily="66" charset="0"/>
                <a:cs typeface="Arial" panose="020B0604020202020204" pitchFamily="34" charset="0"/>
              </a:rPr>
              <a:t>www.fcpeace.org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818E30-BDCF-4E75-A228-3892BEEB278F}"/>
              </a:ext>
            </a:extLst>
          </p:cNvPr>
          <p:cNvSpPr txBox="1"/>
          <p:nvPr/>
        </p:nvSpPr>
        <p:spPr>
          <a:xfrm>
            <a:off x="2592335" y="261181"/>
            <a:ext cx="700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Los símbolos de la Corona de Adviento</a:t>
            </a:r>
            <a:endParaRPr lang="es-MX" sz="2800" b="1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844B39-FE68-4D8F-B4F7-00BC8C55C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03" y="1840824"/>
            <a:ext cx="4018962" cy="367587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1B24433-4508-4177-B794-DCA26DF35FB0}"/>
              </a:ext>
            </a:extLst>
          </p:cNvPr>
          <p:cNvSpPr/>
          <p:nvPr/>
        </p:nvSpPr>
        <p:spPr>
          <a:xfrm>
            <a:off x="2248064" y="590316"/>
            <a:ext cx="8043332" cy="965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La Corona está formada por una gran variedad de símbolos. Adivinen que representa cada símbolo. Las respuestas están abajo.</a:t>
            </a:r>
            <a:endParaRPr lang="es-PE" b="1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6143DE-BB16-4A56-87BF-B83C4EB55796}"/>
              </a:ext>
            </a:extLst>
          </p:cNvPr>
          <p:cNvSpPr txBox="1"/>
          <p:nvPr/>
        </p:nvSpPr>
        <p:spPr>
          <a:xfrm>
            <a:off x="9108919" y="1779093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2. Las ramas verdes</a:t>
            </a:r>
            <a:endParaRPr lang="es-PE" b="1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409DE6-A18B-4EBB-BC6C-9D121CFED219}"/>
              </a:ext>
            </a:extLst>
          </p:cNvPr>
          <p:cNvSpPr txBox="1"/>
          <p:nvPr/>
        </p:nvSpPr>
        <p:spPr>
          <a:xfrm>
            <a:off x="1402402" y="1954416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1. La cinta roja</a:t>
            </a:r>
            <a:endParaRPr lang="es-PE" b="1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57884D-8A2E-4D31-BD80-B57E75A18D56}"/>
              </a:ext>
            </a:extLst>
          </p:cNvPr>
          <p:cNvSpPr txBox="1"/>
          <p:nvPr/>
        </p:nvSpPr>
        <p:spPr>
          <a:xfrm>
            <a:off x="9469508" y="3669754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4. Las </a:t>
            </a:r>
            <a:r>
              <a:rPr lang="es-ES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cuatro velas</a:t>
            </a:r>
            <a:endParaRPr lang="es-PE" b="1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B995B9-1073-4E1B-BADA-B640E6889715}"/>
              </a:ext>
            </a:extLst>
          </p:cNvPr>
          <p:cNvSpPr txBox="1"/>
          <p:nvPr/>
        </p:nvSpPr>
        <p:spPr>
          <a:xfrm>
            <a:off x="973592" y="3678763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3. La forma circular</a:t>
            </a:r>
            <a:endParaRPr lang="es-PE" b="1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D22E23-B209-46F5-848F-8622A4D0D457}"/>
              </a:ext>
            </a:extLst>
          </p:cNvPr>
          <p:cNvSpPr/>
          <p:nvPr/>
        </p:nvSpPr>
        <p:spPr>
          <a:xfrm>
            <a:off x="3118849" y="5403110"/>
            <a:ext cx="2734733" cy="1316575"/>
          </a:xfrm>
          <a:prstGeom prst="rect">
            <a:avLst/>
          </a:prstGeom>
          <a:solidFill>
            <a:srgbClr val="4F227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FF00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1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Representa nuestro amor a Dios y el amor de Dios que nos envuelve.</a:t>
            </a:r>
            <a:endParaRPr lang="es-PE" sz="14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1BB60CC-EE3E-4034-80B8-5CCFBF348697}"/>
              </a:ext>
            </a:extLst>
          </p:cNvPr>
          <p:cNvSpPr/>
          <p:nvPr/>
        </p:nvSpPr>
        <p:spPr>
          <a:xfrm>
            <a:off x="6269730" y="5436547"/>
            <a:ext cx="2734733" cy="1316575"/>
          </a:xfrm>
          <a:prstGeom prst="rect">
            <a:avLst/>
          </a:prstGeom>
          <a:solidFill>
            <a:srgbClr val="4F227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FF00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2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Representa el color de esperanza y vida.</a:t>
            </a:r>
            <a:endParaRPr lang="es-PE" sz="14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9DFFEA6-FA7B-4550-94D4-310A35861A70}"/>
              </a:ext>
            </a:extLst>
          </p:cNvPr>
          <p:cNvSpPr/>
          <p:nvPr/>
        </p:nvSpPr>
        <p:spPr>
          <a:xfrm>
            <a:off x="200461" y="5403110"/>
            <a:ext cx="2734733" cy="1316575"/>
          </a:xfrm>
          <a:prstGeom prst="rect">
            <a:avLst/>
          </a:prstGeom>
          <a:solidFill>
            <a:srgbClr val="4F227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FF00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3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Es la señal que el amor de Dios es eterno, sin principio y sin fin, y también de nuestro amor a Dios y al prójimo que nunca debe terminar.</a:t>
            </a:r>
            <a:endParaRPr lang="es-PE" sz="14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57FD2F1-6C69-4F6B-AD23-63DD0A9ED12B}"/>
              </a:ext>
            </a:extLst>
          </p:cNvPr>
          <p:cNvSpPr/>
          <p:nvPr/>
        </p:nvSpPr>
        <p:spPr>
          <a:xfrm>
            <a:off x="9213476" y="5403110"/>
            <a:ext cx="2734733" cy="1316575"/>
          </a:xfrm>
          <a:prstGeom prst="rect">
            <a:avLst/>
          </a:prstGeom>
          <a:solidFill>
            <a:srgbClr val="4F227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FF00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4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Representan la luz de Cristo que ilumina la oscuridad provocada por el pecado que nos aleja de Dios.</a:t>
            </a:r>
            <a:endParaRPr lang="es-PE" sz="14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26FAD3-86B0-4384-9BCC-032DEC33F30C}"/>
              </a:ext>
            </a:extLst>
          </p:cNvPr>
          <p:cNvSpPr/>
          <p:nvPr/>
        </p:nvSpPr>
        <p:spPr>
          <a:xfrm>
            <a:off x="768096" y="535918"/>
            <a:ext cx="12191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EL AÑO LITÚRGICO </a:t>
            </a:r>
          </a:p>
          <a:p>
            <a:pPr algn="ctr"/>
            <a:r>
              <a:rPr lang="es-ES" sz="36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LA IGLESIA CELEBRA TODO EL AÑO PARA JESÚS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66929-01A2-174A-280E-97E378BE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44" y="1873662"/>
            <a:ext cx="4766310" cy="4926523"/>
          </a:xfrm>
          <a:prstGeom prst="rect">
            <a:avLst/>
          </a:prstGeom>
        </p:spPr>
      </p:pic>
      <p:sp>
        <p:nvSpPr>
          <p:cNvPr id="3" name="CuadroTexto 6">
            <a:extLst>
              <a:ext uri="{FF2B5EF4-FFF2-40B4-BE49-F238E27FC236}">
                <a16:creationId xmlns:a16="http://schemas.microsoft.com/office/drawing/2014/main" id="{7948F006-740C-4659-A44E-A1E215726B06}"/>
              </a:ext>
            </a:extLst>
          </p:cNvPr>
          <p:cNvSpPr txBox="1"/>
          <p:nvPr/>
        </p:nvSpPr>
        <p:spPr>
          <a:xfrm>
            <a:off x="468036" y="3552094"/>
            <a:ext cx="52378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400" dirty="0">
                <a:solidFill>
                  <a:schemeClr val="bg1"/>
                </a:solidFill>
                <a:latin typeface="Alegreya Sans Medium" panose="00000600000000000000" pitchFamily="50" charset="0"/>
              </a:rPr>
              <a:t>Adviento: Jesús viene.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400" dirty="0">
                <a:solidFill>
                  <a:schemeClr val="bg1"/>
                </a:solidFill>
                <a:latin typeface="Alegreya Sans Medium" panose="00000600000000000000" pitchFamily="50" charset="0"/>
              </a:rPr>
              <a:t>Navidad: Jesús nace.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400" dirty="0">
                <a:solidFill>
                  <a:schemeClr val="bg1"/>
                </a:solidFill>
                <a:latin typeface="Alegreya Sans Medium" panose="00000600000000000000" pitchFamily="50" charset="0"/>
              </a:rPr>
              <a:t>Cuaresma: Jesús morirá y resucitará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400" dirty="0">
                <a:solidFill>
                  <a:schemeClr val="bg1"/>
                </a:solidFill>
                <a:latin typeface="Alegreya Sans Medium" panose="00000600000000000000" pitchFamily="50" charset="0"/>
              </a:rPr>
              <a:t>Semana Santa: Jesús muere.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400" dirty="0">
                <a:solidFill>
                  <a:schemeClr val="bg1"/>
                </a:solidFill>
                <a:latin typeface="Alegreya Sans Medium" panose="00000600000000000000" pitchFamily="50" charset="0"/>
              </a:rPr>
              <a:t>Pascua: Jesús resucita.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400" dirty="0">
                <a:solidFill>
                  <a:schemeClr val="bg1"/>
                </a:solidFill>
                <a:latin typeface="Alegreya Sans Medium" panose="00000600000000000000" pitchFamily="50" charset="0"/>
              </a:rPr>
              <a:t>Tiempo Ordinario: Jesús nos enseña.</a:t>
            </a:r>
          </a:p>
        </p:txBody>
      </p:sp>
    </p:spTree>
    <p:extLst>
      <p:ext uri="{BB962C8B-B14F-4D97-AF65-F5344CB8AC3E}">
        <p14:creationId xmlns:p14="http://schemas.microsoft.com/office/powerpoint/2010/main" val="5482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lendario liturgico -fano | Ecos de la Palabra">
            <a:extLst>
              <a:ext uri="{FF2B5EF4-FFF2-40B4-BE49-F238E27FC236}">
                <a16:creationId xmlns:a16="http://schemas.microsoft.com/office/drawing/2014/main" id="{3FEE27D4-A514-4A44-A9F6-74FF34DCE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05" y="392949"/>
            <a:ext cx="5800990" cy="3847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5D288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B41521C-5232-4A0F-B334-ADC16712D803}"/>
              </a:ext>
            </a:extLst>
          </p:cNvPr>
          <p:cNvSpPr txBox="1"/>
          <p:nvPr/>
        </p:nvSpPr>
        <p:spPr>
          <a:xfrm>
            <a:off x="1243584" y="4821472"/>
            <a:ext cx="10716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rgbClr val="4F2270"/>
                </a:solidFill>
                <a:latin typeface="Alegreya Sans Medium" panose="00000600000000000000" pitchFamily="50" charset="0"/>
              </a:rPr>
              <a:t>Morado</a:t>
            </a:r>
            <a:r>
              <a:rPr lang="es-ES" sz="1600" dirty="0">
                <a:solidFill>
                  <a:schemeClr val="bg1"/>
                </a:solidFill>
                <a:latin typeface="Alegreya Sans Medium" panose="00000600000000000000" pitchFamily="50" charset="0"/>
              </a:rPr>
              <a:t>: Usado en Adviento y Cuaresma  (Significa penitencia y preparación).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ECD9FB"/>
                </a:solidFill>
                <a:latin typeface="Alegreya Sans Medium" panose="00000600000000000000" pitchFamily="50" charset="0"/>
              </a:rPr>
              <a:t>Rosa</a:t>
            </a:r>
            <a:r>
              <a:rPr lang="es-ES" sz="1600" dirty="0">
                <a:solidFill>
                  <a:schemeClr val="bg1"/>
                </a:solidFill>
                <a:latin typeface="Alegreya Sans Medium" panose="00000600000000000000" pitchFamily="50" charset="0"/>
              </a:rPr>
              <a:t>: Usado el 3er domingo de Adviento y 2 semanas antes de Pascua de Resurrección (Significa anticipación).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bg1"/>
                </a:solidFill>
                <a:latin typeface="Alegreya Sans Medium" panose="00000600000000000000" pitchFamily="50" charset="0"/>
              </a:rPr>
              <a:t>Blanco/</a:t>
            </a:r>
            <a:r>
              <a:rPr lang="es-E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legreya Sans Medium" panose="00000600000000000000" pitchFamily="50" charset="0"/>
              </a:rPr>
              <a:t>Dorado</a:t>
            </a:r>
            <a:r>
              <a:rPr lang="es-ES" sz="1600" dirty="0">
                <a:solidFill>
                  <a:schemeClr val="bg1"/>
                </a:solidFill>
                <a:latin typeface="Alegreya Sans Medium" panose="00000600000000000000" pitchFamily="50" charset="0"/>
              </a:rPr>
              <a:t>: Usado en Navidad, Pascua, fiestas de la Virgen y santos no martirizados  )Significa gozo y pureza).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92D050"/>
                </a:solidFill>
                <a:latin typeface="Alegreya Sans Medium" panose="00000600000000000000" pitchFamily="50" charset="0"/>
              </a:rPr>
              <a:t>Verde</a:t>
            </a:r>
            <a:r>
              <a:rPr lang="es-ES" sz="1600" dirty="0">
                <a:solidFill>
                  <a:schemeClr val="bg1"/>
                </a:solidFill>
                <a:latin typeface="Alegreya Sans Medium" panose="00000600000000000000" pitchFamily="50" charset="0"/>
              </a:rPr>
              <a:t>: Usado en el Tiempo Ordinario  (Significa esperanza y crecimiento).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FF0000"/>
                </a:solidFill>
                <a:latin typeface="Alegreya Sans Medium" panose="00000600000000000000" pitchFamily="50" charset="0"/>
              </a:rPr>
              <a:t>Rojo</a:t>
            </a:r>
            <a:r>
              <a:rPr lang="es-ES" sz="1600" dirty="0">
                <a:solidFill>
                  <a:schemeClr val="bg1"/>
                </a:solidFill>
                <a:latin typeface="Alegreya Sans Medium" panose="00000600000000000000" pitchFamily="50" charset="0"/>
              </a:rPr>
              <a:t>: Usado el Domingo de Pasión, Viernes Santo, días de Apóstoles y Mártires (Significa sacrificio).</a:t>
            </a:r>
            <a:endParaRPr lang="es-PE" sz="1600" dirty="0">
              <a:solidFill>
                <a:schemeClr val="bg1"/>
              </a:solidFill>
              <a:latin typeface="Alegreya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4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7171BB7-3F0B-4F24-A6A3-B6CBAD3B118B}"/>
              </a:ext>
            </a:extLst>
          </p:cNvPr>
          <p:cNvSpPr txBox="1">
            <a:spLocks/>
          </p:cNvSpPr>
          <p:nvPr/>
        </p:nvSpPr>
        <p:spPr>
          <a:xfrm>
            <a:off x="485987" y="2040466"/>
            <a:ext cx="4594014" cy="3118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2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Instrucciones: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Imprimir o dibujar, y cortar manos. Necesita (12)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Colorear, y pegar al borde de un plato de cartón.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Cortar, colorear, pegar lazo arriba al centro.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Cortar, colorear y pegar nacimiento en el centro.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Cortar 4 velas y colorear 3 de morado, y 1 de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rosado. Escribir en cada vela por quien o que van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a orar esa semana.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Pegar dispersas en la corona.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Colorear una llama cada domingo de Adviento. La vela rosada se colorea el 3er domingo de Adviento.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4B2253-EFAF-40B6-BD78-D2CFDD351B79}"/>
              </a:ext>
            </a:extLst>
          </p:cNvPr>
          <p:cNvSpPr txBox="1"/>
          <p:nvPr/>
        </p:nvSpPr>
        <p:spPr>
          <a:xfrm>
            <a:off x="2658532" y="890601"/>
            <a:ext cx="8034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CORONA DE ADVIENTO DE ORACIÓN</a:t>
            </a:r>
            <a:endParaRPr lang="es-PE" sz="3600" b="1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4A2B2F-FB45-47D3-ACF8-EDCA0EC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3" y="4561656"/>
            <a:ext cx="2122856" cy="220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EB6290A-8CDF-47A5-8444-B824A8777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37" y="1900762"/>
            <a:ext cx="2147455" cy="131233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F8BF818-B3F5-464D-9037-16D4C02A9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80" y="1897898"/>
            <a:ext cx="2147455" cy="131233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2597F0C-2244-4D8F-908D-523EE0140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53" y="1811861"/>
            <a:ext cx="2147455" cy="131233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8DF8CB3-8C9B-4F05-AF1F-EB9A69E4C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36" y="4888128"/>
            <a:ext cx="1379159" cy="12022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6AB5C1A-490B-4E72-8DB6-97BD5453DA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90" y="2935126"/>
            <a:ext cx="1125011" cy="151977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D18164-34AD-464B-B7A9-3C8A0DCA23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89" y="2926659"/>
            <a:ext cx="1125011" cy="151977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FCE3897-2F6B-4BAD-A709-76D41F0746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79" y="2926659"/>
            <a:ext cx="1125011" cy="151977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159B395-95C5-4ADB-80DE-76BBFD713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23" y="2926659"/>
            <a:ext cx="1125011" cy="151977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483BC24-4707-49EC-9E81-23308653A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51" y="3132662"/>
            <a:ext cx="3034788" cy="33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54D88-B844-4783-9795-68E0A1815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792" y="2743201"/>
            <a:ext cx="5341907" cy="3238500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s-ES" sz="2400" b="1" dirty="0">
                <a:solidFill>
                  <a:srgbClr val="ECD9FB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Jesusito de mi vida, eres niño como yo, por eso te quiero tanto y te doy mi corazón. Ayúdame a preparar</a:t>
            </a:r>
          </a:p>
          <a:p>
            <a:pPr marL="4572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s-ES" sz="2400" b="1" dirty="0">
                <a:solidFill>
                  <a:srgbClr val="ECD9FB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mi corazón para que sea un regalo precioso para Ti estas Navidades. Amen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413389-4EF0-4643-A9F6-AB4446D1CB08}"/>
              </a:ext>
            </a:extLst>
          </p:cNvPr>
          <p:cNvSpPr/>
          <p:nvPr/>
        </p:nvSpPr>
        <p:spPr>
          <a:xfrm>
            <a:off x="0" y="705738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dirty="0">
                <a:ln w="0"/>
                <a:solidFill>
                  <a:srgbClr val="ECD9FB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ORACIÓN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87" y="2088262"/>
            <a:ext cx="4743969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21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135A9-B682-ADFC-6A21-E52E82B6C459}"/>
              </a:ext>
            </a:extLst>
          </p:cNvPr>
          <p:cNvSpPr txBox="1"/>
          <p:nvPr/>
        </p:nvSpPr>
        <p:spPr>
          <a:xfrm>
            <a:off x="3211830" y="194310"/>
            <a:ext cx="6080760" cy="27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Adviento</a:t>
            </a:r>
            <a:r>
              <a:rPr lang="es-ES" sz="1800" spc="-2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Llegó,</a:t>
            </a:r>
            <a:r>
              <a:rPr lang="es-ES" sz="1800" spc="-1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Unai</a:t>
            </a:r>
            <a:r>
              <a:rPr lang="es-ES" sz="1800" spc="-1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Quirós,</a:t>
            </a:r>
            <a:r>
              <a:rPr lang="es-ES" sz="1800" spc="-1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1800" u="sng" spc="-15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https://youtu.be/bCESJ4JPJ44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nline Media 2" title="ADVIENTO LLEGÓ | Unai Quirós">
            <a:hlinkClick r:id="" action="ppaction://media"/>
            <a:extLst>
              <a:ext uri="{FF2B5EF4-FFF2-40B4-BE49-F238E27FC236}">
                <a16:creationId xmlns:a16="http://schemas.microsoft.com/office/drawing/2014/main" id="{7B486131-5CBA-6832-C2B4-4536610C26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50" y="465474"/>
            <a:ext cx="11772900" cy="619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2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0FCA0D-75AD-E719-4696-B469AA2BA412}"/>
              </a:ext>
            </a:extLst>
          </p:cNvPr>
          <p:cNvSpPr txBox="1"/>
          <p:nvPr/>
        </p:nvSpPr>
        <p:spPr>
          <a:xfrm>
            <a:off x="2697480" y="102870"/>
            <a:ext cx="886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Esten Preparados, Ernesto Espinoza</a:t>
            </a: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https://youtu.be/DSHBiXDZwGI</a:t>
            </a:r>
            <a:endParaRPr lang="en-US" dirty="0"/>
          </a:p>
        </p:txBody>
      </p:sp>
      <p:pic>
        <p:nvPicPr>
          <p:cNvPr id="3" name="Online Media 2" title="ESTEN PREPARADOS (Ernesto Espinoza)">
            <a:hlinkClick r:id="" action="ppaction://media"/>
            <a:extLst>
              <a:ext uri="{FF2B5EF4-FFF2-40B4-BE49-F238E27FC236}">
                <a16:creationId xmlns:a16="http://schemas.microsoft.com/office/drawing/2014/main" id="{94E8FAA1-E912-C469-55B6-8BCFB37B6E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387" y="586502"/>
            <a:ext cx="11857226" cy="61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62467A-A24B-4AAB-A0AE-D20587A8E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155" y="3170786"/>
            <a:ext cx="5847008" cy="330729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En aquel tiempo, Jesús dijo a sus discípulos: “Así como sucedió en tiempos de Noé, así también sucederá cuando venga el Hijo del hombre. Antes del diluvio, la gente comía, bebía y se casaba, hasta el día en que Noé entró en el arca. Y cuando menos lo esperaban, sobrevino el diluvio y se llevó a todos. Lo mismo sucederá cuando venga el Hijo del hombre. Entonces, de dos hombres que estén en el campo, uno será llevado y el otro será dejado; de dos mujeres que estén juntas moliendo trigo, una será tomada y la otra dejada. Velen, pues, y estén preparados, porque no saben qué día va a venir su Señor. Tengan por cierto que si un padre de familia supiera a qué hora va a venir el ladrón, estaría vigilando y no dejaría que se le metiera por un boquete en su casa. También ustedes estén preparados, porque a la hora que menos lo piensen, vendrá el Hijo del hombre”. </a:t>
            </a:r>
            <a:endParaRPr lang="es-PE" sz="1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CAE6959-4475-4962-AA67-40E97195A49D}"/>
              </a:ext>
            </a:extLst>
          </p:cNvPr>
          <p:cNvSpPr/>
          <p:nvPr/>
        </p:nvSpPr>
        <p:spPr>
          <a:xfrm>
            <a:off x="3468903" y="1049560"/>
            <a:ext cx="57865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Esten Preparados</a:t>
            </a:r>
            <a:endParaRPr lang="es-ES" sz="60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maranth" panose="02000503050000020004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05172E-8FDB-47FB-AF91-1BC09B39AD00}"/>
              </a:ext>
            </a:extLst>
          </p:cNvPr>
          <p:cNvSpPr txBox="1"/>
          <p:nvPr/>
        </p:nvSpPr>
        <p:spPr>
          <a:xfrm>
            <a:off x="1583995" y="2704516"/>
            <a:ext cx="384918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Mateo 24, 37-44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CC0673-E0D3-4CA7-8501-40712AFA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45" y="2559579"/>
            <a:ext cx="3838575" cy="3838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32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26FAD3-86B0-4384-9BCC-032DEC33F30C}"/>
              </a:ext>
            </a:extLst>
          </p:cNvPr>
          <p:cNvSpPr/>
          <p:nvPr/>
        </p:nvSpPr>
        <p:spPr>
          <a:xfrm>
            <a:off x="0" y="2949934"/>
            <a:ext cx="12191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8474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E4A183-CE15-40DE-8311-49989C33F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1730" y="136645"/>
            <a:ext cx="8957405" cy="540123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0000"/>
              </a:lnSpc>
              <a:buNone/>
            </a:pPr>
            <a:r>
              <a:rPr lang="es-ES" sz="2600" b="1" dirty="0">
                <a:solidFill>
                  <a:srgbClr val="ECD9FB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¿Cuál época del Año Litúrgico empieza este domingo?</a:t>
            </a:r>
            <a:endParaRPr lang="es-PE" sz="2600" dirty="0">
              <a:solidFill>
                <a:srgbClr val="ECD9FB"/>
              </a:solidFill>
              <a:latin typeface="Arima Madurai Black" panose="00000A00000000000000" pitchFamily="50" charset="0"/>
              <a:cs typeface="Arima Madurai Black" panose="00000A00000000000000" pitchFamily="50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7171BB7-3F0B-4F24-A6A3-B6CBAD3B118B}"/>
              </a:ext>
            </a:extLst>
          </p:cNvPr>
          <p:cNvSpPr txBox="1">
            <a:spLocks/>
          </p:cNvSpPr>
          <p:nvPr/>
        </p:nvSpPr>
        <p:spPr>
          <a:xfrm>
            <a:off x="400050" y="5955030"/>
            <a:ext cx="11627977" cy="766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Adviento es el comienzo del Año Litúrgico; son 4 semanas de preparación de nuestro corazón para el nacimiento de Jesús en Navidad.</a:t>
            </a:r>
            <a:endParaRPr lang="es-PE" sz="2400" b="1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CA76F-69EF-7867-C943-9B1E39709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30" y="852637"/>
            <a:ext cx="4766310" cy="4926523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CA8E7B23-5C3C-EDF9-35A8-F29589A28866}"/>
              </a:ext>
            </a:extLst>
          </p:cNvPr>
          <p:cNvSpPr/>
          <p:nvPr/>
        </p:nvSpPr>
        <p:spPr>
          <a:xfrm rot="18447560">
            <a:off x="1651635" y="1160652"/>
            <a:ext cx="1520190" cy="1507587"/>
          </a:xfrm>
          <a:prstGeom prst="downArrow">
            <a:avLst/>
          </a:prstGeom>
          <a:solidFill>
            <a:srgbClr val="DAB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227ACF-2A22-CFCA-71D7-C3AE7ABCF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08" y="1126677"/>
            <a:ext cx="4662619" cy="4662619"/>
          </a:xfrm>
          <a:prstGeom prst="rect">
            <a:avLst/>
          </a:prstGeom>
        </p:spPr>
      </p:pic>
      <p:pic>
        <p:nvPicPr>
          <p:cNvPr id="19" name="Picture 14" descr="Free Images Of Baby Jesus In A Manger, Download Free Images Of Baby Jesus  In A Manger png images, Free ClipArts on Clipart Library">
            <a:extLst>
              <a:ext uri="{FF2B5EF4-FFF2-40B4-BE49-F238E27FC236}">
                <a16:creationId xmlns:a16="http://schemas.microsoft.com/office/drawing/2014/main" id="{F196B60D-D4E9-434D-A5FA-CDE7DDEF4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008" y="2243327"/>
            <a:ext cx="1774723" cy="2064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2848F14-7C29-49C3-B330-BA663EF88582}"/>
              </a:ext>
            </a:extLst>
          </p:cNvPr>
          <p:cNvSpPr txBox="1">
            <a:spLocks/>
          </p:cNvSpPr>
          <p:nvPr/>
        </p:nvSpPr>
        <p:spPr>
          <a:xfrm>
            <a:off x="1853184" y="218803"/>
            <a:ext cx="10204704" cy="107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10000"/>
              </a:lnSpc>
              <a:buNone/>
            </a:pPr>
            <a:r>
              <a:rPr lang="es-ES" sz="2600" b="1" dirty="0">
                <a:solidFill>
                  <a:srgbClr val="002060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 </a:t>
            </a:r>
            <a:r>
              <a:rPr lang="es-ES" sz="2600" b="1" dirty="0">
                <a:solidFill>
                  <a:srgbClr val="ECD9FB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 En el evangelio, Jesús nos dice que velemos y  estemos preparados para la venida del Señor. ¿Cuándo viene el Señor? </a:t>
            </a:r>
            <a:endParaRPr lang="es-PE" sz="2600" b="1" dirty="0">
              <a:solidFill>
                <a:srgbClr val="ECD9FB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C166BEA-525A-481A-8215-22C5BBCA6DC4}"/>
              </a:ext>
            </a:extLst>
          </p:cNvPr>
          <p:cNvSpPr txBox="1">
            <a:spLocks/>
          </p:cNvSpPr>
          <p:nvPr/>
        </p:nvSpPr>
        <p:spPr>
          <a:xfrm>
            <a:off x="3095461" y="4891702"/>
            <a:ext cx="4704951" cy="159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10000"/>
              </a:lnSpc>
              <a:buNone/>
            </a:pPr>
            <a:r>
              <a:rPr lang="es-ES" sz="24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y en los últimos tiempos, viene por segunda vez a la tierra a llevar a sus amigos al Cielo.</a:t>
            </a:r>
            <a:endParaRPr lang="es-PE" sz="2400" b="1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E846B2B-667D-44D7-9D66-5B581098A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8" y="3901440"/>
            <a:ext cx="2105601" cy="23539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5D288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Pin en Fano">
            <a:extLst>
              <a:ext uri="{FF2B5EF4-FFF2-40B4-BE49-F238E27FC236}">
                <a16:creationId xmlns:a16="http://schemas.microsoft.com/office/drawing/2014/main" id="{692F5004-F09D-D5EC-B336-3EBC2372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37" y="1292353"/>
            <a:ext cx="4419600" cy="3084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CA2B68-A581-82C8-9255-9FE036747BA0}"/>
              </a:ext>
            </a:extLst>
          </p:cNvPr>
          <p:cNvSpPr txBox="1"/>
          <p:nvPr/>
        </p:nvSpPr>
        <p:spPr>
          <a:xfrm>
            <a:off x="7943087" y="1996732"/>
            <a:ext cx="382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Viene a buscarnos para llevarnos al Cielo al final de nuestra vida;</a:t>
            </a:r>
            <a:endParaRPr lang="en-US" sz="2400" b="1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3078" name="Picture 6" descr="Lección 25: Jesús Vendrá Pronto | La Nueva Vida en Cristo (Curso 3)">
            <a:extLst>
              <a:ext uri="{FF2B5EF4-FFF2-40B4-BE49-F238E27FC236}">
                <a16:creationId xmlns:a16="http://schemas.microsoft.com/office/drawing/2014/main" id="{8A1627E9-C6D0-13B8-A9EA-BCB161DCD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10" y="3541164"/>
            <a:ext cx="2623568" cy="30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E4A183-CE15-40DE-8311-49989C33F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5474" y="345340"/>
            <a:ext cx="10264606" cy="1442433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10000"/>
              </a:lnSpc>
              <a:buNone/>
            </a:pPr>
            <a:r>
              <a:rPr lang="es-ES" sz="2600" b="1" dirty="0">
                <a:solidFill>
                  <a:srgbClr val="ECD9FB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En todos los casos, tenemos que preparar nuestro corazón. ¿Como preparamos nuestra casa cuando viene un invitado importante?</a:t>
            </a:r>
            <a:endParaRPr lang="es-PE" sz="2600" b="1" dirty="0">
              <a:solidFill>
                <a:srgbClr val="ECD9FB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4098" name="Picture 2" descr="Los niños que trabajan en casa ayudan niños lavando la sala de estar con  los padres limpiando la casa con personajes de dibujos animados de padre y  madre. | Vector Premium">
            <a:extLst>
              <a:ext uri="{FF2B5EF4-FFF2-40B4-BE49-F238E27FC236}">
                <a16:creationId xmlns:a16="http://schemas.microsoft.com/office/drawing/2014/main" id="{F4B1EC37-BBAE-8DFA-7394-1C39BC38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7" y="1973248"/>
            <a:ext cx="3363885" cy="2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A3D7F7-7073-5FF4-6603-DC01045EF1F2}"/>
              </a:ext>
            </a:extLst>
          </p:cNvPr>
          <p:cNvSpPr txBox="1"/>
          <p:nvPr/>
        </p:nvSpPr>
        <p:spPr>
          <a:xfrm>
            <a:off x="1487424" y="4608576"/>
            <a:ext cx="2499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ECD9FB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Limpiamos</a:t>
            </a:r>
            <a:endParaRPr lang="en-US" sz="2600" b="1" dirty="0">
              <a:solidFill>
                <a:srgbClr val="ECD9FB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4100" name="Picture 4" descr="3,000+ Free Flower Vase &amp; Vase Images - Pixabay">
            <a:extLst>
              <a:ext uri="{FF2B5EF4-FFF2-40B4-BE49-F238E27FC236}">
                <a16:creationId xmlns:a16="http://schemas.microsoft.com/office/drawing/2014/main" id="{08225760-58B3-4297-8CDF-00DC0F393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36" y="2484311"/>
            <a:ext cx="21621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5763E7-0589-C5E1-E0C2-F71C96264AEF}"/>
              </a:ext>
            </a:extLst>
          </p:cNvPr>
          <p:cNvSpPr txBox="1"/>
          <p:nvPr/>
        </p:nvSpPr>
        <p:spPr>
          <a:xfrm>
            <a:off x="9245537" y="6020217"/>
            <a:ext cx="2499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ECD9FB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Decoramos</a:t>
            </a:r>
            <a:endParaRPr lang="en-US" sz="2600" b="1" dirty="0">
              <a:solidFill>
                <a:srgbClr val="ECD9FB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4104" name="Picture 8" descr="kids party">
            <a:extLst>
              <a:ext uri="{FF2B5EF4-FFF2-40B4-BE49-F238E27FC236}">
                <a16:creationId xmlns:a16="http://schemas.microsoft.com/office/drawing/2014/main" id="{C063DD9E-8FB4-A7B2-48A5-2534949F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49" y="2517553"/>
            <a:ext cx="26098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1B8A28-494A-22CD-6CA8-546811FC1B58}"/>
              </a:ext>
            </a:extLst>
          </p:cNvPr>
          <p:cNvSpPr txBox="1"/>
          <p:nvPr/>
        </p:nvSpPr>
        <p:spPr>
          <a:xfrm>
            <a:off x="5511849" y="5437632"/>
            <a:ext cx="26811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ECD9FB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Preparamos</a:t>
            </a:r>
            <a:r>
              <a:rPr lang="en-US" sz="2600" b="1" dirty="0">
                <a:solidFill>
                  <a:srgbClr val="ECD9FB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 Comida</a:t>
            </a:r>
          </a:p>
        </p:txBody>
      </p:sp>
    </p:spTree>
    <p:extLst>
      <p:ext uri="{BB962C8B-B14F-4D97-AF65-F5344CB8AC3E}">
        <p14:creationId xmlns:p14="http://schemas.microsoft.com/office/powerpoint/2010/main" val="401702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2848F14-7C29-49C3-B330-BA663EF88582}"/>
              </a:ext>
            </a:extLst>
          </p:cNvPr>
          <p:cNvSpPr txBox="1">
            <a:spLocks/>
          </p:cNvSpPr>
          <p:nvPr/>
        </p:nvSpPr>
        <p:spPr>
          <a:xfrm>
            <a:off x="1840993" y="0"/>
            <a:ext cx="9835625" cy="1488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10000"/>
              </a:lnSpc>
              <a:buNone/>
            </a:pPr>
            <a:r>
              <a:rPr lang="es-ES" sz="3200" b="1" dirty="0">
                <a:solidFill>
                  <a:srgbClr val="002060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 </a:t>
            </a:r>
            <a:r>
              <a:rPr lang="es-ES" sz="2400" b="1" dirty="0">
                <a:solidFill>
                  <a:srgbClr val="ECD9FB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Igual que preparamos nuestra casa para que esté limpia y acogedora cuando tenemos visita, preparamos nuestro corazón para que Jesús se sienta bien recibido, amado, feliz. </a:t>
            </a:r>
            <a:endParaRPr lang="es-PE" sz="2400" b="1" dirty="0">
              <a:solidFill>
                <a:srgbClr val="ECD9FB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CCA54-1A25-05F8-3823-CA6E5AC68C98}"/>
              </a:ext>
            </a:extLst>
          </p:cNvPr>
          <p:cNvSpPr txBox="1"/>
          <p:nvPr/>
        </p:nvSpPr>
        <p:spPr>
          <a:xfrm>
            <a:off x="8022336" y="2639490"/>
            <a:ext cx="3398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CD9FB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No queremos que nuestro corazón esté lleno de odio, egoísmo, mentiras; </a:t>
            </a:r>
            <a:endParaRPr lang="en-US" sz="2400" b="1" dirty="0">
              <a:solidFill>
                <a:srgbClr val="ECD9FB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678EC-3CF5-EBD0-53CE-ACBAC0E17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64" y="962000"/>
            <a:ext cx="6401968" cy="6401968"/>
          </a:xfrm>
          <a:prstGeom prst="rect">
            <a:avLst/>
          </a:prstGeom>
        </p:spPr>
      </p:pic>
      <p:pic>
        <p:nvPicPr>
          <p:cNvPr id="11" name="Picture 14" descr="Free Images Of Baby Jesus In A Manger, Download Free Images Of Baby Jesus  In A Manger png images, Free ClipArts on Clipart Library">
            <a:extLst>
              <a:ext uri="{FF2B5EF4-FFF2-40B4-BE49-F238E27FC236}">
                <a16:creationId xmlns:a16="http://schemas.microsoft.com/office/drawing/2014/main" id="{3D4AA818-6D16-3F5B-5A84-93ACAE97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86" y="2865119"/>
            <a:ext cx="1774723" cy="2064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F8403FA6-C07F-14B1-6798-377EA01A07A1}"/>
              </a:ext>
            </a:extLst>
          </p:cNvPr>
          <p:cNvSpPr/>
          <p:nvPr/>
        </p:nvSpPr>
        <p:spPr>
          <a:xfrm>
            <a:off x="1528048" y="1950720"/>
            <a:ext cx="3043952" cy="2292096"/>
          </a:xfrm>
          <a:prstGeom prst="cloud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Chiller" panose="04020404031007020602" pitchFamily="82" charset="0"/>
              </a:rPr>
              <a:t>ODIO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E3EB542D-FF29-19D3-1440-6DB687E12DC6}"/>
              </a:ext>
            </a:extLst>
          </p:cNvPr>
          <p:cNvSpPr/>
          <p:nvPr/>
        </p:nvSpPr>
        <p:spPr>
          <a:xfrm>
            <a:off x="4447472" y="1950720"/>
            <a:ext cx="2794575" cy="2072640"/>
          </a:xfrm>
          <a:prstGeom prst="cloud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Chiller" panose="04020404031007020602" pitchFamily="82" charset="0"/>
              </a:rPr>
              <a:t>EGOISMO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4D1B889-425D-B9A5-6BF1-0C18D425873D}"/>
              </a:ext>
            </a:extLst>
          </p:cNvPr>
          <p:cNvSpPr/>
          <p:nvPr/>
        </p:nvSpPr>
        <p:spPr>
          <a:xfrm>
            <a:off x="2779776" y="4155746"/>
            <a:ext cx="2950464" cy="2150873"/>
          </a:xfrm>
          <a:prstGeom prst="cloud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Chiller" panose="04020404031007020602" pitchFamily="82" charset="0"/>
              </a:rPr>
              <a:t>MENTIRAS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49E60D-7C70-8367-8961-10CED41A71C5}"/>
              </a:ext>
            </a:extLst>
          </p:cNvPr>
          <p:cNvSpPr txBox="1"/>
          <p:nvPr/>
        </p:nvSpPr>
        <p:spPr>
          <a:xfrm>
            <a:off x="7144512" y="4929941"/>
            <a:ext cx="4532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CD9FB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solo de amor, paz, generosidad, perdón… ¿Como preparamos nuestro corazón?</a:t>
            </a:r>
            <a:endParaRPr lang="en-US" sz="2400" b="1" dirty="0">
              <a:solidFill>
                <a:srgbClr val="ECD9FB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19" name="Star: 7 Points 18">
            <a:extLst>
              <a:ext uri="{FF2B5EF4-FFF2-40B4-BE49-F238E27FC236}">
                <a16:creationId xmlns:a16="http://schemas.microsoft.com/office/drawing/2014/main" id="{909CDA15-BC24-24CA-7BD9-B38C6DEAC352}"/>
              </a:ext>
            </a:extLst>
          </p:cNvPr>
          <p:cNvSpPr/>
          <p:nvPr/>
        </p:nvSpPr>
        <p:spPr>
          <a:xfrm>
            <a:off x="1670304" y="1743456"/>
            <a:ext cx="2535936" cy="2072640"/>
          </a:xfrm>
          <a:prstGeom prst="star7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AMOR</a:t>
            </a:r>
          </a:p>
        </p:txBody>
      </p:sp>
      <p:sp>
        <p:nvSpPr>
          <p:cNvPr id="20" name="Star: 7 Points 19">
            <a:extLst>
              <a:ext uri="{FF2B5EF4-FFF2-40B4-BE49-F238E27FC236}">
                <a16:creationId xmlns:a16="http://schemas.microsoft.com/office/drawing/2014/main" id="{842C4ADF-F576-59ED-C215-61607E1C20A5}"/>
              </a:ext>
            </a:extLst>
          </p:cNvPr>
          <p:cNvSpPr/>
          <p:nvPr/>
        </p:nvSpPr>
        <p:spPr>
          <a:xfrm>
            <a:off x="4477951" y="1790499"/>
            <a:ext cx="2794575" cy="2072640"/>
          </a:xfrm>
          <a:prstGeom prst="star7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PERDON</a:t>
            </a:r>
          </a:p>
        </p:txBody>
      </p:sp>
      <p:sp>
        <p:nvSpPr>
          <p:cNvPr id="21" name="Star: 7 Points 20">
            <a:extLst>
              <a:ext uri="{FF2B5EF4-FFF2-40B4-BE49-F238E27FC236}">
                <a16:creationId xmlns:a16="http://schemas.microsoft.com/office/drawing/2014/main" id="{3C9EBC32-C60C-AC94-312D-A5D69497E8C3}"/>
              </a:ext>
            </a:extLst>
          </p:cNvPr>
          <p:cNvSpPr/>
          <p:nvPr/>
        </p:nvSpPr>
        <p:spPr>
          <a:xfrm>
            <a:off x="2777168" y="4424833"/>
            <a:ext cx="3207385" cy="2072640"/>
          </a:xfrm>
          <a:prstGeom prst="star7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GENEROSIDAD</a:t>
            </a:r>
          </a:p>
        </p:txBody>
      </p:sp>
    </p:spTree>
    <p:extLst>
      <p:ext uri="{BB962C8B-B14F-4D97-AF65-F5344CB8AC3E}">
        <p14:creationId xmlns:p14="http://schemas.microsoft.com/office/powerpoint/2010/main" val="6052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  <p:bldP spid="15" grpId="0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C166BEA-525A-481A-8215-22C5BBCA6DC4}"/>
              </a:ext>
            </a:extLst>
          </p:cNvPr>
          <p:cNvSpPr txBox="1">
            <a:spLocks/>
          </p:cNvSpPr>
          <p:nvPr/>
        </p:nvSpPr>
        <p:spPr>
          <a:xfrm>
            <a:off x="4454144" y="6304870"/>
            <a:ext cx="2336800" cy="547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10000"/>
              </a:lnSpc>
              <a:buNone/>
            </a:pPr>
            <a:r>
              <a:rPr lang="es-ES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Ayudamos, </a:t>
            </a:r>
            <a:endParaRPr lang="es-PE" b="1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217FE-A717-422B-5056-C1E844C9B786}"/>
              </a:ext>
            </a:extLst>
          </p:cNvPr>
          <p:cNvSpPr txBox="1"/>
          <p:nvPr/>
        </p:nvSpPr>
        <p:spPr>
          <a:xfrm>
            <a:off x="4035711" y="221775"/>
            <a:ext cx="621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Cómo</a:t>
            </a:r>
            <a:r>
              <a:rPr lang="en-US" sz="36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nos</a:t>
            </a:r>
            <a:r>
              <a:rPr lang="en-US" sz="36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Preparamos</a:t>
            </a:r>
            <a:r>
              <a:rPr lang="en-US" sz="3600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8C790E-D9AD-4210-E1B2-EB8135494FBA}"/>
              </a:ext>
            </a:extLst>
          </p:cNvPr>
          <p:cNvSpPr txBox="1"/>
          <p:nvPr/>
        </p:nvSpPr>
        <p:spPr>
          <a:xfrm>
            <a:off x="1347516" y="2836640"/>
            <a:ext cx="420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Participamos en los sacramentos, especialmente la  Eucaristía y la Reconciliación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FDDA8-130C-2843-D0EF-9EE0CD134833}"/>
              </a:ext>
            </a:extLst>
          </p:cNvPr>
          <p:cNvSpPr txBox="1"/>
          <p:nvPr/>
        </p:nvSpPr>
        <p:spPr>
          <a:xfrm>
            <a:off x="9609178" y="2670699"/>
            <a:ext cx="2487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Obedecemos a nuestros padres y maestros,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7DB00-619E-4AC5-9F27-1955E830C36C}"/>
              </a:ext>
            </a:extLst>
          </p:cNvPr>
          <p:cNvSpPr txBox="1"/>
          <p:nvPr/>
        </p:nvSpPr>
        <p:spPr>
          <a:xfrm>
            <a:off x="743543" y="6304870"/>
            <a:ext cx="248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Compartimos</a:t>
            </a:r>
            <a:endParaRPr lang="en-US" b="1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25D45-A15F-F3D3-6787-E74BECD6B120}"/>
              </a:ext>
            </a:extLst>
          </p:cNvPr>
          <p:cNvSpPr txBox="1"/>
          <p:nvPr/>
        </p:nvSpPr>
        <p:spPr>
          <a:xfrm>
            <a:off x="10086496" y="4972035"/>
            <a:ext cx="2190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Hacemos pequeños 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sacrificios…</a:t>
            </a:r>
            <a:endParaRPr lang="en-US" dirty="0"/>
          </a:p>
        </p:txBody>
      </p:sp>
      <p:pic>
        <p:nvPicPr>
          <p:cNvPr id="5122" name="Picture 2" descr="Invitar a Los Niños a Encontrar La Presencia Real De Cristo en La  Eucaristía | The Catholic Miscellany">
            <a:extLst>
              <a:ext uri="{FF2B5EF4-FFF2-40B4-BE49-F238E27FC236}">
                <a16:creationId xmlns:a16="http://schemas.microsoft.com/office/drawing/2014/main" id="{87A5D002-A7C5-43C9-FE22-4D1B20EC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966252"/>
            <a:ext cx="3358120" cy="182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iños: Proverbios nos enseña a obedecer a los padres">
            <a:extLst>
              <a:ext uri="{FF2B5EF4-FFF2-40B4-BE49-F238E27FC236}">
                <a16:creationId xmlns:a16="http://schemas.microsoft.com/office/drawing/2014/main" id="{FF95966D-BABC-B9FF-6CD6-44D7148FB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65" y="1461870"/>
            <a:ext cx="3102072" cy="232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853 Niños Compartiendo Juguetes Imágenes y Fotos - 123RF">
            <a:extLst>
              <a:ext uri="{FF2B5EF4-FFF2-40B4-BE49-F238E27FC236}">
                <a16:creationId xmlns:a16="http://schemas.microsoft.com/office/drawing/2014/main" id="{955B4A86-D2E1-E96B-DE9E-6501D085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2" y="3738072"/>
            <a:ext cx="2467926" cy="246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artel de dibujos animados de niños ayudando a limpiar | Vector Gratis">
            <a:extLst>
              <a:ext uri="{FF2B5EF4-FFF2-40B4-BE49-F238E27FC236}">
                <a16:creationId xmlns:a16="http://schemas.microsoft.com/office/drawing/2014/main" id="{1D0CECB7-B166-73CF-C90F-17AC7524A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75" y="4078396"/>
            <a:ext cx="3102071" cy="21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n Prohibido de comer dulces - Imágenes Para Imprimir Gratis - Img 5424">
            <a:extLst>
              <a:ext uri="{FF2B5EF4-FFF2-40B4-BE49-F238E27FC236}">
                <a16:creationId xmlns:a16="http://schemas.microsoft.com/office/drawing/2014/main" id="{923C932A-08DD-911C-8662-BA4AB82E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62" y="4129411"/>
            <a:ext cx="2487168" cy="25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26FAD3-86B0-4384-9BCC-032DEC33F30C}"/>
              </a:ext>
            </a:extLst>
          </p:cNvPr>
          <p:cNvSpPr/>
          <p:nvPr/>
        </p:nvSpPr>
        <p:spPr>
          <a:xfrm>
            <a:off x="0" y="2742897"/>
            <a:ext cx="12191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8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416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4442</TotalTime>
  <Words>865</Words>
  <Application>Microsoft Office PowerPoint</Application>
  <PresentationFormat>Widescreen</PresentationFormat>
  <Paragraphs>78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Alegreya Sans Medium</vt:lpstr>
      <vt:lpstr>Aharoni</vt:lpstr>
      <vt:lpstr>Amaranth</vt:lpstr>
      <vt:lpstr>Euphemia</vt:lpstr>
      <vt:lpstr>Arial Narrow</vt:lpstr>
      <vt:lpstr>Wingdings</vt:lpstr>
      <vt:lpstr>Chiller</vt:lpstr>
      <vt:lpstr>Cambria</vt:lpstr>
      <vt:lpstr>Boogaloo</vt:lpstr>
      <vt:lpstr>Arima Madurai</vt:lpstr>
      <vt:lpstr>Arial</vt:lpstr>
      <vt:lpstr>Arial Black</vt:lpstr>
      <vt:lpstr>Times New Roman</vt:lpstr>
      <vt:lpstr>Arima Madurai Black</vt:lpstr>
      <vt:lpstr>Children Playing 16x9</vt:lpstr>
      <vt:lpstr>Amigos de Jesús y María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Mercedes Cristina Bermudez-Garcia</dc:creator>
  <cp:lastModifiedBy>Maria Varona</cp:lastModifiedBy>
  <cp:revision>241</cp:revision>
  <dcterms:created xsi:type="dcterms:W3CDTF">2021-03-01T17:42:30Z</dcterms:created>
  <dcterms:modified xsi:type="dcterms:W3CDTF">2022-11-23T15:01:15Z</dcterms:modified>
</cp:coreProperties>
</file>