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76537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01942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53088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46519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17335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7475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2/26/2023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7422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2/26/2023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09550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6876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39645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99328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1393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Na3g80jYLU" TargetMode="Externa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mQp6kwM8R0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603AC-DEC0-5824-5A4A-3656C9540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672" y="761048"/>
            <a:ext cx="7315200" cy="2377243"/>
          </a:xfrm>
        </p:spPr>
        <p:txBody>
          <a:bodyPr anchor="ctr"/>
          <a:lstStyle/>
          <a:p>
            <a:pPr algn="ctr"/>
            <a:r>
              <a:rPr lang="es-419" dirty="0">
                <a:latin typeface="Arial Rounded MT Bold" panose="020F0704030504030204" pitchFamily="34" charset="0"/>
              </a:rPr>
              <a:t>Ministerio Amigos de Jesús y María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5378EA6-7FB2-59A7-00A0-73CD4C449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51" y="3013968"/>
            <a:ext cx="2830862" cy="2830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/>
          <p:cNvSpPr txBox="1"/>
          <p:nvPr/>
        </p:nvSpPr>
        <p:spPr>
          <a:xfrm>
            <a:off x="3299613" y="2825237"/>
            <a:ext cx="55261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4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www.fcpeace.org</a:t>
            </a:r>
          </a:p>
          <a:p>
            <a:endParaRPr lang="en-US" dirty="0"/>
          </a:p>
        </p:txBody>
      </p:sp>
      <p:sp>
        <p:nvSpPr>
          <p:cNvPr id="6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3165075" y="4065044"/>
            <a:ext cx="5530485" cy="1539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 dirty="0"/>
              <a:t>Ciclo A-I Domingo de Cuaresma</a:t>
            </a:r>
            <a:endParaRPr sz="28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 dirty="0"/>
              <a:t>Jesús es tentado en el desierto </a:t>
            </a:r>
            <a:r>
              <a:rPr lang="es-ES" sz="2800" b="1" i="1" dirty="0"/>
              <a:t>Lucas 4, 1-11</a:t>
            </a:r>
            <a:endParaRPr sz="2800" b="1" i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10825" r="11289"/>
          <a:stretch/>
        </p:blipFill>
        <p:spPr>
          <a:xfrm>
            <a:off x="9263270" y="1683026"/>
            <a:ext cx="2928729" cy="442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38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E51022F-9D65-D0ED-DA6F-1EE7DFA08FA5}"/>
              </a:ext>
            </a:extLst>
          </p:cNvPr>
          <p:cNvSpPr txBox="1">
            <a:spLocks/>
          </p:cNvSpPr>
          <p:nvPr/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r>
              <a:rPr lang="es-419"/>
              <a:t>Reflexión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E597E6-1508-CE98-E909-83988A142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040" y="5100179"/>
            <a:ext cx="969239" cy="969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312" y="975686"/>
            <a:ext cx="2827664" cy="2870600"/>
          </a:xfrm>
          <a:prstGeom prst="rect">
            <a:avLst/>
          </a:prstGeom>
        </p:spPr>
      </p:pic>
      <p:sp>
        <p:nvSpPr>
          <p:cNvPr id="7" name="Google Shape;169;p10"/>
          <p:cNvSpPr txBox="1"/>
          <p:nvPr/>
        </p:nvSpPr>
        <p:spPr>
          <a:xfrm>
            <a:off x="3200401" y="395693"/>
            <a:ext cx="841021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ym typeface="Calibri"/>
              </a:rPr>
              <a:t>¿Saben de otros instantes importantes en la biblia donde el número </a:t>
            </a:r>
            <a:r>
              <a:rPr lang="es-ES" sz="3200" b="1" dirty="0">
                <a:solidFill>
                  <a:srgbClr val="FF85FF"/>
                </a:solidFill>
                <a:sym typeface="Calibri"/>
              </a:rPr>
              <a:t>40</a:t>
            </a:r>
            <a:r>
              <a:rPr lang="es-ES" sz="3200" dirty="0">
                <a:sym typeface="Calibri"/>
              </a:rPr>
              <a:t> ocurre? </a:t>
            </a:r>
            <a:endParaRPr sz="3200" dirty="0">
              <a:sym typeface="Calibri"/>
            </a:endParaRPr>
          </a:p>
        </p:txBody>
      </p:sp>
      <p:sp>
        <p:nvSpPr>
          <p:cNvPr id="8" name="Google Shape;170;p10"/>
          <p:cNvSpPr txBox="1"/>
          <p:nvPr/>
        </p:nvSpPr>
        <p:spPr>
          <a:xfrm>
            <a:off x="6253507" y="3671064"/>
            <a:ext cx="3000205" cy="2046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 dirty="0">
                <a:sym typeface="Calibri"/>
              </a:rPr>
              <a:t>El pueblo de Dios permaneció en el desierto </a:t>
            </a:r>
            <a:r>
              <a:rPr lang="es-ES" sz="2100" dirty="0">
                <a:solidFill>
                  <a:srgbClr val="FF85FF"/>
                </a:solidFill>
                <a:sym typeface="Calibri"/>
              </a:rPr>
              <a:t>40</a:t>
            </a:r>
            <a:r>
              <a:rPr lang="es-ES" sz="2100" dirty="0">
                <a:sym typeface="Calibri"/>
              </a:rPr>
              <a:t> años preparando para la entrada a la Tierra Prometida, Canaán.</a:t>
            </a:r>
            <a:endParaRPr sz="2100" dirty="0">
              <a:sym typeface="Calibri"/>
            </a:endParaRPr>
          </a:p>
        </p:txBody>
      </p:sp>
      <p:sp>
        <p:nvSpPr>
          <p:cNvPr id="9" name="Google Shape;171;p10"/>
          <p:cNvSpPr txBox="1"/>
          <p:nvPr/>
        </p:nvSpPr>
        <p:spPr>
          <a:xfrm>
            <a:off x="3376621" y="3653649"/>
            <a:ext cx="3162961" cy="3000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 dirty="0">
                <a:sym typeface="Calibri"/>
              </a:rPr>
              <a:t>Después que Dios salvó al pueblo de Dios de la esclavitud en Egipto, Moisés subió al Monte Sinaí a recibir los 10 Mandamientos de Dios para establecer su Alianza con ellos. Aquí él ayunó y oró durante </a:t>
            </a:r>
            <a:r>
              <a:rPr lang="es-ES" sz="2100" b="1" dirty="0">
                <a:solidFill>
                  <a:srgbClr val="FF85FF"/>
                </a:solidFill>
                <a:sym typeface="Calibri"/>
              </a:rPr>
              <a:t>40</a:t>
            </a:r>
            <a:r>
              <a:rPr lang="es-ES" sz="2100" dirty="0">
                <a:sym typeface="Calibri"/>
              </a:rPr>
              <a:t> días.</a:t>
            </a:r>
            <a:endParaRPr sz="2100" dirty="0">
              <a:sym typeface="Calibri"/>
            </a:endParaRPr>
          </a:p>
        </p:txBody>
      </p:sp>
      <p:pic>
        <p:nvPicPr>
          <p:cNvPr id="10" name="Google Shape;173;p10" descr="Image result for gratis, Moises subi a monte sinai a ora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5880" y="1488605"/>
            <a:ext cx="2207240" cy="1912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Google Shape;174;p10" descr="Image result for gratis, el tabernaculo en el desiert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53507" y="1531948"/>
            <a:ext cx="2628148" cy="1937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Google Shape;170;p10">
            <a:extLst>
              <a:ext uri="{FF2B5EF4-FFF2-40B4-BE49-F238E27FC236}">
                <a16:creationId xmlns:a16="http://schemas.microsoft.com/office/drawing/2014/main" id="{51DEA638-4626-473E-AADE-0DDCD70DA4DF}"/>
              </a:ext>
            </a:extLst>
          </p:cNvPr>
          <p:cNvSpPr txBox="1"/>
          <p:nvPr/>
        </p:nvSpPr>
        <p:spPr>
          <a:xfrm>
            <a:off x="8967636" y="3649698"/>
            <a:ext cx="3000205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 dirty="0">
                <a:sym typeface="Calibri"/>
              </a:rPr>
              <a:t>Después de su Resurrección, Jesús permaneció con los apóstoles </a:t>
            </a:r>
            <a:r>
              <a:rPr lang="es-ES" sz="2100" b="1" dirty="0">
                <a:solidFill>
                  <a:srgbClr val="FF85FF"/>
                </a:solidFill>
                <a:sym typeface="Calibri"/>
              </a:rPr>
              <a:t>40</a:t>
            </a:r>
            <a:r>
              <a:rPr lang="es-ES" sz="2100" dirty="0">
                <a:sym typeface="Calibri"/>
              </a:rPr>
              <a:t> días antes de ascender al Cielo para prepararlos para su misión de predicar el Evangelio.</a:t>
            </a:r>
            <a:endParaRPr sz="2100" dirty="0">
              <a:sym typeface="Calibri"/>
            </a:endParaRPr>
          </a:p>
        </p:txBody>
      </p:sp>
      <p:pic>
        <p:nvPicPr>
          <p:cNvPr id="13" name="Picture 2" descr="ASCENSIÓN DE JESÚS - 48 elementos - Play Jigsaw Puzzle gratis en ePuzzle">
            <a:extLst>
              <a:ext uri="{FF2B5EF4-FFF2-40B4-BE49-F238E27FC236}">
                <a16:creationId xmlns:a16="http://schemas.microsoft.com/office/drawing/2014/main" id="{CD500B08-407E-4978-BD66-41D7AAB65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680" y="1459727"/>
            <a:ext cx="2269074" cy="1941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98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1022F-9D65-D0ED-DA6F-1EE7DFA0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r>
              <a:rPr lang="es-419" dirty="0"/>
              <a:t>Reflexión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E597E6-1508-CE98-E909-83988A142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040" y="5100179"/>
            <a:ext cx="969239" cy="969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312" y="975686"/>
            <a:ext cx="2827664" cy="2870600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2893B9F5-8950-F3B2-773E-6B4FDB2C2250}"/>
              </a:ext>
            </a:extLst>
          </p:cNvPr>
          <p:cNvSpPr txBox="1"/>
          <p:nvPr/>
        </p:nvSpPr>
        <p:spPr>
          <a:xfrm>
            <a:off x="3200401" y="2276626"/>
            <a:ext cx="8454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2112" lvl="1" indent="0" algn="just">
              <a:spcBef>
                <a:spcPts val="0"/>
              </a:spcBef>
              <a:buClr>
                <a:srgbClr val="0070C0"/>
              </a:buClr>
              <a:buSzPts val="3000"/>
              <a:buFont typeface="Arial"/>
              <a:buNone/>
            </a:pPr>
            <a:r>
              <a:rPr lang="es-ES" sz="3200" dirty="0"/>
              <a:t>Pero Satanás, el enemigo de Dios, no quiere que Jesús cumpla su misión y trata de tentarlo en otra dirección. ¿Qué significa tentación?</a:t>
            </a:r>
            <a:endParaRPr lang="es-ES" sz="3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95;p1"/>
          <p:cNvSpPr txBox="1">
            <a:spLocks/>
          </p:cNvSpPr>
          <p:nvPr/>
        </p:nvSpPr>
        <p:spPr>
          <a:xfrm>
            <a:off x="3856941" y="4097655"/>
            <a:ext cx="7141029" cy="98824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s-ES" sz="3200" dirty="0">
                <a:solidFill>
                  <a:srgbClr val="FF85FF"/>
                </a:solidFill>
              </a:rPr>
              <a:t>Querer hacer algo que no se debe.</a:t>
            </a:r>
            <a:endParaRPr lang="es-ES" sz="3200" b="1" dirty="0">
              <a:solidFill>
                <a:srgbClr val="FF8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1022F-9D65-D0ED-DA6F-1EE7DFA0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r>
              <a:rPr lang="es-419" dirty="0"/>
              <a:t>Reflexión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E597E6-1508-CE98-E909-83988A142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040" y="5100179"/>
            <a:ext cx="969239" cy="969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312" y="975686"/>
            <a:ext cx="2827664" cy="2870600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2893B9F5-8950-F3B2-773E-6B4FDB2C2250}"/>
              </a:ext>
            </a:extLst>
          </p:cNvPr>
          <p:cNvSpPr txBox="1"/>
          <p:nvPr/>
        </p:nvSpPr>
        <p:spPr>
          <a:xfrm>
            <a:off x="3200400" y="582980"/>
            <a:ext cx="8454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2112" lvl="1" indent="0" algn="just">
              <a:spcBef>
                <a:spcPts val="0"/>
              </a:spcBef>
              <a:buClr>
                <a:srgbClr val="0070C0"/>
              </a:buClr>
              <a:buSzPts val="3000"/>
              <a:buFont typeface="Arial"/>
              <a:buNone/>
            </a:pPr>
            <a:r>
              <a:rPr lang="es-ES" sz="2400" dirty="0"/>
              <a:t>La primera tentación era que dejara de ayunar, algo que el Espíritu Santo le había pedido y que lo ayudaba a obedecer. ¿Cómo le responde Jesús? </a:t>
            </a:r>
            <a:endParaRPr lang="es-ES" sz="2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4E135308-09F9-49A0-984B-1C41E60BC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3863" y="2430934"/>
            <a:ext cx="2790484" cy="1407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1841970E-304E-4CDA-93AE-2D4DBAF08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6587" y="2504796"/>
            <a:ext cx="2790484" cy="1426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Arrow: Right 11">
            <a:extLst>
              <a:ext uri="{FF2B5EF4-FFF2-40B4-BE49-F238E27FC236}">
                <a16:creationId xmlns:a16="http://schemas.microsoft.com/office/drawing/2014/main" id="{11F3AB5C-8641-421E-BED6-07AE16DA3132}"/>
              </a:ext>
            </a:extLst>
          </p:cNvPr>
          <p:cNvSpPr/>
          <p:nvPr/>
        </p:nvSpPr>
        <p:spPr>
          <a:xfrm>
            <a:off x="7163302" y="2944644"/>
            <a:ext cx="714330" cy="36481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2893B9F5-8950-F3B2-773E-6B4FDB2C2250}"/>
              </a:ext>
            </a:extLst>
          </p:cNvPr>
          <p:cNvSpPr txBox="1"/>
          <p:nvPr/>
        </p:nvSpPr>
        <p:spPr>
          <a:xfrm>
            <a:off x="3293412" y="4094594"/>
            <a:ext cx="845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2112" lvl="1" indent="0" algn="just">
              <a:spcBef>
                <a:spcPts val="0"/>
              </a:spcBef>
              <a:buClr>
                <a:srgbClr val="0070C0"/>
              </a:buClr>
              <a:buSzPts val="3000"/>
              <a:buFont typeface="Arial"/>
              <a:buNone/>
            </a:pPr>
            <a:r>
              <a:rPr lang="es-ES" sz="2400" dirty="0"/>
              <a:t>¿Alguna vez han sido tentados a desobedecer a Dios? </a:t>
            </a:r>
            <a:endParaRPr lang="es-ES" sz="2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2" descr="10 Steps to Help a Child Stop Lying and Tell the Truth">
            <a:extLst>
              <a:ext uri="{FF2B5EF4-FFF2-40B4-BE49-F238E27FC236}">
                <a16:creationId xmlns:a16="http://schemas.microsoft.com/office/drawing/2014/main" id="{CFED31C4-3BAB-4346-85B1-2237C5FCD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115" y="4716697"/>
            <a:ext cx="2656734" cy="1519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ow to Limit Bad Behavior - Aggressive Behavior in Young Children">
            <a:extLst>
              <a:ext uri="{FF2B5EF4-FFF2-40B4-BE49-F238E27FC236}">
                <a16:creationId xmlns:a16="http://schemas.microsoft.com/office/drawing/2014/main" id="{F515D633-7AEB-4F4A-9302-42B0C4968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529" y="4685668"/>
            <a:ext cx="1556102" cy="1556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Why Your Child is Not Listening to You">
            <a:extLst>
              <a:ext uri="{FF2B5EF4-FFF2-40B4-BE49-F238E27FC236}">
                <a16:creationId xmlns:a16="http://schemas.microsoft.com/office/drawing/2014/main" id="{AD0956DC-CDA6-4902-A9D8-30A15B41B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311" y="4685668"/>
            <a:ext cx="2766403" cy="1556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8">
            <a:extLst>
              <a:ext uri="{FF2B5EF4-FFF2-40B4-BE49-F238E27FC236}">
                <a16:creationId xmlns:a16="http://schemas.microsoft.com/office/drawing/2014/main" id="{2893B9F5-8950-F3B2-773E-6B4FDB2C2250}"/>
              </a:ext>
            </a:extLst>
          </p:cNvPr>
          <p:cNvSpPr txBox="1"/>
          <p:nvPr/>
        </p:nvSpPr>
        <p:spPr>
          <a:xfrm>
            <a:off x="3650577" y="1858110"/>
            <a:ext cx="8454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dirty="0">
                <a:solidFill>
                  <a:srgbClr val="FF85FF"/>
                </a:solidFill>
                <a:sym typeface="Calibri"/>
              </a:rPr>
              <a:t>La escritura dice, “</a:t>
            </a:r>
            <a:r>
              <a:rPr lang="es-ES" sz="2800" dirty="0">
                <a:solidFill>
                  <a:srgbClr val="FF85FF"/>
                </a:solidFill>
                <a:sym typeface="Calibri"/>
              </a:rPr>
              <a:t>No sólo de pan vive el hombre</a:t>
            </a:r>
            <a:r>
              <a:rPr lang="es-PA" sz="2800" dirty="0">
                <a:solidFill>
                  <a:srgbClr val="FF85FF"/>
                </a:solidFill>
                <a:sym typeface="Calibri"/>
              </a:rPr>
              <a:t>.”</a:t>
            </a:r>
            <a:endParaRPr lang="en-US" sz="2800" dirty="0">
              <a:solidFill>
                <a:srgbClr val="FF85FF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36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1022F-9D65-D0ED-DA6F-1EE7DFA0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r>
              <a:rPr lang="es-419" dirty="0"/>
              <a:t>Reflexión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E597E6-1508-CE98-E909-83988A142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040" y="5100179"/>
            <a:ext cx="969239" cy="969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312" y="975686"/>
            <a:ext cx="2827664" cy="2870600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2893B9F5-8950-F3B2-773E-6B4FDB2C2250}"/>
              </a:ext>
            </a:extLst>
          </p:cNvPr>
          <p:cNvSpPr txBox="1"/>
          <p:nvPr/>
        </p:nvSpPr>
        <p:spPr>
          <a:xfrm>
            <a:off x="3200400" y="463712"/>
            <a:ext cx="8454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2112" lvl="1" algn="just">
              <a:buClr>
                <a:srgbClr val="0070C0"/>
              </a:buClr>
              <a:buSzPts val="3000"/>
            </a:pPr>
            <a:r>
              <a:rPr lang="es-ES" sz="2400" dirty="0"/>
              <a:t>La segunda tentación es que escogiera poder y riquezas en vez de servir a Dios. ¿Cómo le responde Jesús? </a:t>
            </a:r>
            <a:endParaRPr lang="es-ES" sz="2400" dirty="0">
              <a:latin typeface="Arial"/>
              <a:ea typeface="Arial"/>
              <a:cs typeface="Arial"/>
              <a:sym typeface="Arial"/>
            </a:endParaRPr>
          </a:p>
          <a:p>
            <a:pPr marL="392112" lvl="1" indent="0" algn="just">
              <a:spcBef>
                <a:spcPts val="0"/>
              </a:spcBef>
              <a:buClr>
                <a:srgbClr val="0070C0"/>
              </a:buClr>
              <a:buSzPts val="3000"/>
              <a:buFont typeface="Arial"/>
              <a:buNone/>
            </a:pPr>
            <a:endParaRPr lang="es-ES" sz="2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2893B9F5-8950-F3B2-773E-6B4FDB2C2250}"/>
              </a:ext>
            </a:extLst>
          </p:cNvPr>
          <p:cNvSpPr txBox="1"/>
          <p:nvPr/>
        </p:nvSpPr>
        <p:spPr>
          <a:xfrm>
            <a:off x="3200401" y="3893675"/>
            <a:ext cx="8454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2112" lvl="1" indent="0" algn="just">
              <a:spcBef>
                <a:spcPts val="0"/>
              </a:spcBef>
              <a:buClr>
                <a:srgbClr val="0070C0"/>
              </a:buClr>
              <a:buSzPts val="3000"/>
              <a:buFont typeface="Arial"/>
              <a:buNone/>
            </a:pPr>
            <a:r>
              <a:rPr lang="es-ES" sz="2400" dirty="0"/>
              <a:t>¿Alguna vez han sido tentados a escoger la comodidad y la diversión en vez de hacer nuestros deberes o ir a misa? </a:t>
            </a:r>
            <a:endParaRPr lang="es-ES" sz="2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93B9F5-8950-F3B2-773E-6B4FDB2C2250}"/>
              </a:ext>
            </a:extLst>
          </p:cNvPr>
          <p:cNvSpPr txBox="1"/>
          <p:nvPr/>
        </p:nvSpPr>
        <p:spPr>
          <a:xfrm>
            <a:off x="3650577" y="1373233"/>
            <a:ext cx="8454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FF85FF"/>
                </a:solidFill>
                <a:sym typeface="Calibri"/>
              </a:rPr>
              <a:t>"Está escrito: Adorarás al Señor, tu Dios, y a él sólo servirás“.</a:t>
            </a:r>
            <a:endParaRPr lang="en-US" sz="2800" dirty="0">
              <a:solidFill>
                <a:srgbClr val="FF85FF"/>
              </a:solidFill>
              <a:sym typeface="Calibri"/>
            </a:endParaRPr>
          </a:p>
        </p:txBody>
      </p:sp>
      <p:pic>
        <p:nvPicPr>
          <p:cNvPr id="11" name="Picture 2" descr="The surprising benefits of video games for kids">
            <a:extLst>
              <a:ext uri="{FF2B5EF4-FFF2-40B4-BE49-F238E27FC236}">
                <a16:creationId xmlns:a16="http://schemas.microsoft.com/office/drawing/2014/main" id="{45955A5A-2C72-4E91-81F7-63E4B3C01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522" y="4955662"/>
            <a:ext cx="2026006" cy="1414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461 Kids Watching Tv Illustrations &amp;amp; Clip Art - iStock">
            <a:extLst>
              <a:ext uri="{FF2B5EF4-FFF2-40B4-BE49-F238E27FC236}">
                <a16:creationId xmlns:a16="http://schemas.microsoft.com/office/drawing/2014/main" id="{B28D002F-33E2-4533-8A13-94D18EA86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123" y="4942491"/>
            <a:ext cx="1926556" cy="1414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104,377 Kids Ipad Stock Photos, Pictures &amp;amp; Royalty-Free Images - iStock">
            <a:extLst>
              <a:ext uri="{FF2B5EF4-FFF2-40B4-BE49-F238E27FC236}">
                <a16:creationId xmlns:a16="http://schemas.microsoft.com/office/drawing/2014/main" id="{381A465A-8296-4975-8074-C3BB8A41F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693" y="4963865"/>
            <a:ext cx="1774093" cy="1414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8290" y="1881860"/>
            <a:ext cx="1914319" cy="1970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128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1022F-9D65-D0ED-DA6F-1EE7DFA0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r>
              <a:rPr lang="es-419" dirty="0"/>
              <a:t>Reflexión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E597E6-1508-CE98-E909-83988A142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040" y="5100179"/>
            <a:ext cx="969239" cy="969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312" y="975686"/>
            <a:ext cx="2827664" cy="2870600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2893B9F5-8950-F3B2-773E-6B4FDB2C2250}"/>
              </a:ext>
            </a:extLst>
          </p:cNvPr>
          <p:cNvSpPr txBox="1"/>
          <p:nvPr/>
        </p:nvSpPr>
        <p:spPr>
          <a:xfrm>
            <a:off x="3200400" y="264932"/>
            <a:ext cx="8454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2112" lvl="1" indent="0" algn="just">
              <a:spcBef>
                <a:spcPts val="0"/>
              </a:spcBef>
              <a:buClr>
                <a:srgbClr val="0070C0"/>
              </a:buClr>
              <a:buSzPts val="3000"/>
              <a:buFont typeface="Arial"/>
              <a:buNone/>
            </a:pPr>
            <a:r>
              <a:rPr lang="es-ES" sz="2400" dirty="0"/>
              <a:t>La tercera tentación es que se tire del templo, algo muy peligroso, a ver si los ángeles lo salvan. ¿Cómo le responde Jesús? </a:t>
            </a:r>
            <a:endParaRPr lang="es-ES" sz="2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2893B9F5-8950-F3B2-773E-6B4FDB2C2250}"/>
              </a:ext>
            </a:extLst>
          </p:cNvPr>
          <p:cNvSpPr txBox="1"/>
          <p:nvPr/>
        </p:nvSpPr>
        <p:spPr>
          <a:xfrm>
            <a:off x="3200401" y="4110916"/>
            <a:ext cx="8454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2112" lvl="1" indent="0" algn="just">
              <a:spcBef>
                <a:spcPts val="0"/>
              </a:spcBef>
              <a:buClr>
                <a:srgbClr val="0070C0"/>
              </a:buClr>
              <a:buSzPts val="3000"/>
              <a:buFont typeface="Arial"/>
              <a:buNone/>
            </a:pPr>
            <a:r>
              <a:rPr lang="es-ES" sz="2400" dirty="0"/>
              <a:t>¿Alguna vez han sido tentados a ponerse en peligro físico o espiritual porque un amigo(a) te presiona? </a:t>
            </a:r>
            <a:endParaRPr lang="es-ES" sz="2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2893B9F5-8950-F3B2-773E-6B4FDB2C2250}"/>
              </a:ext>
            </a:extLst>
          </p:cNvPr>
          <p:cNvSpPr txBox="1"/>
          <p:nvPr/>
        </p:nvSpPr>
        <p:spPr>
          <a:xfrm>
            <a:off x="3650577" y="1373233"/>
            <a:ext cx="8454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FF85FF"/>
                </a:solidFill>
                <a:sym typeface="Calibri"/>
              </a:rPr>
              <a:t>"También está escrito: No tentarás al Señor, tu Dios". </a:t>
            </a:r>
            <a:endParaRPr lang="en-US" sz="28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FFD7BFEE-4A2C-4B01-B021-6DBFCDD16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6427" y="2075888"/>
            <a:ext cx="3355138" cy="2007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Teaching Kids How to Resist Peer Pressure">
            <a:extLst>
              <a:ext uri="{FF2B5EF4-FFF2-40B4-BE49-F238E27FC236}">
                <a16:creationId xmlns:a16="http://schemas.microsoft.com/office/drawing/2014/main" id="{E8DD5E57-2553-4AD6-BE6B-0B0A54F30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89522" y="5001958"/>
            <a:ext cx="2061536" cy="1487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ome parents place pressure on insurance companies for their children to be  allowed to drive fast cars - TVMnews.mt">
            <a:extLst>
              <a:ext uri="{FF2B5EF4-FFF2-40B4-BE49-F238E27FC236}">
                <a16:creationId xmlns:a16="http://schemas.microsoft.com/office/drawing/2014/main" id="{7BA30E52-319D-4C4E-B075-626AD44F8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63640" y="5026398"/>
            <a:ext cx="1964781" cy="1487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ree Images : tree, person, winter, people, fly, jump, summer, jumping,  carefree, spring, child, leisure, season, playful, fun, happy, happiness,  trampoline, joy, young girl 4459x2973 - - 521201 - Free stock photos -  PxHere">
            <a:extLst>
              <a:ext uri="{FF2B5EF4-FFF2-40B4-BE49-F238E27FC236}">
                <a16:creationId xmlns:a16="http://schemas.microsoft.com/office/drawing/2014/main" id="{ED3E9627-0DC0-41A9-8916-585A065F4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11565" y="4981021"/>
            <a:ext cx="1964781" cy="1487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75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1022F-9D65-D0ED-DA6F-1EE7DFA0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r>
              <a:rPr lang="es-419" dirty="0"/>
              <a:t>Reflexión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E597E6-1508-CE98-E909-83988A142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040" y="5100179"/>
            <a:ext cx="969239" cy="969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312" y="975686"/>
            <a:ext cx="2827664" cy="2870600"/>
          </a:xfrm>
          <a:prstGeom prst="rect">
            <a:avLst/>
          </a:prstGeom>
        </p:spPr>
      </p:pic>
      <p:sp>
        <p:nvSpPr>
          <p:cNvPr id="15" name="Google Shape;95;p1"/>
          <p:cNvSpPr txBox="1">
            <a:spLocks/>
          </p:cNvSpPr>
          <p:nvPr/>
        </p:nvSpPr>
        <p:spPr>
          <a:xfrm>
            <a:off x="3476633" y="3746668"/>
            <a:ext cx="8177878" cy="215042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s-ES" sz="2800" dirty="0">
                <a:solidFill>
                  <a:srgbClr val="FF85FF"/>
                </a:solidFill>
              </a:rPr>
              <a:t>Jesús siempre resistió, recitando lo que Dios decía en la Biblia. Jesús nos enseña que la Palabra de Dios, la oración, y el ayuno o sacrificio, nos ayuda a resistir las tentaciones y cumplir nuestra misión de amar y servir a Dios y a nuestros hermanos.</a:t>
            </a:r>
            <a:endParaRPr lang="es-ES" sz="2800" b="1" dirty="0">
              <a:solidFill>
                <a:srgbClr val="FF85FF"/>
              </a:solidFill>
            </a:endParaRPr>
          </a:p>
        </p:txBody>
      </p:sp>
      <p:pic>
        <p:nvPicPr>
          <p:cNvPr id="7" name="Google Shape;105;p2" descr="Image result for gratis, ninos oran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3801" y="1440330"/>
            <a:ext cx="1923190" cy="1855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oogle Shape;106;p2" descr="Image result for gratis, no comer caramel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49592" y="1332281"/>
            <a:ext cx="2243607" cy="1988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2276" y="1502837"/>
            <a:ext cx="2228924" cy="1730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3408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1022F-9D65-D0ED-DA6F-1EE7DFA0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r>
              <a:rPr lang="es-419" dirty="0"/>
              <a:t>Actividades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E597E6-1508-CE98-E909-83988A142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040" y="5100179"/>
            <a:ext cx="969239" cy="969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312" y="975686"/>
            <a:ext cx="2827664" cy="28706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383314" y="281187"/>
            <a:ext cx="6183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Escribir la respuesta de Jesús a cada tentación. </a:t>
            </a:r>
            <a:endParaRPr lang="en-US" sz="2400" dirty="0"/>
          </a:p>
        </p:txBody>
      </p:sp>
      <p:sp>
        <p:nvSpPr>
          <p:cNvPr id="4" name="Llamada de nube 3"/>
          <p:cNvSpPr/>
          <p:nvPr/>
        </p:nvSpPr>
        <p:spPr>
          <a:xfrm>
            <a:off x="3519180" y="1505219"/>
            <a:ext cx="3951514" cy="27115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redondeado 5"/>
          <p:cNvSpPr/>
          <p:nvPr/>
        </p:nvSpPr>
        <p:spPr>
          <a:xfrm>
            <a:off x="6088742" y="4752563"/>
            <a:ext cx="3831772" cy="1973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squina doblada 6"/>
          <p:cNvSpPr/>
          <p:nvPr/>
        </p:nvSpPr>
        <p:spPr>
          <a:xfrm>
            <a:off x="8011885" y="1743349"/>
            <a:ext cx="3614057" cy="196205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/>
          <p:cNvSpPr txBox="1"/>
          <p:nvPr/>
        </p:nvSpPr>
        <p:spPr>
          <a:xfrm>
            <a:off x="3933371" y="858888"/>
            <a:ext cx="289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“Manda que esta piedra se convierta en Pan”</a:t>
            </a:r>
            <a:endParaRPr lang="en-US" dirty="0"/>
          </a:p>
        </p:txBody>
      </p:sp>
      <p:sp>
        <p:nvSpPr>
          <p:cNvPr id="10" name="CuadroTexto 9"/>
          <p:cNvSpPr txBox="1"/>
          <p:nvPr/>
        </p:nvSpPr>
        <p:spPr>
          <a:xfrm>
            <a:off x="8224896" y="858887"/>
            <a:ext cx="289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“Te daré poder y riquezas”</a:t>
            </a:r>
            <a:endParaRPr lang="en-U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555753" y="4059329"/>
            <a:ext cx="289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“Tírate de la parte más alta del tempo”</a:t>
            </a:r>
            <a:endParaRPr lang="en-US" dirty="0"/>
          </a:p>
        </p:txBody>
      </p:sp>
      <p:sp>
        <p:nvSpPr>
          <p:cNvPr id="12" name="Google Shape;95;p1"/>
          <p:cNvSpPr txBox="1">
            <a:spLocks/>
          </p:cNvSpPr>
          <p:nvPr/>
        </p:nvSpPr>
        <p:spPr>
          <a:xfrm>
            <a:off x="4311153" y="2478725"/>
            <a:ext cx="2367568" cy="83295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s-ES" dirty="0">
                <a:solidFill>
                  <a:srgbClr val="FF85FF"/>
                </a:solidFill>
              </a:rPr>
              <a:t>“No sólo de pan vive el hombre”.</a:t>
            </a:r>
            <a:endParaRPr lang="es-ES" b="1" dirty="0">
              <a:solidFill>
                <a:srgbClr val="FF85FF"/>
              </a:solidFill>
            </a:endParaRPr>
          </a:p>
        </p:txBody>
      </p:sp>
      <p:sp>
        <p:nvSpPr>
          <p:cNvPr id="14" name="Google Shape;95;p1"/>
          <p:cNvSpPr txBox="1">
            <a:spLocks/>
          </p:cNvSpPr>
          <p:nvPr/>
        </p:nvSpPr>
        <p:spPr>
          <a:xfrm>
            <a:off x="8224896" y="2348211"/>
            <a:ext cx="3183937" cy="75232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s-ES" dirty="0">
                <a:solidFill>
                  <a:srgbClr val="FF85FF"/>
                </a:solidFill>
              </a:rPr>
              <a:t>“Adorarás al Señor, tu Dios y a Él sólo servirás”.</a:t>
            </a:r>
            <a:endParaRPr lang="es-ES" b="1" dirty="0">
              <a:solidFill>
                <a:srgbClr val="FF85FF"/>
              </a:solidFill>
            </a:endParaRPr>
          </a:p>
        </p:txBody>
      </p:sp>
      <p:sp>
        <p:nvSpPr>
          <p:cNvPr id="15" name="Google Shape;95;p1"/>
          <p:cNvSpPr txBox="1">
            <a:spLocks/>
          </p:cNvSpPr>
          <p:nvPr/>
        </p:nvSpPr>
        <p:spPr>
          <a:xfrm>
            <a:off x="6553300" y="5345249"/>
            <a:ext cx="3040844" cy="7999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s-ES" dirty="0">
                <a:solidFill>
                  <a:srgbClr val="FF85FF"/>
                </a:solidFill>
              </a:rPr>
              <a:t>“No tentarás al Señor, tu Dios”.</a:t>
            </a:r>
            <a:endParaRPr lang="es-ES" b="1" dirty="0">
              <a:solidFill>
                <a:srgbClr val="FF8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2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E597E6-1508-CE98-E909-83988A142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37" y="125723"/>
            <a:ext cx="1213792" cy="1213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/>
          <p:cNvSpPr txBox="1"/>
          <p:nvPr/>
        </p:nvSpPr>
        <p:spPr>
          <a:xfrm>
            <a:off x="3643086" y="281187"/>
            <a:ext cx="7881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Leer cada tentación y escoger cual corazón les puede ayudar a resistirla. Hablar de otras tentaciones que puedan tener y como resistirlas.</a:t>
            </a:r>
            <a:endParaRPr lang="en-US" sz="2400" dirty="0"/>
          </a:p>
        </p:txBody>
      </p:sp>
      <p:sp>
        <p:nvSpPr>
          <p:cNvPr id="4" name="Estrella de 6 puntas 3"/>
          <p:cNvSpPr/>
          <p:nvPr/>
        </p:nvSpPr>
        <p:spPr>
          <a:xfrm>
            <a:off x="544747" y="1530920"/>
            <a:ext cx="2148114" cy="2059970"/>
          </a:xfrm>
          <a:prstGeom prst="star6">
            <a:avLst/>
          </a:prstGeom>
          <a:solidFill>
            <a:srgbClr val="C8A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>
                <a:solidFill>
                  <a:schemeClr val="tx1"/>
                </a:solidFill>
              </a:rPr>
              <a:t>Querer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hacer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trampa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en</a:t>
            </a:r>
            <a:r>
              <a:rPr lang="en-US" sz="1300" dirty="0">
                <a:solidFill>
                  <a:schemeClr val="tx1"/>
                </a:solidFill>
              </a:rPr>
              <a:t> un </a:t>
            </a:r>
            <a:r>
              <a:rPr lang="en-US" sz="1300" dirty="0" err="1">
                <a:solidFill>
                  <a:schemeClr val="tx1"/>
                </a:solidFill>
              </a:rPr>
              <a:t>examen</a:t>
            </a:r>
            <a:r>
              <a:rPr lang="en-US" sz="1300" dirty="0">
                <a:solidFill>
                  <a:schemeClr val="tx1"/>
                </a:solidFill>
              </a:rPr>
              <a:t> del </a:t>
            </a:r>
            <a:r>
              <a:rPr lang="en-US" sz="1300" dirty="0" err="1">
                <a:solidFill>
                  <a:schemeClr val="tx1"/>
                </a:solidFill>
              </a:rPr>
              <a:t>colegio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porque</a:t>
            </a:r>
            <a:r>
              <a:rPr lang="en-US" sz="1300" dirty="0">
                <a:solidFill>
                  <a:schemeClr val="tx1"/>
                </a:solidFill>
              </a:rPr>
              <a:t> no </a:t>
            </a:r>
            <a:r>
              <a:rPr lang="en-US" sz="1300" dirty="0" err="1">
                <a:solidFill>
                  <a:schemeClr val="tx1"/>
                </a:solidFill>
              </a:rPr>
              <a:t>estudiaste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8" name="Estrella de 6 puntas 7"/>
          <p:cNvSpPr/>
          <p:nvPr/>
        </p:nvSpPr>
        <p:spPr>
          <a:xfrm>
            <a:off x="3091545" y="1530920"/>
            <a:ext cx="1915886" cy="2059970"/>
          </a:xfrm>
          <a:prstGeom prst="star6">
            <a:avLst/>
          </a:prstGeom>
          <a:solidFill>
            <a:srgbClr val="C8A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/>
              <a:t>Querer</a:t>
            </a:r>
            <a:r>
              <a:rPr lang="en-US" sz="1300" dirty="0"/>
              <a:t> </a:t>
            </a:r>
            <a:r>
              <a:rPr lang="en-US" sz="1300" dirty="0" err="1"/>
              <a:t>ver</a:t>
            </a:r>
            <a:r>
              <a:rPr lang="en-US" sz="1300" dirty="0"/>
              <a:t> un </a:t>
            </a:r>
            <a:r>
              <a:rPr lang="en-US" sz="1300" dirty="0" err="1"/>
              <a:t>programa</a:t>
            </a:r>
            <a:r>
              <a:rPr lang="en-US" sz="1300" dirty="0"/>
              <a:t> de television que </a:t>
            </a:r>
            <a:r>
              <a:rPr lang="en-US" sz="1300" dirty="0" err="1"/>
              <a:t>te</a:t>
            </a:r>
            <a:r>
              <a:rPr lang="en-US" sz="1300" dirty="0"/>
              <a:t> </a:t>
            </a:r>
            <a:r>
              <a:rPr lang="en-US" sz="1300" dirty="0" err="1"/>
              <a:t>prohibieron</a:t>
            </a:r>
            <a:r>
              <a:rPr lang="en-US" sz="1300" dirty="0"/>
              <a:t> ver.</a:t>
            </a:r>
          </a:p>
        </p:txBody>
      </p:sp>
      <p:sp>
        <p:nvSpPr>
          <p:cNvPr id="9" name="Estrella de 6 puntas 8"/>
          <p:cNvSpPr/>
          <p:nvPr/>
        </p:nvSpPr>
        <p:spPr>
          <a:xfrm>
            <a:off x="5486929" y="1530920"/>
            <a:ext cx="1915886" cy="2059970"/>
          </a:xfrm>
          <a:prstGeom prst="star6">
            <a:avLst/>
          </a:prstGeom>
          <a:solidFill>
            <a:srgbClr val="C8A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/>
              <a:t>Todos</a:t>
            </a:r>
            <a:r>
              <a:rPr lang="en-US" sz="1300" dirty="0"/>
              <a:t> </a:t>
            </a:r>
            <a:r>
              <a:rPr lang="en-US" sz="1300" dirty="0" err="1"/>
              <a:t>hablan</a:t>
            </a:r>
            <a:r>
              <a:rPr lang="en-US" sz="1300" dirty="0"/>
              <a:t> mal de </a:t>
            </a:r>
            <a:r>
              <a:rPr lang="en-US" sz="1300" dirty="0" err="1"/>
              <a:t>alguien</a:t>
            </a:r>
            <a:r>
              <a:rPr lang="en-US" sz="1300" dirty="0"/>
              <a:t> y </a:t>
            </a:r>
            <a:r>
              <a:rPr lang="en-US" sz="1300" dirty="0" err="1"/>
              <a:t>tu</a:t>
            </a:r>
            <a:r>
              <a:rPr lang="en-US" sz="1300" dirty="0"/>
              <a:t> </a:t>
            </a:r>
            <a:r>
              <a:rPr lang="en-US" sz="1300" dirty="0" err="1"/>
              <a:t>quieres</a:t>
            </a:r>
            <a:r>
              <a:rPr lang="en-US" sz="1300" dirty="0"/>
              <a:t> </a:t>
            </a:r>
            <a:r>
              <a:rPr lang="en-US" sz="1300" dirty="0" err="1"/>
              <a:t>participar</a:t>
            </a:r>
            <a:endParaRPr lang="en-US" sz="1300" dirty="0"/>
          </a:p>
        </p:txBody>
      </p:sp>
      <p:sp>
        <p:nvSpPr>
          <p:cNvPr id="10" name="Estrella de 6 puntas 9"/>
          <p:cNvSpPr/>
          <p:nvPr/>
        </p:nvSpPr>
        <p:spPr>
          <a:xfrm>
            <a:off x="7811551" y="1530920"/>
            <a:ext cx="1915886" cy="2059970"/>
          </a:xfrm>
          <a:prstGeom prst="star6">
            <a:avLst/>
          </a:prstGeom>
          <a:solidFill>
            <a:srgbClr val="C8A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/>
              <a:t>Querer</a:t>
            </a:r>
            <a:r>
              <a:rPr lang="en-US" sz="1300" dirty="0"/>
              <a:t> </a:t>
            </a:r>
            <a:r>
              <a:rPr lang="en-US" sz="1300" dirty="0" err="1"/>
              <a:t>descansar</a:t>
            </a:r>
            <a:r>
              <a:rPr lang="en-US" sz="1300" dirty="0"/>
              <a:t> o </a:t>
            </a:r>
            <a:r>
              <a:rPr lang="en-US" sz="1300" dirty="0" err="1"/>
              <a:t>jugar</a:t>
            </a:r>
            <a:r>
              <a:rPr lang="en-US" sz="1300" dirty="0"/>
              <a:t> y no </a:t>
            </a:r>
            <a:r>
              <a:rPr lang="en-US" sz="1300" dirty="0" err="1"/>
              <a:t>ir</a:t>
            </a:r>
            <a:r>
              <a:rPr lang="en-US" sz="1300" dirty="0"/>
              <a:t> a </a:t>
            </a:r>
            <a:r>
              <a:rPr lang="en-US" sz="1300" dirty="0" err="1"/>
              <a:t>misa</a:t>
            </a:r>
            <a:endParaRPr lang="en-US" sz="1300" dirty="0"/>
          </a:p>
        </p:txBody>
      </p:sp>
      <p:sp>
        <p:nvSpPr>
          <p:cNvPr id="11" name="Estrella de 6 puntas 10"/>
          <p:cNvSpPr/>
          <p:nvPr/>
        </p:nvSpPr>
        <p:spPr>
          <a:xfrm>
            <a:off x="10206935" y="1453017"/>
            <a:ext cx="1915886" cy="2059970"/>
          </a:xfrm>
          <a:prstGeom prst="star6">
            <a:avLst/>
          </a:prstGeom>
          <a:solidFill>
            <a:srgbClr val="C8A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/>
              <a:t>Querer</a:t>
            </a:r>
            <a:r>
              <a:rPr lang="en-US" sz="1300" dirty="0"/>
              <a:t> </a:t>
            </a:r>
            <a:r>
              <a:rPr lang="en-US" sz="1300" dirty="0" err="1"/>
              <a:t>robarte</a:t>
            </a:r>
            <a:r>
              <a:rPr lang="en-US" sz="1300" dirty="0"/>
              <a:t> un </a:t>
            </a:r>
            <a:r>
              <a:rPr lang="en-US" sz="1300" dirty="0" err="1"/>
              <a:t>móvil</a:t>
            </a:r>
            <a:r>
              <a:rPr lang="en-US" sz="1300" dirty="0"/>
              <a:t> </a:t>
            </a:r>
            <a:r>
              <a:rPr lang="en-US" sz="1300" dirty="0" err="1"/>
              <a:t>bueno</a:t>
            </a:r>
            <a:r>
              <a:rPr lang="en-US" sz="1300" dirty="0"/>
              <a:t> que </a:t>
            </a:r>
            <a:r>
              <a:rPr lang="en-US" sz="1300" dirty="0" err="1"/>
              <a:t>alguien</a:t>
            </a:r>
            <a:r>
              <a:rPr lang="en-US" sz="1300" dirty="0"/>
              <a:t> </a:t>
            </a:r>
            <a:r>
              <a:rPr lang="en-US" sz="1300" dirty="0" err="1"/>
              <a:t>dejó</a:t>
            </a:r>
            <a:endParaRPr lang="en-US" sz="1300" dirty="0"/>
          </a:p>
        </p:txBody>
      </p:sp>
      <p:sp>
        <p:nvSpPr>
          <p:cNvPr id="6" name="Corazón 5"/>
          <p:cNvSpPr/>
          <p:nvPr/>
        </p:nvSpPr>
        <p:spPr>
          <a:xfrm>
            <a:off x="544747" y="4096122"/>
            <a:ext cx="2148114" cy="1857829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/>
              <a:t>Oración</a:t>
            </a:r>
            <a:r>
              <a:rPr lang="en-US" sz="1300" dirty="0"/>
              <a:t>: Rosario o </a:t>
            </a:r>
            <a:r>
              <a:rPr lang="en-US" sz="1300" dirty="0" err="1"/>
              <a:t>adoración</a:t>
            </a:r>
            <a:r>
              <a:rPr lang="en-US" sz="1300" dirty="0"/>
              <a:t> al </a:t>
            </a:r>
            <a:r>
              <a:rPr lang="en-US" sz="1300" dirty="0" err="1"/>
              <a:t>Santísimo</a:t>
            </a:r>
            <a:endParaRPr lang="en-US" sz="1300" dirty="0"/>
          </a:p>
        </p:txBody>
      </p:sp>
      <p:sp>
        <p:nvSpPr>
          <p:cNvPr id="14" name="Corazón 13"/>
          <p:cNvSpPr/>
          <p:nvPr/>
        </p:nvSpPr>
        <p:spPr>
          <a:xfrm>
            <a:off x="10090821" y="4078308"/>
            <a:ext cx="2148114" cy="1857829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/>
              <a:t>Evitar</a:t>
            </a:r>
            <a:r>
              <a:rPr lang="en-US" sz="1300" dirty="0"/>
              <a:t> </a:t>
            </a:r>
            <a:r>
              <a:rPr lang="en-US" sz="1300" dirty="0" err="1"/>
              <a:t>una</a:t>
            </a:r>
            <a:r>
              <a:rPr lang="en-US" sz="1300" dirty="0"/>
              <a:t> </a:t>
            </a:r>
            <a:r>
              <a:rPr lang="en-US" sz="1300" dirty="0" err="1"/>
              <a:t>situación</a:t>
            </a:r>
            <a:r>
              <a:rPr lang="en-US" sz="1300" dirty="0"/>
              <a:t> o persona</a:t>
            </a:r>
          </a:p>
        </p:txBody>
      </p:sp>
      <p:sp>
        <p:nvSpPr>
          <p:cNvPr id="15" name="Corazón 14"/>
          <p:cNvSpPr/>
          <p:nvPr/>
        </p:nvSpPr>
        <p:spPr>
          <a:xfrm>
            <a:off x="7811551" y="4050756"/>
            <a:ext cx="2148114" cy="1857829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Los </a:t>
            </a:r>
            <a:r>
              <a:rPr lang="en-US" sz="1300" dirty="0" err="1"/>
              <a:t>sacramentos</a:t>
            </a:r>
            <a:r>
              <a:rPr lang="en-US" sz="1300" dirty="0"/>
              <a:t>: La </a:t>
            </a:r>
            <a:r>
              <a:rPr lang="en-US" sz="1300" dirty="0" err="1"/>
              <a:t>reconciliación</a:t>
            </a:r>
            <a:r>
              <a:rPr lang="en-US" sz="1300" dirty="0"/>
              <a:t> y la </a:t>
            </a:r>
            <a:r>
              <a:rPr lang="en-US" sz="1300" dirty="0" err="1"/>
              <a:t>eucaristía</a:t>
            </a:r>
            <a:endParaRPr lang="en-US" sz="1300" dirty="0"/>
          </a:p>
        </p:txBody>
      </p:sp>
      <p:sp>
        <p:nvSpPr>
          <p:cNvPr id="16" name="Corazón 15"/>
          <p:cNvSpPr/>
          <p:nvPr/>
        </p:nvSpPr>
        <p:spPr>
          <a:xfrm>
            <a:off x="5370815" y="4078309"/>
            <a:ext cx="2148114" cy="1857829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Leer/</a:t>
            </a:r>
            <a:r>
              <a:rPr lang="en-US" sz="1300" dirty="0" err="1"/>
              <a:t>Oír</a:t>
            </a:r>
            <a:r>
              <a:rPr lang="en-US" sz="1300" dirty="0"/>
              <a:t> la palabra de Dios</a:t>
            </a:r>
          </a:p>
        </p:txBody>
      </p:sp>
      <p:sp>
        <p:nvSpPr>
          <p:cNvPr id="17" name="Corazón 16"/>
          <p:cNvSpPr/>
          <p:nvPr/>
        </p:nvSpPr>
        <p:spPr>
          <a:xfrm>
            <a:off x="2975431" y="4096121"/>
            <a:ext cx="2148114" cy="1857829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/>
              <a:t>Ayuno</a:t>
            </a:r>
            <a:r>
              <a:rPr lang="en-US" sz="1300" dirty="0"/>
              <a:t> o </a:t>
            </a:r>
            <a:r>
              <a:rPr lang="en-US" sz="1300" dirty="0" err="1"/>
              <a:t>Sacrificio</a:t>
            </a:r>
            <a:endParaRPr lang="en-US" sz="1300" dirty="0"/>
          </a:p>
        </p:txBody>
      </p:sp>
      <p:sp>
        <p:nvSpPr>
          <p:cNvPr id="18" name="Corazón 17"/>
          <p:cNvSpPr/>
          <p:nvPr/>
        </p:nvSpPr>
        <p:spPr>
          <a:xfrm>
            <a:off x="542216" y="1716607"/>
            <a:ext cx="2148114" cy="1857829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/>
              <a:t>Oración</a:t>
            </a:r>
            <a:r>
              <a:rPr lang="en-US" sz="1300" dirty="0"/>
              <a:t>: Rosario o </a:t>
            </a:r>
            <a:r>
              <a:rPr lang="en-US" sz="1300" dirty="0" err="1"/>
              <a:t>adoración</a:t>
            </a:r>
            <a:r>
              <a:rPr lang="en-US" sz="1300" dirty="0"/>
              <a:t> al </a:t>
            </a:r>
            <a:r>
              <a:rPr lang="en-US" sz="1300" dirty="0" err="1"/>
              <a:t>Santísimo</a:t>
            </a:r>
            <a:endParaRPr lang="en-US" sz="1300" dirty="0"/>
          </a:p>
        </p:txBody>
      </p:sp>
      <p:sp>
        <p:nvSpPr>
          <p:cNvPr id="19" name="Corazón 18"/>
          <p:cNvSpPr/>
          <p:nvPr/>
        </p:nvSpPr>
        <p:spPr>
          <a:xfrm>
            <a:off x="2930079" y="1728896"/>
            <a:ext cx="2148114" cy="1857829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/>
              <a:t>Ayuno</a:t>
            </a:r>
            <a:r>
              <a:rPr lang="en-US" sz="1300" dirty="0"/>
              <a:t> o </a:t>
            </a:r>
            <a:r>
              <a:rPr lang="en-US" sz="1300" dirty="0" err="1"/>
              <a:t>Sacrificio</a:t>
            </a:r>
            <a:endParaRPr lang="en-US" sz="1300" dirty="0"/>
          </a:p>
        </p:txBody>
      </p:sp>
      <p:sp>
        <p:nvSpPr>
          <p:cNvPr id="20" name="Corazón 19"/>
          <p:cNvSpPr/>
          <p:nvPr/>
        </p:nvSpPr>
        <p:spPr>
          <a:xfrm>
            <a:off x="10090821" y="1610544"/>
            <a:ext cx="2148114" cy="1857829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Leer/</a:t>
            </a:r>
            <a:r>
              <a:rPr lang="en-US" sz="1300" dirty="0" err="1"/>
              <a:t>Oír</a:t>
            </a:r>
            <a:r>
              <a:rPr lang="en-US" sz="1300" dirty="0"/>
              <a:t> la palabra de Dios</a:t>
            </a:r>
          </a:p>
        </p:txBody>
      </p:sp>
      <p:sp>
        <p:nvSpPr>
          <p:cNvPr id="21" name="Corazón 20"/>
          <p:cNvSpPr/>
          <p:nvPr/>
        </p:nvSpPr>
        <p:spPr>
          <a:xfrm>
            <a:off x="5342955" y="1760487"/>
            <a:ext cx="2148114" cy="1857829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/>
              <a:t>Evitar</a:t>
            </a:r>
            <a:r>
              <a:rPr lang="en-US" sz="1300" dirty="0"/>
              <a:t> </a:t>
            </a:r>
            <a:r>
              <a:rPr lang="en-US" sz="1300" dirty="0" err="1"/>
              <a:t>una</a:t>
            </a:r>
            <a:r>
              <a:rPr lang="en-US" sz="1300" dirty="0"/>
              <a:t> </a:t>
            </a:r>
            <a:r>
              <a:rPr lang="en-US" sz="1300" dirty="0" err="1"/>
              <a:t>situación</a:t>
            </a:r>
            <a:r>
              <a:rPr lang="en-US" sz="1300" dirty="0"/>
              <a:t> o persona</a:t>
            </a:r>
          </a:p>
        </p:txBody>
      </p:sp>
      <p:sp>
        <p:nvSpPr>
          <p:cNvPr id="22" name="Corazón 21"/>
          <p:cNvSpPr/>
          <p:nvPr/>
        </p:nvSpPr>
        <p:spPr>
          <a:xfrm>
            <a:off x="7707505" y="1733061"/>
            <a:ext cx="2148114" cy="1857829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Los </a:t>
            </a:r>
            <a:r>
              <a:rPr lang="en-US" sz="1300" dirty="0" err="1"/>
              <a:t>sacramentos</a:t>
            </a:r>
            <a:r>
              <a:rPr lang="en-US" sz="1300" dirty="0"/>
              <a:t>: La </a:t>
            </a:r>
            <a:r>
              <a:rPr lang="en-US" sz="1300" dirty="0" err="1"/>
              <a:t>reconciliación</a:t>
            </a:r>
            <a:r>
              <a:rPr lang="en-US" sz="1300" dirty="0"/>
              <a:t> y la </a:t>
            </a:r>
            <a:r>
              <a:rPr lang="en-US" sz="1300" dirty="0" err="1"/>
              <a:t>eucaristía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95861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1022F-9D65-D0ED-DA6F-1EE7DFA0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r>
              <a:rPr lang="es-419" dirty="0"/>
              <a:t>Oremos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E597E6-1508-CE98-E909-83988A142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040" y="5100179"/>
            <a:ext cx="969239" cy="969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/>
          <p:cNvSpPr txBox="1"/>
          <p:nvPr/>
        </p:nvSpPr>
        <p:spPr>
          <a:xfrm>
            <a:off x="3832854" y="1135275"/>
            <a:ext cx="773503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/>
              <a:t>Oh mi buen Jesús, ayúdame a resistir las tentaciones para poder ser testigo de Tu Amor siempre. Llena mi corazón de tu Espíritu Santo para que todo lo que yo diga, haga, piense de gloria a Dios.</a:t>
            </a:r>
          </a:p>
          <a:p>
            <a:pPr algn="just"/>
            <a:endParaRPr lang="es-ES" sz="3200" dirty="0"/>
          </a:p>
          <a:p>
            <a:pPr algn="just"/>
            <a:r>
              <a:rPr lang="es-E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AMEN.</a:t>
            </a:r>
          </a:p>
          <a:p>
            <a:endParaRPr lang="en-US" sz="2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312" y="975686"/>
            <a:ext cx="2827664" cy="28706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800" y="3640906"/>
            <a:ext cx="4423951" cy="320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65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Na3g80jYL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6687" y="740229"/>
            <a:ext cx="11982565" cy="59729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97858A-AF04-7534-B714-2EEA48067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01" y="0"/>
            <a:ext cx="969239" cy="969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1355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1022F-9D65-D0ED-DA6F-1EE7DFA08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856049"/>
          </a:xfrm>
        </p:spPr>
        <p:txBody>
          <a:bodyPr anchor="t">
            <a:normAutofit fontScale="90000"/>
          </a:bodyPr>
          <a:lstStyle/>
          <a:p>
            <a:pPr algn="ctr"/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r>
              <a:rPr lang="es-419" dirty="0"/>
              <a:t>Estamos en tiempo de Cuaresma, tiempo de preparación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E597E6-1508-CE98-E909-83988A142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89"/>
            <a:ext cx="969239" cy="969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Google Shape;102;p2"/>
          <p:cNvSpPr txBox="1"/>
          <p:nvPr/>
        </p:nvSpPr>
        <p:spPr>
          <a:xfrm>
            <a:off x="3476632" y="215863"/>
            <a:ext cx="8251542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 defTabSz="91440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s-ES" sz="2800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Comic Sans MS"/>
              </a:rPr>
              <a:t>Recordemos que durante los </a:t>
            </a:r>
            <a:r>
              <a:rPr lang="es-ES" sz="2800" b="1" dirty="0">
                <a:sym typeface="Comic Sans MS"/>
              </a:rPr>
              <a:t>40</a:t>
            </a:r>
            <a:r>
              <a:rPr lang="es-ES" sz="2800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Comic Sans MS"/>
              </a:rPr>
              <a:t> días de Cuaresma, preparamos nuestro corazón con: </a:t>
            </a:r>
            <a:r>
              <a:rPr lang="es-ES" sz="2800" b="1" dirty="0">
                <a:solidFill>
                  <a:srgbClr val="FF85FF"/>
                </a:solidFill>
                <a:sym typeface="Comic Sans MS"/>
              </a:rPr>
              <a:t>oración</a:t>
            </a:r>
            <a:r>
              <a:rPr lang="es-ES" sz="2800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Comic Sans MS"/>
              </a:rPr>
              <a:t>, </a:t>
            </a:r>
            <a:r>
              <a:rPr lang="es-ES" sz="2800" b="1" dirty="0">
                <a:solidFill>
                  <a:srgbClr val="FF85FF"/>
                </a:solidFill>
                <a:sym typeface="Comic Sans MS"/>
              </a:rPr>
              <a:t>sacrificios</a:t>
            </a:r>
            <a:r>
              <a:rPr lang="es-ES" sz="2800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Comic Sans MS"/>
              </a:rPr>
              <a:t> y </a:t>
            </a:r>
            <a:r>
              <a:rPr lang="es-ES" sz="2800" b="1" dirty="0">
                <a:solidFill>
                  <a:srgbClr val="FF85FF"/>
                </a:solidFill>
                <a:sym typeface="Comic Sans MS"/>
              </a:rPr>
              <a:t>actos de amor</a:t>
            </a:r>
            <a:r>
              <a:rPr lang="es-ES" sz="2800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Comic Sans MS"/>
              </a:rPr>
              <a:t>, pero también realizamos </a:t>
            </a:r>
            <a:r>
              <a:rPr lang="es-ES" sz="2800" b="1" dirty="0">
                <a:solidFill>
                  <a:srgbClr val="FFCC00"/>
                </a:solidFill>
                <a:sym typeface="Comic Sans MS"/>
              </a:rPr>
              <a:t>acciones</a:t>
            </a:r>
            <a:r>
              <a:rPr lang="es-ES" sz="2800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Comic Sans MS"/>
              </a:rPr>
              <a:t> que nos ayudan a transformar el corazón y nuestra forma de ser para parecernos más a Jesús.</a:t>
            </a:r>
            <a:endParaRPr sz="2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64834" y="2375473"/>
            <a:ext cx="816334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CC00"/>
                </a:solidFill>
              </a:rPr>
              <a:t>Perdón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que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es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aceptar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los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errores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de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los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demás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y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perdonarlos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también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aceptar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que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nos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equivocamos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y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debemos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pedir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perdón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esforzándonos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por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no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volver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a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hacer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lo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malo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  <a:p>
            <a:pPr algn="just"/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en-US" sz="2400" b="1" dirty="0" err="1">
                <a:solidFill>
                  <a:srgbClr val="FFCC00"/>
                </a:solidFill>
              </a:rPr>
              <a:t>Conversión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que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es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cambiar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algo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malo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o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incorrecto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por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algo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bueno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y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correcto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Cambiar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aquellas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actitudes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que no son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agradables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a Dios,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alejarnos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del mal y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acercarnos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al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bien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que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es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Dios.</a:t>
            </a:r>
          </a:p>
          <a:p>
            <a:pPr algn="just"/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en-US" sz="2400" b="1" dirty="0" err="1">
                <a:solidFill>
                  <a:srgbClr val="FFCC00"/>
                </a:solidFill>
              </a:rPr>
              <a:t>Reconciliación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debes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saber que el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pecado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y las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malas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acciones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nos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separan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de Dios,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así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que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necesitamos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pedirle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perdón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para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acercarnos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nuevamente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a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Él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  <a:p>
            <a:pPr algn="just"/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19" y="999882"/>
            <a:ext cx="2612761" cy="275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87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mQp6kwM8R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1201" y="720725"/>
            <a:ext cx="11904685" cy="5970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97858A-AF04-7534-B714-2EEA48067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01" y="0"/>
            <a:ext cx="969239" cy="969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5382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1022F-9D65-D0ED-DA6F-1EE7DFA08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88" y="1269411"/>
            <a:ext cx="2947482" cy="4601183"/>
          </a:xfrm>
        </p:spPr>
        <p:txBody>
          <a:bodyPr anchor="t">
            <a:normAutofit fontScale="90000"/>
          </a:bodyPr>
          <a:lstStyle/>
          <a:p>
            <a:pPr algn="ctr"/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r>
              <a:rPr lang="es-419" dirty="0"/>
              <a:t> Y así</a:t>
            </a:r>
            <a:r>
              <a:rPr lang="es-419" sz="3100" dirty="0"/>
              <a:t> recibir a Jesús Resucitado el domingo de Pascua de Resurrección en nuestro corazón</a:t>
            </a:r>
            <a:endParaRPr lang="en-US" sz="3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E597E6-1508-CE98-E909-83988A142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598"/>
            <a:ext cx="969239" cy="969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312" y="975686"/>
            <a:ext cx="2827664" cy="28706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0292" y="2084925"/>
            <a:ext cx="3996616" cy="40958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3650" y="784231"/>
            <a:ext cx="6289900" cy="430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1022F-9D65-D0ED-DA6F-1EE7DFA0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r>
              <a:rPr lang="es-419" dirty="0"/>
              <a:t>Del Evangelio según San Lucas 4,1-11</a:t>
            </a:r>
            <a:br>
              <a:rPr lang="es-ES" b="1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E597E6-1508-CE98-E909-83988A142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40" y="5584798"/>
            <a:ext cx="969239" cy="969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93B9F5-8950-F3B2-773E-6B4FDB2C2250}"/>
              </a:ext>
            </a:extLst>
          </p:cNvPr>
          <p:cNvSpPr txBox="1"/>
          <p:nvPr/>
        </p:nvSpPr>
        <p:spPr>
          <a:xfrm>
            <a:off x="3375032" y="1939563"/>
            <a:ext cx="81202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2112" lvl="1" indent="0" algn="just">
              <a:spcBef>
                <a:spcPts val="0"/>
              </a:spcBef>
              <a:buClr>
                <a:srgbClr val="0070C0"/>
              </a:buClr>
              <a:buSzPts val="3000"/>
              <a:buFont typeface="Arial"/>
              <a:buNone/>
            </a:pPr>
            <a:r>
              <a:rPr lang="es-ES" sz="3200" dirty="0"/>
              <a:t>En aquel tiempo, Jesús fue conducido por el Espíritu al desierto, para ser tentado por el demonio. Pasó cuarenta días y cuarenta noches sin comer y, al final, tuvo hambre. Entonces se le acercó el tentador y le dijo:</a:t>
            </a:r>
            <a:endParaRPr lang="es-ES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312" y="975686"/>
            <a:ext cx="2827664" cy="28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2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0E51022F-9D65-D0ED-DA6F-1EE7DFA08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anchor="t">
            <a:normAutofit fontScale="90000"/>
          </a:bodyPr>
          <a:lstStyle/>
          <a:p>
            <a:pPr algn="ctr"/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r>
              <a:rPr lang="es-419" dirty="0"/>
              <a:t>Del Evangelio según San Lucas 4,1-11</a:t>
            </a:r>
            <a:br>
              <a:rPr lang="es-ES" b="1" dirty="0"/>
            </a:br>
            <a:endParaRPr lang="en-US" dirty="0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36E597E6-1508-CE98-E909-83988A142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40" y="5584798"/>
            <a:ext cx="969239" cy="969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312" y="975686"/>
            <a:ext cx="2827664" cy="2870600"/>
          </a:xfrm>
          <a:prstGeom prst="rect">
            <a:avLst/>
          </a:prstGeom>
        </p:spPr>
      </p:pic>
      <p:sp>
        <p:nvSpPr>
          <p:cNvPr id="18" name="TextBox 8">
            <a:extLst>
              <a:ext uri="{FF2B5EF4-FFF2-40B4-BE49-F238E27FC236}">
                <a16:creationId xmlns:a16="http://schemas.microsoft.com/office/drawing/2014/main" id="{2893B9F5-8950-F3B2-773E-6B4FDB2C2250}"/>
              </a:ext>
            </a:extLst>
          </p:cNvPr>
          <p:cNvSpPr txBox="1"/>
          <p:nvPr/>
        </p:nvSpPr>
        <p:spPr>
          <a:xfrm>
            <a:off x="3346004" y="357575"/>
            <a:ext cx="81202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2112" lvl="1" indent="0" algn="just">
              <a:spcBef>
                <a:spcPts val="0"/>
              </a:spcBef>
              <a:buClr>
                <a:srgbClr val="0070C0"/>
              </a:buClr>
              <a:buSzPts val="3000"/>
              <a:buFont typeface="Arial"/>
              <a:buNone/>
            </a:pPr>
            <a:r>
              <a:rPr lang="es-ES" sz="3200" dirty="0"/>
              <a:t>“Si tú eres el Hijo de Dios, manda que estas piedras se conviertan en panes”. </a:t>
            </a:r>
          </a:p>
          <a:p>
            <a:pPr marL="392112" lvl="1" indent="0" algn="just">
              <a:spcBef>
                <a:spcPts val="0"/>
              </a:spcBef>
              <a:buClr>
                <a:srgbClr val="0070C0"/>
              </a:buClr>
              <a:buSzPts val="3000"/>
              <a:buFont typeface="Arial"/>
              <a:buNone/>
            </a:pPr>
            <a:endParaRPr lang="es-ES" sz="3200" dirty="0"/>
          </a:p>
          <a:p>
            <a:pPr marL="392112" lvl="1" indent="0" algn="just">
              <a:spcBef>
                <a:spcPts val="0"/>
              </a:spcBef>
              <a:buClr>
                <a:srgbClr val="0070C0"/>
              </a:buClr>
              <a:buSzPts val="3000"/>
              <a:buFont typeface="Arial"/>
              <a:buNone/>
            </a:pPr>
            <a:r>
              <a:rPr lang="es-ES" sz="3200" dirty="0"/>
              <a:t>Jesús le respondió: “Está escrito: No sólo de pan vive el hombre, sino también de toda palabra que sale de la boca de Dios”.</a:t>
            </a:r>
            <a:endParaRPr lang="es-ES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5413828" y="3404563"/>
            <a:ext cx="4670331" cy="3537321"/>
            <a:chOff x="5716385" y="3546979"/>
            <a:chExt cx="4237146" cy="3311021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4"/>
            <a:srcRect b="1534"/>
            <a:stretch/>
          </p:blipFill>
          <p:spPr>
            <a:xfrm>
              <a:off x="5716385" y="3546979"/>
              <a:ext cx="4237146" cy="3260221"/>
            </a:xfrm>
            <a:prstGeom prst="rect">
              <a:avLst/>
            </a:prstGeom>
          </p:spPr>
        </p:pic>
        <p:sp>
          <p:nvSpPr>
            <p:cNvPr id="19" name="Elipse 18"/>
            <p:cNvSpPr/>
            <p:nvPr/>
          </p:nvSpPr>
          <p:spPr>
            <a:xfrm>
              <a:off x="9202057" y="6069417"/>
              <a:ext cx="624114" cy="78858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447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0E51022F-9D65-D0ED-DA6F-1EE7DFA08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anchor="t">
            <a:normAutofit fontScale="90000"/>
          </a:bodyPr>
          <a:lstStyle/>
          <a:p>
            <a:pPr algn="ctr"/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r>
              <a:rPr lang="es-419" dirty="0"/>
              <a:t>Del Evangelio según San Lucas 4,1-11</a:t>
            </a:r>
            <a:br>
              <a:rPr lang="es-ES" b="1" dirty="0"/>
            </a:br>
            <a:endParaRPr lang="en-US" dirty="0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36E597E6-1508-CE98-E909-83988A142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40" y="5584798"/>
            <a:ext cx="969239" cy="969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312" y="975686"/>
            <a:ext cx="2827664" cy="2870600"/>
          </a:xfrm>
          <a:prstGeom prst="rect">
            <a:avLst/>
          </a:prstGeom>
        </p:spPr>
      </p:pic>
      <p:sp>
        <p:nvSpPr>
          <p:cNvPr id="18" name="TextBox 8">
            <a:extLst>
              <a:ext uri="{FF2B5EF4-FFF2-40B4-BE49-F238E27FC236}">
                <a16:creationId xmlns:a16="http://schemas.microsoft.com/office/drawing/2014/main" id="{2893B9F5-8950-F3B2-773E-6B4FDB2C2250}"/>
              </a:ext>
            </a:extLst>
          </p:cNvPr>
          <p:cNvSpPr txBox="1"/>
          <p:nvPr/>
        </p:nvSpPr>
        <p:spPr>
          <a:xfrm>
            <a:off x="3346004" y="52775"/>
            <a:ext cx="84541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2112" lvl="1" indent="0" algn="just">
              <a:spcBef>
                <a:spcPts val="0"/>
              </a:spcBef>
              <a:buClr>
                <a:srgbClr val="0070C0"/>
              </a:buClr>
              <a:buSzPts val="3000"/>
              <a:buFont typeface="Arial"/>
              <a:buNone/>
            </a:pPr>
            <a:r>
              <a:rPr lang="es-ES" sz="3000" dirty="0"/>
              <a:t>Luego lo llevó el diablo a un monte muy alto y desde ahí le hizo ver la grandeza de todos los reinos del mundo y le dijo: “Te daré todo esto, si te postras y me adoras”. </a:t>
            </a:r>
          </a:p>
          <a:p>
            <a:pPr marL="392112" lvl="1" indent="0" algn="just">
              <a:spcBef>
                <a:spcPts val="0"/>
              </a:spcBef>
              <a:buClr>
                <a:srgbClr val="0070C0"/>
              </a:buClr>
              <a:buSzPts val="3000"/>
              <a:buFont typeface="Arial"/>
              <a:buNone/>
            </a:pPr>
            <a:endParaRPr lang="es-ES" sz="3000" dirty="0"/>
          </a:p>
          <a:p>
            <a:pPr marL="392112" lvl="1" indent="0" algn="just">
              <a:spcBef>
                <a:spcPts val="0"/>
              </a:spcBef>
              <a:buClr>
                <a:srgbClr val="0070C0"/>
              </a:buClr>
              <a:buSzPts val="3000"/>
              <a:buFont typeface="Arial"/>
              <a:buNone/>
            </a:pPr>
            <a:r>
              <a:rPr lang="es-ES" sz="3000" dirty="0"/>
              <a:t>Pero Jesús le replicó: “Retírate, Satanás, porque está escrito: Adorarás al Señor, tu Dios, y a Él sólo servirás”. Entonces lo dejó el diablo y se acercaron los ángeles para servirle. </a:t>
            </a:r>
            <a:endParaRPr lang="es-ES" sz="3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0655" y="3647126"/>
            <a:ext cx="2997409" cy="321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5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0E51022F-9D65-D0ED-DA6F-1EE7DFA08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anchor="t">
            <a:normAutofit fontScale="90000"/>
          </a:bodyPr>
          <a:lstStyle/>
          <a:p>
            <a:pPr algn="ctr"/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r>
              <a:rPr lang="es-419" dirty="0"/>
              <a:t>Del Evangelio según San Lucas 4,1-11</a:t>
            </a:r>
            <a:br>
              <a:rPr lang="es-ES" b="1" dirty="0"/>
            </a:br>
            <a:endParaRPr lang="en-US" dirty="0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36E597E6-1508-CE98-E909-83988A142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40" y="5584798"/>
            <a:ext cx="969239" cy="969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312" y="975686"/>
            <a:ext cx="2827664" cy="2870600"/>
          </a:xfrm>
          <a:prstGeom prst="rect">
            <a:avLst/>
          </a:prstGeom>
        </p:spPr>
      </p:pic>
      <p:sp>
        <p:nvSpPr>
          <p:cNvPr id="18" name="TextBox 8">
            <a:extLst>
              <a:ext uri="{FF2B5EF4-FFF2-40B4-BE49-F238E27FC236}">
                <a16:creationId xmlns:a16="http://schemas.microsoft.com/office/drawing/2014/main" id="{2893B9F5-8950-F3B2-773E-6B4FDB2C2250}"/>
              </a:ext>
            </a:extLst>
          </p:cNvPr>
          <p:cNvSpPr txBox="1"/>
          <p:nvPr/>
        </p:nvSpPr>
        <p:spPr>
          <a:xfrm>
            <a:off x="3346004" y="52775"/>
            <a:ext cx="84541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2112" lvl="1" indent="0" algn="just">
              <a:spcBef>
                <a:spcPts val="0"/>
              </a:spcBef>
              <a:buClr>
                <a:srgbClr val="0070C0"/>
              </a:buClr>
              <a:buSzPts val="3000"/>
              <a:buFont typeface="Arial"/>
              <a:buNone/>
            </a:pPr>
            <a:r>
              <a:rPr lang="es-ES" sz="3200" dirty="0"/>
              <a:t>Entonces el diablo lo llevó a la ciudad santa, lo puso en la parte más alta del templo y le dijo: “Si eres el Hijo de Dios, échate para abajo, porque está escrito: Mandará a sus ángeles que te cuiden y ellos te tomarán en sus manos, para que no tropiece tu pie en piedra alguna”. </a:t>
            </a:r>
          </a:p>
          <a:p>
            <a:pPr marL="392112" lvl="1" indent="0" algn="just">
              <a:spcBef>
                <a:spcPts val="0"/>
              </a:spcBef>
              <a:buClr>
                <a:srgbClr val="0070C0"/>
              </a:buClr>
              <a:buSzPts val="3000"/>
              <a:buFont typeface="Arial"/>
              <a:buNone/>
            </a:pPr>
            <a:endParaRPr lang="es-ES" sz="3200" dirty="0"/>
          </a:p>
          <a:p>
            <a:pPr marL="392112" lvl="1" indent="0" algn="just">
              <a:spcBef>
                <a:spcPts val="0"/>
              </a:spcBef>
              <a:buClr>
                <a:srgbClr val="0070C0"/>
              </a:buClr>
              <a:buSzPts val="3000"/>
              <a:buFont typeface="Arial"/>
              <a:buNone/>
            </a:pPr>
            <a:r>
              <a:rPr lang="es-ES" sz="3200" dirty="0"/>
              <a:t>Jesús le contestó: “También está escrito: No tentarás al Señor, tu Dios”.</a:t>
            </a:r>
            <a:endParaRPr lang="es-ES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0423" y="3962400"/>
            <a:ext cx="2706592" cy="28956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962400" y="5207343"/>
            <a:ext cx="3193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Palabra del </a:t>
            </a:r>
            <a:r>
              <a:rPr lang="en-US" sz="2000" dirty="0" err="1"/>
              <a:t>Señor</a:t>
            </a:r>
            <a:endParaRPr lang="en-US" sz="2000" dirty="0"/>
          </a:p>
        </p:txBody>
      </p:sp>
      <p:sp>
        <p:nvSpPr>
          <p:cNvPr id="8" name="CuadroTexto 7"/>
          <p:cNvSpPr txBox="1"/>
          <p:nvPr/>
        </p:nvSpPr>
        <p:spPr>
          <a:xfrm>
            <a:off x="4695371" y="5747561"/>
            <a:ext cx="3664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Gloria a </a:t>
            </a:r>
            <a:r>
              <a:rPr lang="en-US" sz="2800" dirty="0" err="1"/>
              <a:t>tí</a:t>
            </a:r>
            <a:r>
              <a:rPr lang="en-US" sz="2800" dirty="0"/>
              <a:t>, </a:t>
            </a:r>
            <a:r>
              <a:rPr lang="en-US" sz="2800" dirty="0" err="1"/>
              <a:t>Señor</a:t>
            </a:r>
            <a:r>
              <a:rPr lang="en-US" sz="2800" dirty="0"/>
              <a:t> </a:t>
            </a:r>
            <a:r>
              <a:rPr lang="en-US" sz="2800" dirty="0" err="1"/>
              <a:t>Jesús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634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1022F-9D65-D0ED-DA6F-1EE7DFA0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r>
              <a:rPr lang="es-419" dirty="0"/>
              <a:t>Reflexión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E597E6-1508-CE98-E909-83988A142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040" y="5100179"/>
            <a:ext cx="969239" cy="969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312" y="975686"/>
            <a:ext cx="2827664" cy="2870600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2893B9F5-8950-F3B2-773E-6B4FDB2C2250}"/>
              </a:ext>
            </a:extLst>
          </p:cNvPr>
          <p:cNvSpPr txBox="1"/>
          <p:nvPr/>
        </p:nvSpPr>
        <p:spPr>
          <a:xfrm>
            <a:off x="3200401" y="260270"/>
            <a:ext cx="84541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2112" lvl="1" indent="0" algn="just">
              <a:spcBef>
                <a:spcPts val="0"/>
              </a:spcBef>
              <a:buClr>
                <a:srgbClr val="0070C0"/>
              </a:buClr>
              <a:buSzPts val="3000"/>
              <a:buFont typeface="Arial"/>
              <a:buNone/>
            </a:pPr>
            <a:r>
              <a:rPr lang="es-ES" sz="3200" dirty="0"/>
              <a:t>Después de bautizarse, el Espíritu Santo conduce a Jesús al desierto 40 días para prepararse para su misión de compartir el Amor de Dios hasta morir salvándonos de nuestros pecados. Se prepara orando y ayunando. Nosotros también nos preparamos orando y ayunando los 40 días de Cuaresma para celebrar la muerte y resurrección de Jesús en Semana Santa y en Pascua. ¿Por qué? </a:t>
            </a:r>
            <a:endParaRPr lang="es-ES" sz="3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95;p1"/>
          <p:cNvSpPr txBox="1">
            <a:spLocks/>
          </p:cNvSpPr>
          <p:nvPr/>
        </p:nvSpPr>
        <p:spPr>
          <a:xfrm>
            <a:off x="4064000" y="5230899"/>
            <a:ext cx="7141029" cy="98824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s-ES" sz="3200" dirty="0">
                <a:solidFill>
                  <a:srgbClr val="FF85FF"/>
                </a:solidFill>
              </a:rPr>
              <a:t>Porque la oración y el ayuno nos acercan a Dios y nos ayudan a obedecerlo.</a:t>
            </a:r>
            <a:endParaRPr lang="es-ES" sz="3200" b="1" dirty="0">
              <a:solidFill>
                <a:srgbClr val="FF8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1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1022F-9D65-D0ED-DA6F-1EE7DFA0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br>
              <a:rPr lang="es-419" dirty="0"/>
            </a:br>
            <a:r>
              <a:rPr lang="es-419" dirty="0"/>
              <a:t>Reflexión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E597E6-1508-CE98-E909-83988A142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040" y="5100179"/>
            <a:ext cx="969239" cy="969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312" y="975686"/>
            <a:ext cx="2827664" cy="2870600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2893B9F5-8950-F3B2-773E-6B4FDB2C2250}"/>
              </a:ext>
            </a:extLst>
          </p:cNvPr>
          <p:cNvSpPr txBox="1"/>
          <p:nvPr/>
        </p:nvSpPr>
        <p:spPr>
          <a:xfrm>
            <a:off x="3200401" y="706966"/>
            <a:ext cx="8454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2112" lvl="1" indent="0" algn="just">
              <a:spcBef>
                <a:spcPts val="0"/>
              </a:spcBef>
              <a:buClr>
                <a:srgbClr val="0070C0"/>
              </a:buClr>
              <a:buSzPts val="3000"/>
              <a:buFont typeface="Arial"/>
              <a:buNone/>
            </a:pPr>
            <a:r>
              <a:rPr lang="es-ES" sz="3200" dirty="0">
                <a:sym typeface="Calibri"/>
              </a:rPr>
              <a:t>El Espíritu impulsó a Jesús a retirarse al desierto </a:t>
            </a:r>
            <a:r>
              <a:rPr lang="es-ES" sz="3200" b="1" dirty="0">
                <a:solidFill>
                  <a:srgbClr val="FF85FF"/>
                </a:solidFill>
                <a:sym typeface="Calibri"/>
              </a:rPr>
              <a:t>40</a:t>
            </a:r>
            <a:r>
              <a:rPr lang="es-ES" sz="3200" dirty="0">
                <a:sym typeface="Calibri"/>
              </a:rPr>
              <a:t> días para prepararse para su misión. </a:t>
            </a:r>
            <a:endParaRPr lang="es-ES" sz="3200" dirty="0">
              <a:sym typeface="Arial"/>
            </a:endParaRPr>
          </a:p>
        </p:txBody>
      </p:sp>
      <p:sp>
        <p:nvSpPr>
          <p:cNvPr id="15" name="Google Shape;95;p1"/>
          <p:cNvSpPr txBox="1">
            <a:spLocks/>
          </p:cNvSpPr>
          <p:nvPr/>
        </p:nvSpPr>
        <p:spPr>
          <a:xfrm>
            <a:off x="3856941" y="3734856"/>
            <a:ext cx="7141029" cy="5799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s-ES" sz="3200" dirty="0">
                <a:solidFill>
                  <a:srgbClr val="FF85FF"/>
                </a:solidFill>
                <a:sym typeface="Calibri"/>
              </a:rPr>
              <a:t>¿Para qué se preparaba Jesús?</a:t>
            </a:r>
          </a:p>
        </p:txBody>
      </p:sp>
      <p:sp>
        <p:nvSpPr>
          <p:cNvPr id="7" name="Google Shape;179;p11">
            <a:extLst>
              <a:ext uri="{FF2B5EF4-FFF2-40B4-BE49-F238E27FC236}">
                <a16:creationId xmlns:a16="http://schemas.microsoft.com/office/drawing/2014/main" id="{7F6C8B25-B74E-4402-A999-6B7153422888}"/>
              </a:ext>
            </a:extLst>
          </p:cNvPr>
          <p:cNvSpPr txBox="1">
            <a:spLocks/>
          </p:cNvSpPr>
          <p:nvPr/>
        </p:nvSpPr>
        <p:spPr>
          <a:xfrm>
            <a:off x="4000653" y="2389386"/>
            <a:ext cx="7116416" cy="10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3200"/>
            </a:pPr>
            <a:r>
              <a:rPr lang="es-E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número </a:t>
            </a:r>
            <a:r>
              <a:rPr lang="es-ES" sz="3200" b="1" dirty="0">
                <a:solidFill>
                  <a:srgbClr val="FF85FF"/>
                </a:solidFill>
                <a:latin typeface="+mn-lt"/>
                <a:ea typeface="+mn-ea"/>
                <a:cs typeface="+mn-cs"/>
              </a:rPr>
              <a:t>40</a:t>
            </a:r>
            <a:r>
              <a:rPr lang="es-E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significa tiempo de preparación en la biblia. </a:t>
            </a:r>
          </a:p>
        </p:txBody>
      </p:sp>
      <p:sp>
        <p:nvSpPr>
          <p:cNvPr id="8" name="Google Shape;180;p11">
            <a:extLst>
              <a:ext uri="{FF2B5EF4-FFF2-40B4-BE49-F238E27FC236}">
                <a16:creationId xmlns:a16="http://schemas.microsoft.com/office/drawing/2014/main" id="{D681597E-2A95-4732-9C90-16579C94B1F8}"/>
              </a:ext>
            </a:extLst>
          </p:cNvPr>
          <p:cNvSpPr txBox="1"/>
          <p:nvPr/>
        </p:nvSpPr>
        <p:spPr>
          <a:xfrm>
            <a:off x="3635658" y="4553766"/>
            <a:ext cx="5597208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ym typeface="Calibri"/>
              </a:rPr>
              <a:t>Pronto empezaba su vida pública donde enseñaba sobre el amor de Dios y moriría por nuestros pecados.</a:t>
            </a:r>
            <a:endParaRPr sz="3200" dirty="0">
              <a:sym typeface="Calibri"/>
            </a:endParaRPr>
          </a:p>
        </p:txBody>
      </p:sp>
      <p:pic>
        <p:nvPicPr>
          <p:cNvPr id="9" name="Google Shape;182;p11">
            <a:extLst>
              <a:ext uri="{FF2B5EF4-FFF2-40B4-BE49-F238E27FC236}">
                <a16:creationId xmlns:a16="http://schemas.microsoft.com/office/drawing/2014/main" id="{68FC17D9-CA0E-453F-BC53-7BB135B09A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32866" y="4941704"/>
            <a:ext cx="2580671" cy="1650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320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</p:bldLst>
  </p:timing>
</p:sld>
</file>

<file path=ppt/theme/theme1.xml><?xml version="1.0" encoding="utf-8"?>
<a:theme xmlns:a="http://schemas.openxmlformats.org/drawingml/2006/main" name="Marco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Marc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1342</Words>
  <Application>Microsoft Office PowerPoint</Application>
  <PresentationFormat>Widescreen</PresentationFormat>
  <Paragraphs>86</Paragraphs>
  <Slides>20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Rounded MT Bold</vt:lpstr>
      <vt:lpstr>Calibri</vt:lpstr>
      <vt:lpstr>Corbel</vt:lpstr>
      <vt:lpstr>Wingdings 2</vt:lpstr>
      <vt:lpstr>Marco</vt:lpstr>
      <vt:lpstr>Ministerio Amigos de Jesús y María</vt:lpstr>
      <vt:lpstr>      Estamos en tiempo de Cuaresma, tiempo de preparación</vt:lpstr>
      <vt:lpstr>       Y así recibir a Jesús Resucitado el domingo de Pascua de Resurrección en nuestro corazón</vt:lpstr>
      <vt:lpstr>       Del Evangelio según San Lucas 4,1-11 </vt:lpstr>
      <vt:lpstr>       Del Evangelio según San Lucas 4,1-11 </vt:lpstr>
      <vt:lpstr>       Del Evangelio según San Lucas 4,1-11 </vt:lpstr>
      <vt:lpstr>       Del Evangelio según San Lucas 4,1-11 </vt:lpstr>
      <vt:lpstr>      Reflexión</vt:lpstr>
      <vt:lpstr>      Reflexión</vt:lpstr>
      <vt:lpstr>PowerPoint Presentation</vt:lpstr>
      <vt:lpstr>      Reflexión</vt:lpstr>
      <vt:lpstr>      Reflexión</vt:lpstr>
      <vt:lpstr>      Reflexión</vt:lpstr>
      <vt:lpstr>      Reflexión</vt:lpstr>
      <vt:lpstr>      Reflexión</vt:lpstr>
      <vt:lpstr>      Actividades</vt:lpstr>
      <vt:lpstr>PowerPoint Presentation</vt:lpstr>
      <vt:lpstr>      Oremos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Ministerio Amigos de Jesús y María</dc:title>
  <dc:creator>Maria Varona</dc:creator>
  <cp:lastModifiedBy>Maria Varona</cp:lastModifiedBy>
  <cp:revision>1</cp:revision>
  <dcterms:modified xsi:type="dcterms:W3CDTF">2023-02-26T22:21:49Z</dcterms:modified>
</cp:coreProperties>
</file>