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078DBF-3269-F47D-FB91-08752BFCD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8411" y="136525"/>
            <a:ext cx="1179990" cy="117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AF99CB-6EBB-A755-A645-6C744BDC7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42" y="189791"/>
            <a:ext cx="1179990" cy="117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C1ED44-D84B-0F82-3772-2843ECEF9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8411" y="136525"/>
            <a:ext cx="1179990" cy="117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zcbVu9u1l4?feature=oembed" TargetMode="External"/><Relationship Id="rId4" Type="http://schemas.openxmlformats.org/officeDocument/2006/relationships/hyperlink" Target="https://youtu.be/mzcbVu9u1l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_RL2V1DOY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_RL2V1DOYw?feature=oembed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vidad De Jesús Estilo Lindo Elementos De La Escena De La Natividad PNG  , Imágenes Prediseñadas De Jesús, Jesús, Nacimiento PNG y PSD para  Descargar Gratis | Pngtree">
            <a:extLst>
              <a:ext uri="{FF2B5EF4-FFF2-40B4-BE49-F238E27FC236}">
                <a16:creationId xmlns:a16="http://schemas.microsoft.com/office/drawing/2014/main" id="{097E4525-EA09-16EC-BEFD-966ACA8D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81" y="0"/>
            <a:ext cx="4563035" cy="45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4694"/>
            <a:ext cx="9144000" cy="2387600"/>
          </a:xfrm>
        </p:spPr>
        <p:txBody>
          <a:bodyPr>
            <a:normAutofit/>
          </a:bodyPr>
          <a:lstStyle/>
          <a:p>
            <a:r>
              <a:rPr lang="en-US" sz="4500" dirty="0" err="1"/>
              <a:t>Ministerio</a:t>
            </a:r>
            <a:r>
              <a:rPr lang="en-US" sz="4500" dirty="0"/>
              <a:t> 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5202238"/>
            <a:ext cx="9144000" cy="1655762"/>
          </a:xfrm>
        </p:spPr>
        <p:txBody>
          <a:bodyPr/>
          <a:lstStyle/>
          <a:p>
            <a:r>
              <a:rPr lang="pt-BR" dirty="0"/>
              <a:t>Ciclo A - I Domingo de </a:t>
            </a:r>
            <a:r>
              <a:rPr lang="pt-BR" dirty="0" err="1"/>
              <a:t>Navidad</a:t>
            </a:r>
            <a:r>
              <a:rPr lang="pt-BR" dirty="0"/>
              <a:t> </a:t>
            </a:r>
          </a:p>
          <a:p>
            <a:r>
              <a:rPr lang="en-US" sz="1400" dirty="0"/>
              <a:t>Juan 1, 1-18 o 1, 1-5. 9-14</a:t>
            </a:r>
          </a:p>
          <a:p>
            <a:r>
              <a:rPr lang="en-US" sz="1800" b="1" dirty="0"/>
              <a:t>El Nacimiento de Jesús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45FD3-2218-BB93-4A02-C9ED52E10996}"/>
              </a:ext>
            </a:extLst>
          </p:cNvPr>
          <p:cNvSpPr txBox="1"/>
          <p:nvPr/>
        </p:nvSpPr>
        <p:spPr>
          <a:xfrm>
            <a:off x="8588188" y="6050287"/>
            <a:ext cx="296731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/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D6F7-B682-6A64-0B3E-FD00BF97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83" y="409948"/>
            <a:ext cx="10327341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El evangelio dice que la Palabra se hizo hombre y habitó entre nosotros. ¿Cuándo celebramos este evento tan importante?</a:t>
            </a:r>
            <a:endParaRPr lang="es-419" dirty="0"/>
          </a:p>
        </p:txBody>
      </p:sp>
      <p:pic>
        <p:nvPicPr>
          <p:cNvPr id="9218" name="Picture 2" descr="Mis ilustraciones: La Anunciación a María">
            <a:extLst>
              <a:ext uri="{FF2B5EF4-FFF2-40B4-BE49-F238E27FC236}">
                <a16:creationId xmlns:a16="http://schemas.microsoft.com/office/drawing/2014/main" id="{1A79D3CA-1575-3F00-6101-79F2EFDE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" y="3263153"/>
            <a:ext cx="3055979" cy="34441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dibujos del nacimiento de jesus animado ... | Imagenes de ...">
            <a:extLst>
              <a:ext uri="{FF2B5EF4-FFF2-40B4-BE49-F238E27FC236}">
                <a16:creationId xmlns:a16="http://schemas.microsoft.com/office/drawing/2014/main" id="{9754C076-33E0-B6F6-3605-A49FCFEB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73" y="2389094"/>
            <a:ext cx="3363499" cy="34472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28CE1-1398-3B49-9C3A-A1C60E785307}"/>
              </a:ext>
            </a:extLst>
          </p:cNvPr>
          <p:cNvSpPr txBox="1"/>
          <p:nvPr/>
        </p:nvSpPr>
        <p:spPr>
          <a:xfrm>
            <a:off x="7198660" y="2681577"/>
            <a:ext cx="4733364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En la Anunciación y en Navidad; Dios se hizo hombre para enseñarnos su amor y salvarnos.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1889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6B7B-81FC-B61C-58E0-82030628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365125"/>
            <a:ext cx="995530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…Y vivió lleno de gracia (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la vida de Dios</a:t>
            </a:r>
            <a:r>
              <a:rPr lang="es-ES" dirty="0"/>
              <a:t>) y de verdad. ¿Cómo podemos vivir así?</a:t>
            </a:r>
            <a:endParaRPr lang="es-419" dirty="0"/>
          </a:p>
        </p:txBody>
      </p:sp>
      <p:pic>
        <p:nvPicPr>
          <p:cNvPr id="10242" name="Picture 2" descr="Dibujos para catequesis: LOS SACRAMENTOS">
            <a:extLst>
              <a:ext uri="{FF2B5EF4-FFF2-40B4-BE49-F238E27FC236}">
                <a16:creationId xmlns:a16="http://schemas.microsoft.com/office/drawing/2014/main" id="{C0004022-8716-71E5-2D1D-79606326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20" y="1690688"/>
            <a:ext cx="6155703" cy="50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E8072-59B3-5BFC-2105-64E7D5E7098F}"/>
              </a:ext>
            </a:extLst>
          </p:cNvPr>
          <p:cNvSpPr txBox="1"/>
          <p:nvPr/>
        </p:nvSpPr>
        <p:spPr>
          <a:xfrm>
            <a:off x="642040" y="2320614"/>
            <a:ext cx="4207866" cy="39703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Podemos acercarnos a Jesús en los Sacramentos y abrir nuestros corazones a su Gracia que nos lleva a vivir como hijos de Dios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28056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iños jugando con Jesucristo detrás de la pintura Fotografía de stock -  Alamy">
            <a:extLst>
              <a:ext uri="{FF2B5EF4-FFF2-40B4-BE49-F238E27FC236}">
                <a16:creationId xmlns:a16="http://schemas.microsoft.com/office/drawing/2014/main" id="{39E73150-4AC8-B417-812C-28D630E7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7843" r="7343" b="12026"/>
          <a:stretch/>
        </p:blipFill>
        <p:spPr bwMode="auto">
          <a:xfrm rot="21030345">
            <a:off x="1918446" y="1788508"/>
            <a:ext cx="6208748" cy="42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879" y="272517"/>
            <a:ext cx="1501687" cy="1501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240156" y="196949"/>
            <a:ext cx="11787720" cy="6400800"/>
          </a:xfrm>
          <a:prstGeom prst="rect">
            <a:avLst/>
          </a:prstGeom>
          <a:noFill/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077732" y="520786"/>
            <a:ext cx="6492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ACTIVIDADES</a:t>
            </a:r>
            <a:endParaRPr lang="en-US" sz="96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BC553-4910-084E-2CBF-A109E26397D7}"/>
              </a:ext>
            </a:extLst>
          </p:cNvPr>
          <p:cNvSpPr txBox="1"/>
          <p:nvPr/>
        </p:nvSpPr>
        <p:spPr>
          <a:xfrm>
            <a:off x="8731623" y="2949406"/>
            <a:ext cx="2449606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En la siguiente pagina hacer el librito de la historia de Navidad. Contarle la historia a alguien. También hacer la tarjeta para regalar a alguien que necesita amor estas Navidades.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960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D1BD1-6979-3650-0645-10117EDEC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7" t="15882" r="66839" b="6994"/>
          <a:stretch/>
        </p:blipFill>
        <p:spPr>
          <a:xfrm>
            <a:off x="268941" y="0"/>
            <a:ext cx="53004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68764-5D02-81A2-EC5C-C16C1E374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7" t="17712" r="66765" b="23464"/>
          <a:stretch/>
        </p:blipFill>
        <p:spPr>
          <a:xfrm>
            <a:off x="5889811" y="1237129"/>
            <a:ext cx="5209848" cy="51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2A172-4902-1CF4-120E-26B987AF8821}"/>
              </a:ext>
            </a:extLst>
          </p:cNvPr>
          <p:cNvSpPr txBox="1"/>
          <p:nvPr/>
        </p:nvSpPr>
        <p:spPr>
          <a:xfrm>
            <a:off x="1594838" y="374552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F017B-C353-F60B-1EDA-398CC651D5B5}"/>
              </a:ext>
            </a:extLst>
          </p:cNvPr>
          <p:cNvSpPr txBox="1"/>
          <p:nvPr/>
        </p:nvSpPr>
        <p:spPr>
          <a:xfrm>
            <a:off x="1569700" y="1825625"/>
            <a:ext cx="4754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</a:pPr>
            <a:r>
              <a:rPr lang="en-US" sz="2800" dirty="0" err="1"/>
              <a:t>Jesusito</a:t>
            </a:r>
            <a:r>
              <a:rPr lang="en-US" sz="2800" dirty="0"/>
              <a:t>, te </a:t>
            </a:r>
            <a:r>
              <a:rPr lang="en-US" sz="2800" dirty="0" err="1"/>
              <a:t>agradezco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amor que me has </a:t>
            </a:r>
            <a:r>
              <a:rPr lang="en-US" sz="2800" dirty="0" err="1"/>
              <a:t>mostrado</a:t>
            </a:r>
            <a:r>
              <a:rPr lang="en-US" sz="2800" dirty="0"/>
              <a:t> al </a:t>
            </a:r>
            <a:r>
              <a:rPr lang="en-US" sz="2800" dirty="0" err="1"/>
              <a:t>venir</a:t>
            </a:r>
            <a:r>
              <a:rPr lang="en-US" sz="2800" dirty="0"/>
              <a:t> a la Tierra, al </a:t>
            </a:r>
            <a:r>
              <a:rPr lang="en-US" sz="2800" dirty="0" err="1"/>
              <a:t>vivir</a:t>
            </a:r>
            <a:r>
              <a:rPr lang="en-US" sz="2800" dirty="0"/>
              <a:t> y </a:t>
            </a:r>
            <a:r>
              <a:rPr lang="en-US" sz="2800" dirty="0" err="1"/>
              <a:t>morir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mí</a:t>
            </a:r>
            <a:r>
              <a:rPr lang="en-US" sz="2800" dirty="0"/>
              <a:t>. </a:t>
            </a:r>
            <a:r>
              <a:rPr lang="en-US" sz="2800" dirty="0" err="1"/>
              <a:t>Quiero</a:t>
            </a:r>
            <a:r>
              <a:rPr lang="en-US" sz="2800" dirty="0"/>
              <a:t> </a:t>
            </a:r>
            <a:r>
              <a:rPr lang="en-US" sz="2800" dirty="0" err="1"/>
              <a:t>celebrar</a:t>
            </a:r>
            <a:r>
              <a:rPr lang="en-US" sz="2800" dirty="0"/>
              <a:t> </a:t>
            </a:r>
            <a:r>
              <a:rPr lang="en-US" sz="2800" dirty="0" err="1"/>
              <a:t>esta</a:t>
            </a:r>
            <a:r>
              <a:rPr lang="en-US" sz="2800" dirty="0"/>
              <a:t> Navidad </a:t>
            </a:r>
            <a:r>
              <a:rPr lang="en-US" sz="2800" dirty="0" err="1"/>
              <a:t>contigo</a:t>
            </a:r>
            <a:r>
              <a:rPr lang="en-US" sz="2800" dirty="0"/>
              <a:t>. </a:t>
            </a:r>
            <a:r>
              <a:rPr lang="en-US" sz="2800" dirty="0" err="1"/>
              <a:t>Deseo</a:t>
            </a:r>
            <a:r>
              <a:rPr lang="en-US" sz="2800" dirty="0"/>
              <a:t> </a:t>
            </a:r>
            <a:r>
              <a:rPr lang="en-US" sz="2800" dirty="0" err="1"/>
              <a:t>conocerte</a:t>
            </a:r>
            <a:r>
              <a:rPr lang="en-US" sz="2800" dirty="0"/>
              <a:t>, </a:t>
            </a:r>
            <a:r>
              <a:rPr lang="en-US" sz="2800" dirty="0" err="1"/>
              <a:t>recibir</a:t>
            </a:r>
            <a:r>
              <a:rPr lang="en-US" sz="2800" dirty="0"/>
              <a:t> Tu amor y Tu regalo de la </a:t>
            </a:r>
            <a:r>
              <a:rPr lang="en-US" sz="2800" dirty="0" err="1"/>
              <a:t>vida</a:t>
            </a:r>
            <a:r>
              <a:rPr lang="en-US" sz="2800" dirty="0"/>
              <a:t> </a:t>
            </a:r>
            <a:r>
              <a:rPr lang="en-US" sz="2800" dirty="0" err="1"/>
              <a:t>eterna</a:t>
            </a:r>
            <a:r>
              <a:rPr lang="en-US" sz="2800" dirty="0"/>
              <a:t>. Por favor, </a:t>
            </a:r>
            <a:r>
              <a:rPr lang="en-US" sz="2800" dirty="0" err="1"/>
              <a:t>toca</a:t>
            </a:r>
            <a:r>
              <a:rPr lang="en-US" sz="2800" dirty="0"/>
              <a:t> mi </a:t>
            </a:r>
            <a:r>
              <a:rPr lang="en-US" sz="2800" dirty="0" err="1"/>
              <a:t>vida</a:t>
            </a:r>
            <a:r>
              <a:rPr lang="en-US" sz="2800" dirty="0"/>
              <a:t> con </a:t>
            </a:r>
            <a:r>
              <a:rPr lang="en-US" sz="2800" dirty="0" err="1"/>
              <a:t>el</a:t>
            </a:r>
            <a:r>
              <a:rPr lang="en-US" sz="2800" dirty="0"/>
              <a:t> amor que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tienes</a:t>
            </a:r>
            <a:r>
              <a:rPr lang="en-US" sz="2800" dirty="0"/>
              <a:t> para </a:t>
            </a:r>
            <a:r>
              <a:rPr lang="en-US" sz="2800" dirty="0" err="1"/>
              <a:t>ofrecer</a:t>
            </a:r>
            <a:r>
              <a:rPr lang="en-US" sz="2800" dirty="0"/>
              <a:t>, y </a:t>
            </a:r>
            <a:r>
              <a:rPr lang="en-US" sz="2800" dirty="0" err="1"/>
              <a:t>ayúdame</a:t>
            </a:r>
            <a:r>
              <a:rPr lang="en-US" sz="2800" dirty="0"/>
              <a:t> a </a:t>
            </a:r>
            <a:r>
              <a:rPr lang="en-US" sz="2800" dirty="0" err="1"/>
              <a:t>compartir</a:t>
            </a:r>
            <a:r>
              <a:rPr lang="en-US" sz="2800" dirty="0"/>
              <a:t> ese amor con </a:t>
            </a:r>
            <a:r>
              <a:rPr lang="en-US" sz="2800" dirty="0" err="1"/>
              <a:t>otros</a:t>
            </a:r>
            <a:r>
              <a:rPr lang="en-US" sz="2800" dirty="0"/>
              <a:t>. Amen</a:t>
            </a:r>
          </a:p>
        </p:txBody>
      </p:sp>
      <p:pic>
        <p:nvPicPr>
          <p:cNvPr id="12290" name="Picture 2" descr="Niño jesús en el pesebre la noche de navidad | Vector Premium">
            <a:extLst>
              <a:ext uri="{FF2B5EF4-FFF2-40B4-BE49-F238E27FC236}">
                <a16:creationId xmlns:a16="http://schemas.microsoft.com/office/drawing/2014/main" id="{75022045-DE0A-BCCC-E419-1E44CFA0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376" y="1700115"/>
            <a:ext cx="4505069" cy="450506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B2451E-31E2-8F2A-97C5-D0AF8D32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2" y="221480"/>
            <a:ext cx="1145357" cy="11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l Tamborilero (Villancico)">
            <a:hlinkClick r:id="" action="ppaction://media"/>
            <a:extLst>
              <a:ext uri="{FF2B5EF4-FFF2-40B4-BE49-F238E27FC236}">
                <a16:creationId xmlns:a16="http://schemas.microsoft.com/office/drawing/2014/main" id="{18AA0AA9-A47F-D274-A462-CE601EA14A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1910" y="765928"/>
            <a:ext cx="7824771" cy="5868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10111F-1753-9A89-E6D5-D40637278B0C}"/>
              </a:ext>
            </a:extLst>
          </p:cNvPr>
          <p:cNvSpPr txBox="1"/>
          <p:nvPr/>
        </p:nvSpPr>
        <p:spPr>
          <a:xfrm>
            <a:off x="487977" y="58042"/>
            <a:ext cx="619341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Tamborilero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(Villancico)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796E5-5188-8D3D-9C4C-19E1F21C0367}"/>
              </a:ext>
            </a:extLst>
          </p:cNvPr>
          <p:cNvSpPr txBox="1"/>
          <p:nvPr/>
        </p:nvSpPr>
        <p:spPr>
          <a:xfrm>
            <a:off x="6527787" y="240800"/>
            <a:ext cx="619909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hlinkClick r:id="rId4"/>
              </a:rPr>
              <a:t>https://youtu.be/mzcbVu9u1l4</a:t>
            </a:r>
            <a:endParaRPr lang="es-419" dirty="0"/>
          </a:p>
          <a:p>
            <a:endParaRPr lang="es-41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9B17D-DA77-A903-A5E8-FF3261D32CAE}"/>
              </a:ext>
            </a:extLst>
          </p:cNvPr>
          <p:cNvSpPr txBox="1"/>
          <p:nvPr/>
        </p:nvSpPr>
        <p:spPr>
          <a:xfrm>
            <a:off x="779912" y="3059668"/>
            <a:ext cx="119006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(3-7 </a:t>
            </a:r>
            <a:r>
              <a:rPr lang="en-US" dirty="0" err="1"/>
              <a:t>años</a:t>
            </a:r>
            <a:r>
              <a:rPr lang="en-US" dirty="0"/>
              <a:t>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278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29D0E0-879E-6FB4-8315-54EF54AE0132}"/>
              </a:ext>
            </a:extLst>
          </p:cNvPr>
          <p:cNvSpPr txBox="1"/>
          <p:nvPr/>
        </p:nvSpPr>
        <p:spPr>
          <a:xfrm>
            <a:off x="4827494" y="309508"/>
            <a:ext cx="619909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419" dirty="0">
                <a:hlinkClick r:id="rId3"/>
              </a:rPr>
              <a:t>https://youtu.be/q_RL2V1DOYw</a:t>
            </a:r>
            <a:endParaRPr lang="es-419" dirty="0"/>
          </a:p>
          <a:p>
            <a:endParaRPr lang="es-419" dirty="0"/>
          </a:p>
        </p:txBody>
      </p:sp>
      <p:pic>
        <p:nvPicPr>
          <p:cNvPr id="4" name="Online Media 3" title="Evan Craft - La Estrella (Video con Letra) Música Cristiana Navideña (Navidad 2020)">
            <a:hlinkClick r:id="" action="ppaction://media"/>
            <a:extLst>
              <a:ext uri="{FF2B5EF4-FFF2-40B4-BE49-F238E27FC236}">
                <a16:creationId xmlns:a16="http://schemas.microsoft.com/office/drawing/2014/main" id="{16CEE1CA-F253-5DF1-6A33-E1DDE1188A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7662" y="815788"/>
            <a:ext cx="10528244" cy="5948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AA2ED-2156-D9B2-BF84-8F13CA267522}"/>
              </a:ext>
            </a:extLst>
          </p:cNvPr>
          <p:cNvSpPr txBox="1"/>
          <p:nvPr/>
        </p:nvSpPr>
        <p:spPr>
          <a:xfrm>
            <a:off x="634252" y="328676"/>
            <a:ext cx="619909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La Estrella, Evan Graft</a:t>
            </a:r>
            <a:endParaRPr lang="es-41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1A5D3-F715-BEED-0F0D-072B19289674}"/>
              </a:ext>
            </a:extLst>
          </p:cNvPr>
          <p:cNvSpPr txBox="1"/>
          <p:nvPr/>
        </p:nvSpPr>
        <p:spPr>
          <a:xfrm>
            <a:off x="3081618" y="328676"/>
            <a:ext cx="619909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(8+ </a:t>
            </a:r>
            <a:r>
              <a:rPr lang="en-US" dirty="0" err="1"/>
              <a:t>años</a:t>
            </a:r>
            <a:r>
              <a:rPr lang="en-US" dirty="0"/>
              <a:t>)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873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eliz Navidad Quote in Spanish As Logo or Header. Translated Merry  Christmas Stock Vector - Illustration of celebration, foil: 196945428">
            <a:extLst>
              <a:ext uri="{FF2B5EF4-FFF2-40B4-BE49-F238E27FC236}">
                <a16:creationId xmlns:a16="http://schemas.microsoft.com/office/drawing/2014/main" id="{594AB9A8-25D8-177F-4413-991B22F1A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12324" r="12500" b="15689"/>
          <a:stretch/>
        </p:blipFill>
        <p:spPr bwMode="auto">
          <a:xfrm>
            <a:off x="1979628" y="1348033"/>
            <a:ext cx="8897509" cy="45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3810-8CD8-74CB-389B-B959B66E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El Nacimiento de Jesús</a:t>
            </a:r>
          </a:p>
        </p:txBody>
      </p:sp>
      <p:pic>
        <p:nvPicPr>
          <p:cNvPr id="2050" name="Picture 2" descr="La Santísima Trinidad">
            <a:extLst>
              <a:ext uri="{FF2B5EF4-FFF2-40B4-BE49-F238E27FC236}">
                <a16:creationId xmlns:a16="http://schemas.microsoft.com/office/drawing/2014/main" id="{5240BADA-676B-2E79-70A4-378140D1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13867" b="-2"/>
          <a:stretch/>
        </p:blipFill>
        <p:spPr bwMode="auto">
          <a:xfrm>
            <a:off x="1569700" y="1825625"/>
            <a:ext cx="475488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B27F3-E023-23BE-7E21-7D85DF35D8A2}"/>
              </a:ext>
            </a:extLst>
          </p:cNvPr>
          <p:cNvSpPr txBox="1"/>
          <p:nvPr/>
        </p:nvSpPr>
        <p:spPr>
          <a:xfrm>
            <a:off x="6518238" y="2208613"/>
            <a:ext cx="5064162" cy="3851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</a:pP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el</a:t>
            </a:r>
            <a:r>
              <a:rPr lang="en-US" sz="2400" b="0" i="0" dirty="0">
                <a:effectLst/>
              </a:rPr>
              <a:t> principio </a:t>
            </a:r>
            <a:r>
              <a:rPr lang="en-US" sz="2400" b="0" i="0" dirty="0" err="1">
                <a:effectLst/>
              </a:rPr>
              <a:t>ya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existía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aquel</a:t>
            </a:r>
            <a:r>
              <a:rPr lang="en-US" sz="2400" b="0" i="0" dirty="0">
                <a:effectLst/>
              </a:rPr>
              <a:t> que es la Palabra, y </a:t>
            </a:r>
            <a:r>
              <a:rPr lang="en-US" sz="2400" b="0" i="0" dirty="0" err="1">
                <a:effectLst/>
              </a:rPr>
              <a:t>aquel</a:t>
            </a:r>
            <a:r>
              <a:rPr lang="en-US" sz="2400" b="0" i="0" dirty="0">
                <a:effectLst/>
              </a:rPr>
              <a:t> que es la Palabra </a:t>
            </a:r>
            <a:r>
              <a:rPr lang="en-US" sz="2400" b="0" i="0" dirty="0" err="1">
                <a:effectLst/>
              </a:rPr>
              <a:t>estaba</a:t>
            </a:r>
            <a:r>
              <a:rPr lang="en-US" sz="2400" b="0" i="0" dirty="0">
                <a:effectLst/>
              </a:rPr>
              <a:t> con Dios y era Dios. </a:t>
            </a:r>
            <a:r>
              <a:rPr lang="en-US" sz="2400" b="0" i="0" dirty="0" err="1">
                <a:effectLst/>
              </a:rPr>
              <a:t>Ya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el</a:t>
            </a:r>
            <a:r>
              <a:rPr lang="en-US" sz="2400" b="0" i="0" dirty="0">
                <a:effectLst/>
              </a:rPr>
              <a:t> principio </a:t>
            </a:r>
            <a:r>
              <a:rPr lang="en-US" sz="2400" b="0" i="0" dirty="0" err="1">
                <a:effectLst/>
              </a:rPr>
              <a:t>él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estaba</a:t>
            </a:r>
            <a:r>
              <a:rPr lang="en-US" sz="2400" b="0" i="0" dirty="0">
                <a:effectLst/>
              </a:rPr>
              <a:t> con Dios. </a:t>
            </a:r>
            <a:r>
              <a:rPr lang="en-US" sz="2400" b="0" i="0" dirty="0" err="1">
                <a:effectLst/>
              </a:rPr>
              <a:t>Todas</a:t>
            </a:r>
            <a:r>
              <a:rPr lang="en-US" sz="2400" b="0" i="0" dirty="0">
                <a:effectLst/>
              </a:rPr>
              <a:t> las </a:t>
            </a:r>
            <a:r>
              <a:rPr lang="en-US" sz="2400" b="0" i="0" dirty="0" err="1">
                <a:effectLst/>
              </a:rPr>
              <a:t>cosas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vinieron</a:t>
            </a:r>
            <a:r>
              <a:rPr lang="en-US" sz="2400" b="0" i="0" dirty="0">
                <a:effectLst/>
              </a:rPr>
              <a:t> a la </a:t>
            </a:r>
            <a:r>
              <a:rPr lang="en-US" sz="2400" b="0" i="0" dirty="0" err="1">
                <a:effectLst/>
              </a:rPr>
              <a:t>existencia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por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él</a:t>
            </a:r>
            <a:r>
              <a:rPr lang="en-US" sz="2400" b="0" i="0" dirty="0">
                <a:effectLst/>
              </a:rPr>
              <a:t> y sin </a:t>
            </a:r>
            <a:r>
              <a:rPr lang="en-US" sz="2400" b="0" i="0" dirty="0" err="1">
                <a:effectLst/>
              </a:rPr>
              <a:t>él</a:t>
            </a:r>
            <a:r>
              <a:rPr lang="en-US" sz="2400" b="0" i="0" dirty="0">
                <a:effectLst/>
              </a:rPr>
              <a:t> nada </a:t>
            </a:r>
            <a:r>
              <a:rPr lang="en-US" sz="2400" b="0" i="0" dirty="0" err="1">
                <a:effectLst/>
              </a:rPr>
              <a:t>empezó</a:t>
            </a:r>
            <a:r>
              <a:rPr lang="en-US" sz="2400" b="0" i="0" dirty="0">
                <a:effectLst/>
              </a:rPr>
              <a:t> de </a:t>
            </a:r>
            <a:r>
              <a:rPr lang="en-US" sz="2400" b="0" i="0" dirty="0" err="1">
                <a:effectLst/>
              </a:rPr>
              <a:t>cuanto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existe</a:t>
            </a:r>
            <a:r>
              <a:rPr lang="en-US" sz="2400" b="0" i="0" dirty="0">
                <a:effectLst/>
              </a:rPr>
              <a:t>. </a:t>
            </a:r>
            <a:r>
              <a:rPr lang="en-US" sz="2400" b="0" i="0" dirty="0" err="1">
                <a:effectLst/>
              </a:rPr>
              <a:t>Él</a:t>
            </a:r>
            <a:r>
              <a:rPr lang="en-US" sz="2400" b="0" i="0" dirty="0">
                <a:effectLst/>
              </a:rPr>
              <a:t> era la </a:t>
            </a:r>
            <a:r>
              <a:rPr lang="en-US" sz="2400" b="0" i="0" dirty="0" err="1">
                <a:effectLst/>
              </a:rPr>
              <a:t>vida</a:t>
            </a:r>
            <a:r>
              <a:rPr lang="en-US" sz="2400" b="0" i="0" dirty="0">
                <a:effectLst/>
              </a:rPr>
              <a:t>, y la </a:t>
            </a:r>
            <a:r>
              <a:rPr lang="en-US" sz="2400" b="0" i="0" dirty="0" err="1">
                <a:effectLst/>
              </a:rPr>
              <a:t>vida</a:t>
            </a:r>
            <a:r>
              <a:rPr lang="en-US" sz="2400" b="0" i="0" dirty="0">
                <a:effectLst/>
              </a:rPr>
              <a:t> era la luz de </a:t>
            </a:r>
            <a:r>
              <a:rPr lang="en-US" sz="2400" b="0" i="0" dirty="0" err="1">
                <a:effectLst/>
              </a:rPr>
              <a:t>los</a:t>
            </a:r>
            <a:r>
              <a:rPr lang="en-US" sz="2400" b="0" i="0" dirty="0">
                <a:effectLst/>
              </a:rPr>
              <a:t> hombres. La luz </a:t>
            </a:r>
            <a:r>
              <a:rPr lang="en-US" sz="2400" b="0" i="0" dirty="0" err="1">
                <a:effectLst/>
              </a:rPr>
              <a:t>brilla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las </a:t>
            </a:r>
            <a:r>
              <a:rPr lang="en-US" sz="2400" b="0" i="0" dirty="0" err="1">
                <a:effectLst/>
              </a:rPr>
              <a:t>tinieblas</a:t>
            </a:r>
            <a:r>
              <a:rPr lang="en-US" sz="2400" b="0" i="0" dirty="0">
                <a:effectLst/>
              </a:rPr>
              <a:t> y las </a:t>
            </a:r>
            <a:r>
              <a:rPr lang="en-US" sz="2400" b="0" i="0" dirty="0" err="1">
                <a:effectLst/>
              </a:rPr>
              <a:t>tinieblas</a:t>
            </a:r>
            <a:r>
              <a:rPr lang="en-US" sz="2400" b="0" i="0" dirty="0">
                <a:effectLst/>
              </a:rPr>
              <a:t> no la </a:t>
            </a:r>
            <a:r>
              <a:rPr lang="en-US" sz="2400" b="0" i="0" dirty="0" err="1">
                <a:effectLst/>
              </a:rPr>
              <a:t>recibieron</a:t>
            </a:r>
            <a:r>
              <a:rPr lang="en-US" sz="2400" b="0" i="0" dirty="0">
                <a:effectLst/>
              </a:rPr>
              <a:t>. </a:t>
            </a:r>
            <a:r>
              <a:rPr lang="es-ES" sz="2400" dirty="0"/>
              <a:t>. Aquel que es la Palabra era la luz verdadera, que ilumina a todo hombre que viene a este mundo. En el mundo estaba; el mundo había sido hecho por él y, sin embargo, el mundo no lo conoció.</a:t>
            </a:r>
            <a:endParaRPr lang="en-US" sz="2400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929DFD-2814-2FCD-91C4-A1B46D01B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526" y="108358"/>
            <a:ext cx="1145357" cy="11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0ECE-E017-A9AC-4C53-FEF6CD63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07" y="208377"/>
            <a:ext cx="9029700" cy="1325563"/>
          </a:xfrm>
        </p:spPr>
        <p:txBody>
          <a:bodyPr/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El Nacimiento de Jesús</a:t>
            </a:r>
            <a:endParaRPr lang="es-419" dirty="0"/>
          </a:p>
        </p:txBody>
      </p:sp>
      <p:pic>
        <p:nvPicPr>
          <p:cNvPr id="3074" name="Picture 2" descr="Un Corazón Que Arde - ✨&quot;AL PRINCIPIO EXISTÍA LA PALABRA, Y LA PALBRA ESTABA  JUNTO A DIOS...&quot; 🙌 Mañana celebramos la solemnidad de la Santísima Trinidad,  en donde recordamos el gran misterio">
            <a:extLst>
              <a:ext uri="{FF2B5EF4-FFF2-40B4-BE49-F238E27FC236}">
                <a16:creationId xmlns:a16="http://schemas.microsoft.com/office/drawing/2014/main" id="{58263432-EF3C-101D-53B2-D3629CB3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9" y="2225440"/>
            <a:ext cx="3644247" cy="3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00A05-5D62-ACA9-1229-64062C0B1003}"/>
              </a:ext>
            </a:extLst>
          </p:cNvPr>
          <p:cNvSpPr txBox="1"/>
          <p:nvPr/>
        </p:nvSpPr>
        <p:spPr>
          <a:xfrm>
            <a:off x="4733366" y="1521802"/>
            <a:ext cx="6795246" cy="48320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Vino a los suyos y los suyos no lo recibieron; pero a todos los que lo recibieron les concedió poder llegar a ser hijos de Dios, a los que creen en su nombre, los cuales no nacieron de la sangre, ni del deseo de la carne, ni por voluntad del hombre, sino que nacieron de Dios. Y aquel que es la Palabra se hizo hombre y habitó entre nosotros. Hemos visto su gloria, gloria que le corresponde como a unigénito del Padre, lleno de gracia y de verdad</a:t>
            </a:r>
            <a:endParaRPr lang="es-419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ED2D5-17D4-86EC-34F4-C17B1FB0BEF6}"/>
              </a:ext>
            </a:extLst>
          </p:cNvPr>
          <p:cNvSpPr txBox="1"/>
          <p:nvPr/>
        </p:nvSpPr>
        <p:spPr>
          <a:xfrm>
            <a:off x="421341" y="5927124"/>
            <a:ext cx="33707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Palabra de Dios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D1922-003C-DC90-7E02-29BEEC1F6858}"/>
              </a:ext>
            </a:extLst>
          </p:cNvPr>
          <p:cNvSpPr txBox="1"/>
          <p:nvPr/>
        </p:nvSpPr>
        <p:spPr>
          <a:xfrm>
            <a:off x="748457" y="6351810"/>
            <a:ext cx="329004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Gloria a Ti, Señor Jesús</a:t>
            </a:r>
          </a:p>
        </p:txBody>
      </p:sp>
    </p:spTree>
    <p:extLst>
      <p:ext uri="{BB962C8B-B14F-4D97-AF65-F5344CB8AC3E}">
        <p14:creationId xmlns:p14="http://schemas.microsoft.com/office/powerpoint/2010/main" val="18648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8,016 imágenes de Niños pensando dibujo - Imágenes, fotos ...">
            <a:extLst>
              <a:ext uri="{FF2B5EF4-FFF2-40B4-BE49-F238E27FC236}">
                <a16:creationId xmlns:a16="http://schemas.microsoft.com/office/drawing/2014/main" id="{226961C9-8E3D-CCA1-5E2A-31C84FF22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9256" r="5861" b="14396"/>
          <a:stretch/>
        </p:blipFill>
        <p:spPr bwMode="auto">
          <a:xfrm>
            <a:off x="2491355" y="565330"/>
            <a:ext cx="5254570" cy="26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2EFC-20D8-3D27-180C-ECE71BC3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20414">
            <a:off x="855748" y="3400564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s-419" sz="8000" dirty="0"/>
              <a:t>REFLEXIÓN</a:t>
            </a:r>
          </a:p>
        </p:txBody>
      </p:sp>
      <p:pic>
        <p:nvPicPr>
          <p:cNvPr id="4100" name="Picture 4" descr="128,016 imágenes de Niños pensando dibujo - Imágenes, fotos y vectores de  stock | Shutterstock">
            <a:extLst>
              <a:ext uri="{FF2B5EF4-FFF2-40B4-BE49-F238E27FC236}">
                <a16:creationId xmlns:a16="http://schemas.microsoft.com/office/drawing/2014/main" id="{9001CEE3-0C1D-C2C7-59EF-236539E7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2"/>
          <a:stretch/>
        </p:blipFill>
        <p:spPr bwMode="auto">
          <a:xfrm>
            <a:off x="8346561" y="3429000"/>
            <a:ext cx="2851078" cy="31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C4A8CC5-52AB-9C16-9902-4C3D738A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2" y="812812"/>
            <a:ext cx="1152086" cy="714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bujos del nacimiento de jesus animado ... | Imagenes de ...">
            <a:extLst>
              <a:ext uri="{FF2B5EF4-FFF2-40B4-BE49-F238E27FC236}">
                <a16:creationId xmlns:a16="http://schemas.microsoft.com/office/drawing/2014/main" id="{061E677D-94B6-4453-52C9-6B9801C4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09" y="3429000"/>
            <a:ext cx="988390" cy="1013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2404-F8B1-99EE-6F36-17C13D6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2" y="535454"/>
            <a:ext cx="9892553" cy="1325563"/>
          </a:xfrm>
        </p:spPr>
        <p:txBody>
          <a:bodyPr>
            <a:noAutofit/>
          </a:bodyPr>
          <a:lstStyle/>
          <a:p>
            <a:r>
              <a:rPr lang="es-ES" sz="3200" dirty="0"/>
              <a:t>El evangelio comienza hablando de la Palabra como que es una persona; y esa persona estaba desde el principio con Dios y era Dios. ¿De quién está hablando?</a:t>
            </a:r>
            <a:endParaRPr lang="es-419" sz="3200" dirty="0"/>
          </a:p>
        </p:txBody>
      </p:sp>
      <p:pic>
        <p:nvPicPr>
          <p:cNvPr id="10" name="Picture 9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834B37B3-D1CD-1393-E9D5-E3D51211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1" y="2472428"/>
            <a:ext cx="1980807" cy="4300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10EEE6-EF6F-135B-34AE-4CE5DC00FD6A}"/>
              </a:ext>
            </a:extLst>
          </p:cNvPr>
          <p:cNvSpPr txBox="1"/>
          <p:nvPr/>
        </p:nvSpPr>
        <p:spPr>
          <a:xfrm>
            <a:off x="4563774" y="3334872"/>
            <a:ext cx="6552461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Jesús es la Palabra de Dios; cuando oímos las palabras de Jesús en el Evangelio, estamos oyendo a Dios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19970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7C12-39CA-841A-41E1-654A4EE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94" y="678890"/>
            <a:ext cx="9029700" cy="1325563"/>
          </a:xfrm>
        </p:spPr>
        <p:txBody>
          <a:bodyPr/>
          <a:lstStyle/>
          <a:p>
            <a:r>
              <a:rPr lang="en-US" dirty="0"/>
              <a:t>¿Jesús </a:t>
            </a:r>
            <a:r>
              <a:rPr lang="en-US" dirty="0" err="1"/>
              <a:t>creó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mundo</a:t>
            </a:r>
            <a:r>
              <a:rPr lang="en-US" dirty="0"/>
              <a:t>? 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B9B7-3CDE-2946-113B-5A6AF78F9B55}"/>
              </a:ext>
            </a:extLst>
          </p:cNvPr>
          <p:cNvSpPr txBox="1"/>
          <p:nvPr/>
        </p:nvSpPr>
        <p:spPr>
          <a:xfrm>
            <a:off x="1048306" y="3043453"/>
            <a:ext cx="6167716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Si, el evangelio dice que, sin la Palabra, nada empezó cuanto existe. Jesús es Dios.</a:t>
            </a:r>
            <a:endParaRPr lang="es-419" sz="3600" dirty="0"/>
          </a:p>
        </p:txBody>
      </p:sp>
      <p:pic>
        <p:nvPicPr>
          <p:cNvPr id="5122" name="Picture 2" descr="Retrato De Jesús Que Sostiene La Tierra Manos Planeta Ilustraciones Svg,  Vectoriales, Clip Art Vectorizado Libre De Derechos. Image 27896136.">
            <a:extLst>
              <a:ext uri="{FF2B5EF4-FFF2-40B4-BE49-F238E27FC236}">
                <a16:creationId xmlns:a16="http://schemas.microsoft.com/office/drawing/2014/main" id="{56F18051-50F5-FC12-4510-263C510D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46" y="1432874"/>
            <a:ext cx="3858420" cy="513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5920-36CB-7D75-A734-69AAA3AE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El evangelio también dice que la Palabra es ¿______ verdadera?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0C100-EF6F-83AD-7326-E207190056D5}"/>
              </a:ext>
            </a:extLst>
          </p:cNvPr>
          <p:cNvSpPr txBox="1"/>
          <p:nvPr/>
        </p:nvSpPr>
        <p:spPr>
          <a:xfrm>
            <a:off x="626410" y="1913550"/>
            <a:ext cx="6167716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Luz; </a:t>
            </a:r>
            <a:endParaRPr lang="es-419" sz="4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C15CC-6DF8-BA78-5A14-38F91205213A}"/>
              </a:ext>
            </a:extLst>
          </p:cNvPr>
          <p:cNvSpPr txBox="1"/>
          <p:nvPr/>
        </p:nvSpPr>
        <p:spPr>
          <a:xfrm>
            <a:off x="626410" y="2621436"/>
            <a:ext cx="616771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3600" dirty="0"/>
              <a:t>luz que ilumina a todos</a:t>
            </a:r>
            <a:endParaRPr lang="es-419" sz="3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1D95218-035C-7AD4-D3CD-265851D0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757">
            <a:off x="6066249" y="1913834"/>
            <a:ext cx="4046126" cy="2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5F408-D127-C957-28CC-1BBCA7CAFA1C}"/>
              </a:ext>
            </a:extLst>
          </p:cNvPr>
          <p:cNvSpPr txBox="1"/>
          <p:nvPr/>
        </p:nvSpPr>
        <p:spPr>
          <a:xfrm>
            <a:off x="3926541" y="4752088"/>
            <a:ext cx="6167716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ilumina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Jesús?</a:t>
            </a:r>
            <a:endParaRPr lang="es-419" sz="4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El Señor es mi luz y mi salvación | Immagini, Bambini chiesa, Scuola  domenicale">
            <a:extLst>
              <a:ext uri="{FF2B5EF4-FFF2-40B4-BE49-F238E27FC236}">
                <a16:creationId xmlns:a16="http://schemas.microsoft.com/office/drawing/2014/main" id="{15F9D06E-5ECE-4961-41E6-D2CE6D006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12941"/>
          <a:stretch/>
        </p:blipFill>
        <p:spPr bwMode="auto">
          <a:xfrm rot="588092">
            <a:off x="1174375" y="3614498"/>
            <a:ext cx="2662518" cy="27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16EF7A-C6DB-8E61-42B1-BC8273CB2F57}"/>
              </a:ext>
            </a:extLst>
          </p:cNvPr>
          <p:cNvSpPr txBox="1"/>
          <p:nvPr/>
        </p:nvSpPr>
        <p:spPr>
          <a:xfrm>
            <a:off x="4049862" y="5455839"/>
            <a:ext cx="686696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El camino a la felicidad y al Cielo, </a:t>
            </a:r>
          </a:p>
          <a:p>
            <a:r>
              <a:rPr lang="es-ES" sz="3600" dirty="0"/>
              <a:t>la felicidad eterna.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41787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FF56-AA4A-66B9-7F20-B4347AD4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186015"/>
            <a:ext cx="993737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El “vino a los suyos”, pero no lo reconocieron. ¿A quiénes se refiere el evangelio?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C5CAD-C7C8-3FF8-FAFD-5CEE3D96E8C0}"/>
              </a:ext>
            </a:extLst>
          </p:cNvPr>
          <p:cNvSpPr txBox="1"/>
          <p:nvPr/>
        </p:nvSpPr>
        <p:spPr>
          <a:xfrm>
            <a:off x="1416424" y="5821051"/>
            <a:ext cx="8722658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A Los dirigentes del pueblo escogido, los judíos, que tenían los corazones llenos de pecado</a:t>
            </a:r>
            <a:endParaRPr lang="es-419" sz="2800" dirty="0"/>
          </a:p>
        </p:txBody>
      </p:sp>
      <p:pic>
        <p:nvPicPr>
          <p:cNvPr id="7172" name="Picture 4" descr="Los fariseos estaban en contra de las enseñanzas de Jesús.">
            <a:extLst>
              <a:ext uri="{FF2B5EF4-FFF2-40B4-BE49-F238E27FC236}">
                <a16:creationId xmlns:a16="http://schemas.microsoft.com/office/drawing/2014/main" id="{9D88F8FF-4D89-BB58-F148-028775A2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11" y="1614864"/>
            <a:ext cx="6309281" cy="4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176A-61B8-8AE6-79AF-76CA30BD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715" y="302371"/>
            <a:ext cx="9029700" cy="1325563"/>
          </a:xfrm>
        </p:spPr>
        <p:txBody>
          <a:bodyPr>
            <a:noAutofit/>
          </a:bodyPr>
          <a:lstStyle/>
          <a:p>
            <a:r>
              <a:rPr lang="es-ES" sz="3600" dirty="0"/>
              <a:t>El evangelio dice que los que lo recibieron, les concedió el poder de ser hijos de Dios. ¿Cómo nos hacemos hijos de Dios? </a:t>
            </a:r>
            <a:endParaRPr lang="es-419" sz="3600" dirty="0"/>
          </a:p>
        </p:txBody>
      </p:sp>
      <p:pic>
        <p:nvPicPr>
          <p:cNvPr id="8194" name="Picture 2" descr="Imágenes de Bautismo Nino | Vectores, fotos de stock y PSD gratuitos">
            <a:extLst>
              <a:ext uri="{FF2B5EF4-FFF2-40B4-BE49-F238E27FC236}">
                <a16:creationId xmlns:a16="http://schemas.microsoft.com/office/drawing/2014/main" id="{9D65B598-E7C3-F67B-16F6-D835D181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94" y="2205944"/>
            <a:ext cx="4349685" cy="43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F599B-D882-5F9B-444A-4F49F287A158}"/>
              </a:ext>
            </a:extLst>
          </p:cNvPr>
          <p:cNvSpPr txBox="1"/>
          <p:nvPr/>
        </p:nvSpPr>
        <p:spPr>
          <a:xfrm>
            <a:off x="5952565" y="3161979"/>
            <a:ext cx="6165130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/>
              <a:t>En el Sacramento del Bautizo recibimos el Espíritu Santo y entramos en la familia de Dios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16112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Widescreen</PresentationFormat>
  <Paragraphs>40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Bernard MT Condensed</vt:lpstr>
      <vt:lpstr>Calibri</vt:lpstr>
      <vt:lpstr>Cambria</vt:lpstr>
      <vt:lpstr>Cloud skipper design template</vt:lpstr>
      <vt:lpstr>Ministerio Amigos de Jesús y María</vt:lpstr>
      <vt:lpstr>El Nacimiento de Jesús</vt:lpstr>
      <vt:lpstr>El Nacimiento de Jesús</vt:lpstr>
      <vt:lpstr>REFLEXIÓN</vt:lpstr>
      <vt:lpstr>El evangelio comienza hablando de la Palabra como que es una persona; y esa persona estaba desde el principio con Dios y era Dios. ¿De quién está hablando?</vt:lpstr>
      <vt:lpstr>¿Jesús creó el mundo? </vt:lpstr>
      <vt:lpstr>El evangelio también dice que la Palabra es ¿______ verdadera?</vt:lpstr>
      <vt:lpstr>El “vino a los suyos”, pero no lo reconocieron. ¿A quiénes se refiere el evangelio?</vt:lpstr>
      <vt:lpstr>El evangelio dice que los que lo recibieron, les concedió el poder de ser hijos de Dios. ¿Cómo nos hacemos hijos de Dios? </vt:lpstr>
      <vt:lpstr>El evangelio dice que la Palabra se hizo hombre y habitó entre nosotros. ¿Cuándo celebramos este evento tan importante?</vt:lpstr>
      <vt:lpstr>…Y vivió lleno de gracia (la vida de Dios) y de verdad. ¿Cómo podemos vivir así?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</cp:revision>
  <dcterms:modified xsi:type="dcterms:W3CDTF">2022-12-26T14:14:42Z</dcterms:modified>
</cp:coreProperties>
</file>