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1/9/2023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90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5" y="2484994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sz="1800"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40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9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6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1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sz="1800"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1/9/2023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1/9/2023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ebp"/><Relationship Id="rId2" Type="http://schemas.openxmlformats.org/officeDocument/2006/relationships/image" Target="../media/image17.web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pfdghNpBfg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pfdghNpBfg?feature=oembed" TargetMode="Externa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bjFY-B1YEw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bbjFY-B1YEw?feature=oembed" TargetMode="Externa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B940D5-72F6-407B-0A23-8F0649CB2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"/>
            <a:ext cx="12192000" cy="6854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41DC50-6B67-0792-EB2E-DABDF943A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4" y="757242"/>
            <a:ext cx="1758400" cy="1758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E1AFE1A-A689-47C3-4D79-992D4D4B7B42}"/>
              </a:ext>
            </a:extLst>
          </p:cNvPr>
          <p:cNvSpPr txBox="1">
            <a:spLocks/>
          </p:cNvSpPr>
          <p:nvPr/>
        </p:nvSpPr>
        <p:spPr>
          <a:xfrm>
            <a:off x="-193524" y="6283476"/>
            <a:ext cx="12385524" cy="531525"/>
          </a:xfrm>
          <a:prstGeom prst="rect">
            <a:avLst/>
          </a:prstGeom>
        </p:spPr>
        <p:txBody>
          <a:bodyPr vert="horz" lIns="123855" tIns="61927" rIns="123855" bIns="61927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es-ES" sz="3658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2800" b="1" dirty="0">
                <a:solidFill>
                  <a:schemeClr val="tx2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  <a:t>II Domingo del Tiempo Ordinario Ciclo A</a:t>
            </a:r>
            <a:br>
              <a:rPr lang="es-ES" sz="12800" b="1" dirty="0">
                <a:solidFill>
                  <a:schemeClr val="tx2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2800" b="1" dirty="0">
                <a:solidFill>
                  <a:schemeClr val="tx2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  <a:t>El Bautismo del Señor (</a:t>
            </a:r>
            <a:r>
              <a:rPr lang="es-ES" sz="12800" b="1" dirty="0" err="1">
                <a:solidFill>
                  <a:schemeClr val="tx2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  <a:t>Jn</a:t>
            </a:r>
            <a:r>
              <a:rPr lang="es-ES" sz="12800" b="1" dirty="0">
                <a:solidFill>
                  <a:schemeClr val="tx2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  <a:t> 1, 29-34) </a:t>
            </a:r>
            <a:endParaRPr lang="en-US" sz="12800" b="1" dirty="0">
              <a:solidFill>
                <a:schemeClr val="tx2"/>
              </a:solidFill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  <p:sp>
        <p:nvSpPr>
          <p:cNvPr id="12" name="CuadroTexto 2">
            <a:extLst>
              <a:ext uri="{FF2B5EF4-FFF2-40B4-BE49-F238E27FC236}">
                <a16:creationId xmlns:a16="http://schemas.microsoft.com/office/drawing/2014/main" id="{15D21166-9267-6098-4ED5-A954F29FA461}"/>
              </a:ext>
            </a:extLst>
          </p:cNvPr>
          <p:cNvSpPr txBox="1"/>
          <p:nvPr/>
        </p:nvSpPr>
        <p:spPr>
          <a:xfrm>
            <a:off x="0" y="210339"/>
            <a:ext cx="44641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Ministerio Amigos de Jesús y María</a:t>
            </a:r>
            <a:endParaRPr lang="es-PE" sz="1600" dirty="0">
              <a:solidFill>
                <a:schemeClr val="tx2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58FC3A-57E9-EF56-0B73-C7B9B546FF92}"/>
              </a:ext>
            </a:extLst>
          </p:cNvPr>
          <p:cNvSpPr/>
          <p:nvPr/>
        </p:nvSpPr>
        <p:spPr>
          <a:xfrm>
            <a:off x="9088244" y="757242"/>
            <a:ext cx="1951463" cy="971197"/>
          </a:xfrm>
          <a:prstGeom prst="rect">
            <a:avLst/>
          </a:prstGeom>
          <a:solidFill>
            <a:srgbClr val="FFE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adroTexto 2">
            <a:extLst>
              <a:ext uri="{FF2B5EF4-FFF2-40B4-BE49-F238E27FC236}">
                <a16:creationId xmlns:a16="http://schemas.microsoft.com/office/drawing/2014/main" id="{13BEA622-514E-881F-94D1-ADADDBFC7B71}"/>
              </a:ext>
            </a:extLst>
          </p:cNvPr>
          <p:cNvSpPr txBox="1"/>
          <p:nvPr/>
        </p:nvSpPr>
        <p:spPr>
          <a:xfrm>
            <a:off x="8680704" y="210339"/>
            <a:ext cx="3263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www.fcpeace.org</a:t>
            </a:r>
            <a:endParaRPr lang="es-PE" sz="1600" dirty="0">
              <a:solidFill>
                <a:schemeClr val="tx2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50A4A7-07E5-503C-A4EA-5459835EADB3}"/>
              </a:ext>
            </a:extLst>
          </p:cNvPr>
          <p:cNvSpPr txBox="1"/>
          <p:nvPr/>
        </p:nvSpPr>
        <p:spPr>
          <a:xfrm>
            <a:off x="3931363" y="-38542"/>
            <a:ext cx="3749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REFLEXION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BC870E-118C-9552-2E93-258130AED029}"/>
              </a:ext>
            </a:extLst>
          </p:cNvPr>
          <p:cNvSpPr txBox="1"/>
          <p:nvPr/>
        </p:nvSpPr>
        <p:spPr>
          <a:xfrm>
            <a:off x="4915298" y="709130"/>
            <a:ext cx="72199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Juan El Bautista </a:t>
            </a:r>
            <a:r>
              <a:rPr lang="en-US" sz="2400" dirty="0" err="1">
                <a:latin typeface="Arial Black" panose="020B0A04020102020204" pitchFamily="34" charset="0"/>
                <a:cs typeface="Aharoni" panose="02010803020104030203" pitchFamily="2" charset="-79"/>
              </a:rPr>
              <a:t>proclama</a:t>
            </a:r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 “</a:t>
            </a:r>
            <a:r>
              <a:rPr lang="en-US" sz="2400" dirty="0" err="1">
                <a:latin typeface="Arial Black" panose="020B0A04020102020204" pitchFamily="34" charset="0"/>
                <a:cs typeface="Aharoni" panose="02010803020104030203" pitchFamily="2" charset="-79"/>
              </a:rPr>
              <a:t>Éste</a:t>
            </a:r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 es </a:t>
            </a:r>
            <a:r>
              <a:rPr lang="en-US" sz="2400" dirty="0" err="1">
                <a:latin typeface="Arial Black" panose="020B0A04020102020204" pitchFamily="34" charset="0"/>
                <a:cs typeface="Aharoni" panose="02010803020104030203" pitchFamily="2" charset="-79"/>
              </a:rPr>
              <a:t>el</a:t>
            </a:r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 Cordero de Dios. ¿Por </a:t>
            </a:r>
            <a:r>
              <a:rPr lang="en-US" sz="2400" dirty="0" err="1">
                <a:latin typeface="Arial Black" panose="020B0A04020102020204" pitchFamily="34" charset="0"/>
                <a:cs typeface="Aharoni" panose="02010803020104030203" pitchFamily="2" charset="-79"/>
              </a:rPr>
              <a:t>qué</a:t>
            </a:r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 dice </a:t>
            </a:r>
            <a:r>
              <a:rPr lang="en-US" sz="2400" dirty="0" err="1">
                <a:latin typeface="Arial Black" panose="020B0A04020102020204" pitchFamily="34" charset="0"/>
                <a:cs typeface="Aharoni" panose="02010803020104030203" pitchFamily="2" charset="-79"/>
              </a:rPr>
              <a:t>esto</a:t>
            </a:r>
            <a:r>
              <a:rPr lang="en-US" sz="2400" dirty="0"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2FD48F-91EF-B538-1AE7-A61FBBF31CB4}"/>
              </a:ext>
            </a:extLst>
          </p:cNvPr>
          <p:cNvSpPr txBox="1"/>
          <p:nvPr/>
        </p:nvSpPr>
        <p:spPr>
          <a:xfrm>
            <a:off x="4929069" y="1619675"/>
            <a:ext cx="71429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Los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judíos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ofrecían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sacrificios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un animal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inocente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para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pedir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perdón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endParaRPr lang="en-US" sz="2400" dirty="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sus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pecados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 El Cordero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 un animal que </a:t>
            </a:r>
            <a:r>
              <a:rPr lang="en-US" sz="2400" b="1" u="sng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no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se </a:t>
            </a: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resiste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a la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muerte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Es </a:t>
            </a:r>
          </a:p>
          <a:p>
            <a:pPr algn="just"/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manso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frágil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e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inocente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A15F22-35F6-1997-AFB0-76BD57780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6" y="733984"/>
            <a:ext cx="4887951" cy="27442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CFD554-A7A2-469C-87FE-6F6E1CF33D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387" y="2398688"/>
            <a:ext cx="2712630" cy="18093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AC62C9-EC99-E55C-1481-0662A77AA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7" y="3558667"/>
            <a:ext cx="2487926" cy="2045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0356A9-332A-76CB-430C-63873F9088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817" y="5021310"/>
            <a:ext cx="2743200" cy="18105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62E8291-9297-EB78-9553-70629DBAD6B9}"/>
              </a:ext>
            </a:extLst>
          </p:cNvPr>
          <p:cNvSpPr txBox="1"/>
          <p:nvPr/>
        </p:nvSpPr>
        <p:spPr>
          <a:xfrm>
            <a:off x="2709296" y="4142452"/>
            <a:ext cx="9236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Una persona que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quería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pedir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perdón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llevaría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Cordero a un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sacerdote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para que ese Cordero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muera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y la persona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pueda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ser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perdonada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0B9C49B-0AE7-A0EA-EAFB-C9068028AEE2}"/>
              </a:ext>
            </a:extLst>
          </p:cNvPr>
          <p:cNvSpPr txBox="1"/>
          <p:nvPr/>
        </p:nvSpPr>
        <p:spPr>
          <a:xfrm>
            <a:off x="246007" y="5631493"/>
            <a:ext cx="86914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Dios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enseñaba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que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pecado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es tan terrible a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su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vista, que la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sangre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un animal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inocente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debía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ser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derramada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para que se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perdone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al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pecador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550A4A7-07E5-503C-A4EA-5459835EADB3}"/>
              </a:ext>
            </a:extLst>
          </p:cNvPr>
          <p:cNvSpPr txBox="1"/>
          <p:nvPr/>
        </p:nvSpPr>
        <p:spPr>
          <a:xfrm>
            <a:off x="3909060" y="127640"/>
            <a:ext cx="3749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anose="020B0A04020102020204" pitchFamily="34" charset="0"/>
                <a:cs typeface="Aharoni" panose="02010803020104030203" pitchFamily="2" charset="-79"/>
              </a:rPr>
              <a:t>REFLEXION</a:t>
            </a:r>
          </a:p>
          <a:p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                       </a:t>
            </a:r>
            <a:endParaRPr 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A30C7-8C7B-E978-8CF9-FEC58374B247}"/>
              </a:ext>
            </a:extLst>
          </p:cNvPr>
          <p:cNvSpPr txBox="1"/>
          <p:nvPr/>
        </p:nvSpPr>
        <p:spPr>
          <a:xfrm>
            <a:off x="4517710" y="3478086"/>
            <a:ext cx="733258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endParaRPr lang="en-US" sz="25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500" dirty="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48408-1B91-FB48-95A9-7FD7D00B9BEA}"/>
              </a:ext>
            </a:extLst>
          </p:cNvPr>
          <p:cNvSpPr txBox="1"/>
          <p:nvPr/>
        </p:nvSpPr>
        <p:spPr>
          <a:xfrm>
            <a:off x="3709727" y="855978"/>
            <a:ext cx="84144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chemeClr val="accent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Jesús es </a:t>
            </a:r>
            <a:r>
              <a:rPr lang="en-US" sz="2500" dirty="0" err="1">
                <a:solidFill>
                  <a:schemeClr val="accent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</a:t>
            </a:r>
            <a:r>
              <a:rPr lang="en-US" sz="2500" dirty="0">
                <a:solidFill>
                  <a:schemeClr val="accent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Cordero de Dios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fue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sacrificado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Siendo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inocente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toda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culpa, lo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hizo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mansamente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no se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resistió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a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su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Pasión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y Muerte. Jesús se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sacrificó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nuestros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pecados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Luego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su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Muerte, no hay que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matar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más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animales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!!!</a:t>
            </a:r>
            <a:endParaRPr lang="en-US" sz="25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50038D-6FE3-B276-2139-8D2012CCF96D}"/>
              </a:ext>
            </a:extLst>
          </p:cNvPr>
          <p:cNvSpPr txBox="1"/>
          <p:nvPr/>
        </p:nvSpPr>
        <p:spPr>
          <a:xfrm>
            <a:off x="3709727" y="4298429"/>
            <a:ext cx="58523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Mediante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sacramento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la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Reconciliación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o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Confesión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771497-6854-8DA7-F772-D1BB1FC0A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9" y="89931"/>
            <a:ext cx="3518292" cy="56396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79589-6E21-1087-E201-BEC65054BDAB}"/>
              </a:ext>
            </a:extLst>
          </p:cNvPr>
          <p:cNvSpPr txBox="1"/>
          <p:nvPr/>
        </p:nvSpPr>
        <p:spPr>
          <a:xfrm>
            <a:off x="3626679" y="3267063"/>
            <a:ext cx="7662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¿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Cómo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Podemos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pedir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perdón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nuestros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pecados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? </a:t>
            </a:r>
            <a:endParaRPr lang="en-US" sz="2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5985D07-FF4C-B42C-2EA2-96416E65B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492" y="3717492"/>
            <a:ext cx="2189332" cy="30181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DBE5AB-FACC-A658-1CC8-D7F6F5DEB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21" y="5348844"/>
            <a:ext cx="28575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0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2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ABC870E-118C-9552-2E93-258130AED029}"/>
              </a:ext>
            </a:extLst>
          </p:cNvPr>
          <p:cNvSpPr txBox="1"/>
          <p:nvPr/>
        </p:nvSpPr>
        <p:spPr>
          <a:xfrm>
            <a:off x="4708941" y="218056"/>
            <a:ext cx="72199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Juan dice que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el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que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viene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después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de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él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tiene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precedencia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porque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existía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antes que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él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. Si Juan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nació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antes de Jesús,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por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qué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dice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eso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</a:p>
          <a:p>
            <a:endParaRPr lang="en-US" sz="2500" dirty="0"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endParaRPr lang="en-US" sz="2500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7A30C7-8C7B-E978-8CF9-FEC58374B247}"/>
              </a:ext>
            </a:extLst>
          </p:cNvPr>
          <p:cNvSpPr txBox="1"/>
          <p:nvPr/>
        </p:nvSpPr>
        <p:spPr>
          <a:xfrm>
            <a:off x="4628216" y="5739744"/>
            <a:ext cx="733258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Porque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vio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al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Espíritu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Santo descender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como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paloma y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posarse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sobre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él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en-US" sz="25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500" dirty="0">
              <a:solidFill>
                <a:srgbClr val="0070C0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48408-1B91-FB48-95A9-7FD7D00B9BEA}"/>
              </a:ext>
            </a:extLst>
          </p:cNvPr>
          <p:cNvSpPr txBox="1"/>
          <p:nvPr/>
        </p:nvSpPr>
        <p:spPr>
          <a:xfrm>
            <a:off x="4641484" y="1831598"/>
            <a:ext cx="7468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Juan sabe que Jesús es Dios, y que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siempre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ha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existido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  <a:endParaRPr lang="en-US" sz="25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53F62-C7D2-DF14-3E61-8CED81CC4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90" y="603936"/>
            <a:ext cx="4534703" cy="25390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4DAE5C-656E-419B-2400-6BEDA661646D}"/>
              </a:ext>
            </a:extLst>
          </p:cNvPr>
          <p:cNvSpPr txBox="1"/>
          <p:nvPr/>
        </p:nvSpPr>
        <p:spPr>
          <a:xfrm>
            <a:off x="4641484" y="2665936"/>
            <a:ext cx="73334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¿Por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qué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Juan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bautiza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con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agua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? </a:t>
            </a:r>
            <a:endParaRPr lang="en-US" sz="2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15C3E0-9132-8647-427A-B8CF0687CECE}"/>
              </a:ext>
            </a:extLst>
          </p:cNvPr>
          <p:cNvSpPr txBox="1"/>
          <p:nvPr/>
        </p:nvSpPr>
        <p:spPr>
          <a:xfrm>
            <a:off x="4671232" y="3091330"/>
            <a:ext cx="74683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Juan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pide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que se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arrepientan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y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preparen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camino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al Salvador. Y les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pide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que se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bauticen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y pidan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perdón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BCDC27-2B87-24C4-86F3-533AC14753A4}"/>
              </a:ext>
            </a:extLst>
          </p:cNvPr>
          <p:cNvSpPr txBox="1"/>
          <p:nvPr/>
        </p:nvSpPr>
        <p:spPr>
          <a:xfrm>
            <a:off x="4671232" y="4337825"/>
            <a:ext cx="73334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Cuando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llega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Jesús a Juan…..¿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Cómo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crees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que Juan lo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reconoce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y sabe que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allí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está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El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Salvaror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endParaRPr lang="en-US" sz="2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6127A6-D2C4-E646-2A1D-05A77FD15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64" y="4210867"/>
            <a:ext cx="4315438" cy="241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0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0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ABC870E-118C-9552-2E93-258130AED029}"/>
              </a:ext>
            </a:extLst>
          </p:cNvPr>
          <p:cNvSpPr txBox="1"/>
          <p:nvPr/>
        </p:nvSpPr>
        <p:spPr>
          <a:xfrm>
            <a:off x="4630344" y="126060"/>
            <a:ext cx="721995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Juan dice que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bautiza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con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agua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,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pero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vendría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otro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que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bautizaría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con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el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Espíritu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Santo ¿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Cuál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es la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diferencia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? </a:t>
            </a:r>
            <a:endParaRPr lang="en-US" sz="2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C48408-1B91-FB48-95A9-7FD7D00B9BEA}"/>
              </a:ext>
            </a:extLst>
          </p:cNvPr>
          <p:cNvSpPr txBox="1"/>
          <p:nvPr/>
        </p:nvSpPr>
        <p:spPr>
          <a:xfrm>
            <a:off x="4587630" y="1380827"/>
            <a:ext cx="74683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bautizo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que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hacía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Juan era un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llamado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a la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conversión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El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agua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era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símbolo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esa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nueva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vida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  <a:endParaRPr lang="en-US" sz="25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50038D-6FE3-B276-2139-8D2012CCF96D}"/>
              </a:ext>
            </a:extLst>
          </p:cNvPr>
          <p:cNvSpPr txBox="1"/>
          <p:nvPr/>
        </p:nvSpPr>
        <p:spPr>
          <a:xfrm>
            <a:off x="4609500" y="4469206"/>
            <a:ext cx="7332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Somos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liberados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del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pecado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original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0B810-AF04-772D-2B8F-F624EC9645D4}"/>
              </a:ext>
            </a:extLst>
          </p:cNvPr>
          <p:cNvSpPr txBox="1"/>
          <p:nvPr/>
        </p:nvSpPr>
        <p:spPr>
          <a:xfrm>
            <a:off x="4609500" y="3992152"/>
            <a:ext cx="733258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¿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Qué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ocurre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cuando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nos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latin typeface="Arial Black" panose="020B0A04020102020204" pitchFamily="34" charset="0"/>
                <a:cs typeface="Aharoni" panose="02010803020104030203" pitchFamily="2" charset="-79"/>
              </a:rPr>
              <a:t>bautizamos</a:t>
            </a:r>
            <a:r>
              <a:rPr lang="en-US" sz="2500" dirty="0">
                <a:latin typeface="Arial Black" panose="020B0A04020102020204" pitchFamily="34" charset="0"/>
                <a:cs typeface="Aharoni" panose="02010803020104030203" pitchFamily="2" charset="-79"/>
              </a:rPr>
              <a:t>?</a:t>
            </a:r>
            <a:endParaRPr lang="en-US" sz="25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EBEBD-09FE-AE89-5D97-D5B1EB850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63" y="636858"/>
            <a:ext cx="4201671" cy="23620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920D32-6FAE-44F1-D44B-DAD96FAA55EE}"/>
              </a:ext>
            </a:extLst>
          </p:cNvPr>
          <p:cNvSpPr txBox="1"/>
          <p:nvPr/>
        </p:nvSpPr>
        <p:spPr>
          <a:xfrm>
            <a:off x="4609500" y="2655742"/>
            <a:ext cx="74683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bautizo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Jesús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tiene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poder del </a:t>
            </a:r>
            <a:r>
              <a:rPr lang="en-US" sz="2500" dirty="0" err="1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Espíritu</a:t>
            </a:r>
            <a:r>
              <a:rPr lang="en-US" sz="25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Santo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, que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realmente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perdona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los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pecados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(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sacramento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eficaz</a:t>
            </a:r>
            <a:r>
              <a:rPr lang="en-US" sz="25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)</a:t>
            </a:r>
            <a:endParaRPr lang="en-US" sz="25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519F5-D14A-78B7-E709-AFA12A4A9670}"/>
              </a:ext>
            </a:extLst>
          </p:cNvPr>
          <p:cNvSpPr txBox="1"/>
          <p:nvPr/>
        </p:nvSpPr>
        <p:spPr>
          <a:xfrm>
            <a:off x="4609500" y="4946260"/>
            <a:ext cx="7332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Nos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hacemos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hijos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Dios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A8319-8D48-0F3D-4C49-075248358940}"/>
              </a:ext>
            </a:extLst>
          </p:cNvPr>
          <p:cNvSpPr txBox="1"/>
          <p:nvPr/>
        </p:nvSpPr>
        <p:spPr>
          <a:xfrm>
            <a:off x="4609500" y="5364858"/>
            <a:ext cx="73325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Somos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miembros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Cristo. Y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Apóstoles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de Cristo: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debemos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llevar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a Cristo a </a:t>
            </a:r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todos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B1F8F8-6DA1-AE4D-99D1-768F16552F26}"/>
              </a:ext>
            </a:extLst>
          </p:cNvPr>
          <p:cNvSpPr txBox="1"/>
          <p:nvPr/>
        </p:nvSpPr>
        <p:spPr>
          <a:xfrm>
            <a:off x="4570943" y="6142023"/>
            <a:ext cx="73325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Recibimos</a:t>
            </a:r>
            <a:r>
              <a:rPr lang="en-US" sz="2400" dirty="0">
                <a:solidFill>
                  <a:srgbClr val="0070C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al </a:t>
            </a:r>
            <a:r>
              <a:rPr lang="en-US" sz="2400" dirty="0" err="1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Espíritu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Santo</a:t>
            </a:r>
          </a:p>
        </p:txBody>
      </p:sp>
      <p:pic>
        <p:nvPicPr>
          <p:cNvPr id="1026" name="Picture 2" descr="MINISTERIO INFANTIL SAETA: TEMAS NIÑOS ESCOLARES DE 7 A 11 AÑOS">
            <a:extLst>
              <a:ext uri="{FF2B5EF4-FFF2-40B4-BE49-F238E27FC236}">
                <a16:creationId xmlns:a16="http://schemas.microsoft.com/office/drawing/2014/main" id="{57E27893-A033-7977-FCE6-831505E8C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5" y="3058588"/>
            <a:ext cx="4201671" cy="335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2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21" grpId="0"/>
      <p:bldP spid="3" grpId="0"/>
      <p:bldP spid="6" grpId="0"/>
      <p:bldP spid="12" grpId="0"/>
      <p:bldP spid="14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64AA4FF-6847-FFFB-75E5-2675B352C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04649A-BEA2-A515-7BE3-7ADBCBD51626}"/>
              </a:ext>
            </a:extLst>
          </p:cNvPr>
          <p:cNvSpPr txBox="1"/>
          <p:nvPr/>
        </p:nvSpPr>
        <p:spPr>
          <a:xfrm>
            <a:off x="3138626" y="3716741"/>
            <a:ext cx="59147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ACTIVIDAD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20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256">
              <a:srgbClr val="34B9D4"/>
            </a:gs>
            <a:gs pos="65490">
              <a:srgbClr val="34B9D4"/>
            </a:gs>
            <a:gs pos="0">
              <a:srgbClr val="34B9D4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327624-25A9-9733-931D-CBA6F8FE0B39}"/>
              </a:ext>
            </a:extLst>
          </p:cNvPr>
          <p:cNvSpPr txBox="1"/>
          <p:nvPr/>
        </p:nvSpPr>
        <p:spPr>
          <a:xfrm>
            <a:off x="189571" y="2304266"/>
            <a:ext cx="36910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effectLst/>
                <a:latin typeface="Arial Black" panose="020B0A04020102020204" pitchFamily="34" charset="0"/>
              </a:rPr>
              <a:t>Colorear y completar los Símbolos del Bautismo. 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CAB72-27E2-9997-84C6-896533DB7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124" y="-16133"/>
            <a:ext cx="649705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C30073-B89E-D47A-89D7-E87028EF1951}"/>
              </a:ext>
            </a:extLst>
          </p:cNvPr>
          <p:cNvSpPr txBox="1"/>
          <p:nvPr/>
        </p:nvSpPr>
        <p:spPr>
          <a:xfrm>
            <a:off x="5159297" y="5798634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36527-6F91-3DF0-8F29-E538F39BE569}"/>
              </a:ext>
            </a:extLst>
          </p:cNvPr>
          <p:cNvSpPr txBox="1"/>
          <p:nvPr/>
        </p:nvSpPr>
        <p:spPr>
          <a:xfrm>
            <a:off x="5311697" y="5798634"/>
            <a:ext cx="152399" cy="45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DB84C-D0DA-BF27-4F7E-043F17E6BB61}"/>
              </a:ext>
            </a:extLst>
          </p:cNvPr>
          <p:cNvSpPr txBox="1"/>
          <p:nvPr/>
        </p:nvSpPr>
        <p:spPr>
          <a:xfrm>
            <a:off x="5452946" y="5797886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3DE0FC-82B8-039F-A1AC-04FF9DBFC772}"/>
              </a:ext>
            </a:extLst>
          </p:cNvPr>
          <p:cNvSpPr txBox="1"/>
          <p:nvPr/>
        </p:nvSpPr>
        <p:spPr>
          <a:xfrm>
            <a:off x="5583042" y="5798634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730AA-CAE5-FCF3-FCC8-4B853F51ED22}"/>
              </a:ext>
            </a:extLst>
          </p:cNvPr>
          <p:cNvSpPr txBox="1"/>
          <p:nvPr/>
        </p:nvSpPr>
        <p:spPr>
          <a:xfrm>
            <a:off x="4404732" y="5797886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3B778-B5AF-A911-F7CD-E7AE4E784B64}"/>
              </a:ext>
            </a:extLst>
          </p:cNvPr>
          <p:cNvSpPr txBox="1"/>
          <p:nvPr/>
        </p:nvSpPr>
        <p:spPr>
          <a:xfrm>
            <a:off x="4690946" y="6380202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8E380-D59E-5818-AEAA-1CCA22F7DD8C}"/>
              </a:ext>
            </a:extLst>
          </p:cNvPr>
          <p:cNvSpPr txBox="1"/>
          <p:nvPr/>
        </p:nvSpPr>
        <p:spPr>
          <a:xfrm>
            <a:off x="5255940" y="6269283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23DF49-1619-851F-CE21-8E8499035217}"/>
              </a:ext>
            </a:extLst>
          </p:cNvPr>
          <p:cNvSpPr txBox="1"/>
          <p:nvPr/>
        </p:nvSpPr>
        <p:spPr>
          <a:xfrm>
            <a:off x="5438076" y="6269283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61483B-14C2-1950-F87B-F0FAFB9E3108}"/>
              </a:ext>
            </a:extLst>
          </p:cNvPr>
          <p:cNvSpPr txBox="1"/>
          <p:nvPr/>
        </p:nvSpPr>
        <p:spPr>
          <a:xfrm>
            <a:off x="5958468" y="6361616"/>
            <a:ext cx="434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8EA30F-BAF6-20D8-4CD4-4674A5CE31BF}"/>
              </a:ext>
            </a:extLst>
          </p:cNvPr>
          <p:cNvSpPr txBox="1"/>
          <p:nvPr/>
        </p:nvSpPr>
        <p:spPr>
          <a:xfrm>
            <a:off x="6404711" y="6310171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8BBFF8-A913-5BF4-3B2F-FF918BFCB69C}"/>
              </a:ext>
            </a:extLst>
          </p:cNvPr>
          <p:cNvSpPr txBox="1"/>
          <p:nvPr/>
        </p:nvSpPr>
        <p:spPr>
          <a:xfrm>
            <a:off x="6534808" y="6310919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0C4816-61AC-BB73-AB0C-655B665D0EA2}"/>
              </a:ext>
            </a:extLst>
          </p:cNvPr>
          <p:cNvSpPr txBox="1"/>
          <p:nvPr/>
        </p:nvSpPr>
        <p:spPr>
          <a:xfrm>
            <a:off x="6637027" y="6310171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DDA3CB-8982-2BCE-F0D5-EFF73D249971}"/>
              </a:ext>
            </a:extLst>
          </p:cNvPr>
          <p:cNvSpPr txBox="1"/>
          <p:nvPr/>
        </p:nvSpPr>
        <p:spPr>
          <a:xfrm>
            <a:off x="6973810" y="6311292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0B9DC4-0E7C-EA69-3D5E-0EFFF1A605D7}"/>
              </a:ext>
            </a:extLst>
          </p:cNvPr>
          <p:cNvSpPr txBox="1"/>
          <p:nvPr/>
        </p:nvSpPr>
        <p:spPr>
          <a:xfrm>
            <a:off x="7105765" y="6310171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8BFD46-D97C-F17F-DB11-6E5B82D0E577}"/>
              </a:ext>
            </a:extLst>
          </p:cNvPr>
          <p:cNvSpPr txBox="1"/>
          <p:nvPr/>
        </p:nvSpPr>
        <p:spPr>
          <a:xfrm>
            <a:off x="7269126" y="6309050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5A91DA5-36F8-65E5-0D19-FDF3169B1DAD}"/>
              </a:ext>
            </a:extLst>
          </p:cNvPr>
          <p:cNvSpPr txBox="1"/>
          <p:nvPr/>
        </p:nvSpPr>
        <p:spPr>
          <a:xfrm>
            <a:off x="7348651" y="6315813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F3785C-FA57-3D0E-43D4-8FD7AF256D78}"/>
              </a:ext>
            </a:extLst>
          </p:cNvPr>
          <p:cNvSpPr txBox="1"/>
          <p:nvPr/>
        </p:nvSpPr>
        <p:spPr>
          <a:xfrm>
            <a:off x="7413117" y="6309050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5B28A9-BC9A-A795-01DB-019FED5E954C}"/>
              </a:ext>
            </a:extLst>
          </p:cNvPr>
          <p:cNvSpPr txBox="1"/>
          <p:nvPr/>
        </p:nvSpPr>
        <p:spPr>
          <a:xfrm>
            <a:off x="7550009" y="6309050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3CA406-A3A0-0401-37EF-9692482A5012}"/>
              </a:ext>
            </a:extLst>
          </p:cNvPr>
          <p:cNvSpPr txBox="1"/>
          <p:nvPr/>
        </p:nvSpPr>
        <p:spPr>
          <a:xfrm>
            <a:off x="7784770" y="6309050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F3AC83-7F1C-6D74-6429-2DB5F57D84DB}"/>
              </a:ext>
            </a:extLst>
          </p:cNvPr>
          <p:cNvSpPr txBox="1"/>
          <p:nvPr/>
        </p:nvSpPr>
        <p:spPr>
          <a:xfrm>
            <a:off x="7939665" y="6310975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F91FBD-619A-4095-746B-89EA9FA403CF}"/>
              </a:ext>
            </a:extLst>
          </p:cNvPr>
          <p:cNvSpPr txBox="1"/>
          <p:nvPr/>
        </p:nvSpPr>
        <p:spPr>
          <a:xfrm>
            <a:off x="8642194" y="4615186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12F3D4-4979-6CEB-714C-80B5BC112596}"/>
              </a:ext>
            </a:extLst>
          </p:cNvPr>
          <p:cNvSpPr txBox="1"/>
          <p:nvPr/>
        </p:nvSpPr>
        <p:spPr>
          <a:xfrm>
            <a:off x="8121802" y="4707519"/>
            <a:ext cx="297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DBEE8F-1B3D-56CE-068B-9C2014AD6061}"/>
              </a:ext>
            </a:extLst>
          </p:cNvPr>
          <p:cNvSpPr txBox="1"/>
          <p:nvPr/>
        </p:nvSpPr>
        <p:spPr>
          <a:xfrm>
            <a:off x="8824329" y="4615186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u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B43B0A9-CA15-D2C9-DA56-10BAD4113A70}"/>
              </a:ext>
            </a:extLst>
          </p:cNvPr>
          <p:cNvSpPr txBox="1"/>
          <p:nvPr/>
        </p:nvSpPr>
        <p:spPr>
          <a:xfrm>
            <a:off x="8978587" y="4615185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CCD539-F942-F17B-EB6E-30E784464A52}"/>
              </a:ext>
            </a:extLst>
          </p:cNvPr>
          <p:cNvSpPr txBox="1"/>
          <p:nvPr/>
        </p:nvSpPr>
        <p:spPr>
          <a:xfrm>
            <a:off x="8595728" y="6440863"/>
            <a:ext cx="297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83022C-4683-A7A6-CE66-48EF695D32D9}"/>
              </a:ext>
            </a:extLst>
          </p:cNvPr>
          <p:cNvSpPr txBox="1"/>
          <p:nvPr/>
        </p:nvSpPr>
        <p:spPr>
          <a:xfrm>
            <a:off x="9106626" y="6380202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A5C72B-84D2-F0E0-AF14-D63D1CE7F001}"/>
              </a:ext>
            </a:extLst>
          </p:cNvPr>
          <p:cNvSpPr txBox="1"/>
          <p:nvPr/>
        </p:nvSpPr>
        <p:spPr>
          <a:xfrm>
            <a:off x="9233213" y="6361616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8AC8BE-2D23-EED6-7BF0-ADAF951C96EF}"/>
              </a:ext>
            </a:extLst>
          </p:cNvPr>
          <p:cNvSpPr txBox="1"/>
          <p:nvPr/>
        </p:nvSpPr>
        <p:spPr>
          <a:xfrm>
            <a:off x="9396415" y="6361615"/>
            <a:ext cx="204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badi" panose="020B0604020104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38833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327624-25A9-9733-931D-CBA6F8FE0B39}"/>
              </a:ext>
            </a:extLst>
          </p:cNvPr>
          <p:cNvSpPr txBox="1"/>
          <p:nvPr/>
        </p:nvSpPr>
        <p:spPr>
          <a:xfrm>
            <a:off x="214661" y="1484860"/>
            <a:ext cx="3691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Instrucciones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rial Black" panose="020B0A040201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B055DE-8426-D33B-2925-54C3CF723310}"/>
              </a:ext>
            </a:extLst>
          </p:cNvPr>
          <p:cNvSpPr txBox="1"/>
          <p:nvPr/>
        </p:nvSpPr>
        <p:spPr>
          <a:xfrm>
            <a:off x="214662" y="2136096"/>
            <a:ext cx="39112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effectLst/>
                <a:latin typeface="Arial Black" panose="020B0A04020102020204" pitchFamily="34" charset="0"/>
              </a:rPr>
              <a:t>Cortar y colorear. Pegar la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dirty="0">
                <a:effectLst/>
                <a:latin typeface="Arial Black" panose="020B0A04020102020204" pitchFamily="34" charset="0"/>
              </a:rPr>
              <a:t>cruz en una cartulina cortada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dirty="0">
                <a:effectLst/>
                <a:latin typeface="Arial Black" panose="020B0A04020102020204" pitchFamily="34" charset="0"/>
              </a:rPr>
              <a:t>del mismo tamaño. Pegar el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dirty="0">
                <a:effectLst/>
                <a:latin typeface="Arial Black" panose="020B0A04020102020204" pitchFamily="34" charset="0"/>
              </a:rPr>
              <a:t>cordero en la cruz y pegarle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dirty="0">
                <a:effectLst/>
                <a:latin typeface="Arial Black" panose="020B0A04020102020204" pitchFamily="34" charset="0"/>
              </a:rPr>
              <a:t>algodón para lana. Pegar las</a:t>
            </a:r>
            <a:br>
              <a:rPr lang="es-ES" dirty="0">
                <a:latin typeface="Arial Black" panose="020B0A04020102020204" pitchFamily="34" charset="0"/>
              </a:rPr>
            </a:br>
            <a:r>
              <a:rPr lang="es-ES" dirty="0">
                <a:effectLst/>
                <a:latin typeface="Arial Black" panose="020B0A04020102020204" pitchFamily="34" charset="0"/>
              </a:rPr>
              <a:t>palabras detrás.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3FEF0-0560-1EAC-8491-D84B4B077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961" y="0"/>
            <a:ext cx="66874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4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61FF7DC-1FB0-516C-7933-F11F06C93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8F14B5-2018-6B8D-9194-999B0B1A2CB7}"/>
              </a:ext>
            </a:extLst>
          </p:cNvPr>
          <p:cNvSpPr/>
          <p:nvPr/>
        </p:nvSpPr>
        <p:spPr>
          <a:xfrm>
            <a:off x="3836020" y="947854"/>
            <a:ext cx="1538868" cy="1338146"/>
          </a:xfrm>
          <a:prstGeom prst="rect">
            <a:avLst/>
          </a:prstGeom>
          <a:solidFill>
            <a:srgbClr val="F699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A595F-0111-5E16-A216-0A43E0DC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DD8EAB-DFBD-B902-5E78-60976360DC45}"/>
              </a:ext>
            </a:extLst>
          </p:cNvPr>
          <p:cNvSpPr/>
          <p:nvPr/>
        </p:nvSpPr>
        <p:spPr>
          <a:xfrm rot="16200000">
            <a:off x="3065887" y="837968"/>
            <a:ext cx="2896996" cy="5163014"/>
          </a:xfrm>
          <a:prstGeom prst="roundRect">
            <a:avLst>
              <a:gd name="adj" fmla="val 0"/>
            </a:avLst>
          </a:prstGeom>
          <a:solidFill>
            <a:srgbClr val="F69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6C52E-F7F3-0639-FA82-0C40EC20B1E2}"/>
              </a:ext>
            </a:extLst>
          </p:cNvPr>
          <p:cNvSpPr txBox="1"/>
          <p:nvPr/>
        </p:nvSpPr>
        <p:spPr>
          <a:xfrm>
            <a:off x="2406804" y="1078054"/>
            <a:ext cx="42151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Gracias, Señor por venir a salvarnos y por tu gran amor a nosotros. Ayúdanos a seguirte como tu seguías a tu</a:t>
            </a:r>
            <a:br>
              <a:rPr lang="es-ES" sz="28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s-ES" sz="2800" dirty="0">
                <a:solidFill>
                  <a:schemeClr val="bg1"/>
                </a:solidFill>
                <a:effectLst/>
                <a:latin typeface="Arial Black" panose="020B0A04020102020204" pitchFamily="34" charset="0"/>
              </a:rPr>
              <a:t>Padre. Danos un corazón atento a ti y a los demás, para construir tu mundo de amor. Amén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4D182D-0279-7BE2-5322-9529A61F5F45}"/>
              </a:ext>
            </a:extLst>
          </p:cNvPr>
          <p:cNvSpPr/>
          <p:nvPr/>
        </p:nvSpPr>
        <p:spPr>
          <a:xfrm>
            <a:off x="2503349" y="166624"/>
            <a:ext cx="3592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ORACION</a:t>
            </a:r>
          </a:p>
        </p:txBody>
      </p:sp>
    </p:spTree>
    <p:extLst>
      <p:ext uri="{BB962C8B-B14F-4D97-AF65-F5344CB8AC3E}">
        <p14:creationId xmlns:p14="http://schemas.microsoft.com/office/powerpoint/2010/main" val="222981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>
            <a:extLst>
              <a:ext uri="{FF2B5EF4-FFF2-40B4-BE49-F238E27FC236}">
                <a16:creationId xmlns:a16="http://schemas.microsoft.com/office/drawing/2014/main" id="{AEFE86CD-5614-7068-C9C4-6042E1E21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04" y="2134415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B0E80825-3520-CBF1-2A26-F474F4F0F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754" y="4000500"/>
            <a:ext cx="54768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EA4D4B-7A40-C66F-FB80-C473E2235BF6}"/>
              </a:ext>
            </a:extLst>
          </p:cNvPr>
          <p:cNvSpPr txBox="1"/>
          <p:nvPr/>
        </p:nvSpPr>
        <p:spPr>
          <a:xfrm>
            <a:off x="4315522" y="751660"/>
            <a:ext cx="8017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CANCIONES</a:t>
            </a:r>
          </a:p>
        </p:txBody>
      </p:sp>
    </p:spTree>
    <p:extLst>
      <p:ext uri="{BB962C8B-B14F-4D97-AF65-F5344CB8AC3E}">
        <p14:creationId xmlns:p14="http://schemas.microsoft.com/office/powerpoint/2010/main" val="170817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A4D4B-7A40-C66F-FB80-C473E2235BF6}"/>
              </a:ext>
            </a:extLst>
          </p:cNvPr>
          <p:cNvSpPr txBox="1"/>
          <p:nvPr/>
        </p:nvSpPr>
        <p:spPr>
          <a:xfrm>
            <a:off x="742122" y="0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 Black" panose="020B0A04020102020204" pitchFamily="34" charset="0"/>
              </a:rPr>
              <a:t>CANCIONES (</a:t>
            </a:r>
            <a:r>
              <a:rPr lang="es-ES" sz="2000" dirty="0">
                <a:effectLst/>
                <a:latin typeface="Arial Black" panose="020B0A04020102020204" pitchFamily="34" charset="0"/>
              </a:rPr>
              <a:t>2-6 años) He Decidido Seguir a Cristo </a:t>
            </a:r>
            <a:r>
              <a:rPr lang="en-US" sz="2000" dirty="0">
                <a:effectLst/>
                <a:latin typeface="Times New Roman" panose="02020603050405020304" pitchFamily="18" charset="0"/>
                <a:hlinkClick r:id="rId3"/>
              </a:rPr>
              <a:t>https://youtu.be/3pfdghNpBfg</a:t>
            </a:r>
            <a:endParaRPr lang="en-US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2" name="Online Media 1" title="He decidido seguir a Cristo.">
            <a:hlinkClick r:id="" action="ppaction://media"/>
            <a:extLst>
              <a:ext uri="{FF2B5EF4-FFF2-40B4-BE49-F238E27FC236}">
                <a16:creationId xmlns:a16="http://schemas.microsoft.com/office/drawing/2014/main" id="{4AE14C77-3F86-93A3-0B82-8912FE7E05A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00110"/>
            <a:ext cx="12165027" cy="645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4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5490">
              <a:srgbClr val="34B9D4"/>
            </a:gs>
            <a:gs pos="0">
              <a:srgbClr val="34B9D4"/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D7D26-98C7-D551-DDEF-29C62B0BE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3"/>
            <a:ext cx="12192000" cy="684965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BE5590-97BE-F5C1-D93D-4176CF838EAC}"/>
              </a:ext>
            </a:extLst>
          </p:cNvPr>
          <p:cNvSpPr txBox="1">
            <a:spLocks/>
          </p:cNvSpPr>
          <p:nvPr/>
        </p:nvSpPr>
        <p:spPr>
          <a:xfrm>
            <a:off x="0" y="472174"/>
            <a:ext cx="11930241" cy="531525"/>
          </a:xfrm>
          <a:prstGeom prst="rect">
            <a:avLst/>
          </a:prstGeom>
        </p:spPr>
        <p:txBody>
          <a:bodyPr vert="horz" lIns="123855" tIns="61927" rIns="123855" bIns="61927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20000"/>
              </a:lnSpc>
            </a:pPr>
            <a:br>
              <a:rPr lang="es-ES" sz="3658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2000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  <a:t>       </a:t>
            </a:r>
            <a:r>
              <a:rPr lang="es-ES" sz="12000" b="1" dirty="0">
                <a:solidFill>
                  <a:schemeClr val="bg1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  <a:t>En aquel tiempo, </a:t>
            </a:r>
            <a:r>
              <a:rPr lang="es-ES" sz="11200" b="1" dirty="0">
                <a:solidFill>
                  <a:schemeClr val="bg1"/>
                </a:solidFill>
                <a:latin typeface="Arial Black" panose="020B0A04020102020204" pitchFamily="34" charset="0"/>
              </a:rPr>
              <a:t>vio Juan el Bautista a Jesús, que venía hacia él, y exclamó: </a:t>
            </a:r>
            <a:endParaRPr lang="en-US" sz="11200" b="1" dirty="0">
              <a:solidFill>
                <a:schemeClr val="bg1"/>
              </a:solidFill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0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0BEB12-7F88-D359-944B-3B076C2FA2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104" y="0"/>
            <a:ext cx="11123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Arial Black" panose="020B0A04020102020204" pitchFamily="34" charset="0"/>
              </a:rPr>
              <a:t>C</a:t>
            </a:r>
            <a:r>
              <a:rPr lang="es-ES" sz="2000" dirty="0">
                <a:effectLst/>
                <a:latin typeface="Arial Black" panose="020B0A04020102020204" pitchFamily="34" charset="0"/>
              </a:rPr>
              <a:t>ANCIONES (7-13 años) He Decidido Seguir a Cristo </a:t>
            </a:r>
            <a:r>
              <a:rPr lang="en-US" sz="2000" dirty="0">
                <a:effectLst/>
                <a:latin typeface="Times New Roman" panose="02020603050405020304" pitchFamily="18" charset="0"/>
                <a:hlinkClick r:id="rId3"/>
              </a:rPr>
              <a:t>https://youtu.be/bbjFY-B1YEw</a:t>
            </a:r>
            <a:endParaRPr lang="en-US" sz="2000" dirty="0">
              <a:effectLst/>
              <a:latin typeface="Times New Roman" panose="02020603050405020304" pitchFamily="18" charset="0"/>
            </a:endParaRPr>
          </a:p>
        </p:txBody>
      </p:sp>
      <p:pic>
        <p:nvPicPr>
          <p:cNvPr id="4" name="Online Media 3" title="He Decidido Seguir a Cristo">
            <a:hlinkClick r:id="" action="ppaction://media"/>
            <a:extLst>
              <a:ext uri="{FF2B5EF4-FFF2-40B4-BE49-F238E27FC236}">
                <a16:creationId xmlns:a16="http://schemas.microsoft.com/office/drawing/2014/main" id="{9E8C0080-4090-2831-E4BA-867B32FF7D0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67139"/>
            <a:ext cx="12192000" cy="641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092618-C008-CCF0-CE24-B9D4F4C67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"/>
            <a:ext cx="12192000" cy="684485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BE5590-97BE-F5C1-D93D-4176CF838EAC}"/>
              </a:ext>
            </a:extLst>
          </p:cNvPr>
          <p:cNvSpPr txBox="1">
            <a:spLocks/>
          </p:cNvSpPr>
          <p:nvPr/>
        </p:nvSpPr>
        <p:spPr>
          <a:xfrm>
            <a:off x="0" y="682753"/>
            <a:ext cx="11875770" cy="531525"/>
          </a:xfrm>
          <a:prstGeom prst="rect">
            <a:avLst/>
          </a:prstGeom>
        </p:spPr>
        <p:txBody>
          <a:bodyPr vert="horz" lIns="123855" tIns="61927" rIns="123855" bIns="61927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es-ES" sz="3658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4400" dirty="0">
                <a:solidFill>
                  <a:schemeClr val="tx2"/>
                </a:solidFill>
                <a:latin typeface="Arial Black" panose="020B0A04020102020204" pitchFamily="34" charset="0"/>
              </a:rPr>
              <a:t>“Éste es el Cordero de Dios, el que quita el pecado del mundo”. </a:t>
            </a:r>
            <a:endParaRPr lang="en-US" sz="14400" b="1" dirty="0">
              <a:solidFill>
                <a:schemeClr val="tx2"/>
              </a:solidFill>
              <a:highlight>
                <a:srgbClr val="67CBDF"/>
              </a:highlight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9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B939A-239D-B9D6-1F14-711D417F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2"/>
            <a:ext cx="12192000" cy="6844855"/>
          </a:xfrm>
          <a:prstGeom prst="rect">
            <a:avLst/>
          </a:prstGeom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5FFEEA06-2794-5D4D-4CD6-168412E77F26}"/>
              </a:ext>
            </a:extLst>
          </p:cNvPr>
          <p:cNvSpPr/>
          <p:nvPr/>
        </p:nvSpPr>
        <p:spPr>
          <a:xfrm flipH="1">
            <a:off x="158115" y="-36752"/>
            <a:ext cx="12033884" cy="1491861"/>
          </a:xfrm>
          <a:prstGeom prst="cloudCallout">
            <a:avLst>
              <a:gd name="adj1" fmla="val -9795"/>
              <a:gd name="adj2" fmla="val 15518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6A28573C-C7C5-53E4-CF23-BCCD732A803C}"/>
              </a:ext>
            </a:extLst>
          </p:cNvPr>
          <p:cNvSpPr/>
          <p:nvPr/>
        </p:nvSpPr>
        <p:spPr>
          <a:xfrm flipV="1">
            <a:off x="874004" y="6019276"/>
            <a:ext cx="9808865" cy="839181"/>
          </a:xfrm>
          <a:prstGeom prst="cloudCallout">
            <a:avLst>
              <a:gd name="adj1" fmla="val 16050"/>
              <a:gd name="adj2" fmla="val 35365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3BE5590-97BE-F5C1-D93D-4176CF838EAC}"/>
              </a:ext>
            </a:extLst>
          </p:cNvPr>
          <p:cNvSpPr txBox="1">
            <a:spLocks/>
          </p:cNvSpPr>
          <p:nvPr/>
        </p:nvSpPr>
        <p:spPr>
          <a:xfrm>
            <a:off x="0" y="709178"/>
            <a:ext cx="11875770" cy="531525"/>
          </a:xfrm>
          <a:prstGeom prst="rect">
            <a:avLst/>
          </a:prstGeom>
        </p:spPr>
        <p:txBody>
          <a:bodyPr vert="horz" lIns="123855" tIns="61927" rIns="123855" bIns="61927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es-ES" sz="3658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4400" dirty="0">
                <a:solidFill>
                  <a:schemeClr val="tx2"/>
                </a:solidFill>
                <a:latin typeface="Arial Black" panose="020B0A04020102020204" pitchFamily="34" charset="0"/>
              </a:rPr>
              <a:t>Éste es aquél de quien yo he dicho: “El que viene después de mí, tiene precedencia sobre</a:t>
            </a:r>
            <a:endParaRPr lang="en-US" sz="14400" b="1" dirty="0">
              <a:solidFill>
                <a:schemeClr val="tx2"/>
              </a:solidFill>
              <a:highlight>
                <a:srgbClr val="67CBDF"/>
              </a:highlight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196F13-7AA3-AA9C-D1F3-056C02C547C3}"/>
              </a:ext>
            </a:extLst>
          </p:cNvPr>
          <p:cNvSpPr txBox="1">
            <a:spLocks/>
          </p:cNvSpPr>
          <p:nvPr/>
        </p:nvSpPr>
        <p:spPr>
          <a:xfrm>
            <a:off x="-357051" y="6319902"/>
            <a:ext cx="11875770" cy="531525"/>
          </a:xfrm>
          <a:prstGeom prst="rect">
            <a:avLst/>
          </a:prstGeom>
        </p:spPr>
        <p:txBody>
          <a:bodyPr vert="horz" lIns="123855" tIns="61927" rIns="123855" bIns="61927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es-ES" sz="3658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4400" dirty="0">
                <a:solidFill>
                  <a:schemeClr val="tx2"/>
                </a:solidFill>
                <a:latin typeface="Arial Black" panose="020B0A04020102020204" pitchFamily="34" charset="0"/>
              </a:rPr>
              <a:t>mí, porque ya existía antes que yo”.</a:t>
            </a:r>
            <a:endParaRPr lang="en-US" sz="14400" b="1" dirty="0">
              <a:solidFill>
                <a:schemeClr val="tx2"/>
              </a:solidFill>
              <a:highlight>
                <a:srgbClr val="67CBDF"/>
              </a:highlight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F98142-9AEC-0C05-6F60-417D66E3B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8"/>
            <a:ext cx="12192000" cy="684686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BE5590-97BE-F5C1-D93D-4176CF838EAC}"/>
              </a:ext>
            </a:extLst>
          </p:cNvPr>
          <p:cNvSpPr txBox="1">
            <a:spLocks/>
          </p:cNvSpPr>
          <p:nvPr/>
        </p:nvSpPr>
        <p:spPr>
          <a:xfrm>
            <a:off x="-221877" y="695816"/>
            <a:ext cx="12635753" cy="531525"/>
          </a:xfrm>
          <a:prstGeom prst="rect">
            <a:avLst/>
          </a:prstGeom>
        </p:spPr>
        <p:txBody>
          <a:bodyPr vert="horz" lIns="123855" tIns="61927" rIns="123855" bIns="61927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es-ES" sz="3658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3600" dirty="0">
                <a:solidFill>
                  <a:schemeClr val="tx2"/>
                </a:solidFill>
                <a:latin typeface="Arial Black" panose="020B0A04020102020204" pitchFamily="34" charset="0"/>
              </a:rPr>
              <a:t>“Yo no lo conocía, pero he venido a bautizar con agua, para que Él sea dado a conocer a Israel”.</a:t>
            </a:r>
            <a:endParaRPr lang="en-US" sz="13600" b="1" dirty="0">
              <a:solidFill>
                <a:schemeClr val="tx2"/>
              </a:solidFill>
              <a:highlight>
                <a:srgbClr val="67CBDF"/>
              </a:highlight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1EFD0A-FFAF-86DA-7869-671566E2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49"/>
            <a:ext cx="12192000" cy="68171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BE5590-97BE-F5C1-D93D-4176CF838EAC}"/>
              </a:ext>
            </a:extLst>
          </p:cNvPr>
          <p:cNvSpPr txBox="1">
            <a:spLocks/>
          </p:cNvSpPr>
          <p:nvPr/>
        </p:nvSpPr>
        <p:spPr>
          <a:xfrm>
            <a:off x="0" y="1296707"/>
            <a:ext cx="12192000" cy="531525"/>
          </a:xfrm>
          <a:prstGeom prst="rect">
            <a:avLst/>
          </a:prstGeom>
        </p:spPr>
        <p:txBody>
          <a:bodyPr vert="horz" lIns="123855" tIns="61927" rIns="123855" bIns="61927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es-ES" sz="3658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4400" dirty="0">
                <a:solidFill>
                  <a:schemeClr val="tx2"/>
                </a:solidFill>
                <a:latin typeface="Arial Black" panose="020B0A04020102020204" pitchFamily="34" charset="0"/>
              </a:rPr>
              <a:t>Entonces Juan dio este testimonio: “Vi al Espíritu descender del cielo en forma de</a:t>
            </a:r>
            <a:br>
              <a:rPr lang="es-ES" sz="14400" dirty="0">
                <a:solidFill>
                  <a:schemeClr val="tx2"/>
                </a:solidFill>
                <a:latin typeface="Arial Black" panose="020B0A04020102020204" pitchFamily="34" charset="0"/>
              </a:rPr>
            </a:br>
            <a:r>
              <a:rPr lang="es-ES" sz="14400" dirty="0">
                <a:solidFill>
                  <a:schemeClr val="tx2"/>
                </a:solidFill>
                <a:latin typeface="Arial Black" panose="020B0A04020102020204" pitchFamily="34" charset="0"/>
              </a:rPr>
              <a:t>paloma y posarse sobre él. </a:t>
            </a:r>
            <a:endParaRPr lang="en-US" sz="14400" b="1" dirty="0">
              <a:solidFill>
                <a:schemeClr val="tx2"/>
              </a:solidFill>
              <a:highlight>
                <a:srgbClr val="67CBDF"/>
              </a:highlight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74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B62F3F-6ADB-12EA-4C94-235242951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50"/>
            <a:ext cx="12192000" cy="68264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BE5590-97BE-F5C1-D93D-4176CF838EAC}"/>
              </a:ext>
            </a:extLst>
          </p:cNvPr>
          <p:cNvSpPr txBox="1">
            <a:spLocks/>
          </p:cNvSpPr>
          <p:nvPr/>
        </p:nvSpPr>
        <p:spPr>
          <a:xfrm>
            <a:off x="0" y="1205267"/>
            <a:ext cx="12192000" cy="531525"/>
          </a:xfrm>
          <a:prstGeom prst="rect">
            <a:avLst/>
          </a:prstGeom>
        </p:spPr>
        <p:txBody>
          <a:bodyPr vert="horz" lIns="123855" tIns="61927" rIns="123855" bIns="61927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es-ES" sz="3658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4400" dirty="0">
                <a:solidFill>
                  <a:schemeClr val="tx2"/>
                </a:solidFill>
                <a:latin typeface="Arial Black" panose="020B0A04020102020204" pitchFamily="34" charset="0"/>
              </a:rPr>
              <a:t>Yo no lo conocía, pero el que me envió a bautizar con agua me dijo: ‘Aquél sobre quien veas que baja y se posa el Espíritu Santo,</a:t>
            </a:r>
            <a:endParaRPr lang="en-US" sz="14400" b="1" dirty="0">
              <a:solidFill>
                <a:schemeClr val="tx2"/>
              </a:solidFill>
              <a:highlight>
                <a:srgbClr val="67CBDF"/>
              </a:highlight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F5DFCA-A255-068B-5DE5-2A5B21B64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0"/>
            <a:ext cx="12192000" cy="68540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3BE5590-97BE-F5C1-D93D-4176CF838EAC}"/>
              </a:ext>
            </a:extLst>
          </p:cNvPr>
          <p:cNvSpPr txBox="1">
            <a:spLocks/>
          </p:cNvSpPr>
          <p:nvPr/>
        </p:nvSpPr>
        <p:spPr>
          <a:xfrm>
            <a:off x="0" y="1163773"/>
            <a:ext cx="11875770" cy="531525"/>
          </a:xfrm>
          <a:prstGeom prst="rect">
            <a:avLst/>
          </a:prstGeom>
        </p:spPr>
        <p:txBody>
          <a:bodyPr vert="horz" lIns="123855" tIns="61927" rIns="123855" bIns="61927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es-ES" sz="3658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4000" dirty="0">
                <a:solidFill>
                  <a:schemeClr val="tx2"/>
                </a:solidFill>
                <a:latin typeface="Arial Black" panose="020B0A04020102020204" pitchFamily="34" charset="0"/>
              </a:rPr>
              <a:t>ése es el que ha de bautizar con el Espíritu Santo’. Pues bien, yo lo vi y doy testimonio de que éste es el Hijo de Dios.’</a:t>
            </a:r>
            <a:endParaRPr lang="en-US" sz="14000" b="1" dirty="0">
              <a:solidFill>
                <a:schemeClr val="tx2"/>
              </a:solidFill>
              <a:highlight>
                <a:srgbClr val="67CBDF"/>
              </a:highlight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D1B3F-F496-4156-7606-67FDCFB255AA}"/>
              </a:ext>
            </a:extLst>
          </p:cNvPr>
          <p:cNvSpPr txBox="1"/>
          <p:nvPr/>
        </p:nvSpPr>
        <p:spPr>
          <a:xfrm>
            <a:off x="6786155" y="5966601"/>
            <a:ext cx="61264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s-ES" sz="2400" b="1" dirty="0">
                <a:solidFill>
                  <a:schemeClr val="tx2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  <a:t>   Palabra del Señor</a:t>
            </a:r>
          </a:p>
          <a:p>
            <a:pPr algn="just">
              <a:lnSpc>
                <a:spcPct val="100000"/>
              </a:lnSpc>
            </a:pPr>
            <a:r>
              <a:rPr lang="es-ES" sz="2400" b="1" dirty="0">
                <a:solidFill>
                  <a:schemeClr val="tx2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  <a:t>   </a:t>
            </a:r>
            <a:r>
              <a:rPr lang="es-ES" sz="2400" b="1" dirty="0">
                <a:solidFill>
                  <a:schemeClr val="accent5"/>
                </a:solidFill>
                <a:latin typeface="Arial Black" panose="020B0A04020102020204" pitchFamily="34" charset="0"/>
                <a:ea typeface="Ballerina Script" pitchFamily="2" charset="-128"/>
                <a:cs typeface="Arial" panose="020B0604020202020204" pitchFamily="34" charset="0"/>
              </a:rPr>
              <a:t>Gloria a ti Señor Jesús</a:t>
            </a:r>
            <a:endParaRPr lang="en-US" sz="2400" b="1" dirty="0">
              <a:solidFill>
                <a:schemeClr val="accent5"/>
              </a:solidFill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CA08A3-1223-B415-EF2E-AE57B73284F5}"/>
              </a:ext>
            </a:extLst>
          </p:cNvPr>
          <p:cNvSpPr/>
          <p:nvPr/>
        </p:nvSpPr>
        <p:spPr>
          <a:xfrm>
            <a:off x="9386950" y="1036023"/>
            <a:ext cx="1951463" cy="659275"/>
          </a:xfrm>
          <a:prstGeom prst="rect">
            <a:avLst/>
          </a:prstGeom>
          <a:solidFill>
            <a:srgbClr val="FFE0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3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BE5590-97BE-F5C1-D93D-4176CF838EAC}"/>
              </a:ext>
            </a:extLst>
          </p:cNvPr>
          <p:cNvSpPr txBox="1">
            <a:spLocks/>
          </p:cNvSpPr>
          <p:nvPr/>
        </p:nvSpPr>
        <p:spPr>
          <a:xfrm>
            <a:off x="158115" y="299156"/>
            <a:ext cx="11875770" cy="531525"/>
          </a:xfrm>
          <a:prstGeom prst="rect">
            <a:avLst/>
          </a:prstGeom>
        </p:spPr>
        <p:txBody>
          <a:bodyPr vert="horz" lIns="123855" tIns="61927" rIns="123855" bIns="61927" rtlCol="0" anchor="b">
            <a:normAutofit fontScale="25000" lnSpcReduction="2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br>
              <a:rPr lang="es-ES" sz="3658" b="1" dirty="0">
                <a:solidFill>
                  <a:srgbClr val="002060"/>
                </a:solidFill>
                <a:latin typeface="Arial" panose="020B0604020202020204" pitchFamily="34" charset="0"/>
                <a:ea typeface="Ballerina Script" pitchFamily="2" charset="-128"/>
                <a:cs typeface="Arial" panose="020B0604020202020204" pitchFamily="34" charset="0"/>
              </a:rPr>
            </a:br>
            <a:r>
              <a:rPr lang="es-ES" sz="14000" dirty="0">
                <a:solidFill>
                  <a:schemeClr val="tx2"/>
                </a:solidFill>
                <a:latin typeface="Arial Black" panose="020B0A04020102020204" pitchFamily="34" charset="0"/>
              </a:rPr>
              <a:t>Nuevo Ciclo Litúrgico</a:t>
            </a:r>
            <a:endParaRPr lang="en-US" sz="14000" b="1" dirty="0">
              <a:solidFill>
                <a:schemeClr val="tx2"/>
              </a:solidFill>
              <a:highlight>
                <a:srgbClr val="67CBDF"/>
              </a:highlight>
              <a:latin typeface="Arial Black" panose="020B0A04020102020204" pitchFamily="34" charset="0"/>
              <a:ea typeface="Ballerina Script" pitchFamily="2" charset="-128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0D96E-4F12-723E-FF04-43C6E444F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997181"/>
            <a:ext cx="4895850" cy="52959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CC2137-378F-B07C-012C-A1D2FA247245}"/>
              </a:ext>
            </a:extLst>
          </p:cNvPr>
          <p:cNvSpPr txBox="1"/>
          <p:nvPr/>
        </p:nvSpPr>
        <p:spPr>
          <a:xfrm>
            <a:off x="158115" y="3291188"/>
            <a:ext cx="6093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chemeClr val="tx2"/>
                </a:solidFill>
                <a:latin typeface="Arial Black" panose="020B0A04020102020204" pitchFamily="34" charset="0"/>
              </a:rPr>
              <a:t>Terminó el Tiempo </a:t>
            </a:r>
          </a:p>
          <a:p>
            <a:r>
              <a:rPr lang="es-ES" sz="2400" dirty="0">
                <a:solidFill>
                  <a:schemeClr val="tx2"/>
                </a:solidFill>
                <a:latin typeface="Arial Black" panose="020B0A04020102020204" pitchFamily="34" charset="0"/>
              </a:rPr>
              <a:t>de Navidad…….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443AA1-C84A-FAA7-8FBA-EC54E9ADFA55}"/>
              </a:ext>
            </a:extLst>
          </p:cNvPr>
          <p:cNvSpPr txBox="1"/>
          <p:nvPr/>
        </p:nvSpPr>
        <p:spPr>
          <a:xfrm>
            <a:off x="8704638" y="3291188"/>
            <a:ext cx="6093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Y comienza el 1er. </a:t>
            </a:r>
          </a:p>
          <a:p>
            <a:r>
              <a:rPr lang="es-ES" sz="2400" b="1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Tiempo Ordinario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0F20444-4692-3DFD-369C-F1731A4876B1}"/>
              </a:ext>
            </a:extLst>
          </p:cNvPr>
          <p:cNvSpPr/>
          <p:nvPr/>
        </p:nvSpPr>
        <p:spPr>
          <a:xfrm rot="8580120">
            <a:off x="8054975" y="1620360"/>
            <a:ext cx="2192949" cy="724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4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  <p:bldP spid="12" grpId="0" animBg="1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782</Words>
  <Application>Microsoft Office PowerPoint</Application>
  <PresentationFormat>Widescreen</PresentationFormat>
  <Paragraphs>87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Abadi</vt:lpstr>
      <vt:lpstr>Aharoni</vt:lpstr>
      <vt:lpstr>Arial</vt:lpstr>
      <vt:lpstr>Arial Black</vt:lpstr>
      <vt:lpstr>Segoe Print</vt:lpstr>
      <vt:lpstr>Times New Roman</vt:lpstr>
      <vt:lpstr>Nature Illustration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CANCIONES (7-13 años) He Decidido Seguir a Cristo https://youtu.be/bbjFY-B1YEw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3</cp:revision>
  <dcterms:modified xsi:type="dcterms:W3CDTF">2023-01-09T15:40:22Z</dcterms:modified>
</cp:coreProperties>
</file>