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40DAB135-0571-4C72-BCFA-B20055940CFD}" type="datetimeFigureOut">
              <a:rPr lang="en-US" smtClean="0"/>
              <a:t>4/24/2023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16559260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0DAB135-0571-4C72-BCFA-B20055940CFD}" type="datetimeFigureOut">
              <a:rPr lang="en-US" smtClean="0"/>
              <a:t>4/24/2023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9795413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0DAB135-0571-4C72-BCFA-B20055940CFD}" type="datetimeFigureOut">
              <a:rPr lang="en-US" smtClean="0"/>
              <a:t>4/24/2023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15539434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0DAB135-0571-4C72-BCFA-B20055940CFD}" type="datetimeFigureOut">
              <a:rPr lang="en-US" smtClean="0"/>
              <a:t>4/24/2023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17941269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DAB135-0571-4C72-BCFA-B20055940CFD}" type="datetimeFigureOut">
              <a:rPr lang="en-US" smtClean="0"/>
              <a:t>4/24/2023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23755718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40DAB135-0571-4C72-BCFA-B20055940CFD}" type="datetimeFigureOut">
              <a:rPr lang="en-US" smtClean="0"/>
              <a:t>4/24/2023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30086925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40DAB135-0571-4C72-BCFA-B20055940CFD}" type="datetimeFigureOut">
              <a:rPr lang="en-US" smtClean="0"/>
              <a:t>4/24/2023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14937752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40DAB135-0571-4C72-BCFA-B20055940CFD}" type="datetimeFigureOut">
              <a:rPr lang="en-US" smtClean="0"/>
              <a:t>4/24/2023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80418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DAB135-0571-4C72-BCFA-B20055940CFD}" type="datetimeFigureOut">
              <a:rPr lang="en-US" smtClean="0"/>
              <a:t>4/24/2023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15531419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DAB135-0571-4C72-BCFA-B20055940CFD}" type="datetimeFigureOut">
              <a:rPr lang="en-US" smtClean="0"/>
              <a:t>4/24/2023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28476550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DAB135-0571-4C72-BCFA-B20055940CFD}" type="datetimeFigureOut">
              <a:rPr lang="en-US" smtClean="0"/>
              <a:t>4/24/2023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4310098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B135-0571-4C72-BCFA-B20055940CFD}" type="datetimeFigureOut">
              <a:rPr lang="en-US" smtClean="0"/>
              <a:t>4/24/2023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CD29A-3A46-45D7-B15E-A64BB33DC261}" type="slidenum">
              <a:rPr lang="en-US" smtClean="0"/>
              <a:t>‹#›</a:t>
            </a:fld>
            <a:endParaRPr lang="en-US"/>
          </a:p>
        </p:txBody>
      </p:sp>
    </p:spTree>
    <p:extLst>
      <p:ext uri="{BB962C8B-B14F-4D97-AF65-F5344CB8AC3E}">
        <p14:creationId xmlns:p14="http://schemas.microsoft.com/office/powerpoint/2010/main" val="867294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cpeace.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kVeA21oxT7o"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3l9toWTRa9A"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 y="0"/>
            <a:ext cx="12192001" cy="6877318"/>
          </a:xfrm>
          <a:prstGeom prst="rect">
            <a:avLst/>
          </a:prstGeom>
        </p:spPr>
      </p:pic>
      <p:sp>
        <p:nvSpPr>
          <p:cNvPr id="2" name="Título 1"/>
          <p:cNvSpPr>
            <a:spLocks noGrp="1"/>
          </p:cNvSpPr>
          <p:nvPr>
            <p:ph type="ctrTitle"/>
          </p:nvPr>
        </p:nvSpPr>
        <p:spPr>
          <a:xfrm>
            <a:off x="-1" y="388873"/>
            <a:ext cx="9036676" cy="1752544"/>
          </a:xfrm>
        </p:spPr>
        <p:txBody>
          <a:bodyPr>
            <a:normAutofit/>
          </a:bodyPr>
          <a:lstStyle/>
          <a:p>
            <a:r>
              <a:rPr lang="en-US" dirty="0" err="1">
                <a:latin typeface="Arial Rounded MT Bold" panose="020F0704030504030204" pitchFamily="34" charset="0"/>
              </a:rPr>
              <a:t>Ministerio</a:t>
            </a:r>
            <a:r>
              <a:rPr lang="en-US" dirty="0">
                <a:latin typeface="Arial Rounded MT Bold" panose="020F0704030504030204" pitchFamily="34" charset="0"/>
              </a:rPr>
              <a:t> Amigos de </a:t>
            </a:r>
            <a:r>
              <a:rPr lang="en-US" dirty="0" err="1">
                <a:latin typeface="Arial Rounded MT Bold" panose="020F0704030504030204" pitchFamily="34" charset="0"/>
              </a:rPr>
              <a:t>Jesús</a:t>
            </a:r>
            <a:r>
              <a:rPr lang="en-US" dirty="0">
                <a:latin typeface="Arial Rounded MT Bold" panose="020F0704030504030204" pitchFamily="34" charset="0"/>
              </a:rPr>
              <a:t> y </a:t>
            </a:r>
            <a:r>
              <a:rPr lang="en-US" dirty="0" err="1">
                <a:latin typeface="Arial Rounded MT Bold" panose="020F0704030504030204" pitchFamily="34" charset="0"/>
              </a:rPr>
              <a:t>María</a:t>
            </a:r>
            <a:endParaRPr lang="en-US" dirty="0">
              <a:latin typeface="Arial Rounded MT Bold" panose="020F0704030504030204" pitchFamily="34" charset="0"/>
            </a:endParaRPr>
          </a:p>
        </p:txBody>
      </p:sp>
      <p:sp>
        <p:nvSpPr>
          <p:cNvPr id="3" name="Subtítulo 2"/>
          <p:cNvSpPr>
            <a:spLocks noGrp="1"/>
          </p:cNvSpPr>
          <p:nvPr>
            <p:ph type="subTitle" idx="1"/>
          </p:nvPr>
        </p:nvSpPr>
        <p:spPr>
          <a:xfrm>
            <a:off x="734096" y="2573883"/>
            <a:ext cx="6207617" cy="2049631"/>
          </a:xfrm>
        </p:spPr>
        <p:txBody>
          <a:bodyPr>
            <a:normAutofit lnSpcReduction="10000"/>
          </a:bodyPr>
          <a:lstStyle/>
          <a:p>
            <a:pPr lvl="0">
              <a:spcBef>
                <a:spcPts val="0"/>
              </a:spcBef>
              <a:buSzPts val="2200"/>
            </a:pPr>
            <a:r>
              <a:rPr lang="es-419" sz="2800" b="1" dirty="0">
                <a:latin typeface="Arial Rounded MT Bold" panose="020F0704030504030204" pitchFamily="34" charset="0"/>
              </a:rPr>
              <a:t>Ciclo A, IV Domingo de Pascua</a:t>
            </a:r>
          </a:p>
          <a:p>
            <a:pPr lvl="0">
              <a:spcBef>
                <a:spcPts val="1200"/>
              </a:spcBef>
              <a:buSzPts val="2200"/>
            </a:pPr>
            <a:r>
              <a:rPr lang="es-419" sz="2800" b="1" dirty="0">
                <a:latin typeface="Arial Rounded MT Bold" panose="020F0704030504030204" pitchFamily="34" charset="0"/>
              </a:rPr>
              <a:t>Juan 10, 1-10</a:t>
            </a:r>
          </a:p>
          <a:p>
            <a:pPr lvl="0">
              <a:spcBef>
                <a:spcPts val="1200"/>
              </a:spcBef>
              <a:buSzPts val="2200"/>
            </a:pPr>
            <a:r>
              <a:rPr lang="en-US" sz="2800" b="1" dirty="0" err="1">
                <a:solidFill>
                  <a:srgbClr val="C00000"/>
                </a:solidFill>
                <a:latin typeface="Arial Rounded MT Bold" panose="020F0704030504030204" pitchFamily="34" charset="0"/>
              </a:rPr>
              <a:t>Jesús</a:t>
            </a:r>
            <a:r>
              <a:rPr lang="en-US" sz="2800" b="1" dirty="0">
                <a:solidFill>
                  <a:srgbClr val="C00000"/>
                </a:solidFill>
                <a:latin typeface="Arial Rounded MT Bold" panose="020F0704030504030204" pitchFamily="34" charset="0"/>
              </a:rPr>
              <a:t> el </a:t>
            </a:r>
            <a:r>
              <a:rPr lang="en-US" sz="2800" b="1" dirty="0" err="1">
                <a:solidFill>
                  <a:srgbClr val="C00000"/>
                </a:solidFill>
                <a:latin typeface="Arial Rounded MT Bold" panose="020F0704030504030204" pitchFamily="34" charset="0"/>
              </a:rPr>
              <a:t>Buen</a:t>
            </a:r>
            <a:r>
              <a:rPr lang="en-US" sz="2800" b="1" dirty="0">
                <a:solidFill>
                  <a:srgbClr val="C00000"/>
                </a:solidFill>
                <a:latin typeface="Arial Rounded MT Bold" panose="020F0704030504030204" pitchFamily="34" charset="0"/>
              </a:rPr>
              <a:t> Pastor</a:t>
            </a:r>
            <a:endParaRPr lang="es-419" sz="2800" b="1" dirty="0">
              <a:solidFill>
                <a:srgbClr val="C00000"/>
              </a:solidFill>
              <a:latin typeface="Arial Rounded MT Bold" panose="020F0704030504030204" pitchFamily="34" charset="0"/>
            </a:endParaRPr>
          </a:p>
          <a:p>
            <a:pPr lvl="0">
              <a:spcBef>
                <a:spcPts val="1200"/>
              </a:spcBef>
              <a:buSzPts val="2200"/>
            </a:pPr>
            <a:r>
              <a:rPr lang="es-419" sz="2800" u="sng" dirty="0">
                <a:solidFill>
                  <a:srgbClr val="FF0000"/>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www.fcpeace.org</a:t>
            </a:r>
            <a:endParaRPr lang="es-419" sz="2800" dirty="0">
              <a:solidFill>
                <a:srgbClr val="FF0000"/>
              </a:solidFill>
              <a:latin typeface="Arial Rounded MT Bold" panose="020F0704030504030204" pitchFamily="34" charset="0"/>
            </a:endParaRPr>
          </a:p>
          <a:p>
            <a:endParaRPr lang="en-US" dirty="0"/>
          </a:p>
        </p:txBody>
      </p:sp>
      <p:pic>
        <p:nvPicPr>
          <p:cNvPr id="7" name="Picture 3"/>
          <p:cNvPicPr>
            <a:picLocks noChangeAspect="1"/>
          </p:cNvPicPr>
          <p:nvPr/>
        </p:nvPicPr>
        <p:blipFill>
          <a:blip r:embed="rId4" cstate="print"/>
          <a:stretch>
            <a:fillRect/>
          </a:stretch>
        </p:blipFill>
        <p:spPr>
          <a:xfrm>
            <a:off x="2804409" y="4854898"/>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p:cNvPicPr>
            <a:picLocks noChangeAspect="1"/>
          </p:cNvPicPr>
          <p:nvPr/>
        </p:nvPicPr>
        <p:blipFill>
          <a:blip r:embed="rId5"/>
          <a:stretch>
            <a:fillRect/>
          </a:stretch>
        </p:blipFill>
        <p:spPr>
          <a:xfrm>
            <a:off x="6827823" y="980834"/>
            <a:ext cx="5013262" cy="5827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2810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7CB"/>
        </a:solidFill>
        <a:effectLst/>
      </p:bgPr>
    </p:bg>
    <p:spTree>
      <p:nvGrpSpPr>
        <p:cNvPr id="1" name=""/>
        <p:cNvGrpSpPr/>
        <p:nvPr/>
      </p:nvGrpSpPr>
      <p:grpSpPr>
        <a:xfrm>
          <a:off x="0" y="0"/>
          <a:ext cx="0" cy="0"/>
          <a:chOff x="0" y="0"/>
          <a:chExt cx="0" cy="0"/>
        </a:xfrm>
      </p:grpSpPr>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p:cNvPicPr>
            <a:picLocks noChangeAspect="1"/>
          </p:cNvPicPr>
          <p:nvPr/>
        </p:nvPicPr>
        <p:blipFill>
          <a:blip r:embed="rId3"/>
          <a:stretch>
            <a:fillRect/>
          </a:stretch>
        </p:blipFill>
        <p:spPr>
          <a:xfrm>
            <a:off x="1281151" y="745733"/>
            <a:ext cx="10451304" cy="5795744"/>
          </a:xfrm>
          <a:prstGeom prst="rect">
            <a:avLst/>
          </a:prstGeom>
        </p:spPr>
      </p:pic>
      <p:pic>
        <p:nvPicPr>
          <p:cNvPr id="5" name="Imagen 4"/>
          <p:cNvPicPr>
            <a:picLocks noChangeAspect="1"/>
          </p:cNvPicPr>
          <p:nvPr/>
        </p:nvPicPr>
        <p:blipFill>
          <a:blip r:embed="rId4"/>
          <a:stretch>
            <a:fillRect/>
          </a:stretch>
        </p:blipFill>
        <p:spPr>
          <a:xfrm>
            <a:off x="1262595" y="745733"/>
            <a:ext cx="10439953" cy="5795744"/>
          </a:xfrm>
          <a:prstGeom prst="rect">
            <a:avLst/>
          </a:prstGeom>
        </p:spPr>
      </p:pic>
      <p:pic>
        <p:nvPicPr>
          <p:cNvPr id="6" name="Imagen 5"/>
          <p:cNvPicPr>
            <a:picLocks noChangeAspect="1"/>
          </p:cNvPicPr>
          <p:nvPr/>
        </p:nvPicPr>
        <p:blipFill>
          <a:blip r:embed="rId5"/>
          <a:stretch>
            <a:fillRect/>
          </a:stretch>
        </p:blipFill>
        <p:spPr>
          <a:xfrm>
            <a:off x="1299707" y="745733"/>
            <a:ext cx="10402841" cy="5795744"/>
          </a:xfrm>
          <a:prstGeom prst="rect">
            <a:avLst/>
          </a:prstGeom>
        </p:spPr>
      </p:pic>
      <p:pic>
        <p:nvPicPr>
          <p:cNvPr id="8" name="Imagen 7"/>
          <p:cNvPicPr>
            <a:picLocks noChangeAspect="1"/>
          </p:cNvPicPr>
          <p:nvPr/>
        </p:nvPicPr>
        <p:blipFill>
          <a:blip r:embed="rId6"/>
          <a:stretch>
            <a:fillRect/>
          </a:stretch>
        </p:blipFill>
        <p:spPr>
          <a:xfrm>
            <a:off x="1281151" y="745733"/>
            <a:ext cx="10421397" cy="5800725"/>
          </a:xfrm>
          <a:prstGeom prst="rect">
            <a:avLst/>
          </a:prstGeom>
        </p:spPr>
      </p:pic>
    </p:spTree>
    <p:extLst>
      <p:ext uri="{BB962C8B-B14F-4D97-AF65-F5344CB8AC3E}">
        <p14:creationId xmlns:p14="http://schemas.microsoft.com/office/powerpoint/2010/main" val="15047457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7CB"/>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87600" y="1927274"/>
            <a:ext cx="5985065" cy="3559125"/>
          </a:xfrm>
        </p:spPr>
        <p:txBody>
          <a:bodyPr>
            <a:noAutofit/>
          </a:bodyPr>
          <a:lstStyle/>
          <a:p>
            <a:pPr lvl="0" algn="just">
              <a:spcBef>
                <a:spcPts val="0"/>
              </a:spcBef>
              <a:buSzPts val="2200"/>
            </a:pPr>
            <a:r>
              <a:rPr lang="es-ES" sz="3600" dirty="0"/>
              <a:t>Jesús, ayúdame a querer orar más todos los días para conocerte mejor y siempre reconocer tu voz en otros. Gracias por amarme, cuidarme, y guiarme siempre. Te quiero mucho. Amén.</a:t>
            </a:r>
            <a:endParaRPr lang="en-US" sz="3600" dirty="0">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2081029" y="524041"/>
            <a:ext cx="3785199" cy="896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6600" dirty="0">
                <a:solidFill>
                  <a:srgbClr val="C00000"/>
                </a:solidFill>
              </a:rPr>
              <a:t>Oración</a:t>
            </a:r>
            <a:endParaRPr lang="en-US" sz="6600" dirty="0">
              <a:solidFill>
                <a:srgbClr val="C00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6668086" y="1814731"/>
            <a:ext cx="5327444" cy="3889204"/>
          </a:xfrm>
          <a:prstGeom prst="rect">
            <a:avLst/>
          </a:prstGeom>
          <a:ln>
            <a:noFill/>
          </a:ln>
          <a:effectLst>
            <a:softEdge rad="112500"/>
          </a:effectLst>
        </p:spPr>
      </p:pic>
    </p:spTree>
    <p:extLst>
      <p:ext uri="{BB962C8B-B14F-4D97-AF65-F5344CB8AC3E}">
        <p14:creationId xmlns:p14="http://schemas.microsoft.com/office/powerpoint/2010/main" val="37444902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7CB"/>
        </a:solidFill>
        <a:effectLst/>
      </p:bgPr>
    </p:bg>
    <p:spTree>
      <p:nvGrpSpPr>
        <p:cNvPr id="1" name=""/>
        <p:cNvGrpSpPr/>
        <p:nvPr/>
      </p:nvGrpSpPr>
      <p:grpSpPr>
        <a:xfrm>
          <a:off x="0" y="0"/>
          <a:ext cx="0" cy="0"/>
          <a:chOff x="0" y="0"/>
          <a:chExt cx="0" cy="0"/>
        </a:xfrm>
      </p:grpSpPr>
      <p:pic>
        <p:nvPicPr>
          <p:cNvPr id="7" name="Picture 3"/>
          <p:cNvPicPr>
            <a:picLocks noChangeAspect="1"/>
          </p:cNvPicPr>
          <p:nvPr/>
        </p:nvPicPr>
        <p:blipFill>
          <a:blip r:embed="rId3"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1281151" y="295712"/>
            <a:ext cx="9046516" cy="4920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2800" dirty="0"/>
              <a:t>Canción: </a:t>
            </a:r>
            <a:r>
              <a:rPr lang="es-ES" sz="2800" dirty="0">
                <a:solidFill>
                  <a:srgbClr val="C00000"/>
                </a:solidFill>
              </a:rPr>
              <a:t>https://www.youtube.com/watch?v=kVeA21oxT7o</a:t>
            </a:r>
            <a:endParaRPr lang="en-US" sz="2800" dirty="0">
              <a:solidFill>
                <a:srgbClr val="C00000"/>
              </a:solidFill>
              <a:latin typeface="Arial" panose="020B0604020202020204" pitchFamily="34" charset="0"/>
              <a:cs typeface="Arial" panose="020B0604020202020204" pitchFamily="34" charset="0"/>
            </a:endParaRPr>
          </a:p>
        </p:txBody>
      </p:sp>
      <p:pic>
        <p:nvPicPr>
          <p:cNvPr id="6" name="kVeA21oxT7o"/>
          <p:cNvPicPr>
            <a:picLocks noRot="1" noChangeAspect="1"/>
          </p:cNvPicPr>
          <p:nvPr>
            <a:videoFile r:link="rId1"/>
          </p:nvPr>
        </p:nvPicPr>
        <p:blipFill>
          <a:blip r:embed="rId4"/>
          <a:stretch>
            <a:fillRect/>
          </a:stretch>
        </p:blipFill>
        <p:spPr>
          <a:xfrm>
            <a:off x="1281151" y="900333"/>
            <a:ext cx="10370233" cy="5739618"/>
          </a:xfrm>
          <a:prstGeom prst="rect">
            <a:avLst/>
          </a:prstGeom>
        </p:spPr>
      </p:pic>
    </p:spTree>
    <p:extLst>
      <p:ext uri="{BB962C8B-B14F-4D97-AF65-F5344CB8AC3E}">
        <p14:creationId xmlns:p14="http://schemas.microsoft.com/office/powerpoint/2010/main" val="10377534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remove"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7CB"/>
        </a:solidFill>
        <a:effectLst/>
      </p:bgPr>
    </p:bg>
    <p:spTree>
      <p:nvGrpSpPr>
        <p:cNvPr id="1" name=""/>
        <p:cNvGrpSpPr/>
        <p:nvPr/>
      </p:nvGrpSpPr>
      <p:grpSpPr>
        <a:xfrm>
          <a:off x="0" y="0"/>
          <a:ext cx="0" cy="0"/>
          <a:chOff x="0" y="0"/>
          <a:chExt cx="0" cy="0"/>
        </a:xfrm>
      </p:grpSpPr>
      <p:pic>
        <p:nvPicPr>
          <p:cNvPr id="7" name="Picture 3"/>
          <p:cNvPicPr>
            <a:picLocks noChangeAspect="1"/>
          </p:cNvPicPr>
          <p:nvPr/>
        </p:nvPicPr>
        <p:blipFill>
          <a:blip r:embed="rId3"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1281151" y="295712"/>
            <a:ext cx="9046516" cy="4920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2800" dirty="0"/>
              <a:t>Canción: </a:t>
            </a:r>
            <a:r>
              <a:rPr lang="es-ES" sz="2800" dirty="0">
                <a:solidFill>
                  <a:srgbClr val="C00000"/>
                </a:solidFill>
              </a:rPr>
              <a:t>https://www.youtube.com/watch?v=3l9toWTRa9A</a:t>
            </a:r>
            <a:endParaRPr lang="en-US" sz="2800" dirty="0">
              <a:solidFill>
                <a:srgbClr val="C00000"/>
              </a:solidFill>
              <a:latin typeface="Arial" panose="020B0604020202020204" pitchFamily="34" charset="0"/>
              <a:cs typeface="Arial" panose="020B0604020202020204" pitchFamily="34" charset="0"/>
            </a:endParaRPr>
          </a:p>
        </p:txBody>
      </p:sp>
      <p:pic>
        <p:nvPicPr>
          <p:cNvPr id="2" name="3l9toWTRa9A"/>
          <p:cNvPicPr>
            <a:picLocks noRot="1" noChangeAspect="1"/>
          </p:cNvPicPr>
          <p:nvPr>
            <a:videoFile r:link="rId1"/>
          </p:nvPr>
        </p:nvPicPr>
        <p:blipFill>
          <a:blip r:embed="rId4"/>
          <a:stretch>
            <a:fillRect/>
          </a:stretch>
        </p:blipFill>
        <p:spPr>
          <a:xfrm>
            <a:off x="1281151" y="995561"/>
            <a:ext cx="10395034" cy="5559984"/>
          </a:xfrm>
          <a:prstGeom prst="rect">
            <a:avLst/>
          </a:prstGeom>
        </p:spPr>
      </p:pic>
    </p:spTree>
    <p:extLst>
      <p:ext uri="{BB962C8B-B14F-4D97-AF65-F5344CB8AC3E}">
        <p14:creationId xmlns:p14="http://schemas.microsoft.com/office/powerpoint/2010/main" val="28204880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7CB"/>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41912" y="467770"/>
            <a:ext cx="9234701" cy="3175762"/>
          </a:xfrm>
        </p:spPr>
        <p:txBody>
          <a:bodyPr>
            <a:noAutofit/>
          </a:bodyPr>
          <a:lstStyle/>
          <a:p>
            <a:pPr lvl="0" algn="just">
              <a:spcBef>
                <a:spcPts val="0"/>
              </a:spcBef>
              <a:buSzPts val="2200"/>
            </a:pPr>
            <a:r>
              <a:rPr lang="es-ES" sz="2800" dirty="0">
                <a:latin typeface="Arial" panose="020B0604020202020204" pitchFamily="34" charset="0"/>
                <a:cs typeface="Arial" panose="020B0604020202020204" pitchFamily="34" charset="0"/>
              </a:rPr>
              <a:t>En aquel tiempo, Jesús dijo a los fariseos: “Yo les aseguro que el que no entra por la puerta del redil de las ovejas, sino que salta por otro lado, es un ladrón, un bandido; pero el que entra por la puerta, ése es el pastor de las ovejas. A ése le abre el que cuida la puerta, y las ovejas reconocen su voz; él llama a cada una por su nombre y las conduce afuera. </a:t>
            </a:r>
            <a:endParaRPr lang="en-US" sz="2800" dirty="0">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2" name="Grupo 11"/>
          <p:cNvGrpSpPr/>
          <p:nvPr/>
        </p:nvGrpSpPr>
        <p:grpSpPr>
          <a:xfrm>
            <a:off x="834375" y="3455598"/>
            <a:ext cx="10323055" cy="3187358"/>
            <a:chOff x="325034" y="3469665"/>
            <a:chExt cx="10323055" cy="3187358"/>
          </a:xfrm>
        </p:grpSpPr>
        <p:pic>
          <p:nvPicPr>
            <p:cNvPr id="5" name="Imagen 4"/>
            <p:cNvPicPr>
              <a:picLocks noChangeAspect="1"/>
            </p:cNvPicPr>
            <p:nvPr/>
          </p:nvPicPr>
          <p:blipFill>
            <a:blip r:embed="rId3"/>
            <a:stretch>
              <a:fillRect/>
            </a:stretch>
          </p:blipFill>
          <p:spPr>
            <a:xfrm>
              <a:off x="325034" y="3840481"/>
              <a:ext cx="6393694" cy="2816542"/>
            </a:xfrm>
            <a:prstGeom prst="rect">
              <a:avLst/>
            </a:prstGeom>
          </p:spPr>
        </p:pic>
        <p:sp>
          <p:nvSpPr>
            <p:cNvPr id="11" name="Llamada ovalada 10"/>
            <p:cNvSpPr/>
            <p:nvPr/>
          </p:nvSpPr>
          <p:spPr>
            <a:xfrm>
              <a:off x="7150200" y="3469665"/>
              <a:ext cx="3497889" cy="2766280"/>
            </a:xfrm>
            <a:prstGeom prst="wedgeEllipseCallout">
              <a:avLst>
                <a:gd name="adj1" fmla="val -143146"/>
                <a:gd name="adj2" fmla="val -5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Imagen 8"/>
            <p:cNvPicPr>
              <a:picLocks noChangeAspect="1"/>
            </p:cNvPicPr>
            <p:nvPr/>
          </p:nvPicPr>
          <p:blipFill>
            <a:blip r:embed="rId4"/>
            <a:stretch>
              <a:fillRect/>
            </a:stretch>
          </p:blipFill>
          <p:spPr>
            <a:xfrm>
              <a:off x="7150199" y="3469665"/>
              <a:ext cx="3497889" cy="2766280"/>
            </a:xfrm>
            <a:prstGeom prst="ellipse">
              <a:avLst/>
            </a:prstGeom>
            <a:ln>
              <a:noFill/>
            </a:ln>
            <a:effectLst>
              <a:softEdge rad="112500"/>
            </a:effectLst>
          </p:spPr>
        </p:pic>
      </p:grpSp>
    </p:spTree>
    <p:extLst>
      <p:ext uri="{BB962C8B-B14F-4D97-AF65-F5344CB8AC3E}">
        <p14:creationId xmlns:p14="http://schemas.microsoft.com/office/powerpoint/2010/main" val="36087496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7CB"/>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50499" y="467769"/>
            <a:ext cx="7357402" cy="6277851"/>
          </a:xfrm>
        </p:spPr>
        <p:txBody>
          <a:bodyPr>
            <a:noAutofit/>
          </a:bodyPr>
          <a:lstStyle/>
          <a:p>
            <a:pPr lvl="0" algn="just">
              <a:spcBef>
                <a:spcPts val="0"/>
              </a:spcBef>
              <a:buSzPts val="2200"/>
            </a:pPr>
            <a:r>
              <a:rPr lang="es-ES" sz="2800" dirty="0">
                <a:latin typeface="Arial" panose="020B0604020202020204" pitchFamily="34" charset="0"/>
                <a:cs typeface="Arial" panose="020B0604020202020204" pitchFamily="34" charset="0"/>
              </a:rPr>
              <a:t>Y cuando ha sacado a todas sus ovejas, camina delante de ellas, y ellas lo siguen, porque conocen su voz. Pero a un extraño no lo seguirán, sino que huirán de él, porque no conocen la voz de los extraños”. Jesús les puso esta comparación, pero ellos no entendieron lo que les quería decir. Por eso añadió: “Les aseguro que yo soy la puerta de las ovejas. Todos los que han venido antes que yo, son ladrones y bandidos; pero mis ovejas no los han escuchado. Yo soy la puerta; quien entre por mí se salvará, podrá entrar y salir y encontrará pastos. El ladrón sólo viene a robar, a matar y a destruir. Yo he venido para que tengan vida y la tengan en abundancia’’.</a:t>
            </a:r>
            <a:endParaRPr lang="en-US" sz="2800" dirty="0">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Imagen 1"/>
          <p:cNvPicPr>
            <a:picLocks noChangeAspect="1"/>
          </p:cNvPicPr>
          <p:nvPr/>
        </p:nvPicPr>
        <p:blipFill>
          <a:blip r:embed="rId3"/>
          <a:stretch>
            <a:fillRect/>
          </a:stretch>
        </p:blipFill>
        <p:spPr>
          <a:xfrm>
            <a:off x="8707901" y="467769"/>
            <a:ext cx="3414751" cy="5859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11488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7CB"/>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90841" y="3484245"/>
            <a:ext cx="9467558" cy="1223889"/>
          </a:xfrm>
        </p:spPr>
        <p:txBody>
          <a:bodyPr>
            <a:noAutofit/>
          </a:bodyPr>
          <a:lstStyle/>
          <a:p>
            <a:pPr lvl="0" algn="just">
              <a:spcBef>
                <a:spcPts val="0"/>
              </a:spcBef>
              <a:buSzPts val="2200"/>
            </a:pPr>
            <a:r>
              <a:rPr lang="en-US" sz="9600" dirty="0"/>
              <a:t>Palabra del </a:t>
            </a:r>
            <a:r>
              <a:rPr lang="en-US" sz="9600" dirty="0" err="1"/>
              <a:t>Señor</a:t>
            </a:r>
            <a:endParaRPr lang="en-US" sz="9600" dirty="0"/>
          </a:p>
          <a:p>
            <a:pPr lvl="0" algn="just">
              <a:spcBef>
                <a:spcPts val="0"/>
              </a:spcBef>
              <a:buSzPts val="2200"/>
            </a:pPr>
            <a:endParaRPr lang="en-US" sz="9600" dirty="0">
              <a:latin typeface="Arial" panose="020B0604020202020204" pitchFamily="34" charset="0"/>
              <a:cs typeface="Arial" panose="020B0604020202020204" pitchFamily="34" charset="0"/>
            </a:endParaRPr>
          </a:p>
          <a:p>
            <a:pPr lvl="0" algn="just">
              <a:spcBef>
                <a:spcPts val="0"/>
              </a:spcBef>
              <a:buSzPts val="2200"/>
            </a:pPr>
            <a:endParaRPr lang="en-US" sz="9600" dirty="0">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ubtítulo 2"/>
          <p:cNvSpPr txBox="1">
            <a:spLocks/>
          </p:cNvSpPr>
          <p:nvPr/>
        </p:nvSpPr>
        <p:spPr>
          <a:xfrm>
            <a:off x="1969477" y="5179403"/>
            <a:ext cx="10098258" cy="12238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n-US" sz="8000" dirty="0"/>
              <a:t>Gloria a </a:t>
            </a:r>
            <a:r>
              <a:rPr lang="en-US" sz="8000" dirty="0" err="1"/>
              <a:t>Tí</a:t>
            </a:r>
            <a:r>
              <a:rPr lang="en-US" sz="8000" dirty="0"/>
              <a:t>, </a:t>
            </a:r>
            <a:r>
              <a:rPr lang="en-US" sz="8000" dirty="0" err="1"/>
              <a:t>Señor</a:t>
            </a:r>
            <a:r>
              <a:rPr lang="en-US" sz="8000" dirty="0"/>
              <a:t> </a:t>
            </a:r>
            <a:r>
              <a:rPr lang="en-US" sz="8000" dirty="0" err="1"/>
              <a:t>Jesús</a:t>
            </a:r>
            <a:endParaRPr lang="en-US" sz="8000" dirty="0"/>
          </a:p>
          <a:p>
            <a:pPr algn="just">
              <a:spcBef>
                <a:spcPts val="0"/>
              </a:spcBef>
              <a:buSzPts val="2200"/>
            </a:pPr>
            <a:endParaRPr lang="en-US" sz="9600" dirty="0">
              <a:latin typeface="Arial" panose="020B0604020202020204" pitchFamily="34" charset="0"/>
              <a:cs typeface="Arial" panose="020B0604020202020204" pitchFamily="34" charset="0"/>
            </a:endParaRPr>
          </a:p>
          <a:p>
            <a:pPr algn="just">
              <a:spcBef>
                <a:spcPts val="0"/>
              </a:spcBef>
              <a:buSzPts val="2200"/>
            </a:pPr>
            <a:endParaRPr lang="en-US" sz="96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4341056" y="745733"/>
            <a:ext cx="2552114" cy="2408066"/>
          </a:xfrm>
          <a:prstGeom prst="rect">
            <a:avLst/>
          </a:prstGeom>
        </p:spPr>
      </p:pic>
    </p:spTree>
    <p:extLst>
      <p:ext uri="{BB962C8B-B14F-4D97-AF65-F5344CB8AC3E}">
        <p14:creationId xmlns:p14="http://schemas.microsoft.com/office/powerpoint/2010/main" val="8195187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7CB"/>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0576" y="2096086"/>
            <a:ext cx="5866227" cy="2063656"/>
          </a:xfrm>
          <a:effectLst>
            <a:outerShdw blurRad="50800" dist="38100" dir="18900000" algn="bl" rotWithShape="0">
              <a:prstClr val="black">
                <a:alpha val="40000"/>
              </a:prstClr>
            </a:outerShdw>
          </a:effectLst>
        </p:spPr>
        <p:txBody>
          <a:bodyPr>
            <a:noAutofit/>
          </a:bodyPr>
          <a:lstStyle/>
          <a:p>
            <a:pPr lvl="0" algn="just">
              <a:spcBef>
                <a:spcPts val="0"/>
              </a:spcBef>
              <a:buSzPts val="2200"/>
            </a:pPr>
            <a:r>
              <a:rPr lang="en-US" sz="9000" dirty="0" err="1">
                <a:solidFill>
                  <a:srgbClr val="C00000"/>
                </a:solidFill>
                <a:latin typeface="Arial Rounded MT Bold" panose="020F0704030504030204" pitchFamily="34" charset="0"/>
              </a:rPr>
              <a:t>Reflexión</a:t>
            </a:r>
            <a:endParaRPr lang="en-US" sz="9000" dirty="0">
              <a:solidFill>
                <a:srgbClr val="C00000"/>
              </a:solidFill>
              <a:latin typeface="Arial Rounded MT Bold" panose="020F070403050403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3"/>
          <a:stretch>
            <a:fillRect/>
          </a:stretch>
        </p:blipFill>
        <p:spPr>
          <a:xfrm>
            <a:off x="5866227" y="298958"/>
            <a:ext cx="4989904" cy="6385139"/>
          </a:xfrm>
          <a:prstGeom prst="rect">
            <a:avLst/>
          </a:prstGeom>
        </p:spPr>
      </p:pic>
    </p:spTree>
    <p:extLst>
      <p:ext uri="{BB962C8B-B14F-4D97-AF65-F5344CB8AC3E}">
        <p14:creationId xmlns:p14="http://schemas.microsoft.com/office/powerpoint/2010/main" val="23827012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7CB"/>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60576" y="238433"/>
            <a:ext cx="7357402" cy="896797"/>
          </a:xfrm>
        </p:spPr>
        <p:txBody>
          <a:bodyPr>
            <a:noAutofit/>
          </a:bodyPr>
          <a:lstStyle/>
          <a:p>
            <a:pPr lvl="0" algn="just">
              <a:spcBef>
                <a:spcPts val="0"/>
              </a:spcBef>
              <a:buSzPts val="2200"/>
            </a:pPr>
            <a:r>
              <a:rPr lang="es-ES" sz="2800" dirty="0"/>
              <a:t>Jesús se compara a un pastor, </a:t>
            </a:r>
          </a:p>
          <a:p>
            <a:pPr lvl="0" algn="just">
              <a:spcBef>
                <a:spcPts val="0"/>
              </a:spcBef>
              <a:buSzPts val="2200"/>
            </a:pPr>
            <a:r>
              <a:rPr lang="es-ES" sz="2800" dirty="0"/>
              <a:t>¿Cuál es el trabajo de un pastor?</a:t>
            </a:r>
            <a:endParaRPr lang="en-US" sz="2800" dirty="0">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548640" y="1254050"/>
            <a:ext cx="5799278" cy="896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2800" dirty="0">
                <a:solidFill>
                  <a:srgbClr val="C00000"/>
                </a:solidFill>
              </a:rPr>
              <a:t>Es una persona que guarda y guía a las ovejas para que estén protegidas y bien nutridas.</a:t>
            </a:r>
            <a:endParaRPr lang="en-US" sz="2800" dirty="0">
              <a:solidFill>
                <a:srgbClr val="C00000"/>
              </a:solidFill>
              <a:latin typeface="Arial" panose="020B0604020202020204" pitchFamily="34" charset="0"/>
              <a:cs typeface="Arial" panose="020B0604020202020204" pitchFamily="34" charset="0"/>
            </a:endParaRPr>
          </a:p>
        </p:txBody>
      </p:sp>
      <p:sp>
        <p:nvSpPr>
          <p:cNvPr id="6" name="Subtítulo 2"/>
          <p:cNvSpPr txBox="1">
            <a:spLocks/>
          </p:cNvSpPr>
          <p:nvPr/>
        </p:nvSpPr>
        <p:spPr>
          <a:xfrm>
            <a:off x="804671" y="2626050"/>
            <a:ext cx="4084321" cy="4272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2800" dirty="0"/>
              <a:t>¿Cómo es Jesús un pastor? </a:t>
            </a:r>
            <a:endParaRPr lang="en-US" sz="2800" dirty="0">
              <a:latin typeface="Arial" panose="020B0604020202020204" pitchFamily="34" charset="0"/>
              <a:cs typeface="Arial" panose="020B0604020202020204" pitchFamily="34" charset="0"/>
            </a:endParaRPr>
          </a:p>
        </p:txBody>
      </p:sp>
      <p:sp>
        <p:nvSpPr>
          <p:cNvPr id="8" name="Subtítulo 2"/>
          <p:cNvSpPr txBox="1">
            <a:spLocks/>
          </p:cNvSpPr>
          <p:nvPr/>
        </p:nvSpPr>
        <p:spPr>
          <a:xfrm>
            <a:off x="548640" y="3548160"/>
            <a:ext cx="4340352" cy="19413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2800" dirty="0">
                <a:solidFill>
                  <a:srgbClr val="C00000"/>
                </a:solidFill>
              </a:rPr>
              <a:t>Con su Palabra, con su presencia en la Eucaristía y con El Espíritu Santo, Jesús nos guía a cómo hacer el bien y como acercarnos más a Dios para llegar al Cielo. También nos protege y provee por nosotros.</a:t>
            </a:r>
            <a:endParaRPr lang="en-US" sz="2800" dirty="0">
              <a:solidFill>
                <a:srgbClr val="C00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6627343" y="128594"/>
            <a:ext cx="5177057" cy="2507263"/>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a:blip r:embed="rId4"/>
          <a:stretch>
            <a:fillRect/>
          </a:stretch>
        </p:blipFill>
        <p:spPr>
          <a:xfrm>
            <a:off x="5193792" y="2745697"/>
            <a:ext cx="6610609" cy="4091202"/>
          </a:xfrm>
          <a:prstGeom prst="rect">
            <a:avLst/>
          </a:prstGeom>
        </p:spPr>
      </p:pic>
    </p:spTree>
    <p:extLst>
      <p:ext uri="{BB962C8B-B14F-4D97-AF65-F5344CB8AC3E}">
        <p14:creationId xmlns:p14="http://schemas.microsoft.com/office/powerpoint/2010/main" val="8463022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7CB"/>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91176" y="298958"/>
            <a:ext cx="10550769" cy="1301603"/>
          </a:xfrm>
        </p:spPr>
        <p:txBody>
          <a:bodyPr>
            <a:noAutofit/>
          </a:bodyPr>
          <a:lstStyle/>
          <a:p>
            <a:pPr lvl="0" algn="just">
              <a:spcBef>
                <a:spcPts val="0"/>
              </a:spcBef>
              <a:buSzPts val="2200"/>
            </a:pPr>
            <a:r>
              <a:rPr lang="es-ES" sz="2800" dirty="0"/>
              <a:t>Jesús dice que hay pastores que son ladrones, que no entran por la puerta del redil, si no saltan por otro lado; pero las ovejas no lo siguen porque no conocen su voz. ¿A quiénes se refería Jesús? </a:t>
            </a:r>
            <a:endParaRPr lang="en-US" sz="2800" dirty="0">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603558" y="1621033"/>
            <a:ext cx="8062140" cy="11382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2800" dirty="0">
                <a:solidFill>
                  <a:srgbClr val="C00000"/>
                </a:solidFill>
              </a:rPr>
              <a:t>Jesús se refiere a los fariseos que guiaban a los judíos pero que no tienen a Dios en sus corazones, si no deseos de poder y riquezas</a:t>
            </a:r>
            <a:r>
              <a:rPr lang="es-ES" sz="2800" dirty="0"/>
              <a:t>. </a:t>
            </a:r>
            <a:endParaRPr lang="en-US" sz="2800" dirty="0">
              <a:latin typeface="Arial" panose="020B0604020202020204" pitchFamily="34" charset="0"/>
              <a:cs typeface="Arial" panose="020B0604020202020204" pitchFamily="34" charset="0"/>
            </a:endParaRPr>
          </a:p>
        </p:txBody>
      </p:sp>
      <p:sp>
        <p:nvSpPr>
          <p:cNvPr id="6" name="Subtítulo 2"/>
          <p:cNvSpPr txBox="1">
            <a:spLocks/>
          </p:cNvSpPr>
          <p:nvPr/>
        </p:nvSpPr>
        <p:spPr>
          <a:xfrm>
            <a:off x="1491175" y="3187776"/>
            <a:ext cx="10438227" cy="11450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2800" dirty="0"/>
              <a:t>Jesús dice que el que cuida la puerta es el que deja entrar al pastor bueno; Jesús dice que Él es el que cuida la puerta. ¿Quiénes son nuestros pastores que Jesús deja entrar?</a:t>
            </a:r>
            <a:endParaRPr lang="en-US" sz="2800" dirty="0">
              <a:latin typeface="Arial" panose="020B0604020202020204" pitchFamily="34" charset="0"/>
              <a:cs typeface="Arial" panose="020B0604020202020204" pitchFamily="34" charset="0"/>
            </a:endParaRPr>
          </a:p>
        </p:txBody>
      </p:sp>
      <p:sp>
        <p:nvSpPr>
          <p:cNvPr id="8" name="Subtítulo 2"/>
          <p:cNvSpPr txBox="1">
            <a:spLocks/>
          </p:cNvSpPr>
          <p:nvPr/>
        </p:nvSpPr>
        <p:spPr>
          <a:xfrm>
            <a:off x="603558" y="4637805"/>
            <a:ext cx="8062140" cy="18314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2800" dirty="0">
                <a:solidFill>
                  <a:srgbClr val="C00000"/>
                </a:solidFill>
              </a:rPr>
              <a:t>El Papa Francisco es el pastor principal de nuestra Iglesia Católica. Después, él nombra a obispos que nombran sacerdotes para que sean nuestros pastores y nos guían al Cielo con la misa y los sacramentos.</a:t>
            </a:r>
            <a:endParaRPr lang="en-US" sz="2800" dirty="0">
              <a:solidFill>
                <a:srgbClr val="C0000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3"/>
          <a:srcRect t="994"/>
          <a:stretch/>
        </p:blipFill>
        <p:spPr>
          <a:xfrm>
            <a:off x="9829819" y="1192509"/>
            <a:ext cx="1758623" cy="1960066"/>
          </a:xfrm>
          <a:prstGeom prst="rect">
            <a:avLst/>
          </a:prstGeom>
        </p:spPr>
      </p:pic>
      <p:pic>
        <p:nvPicPr>
          <p:cNvPr id="4" name="Imagen 3"/>
          <p:cNvPicPr>
            <a:picLocks noChangeAspect="1"/>
          </p:cNvPicPr>
          <p:nvPr/>
        </p:nvPicPr>
        <p:blipFill>
          <a:blip r:embed="rId4"/>
          <a:stretch>
            <a:fillRect/>
          </a:stretch>
        </p:blipFill>
        <p:spPr>
          <a:xfrm>
            <a:off x="9156192" y="4093814"/>
            <a:ext cx="2605337" cy="2680380"/>
          </a:xfrm>
          <a:prstGeom prst="rect">
            <a:avLst/>
          </a:prstGeom>
        </p:spPr>
      </p:pic>
    </p:spTree>
    <p:extLst>
      <p:ext uri="{BB962C8B-B14F-4D97-AF65-F5344CB8AC3E}">
        <p14:creationId xmlns:p14="http://schemas.microsoft.com/office/powerpoint/2010/main" val="20004641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7CB"/>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63040" y="457236"/>
            <a:ext cx="6851904" cy="1354737"/>
          </a:xfrm>
        </p:spPr>
        <p:txBody>
          <a:bodyPr>
            <a:noAutofit/>
          </a:bodyPr>
          <a:lstStyle/>
          <a:p>
            <a:pPr lvl="0" algn="just">
              <a:spcBef>
                <a:spcPts val="0"/>
              </a:spcBef>
              <a:buSzPts val="2200"/>
            </a:pPr>
            <a:r>
              <a:rPr lang="es-ES" sz="2800" dirty="0"/>
              <a:t>Jesús dice que sus ovejas siguen al pastor bueno porque reconocen su voz, </a:t>
            </a:r>
          </a:p>
          <a:p>
            <a:pPr lvl="0" algn="just">
              <a:spcBef>
                <a:spcPts val="0"/>
              </a:spcBef>
              <a:buSzPts val="2200"/>
            </a:pPr>
            <a:r>
              <a:rPr lang="es-ES" sz="2800" dirty="0"/>
              <a:t>¿Cómo reconocemos la voz de Jesús en otros?</a:t>
            </a:r>
            <a:endParaRPr lang="en-US" sz="2800" dirty="0">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588499" y="1901646"/>
            <a:ext cx="7357402" cy="896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2800" dirty="0">
                <a:solidFill>
                  <a:srgbClr val="C00000"/>
                </a:solidFill>
              </a:rPr>
              <a:t>Conociendo a Jesús en la oración y en las escrituras, sabemos lo que Él quiere de nosotros.</a:t>
            </a:r>
            <a:endParaRPr lang="en-US" sz="2800" dirty="0">
              <a:solidFill>
                <a:srgbClr val="C00000"/>
              </a:solidFill>
              <a:latin typeface="Arial" panose="020B0604020202020204" pitchFamily="34" charset="0"/>
              <a:cs typeface="Arial" panose="020B0604020202020204" pitchFamily="34" charset="0"/>
            </a:endParaRPr>
          </a:p>
        </p:txBody>
      </p:sp>
      <p:sp>
        <p:nvSpPr>
          <p:cNvPr id="6" name="Subtítulo 2"/>
          <p:cNvSpPr txBox="1">
            <a:spLocks/>
          </p:cNvSpPr>
          <p:nvPr/>
        </p:nvSpPr>
        <p:spPr>
          <a:xfrm>
            <a:off x="1377696" y="3153012"/>
            <a:ext cx="6568205" cy="896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2800" dirty="0"/>
              <a:t>¿Qué nos dice Jesús en su palabra y con su ejemplo que debemos hacer para seguirlo?</a:t>
            </a:r>
            <a:endParaRPr lang="en-US" sz="2800" dirty="0">
              <a:latin typeface="Arial" panose="020B0604020202020204" pitchFamily="34" charset="0"/>
              <a:cs typeface="Arial" panose="020B0604020202020204" pitchFamily="34" charset="0"/>
            </a:endParaRPr>
          </a:p>
        </p:txBody>
      </p:sp>
      <p:sp>
        <p:nvSpPr>
          <p:cNvPr id="8" name="Subtítulo 2"/>
          <p:cNvSpPr txBox="1">
            <a:spLocks/>
          </p:cNvSpPr>
          <p:nvPr/>
        </p:nvSpPr>
        <p:spPr>
          <a:xfrm>
            <a:off x="588499" y="4404378"/>
            <a:ext cx="7357402" cy="19260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2800" dirty="0">
                <a:solidFill>
                  <a:srgbClr val="C00000"/>
                </a:solidFill>
              </a:rPr>
              <a:t>Jesús nos dijo que amemos mucho a Dios y al prójimo. Él nos enseñó cuando curó a los enfermos, le dio de comer al hambriento, perdonó pecados, les lavo los pies a los apóstoles…</a:t>
            </a:r>
            <a:endParaRPr lang="en-US" sz="2800" dirty="0">
              <a:solidFill>
                <a:srgbClr val="C0000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8223973" y="3153011"/>
            <a:ext cx="3890636" cy="3543215"/>
          </a:xfrm>
          <a:prstGeom prst="rect">
            <a:avLst/>
          </a:prstGeom>
        </p:spPr>
      </p:pic>
      <p:pic>
        <p:nvPicPr>
          <p:cNvPr id="9" name="Imagen 8"/>
          <p:cNvPicPr>
            <a:picLocks noChangeAspect="1"/>
          </p:cNvPicPr>
          <p:nvPr/>
        </p:nvPicPr>
        <p:blipFill>
          <a:blip r:embed="rId4"/>
          <a:stretch>
            <a:fillRect/>
          </a:stretch>
        </p:blipFill>
        <p:spPr>
          <a:xfrm>
            <a:off x="8411489" y="161774"/>
            <a:ext cx="3515605" cy="2696644"/>
          </a:xfrm>
          <a:prstGeom prst="rect">
            <a:avLst/>
          </a:prstGeom>
          <a:ln>
            <a:noFill/>
          </a:ln>
          <a:effectLst>
            <a:softEdge rad="112500"/>
          </a:effectLst>
        </p:spPr>
      </p:pic>
    </p:spTree>
    <p:extLst>
      <p:ext uri="{BB962C8B-B14F-4D97-AF65-F5344CB8AC3E}">
        <p14:creationId xmlns:p14="http://schemas.microsoft.com/office/powerpoint/2010/main" val="19112611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7CB"/>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06630" y="436657"/>
            <a:ext cx="7550244" cy="6086658"/>
          </a:xfrm>
          <a:prstGeom prst="rect">
            <a:avLst/>
          </a:prstGeom>
        </p:spPr>
      </p:pic>
      <p:sp>
        <p:nvSpPr>
          <p:cNvPr id="3" name="Subtítulo 2"/>
          <p:cNvSpPr>
            <a:spLocks noGrp="1"/>
          </p:cNvSpPr>
          <p:nvPr>
            <p:ph type="subTitle" idx="1"/>
          </p:nvPr>
        </p:nvSpPr>
        <p:spPr>
          <a:xfrm>
            <a:off x="2855741" y="2558553"/>
            <a:ext cx="4818680" cy="1280160"/>
          </a:xfrm>
          <a:effectLst>
            <a:outerShdw blurRad="50800" dist="38100" dir="18900000" algn="bl" rotWithShape="0">
              <a:prstClr val="black">
                <a:alpha val="40000"/>
              </a:prstClr>
            </a:outerShdw>
          </a:effectLst>
        </p:spPr>
        <p:txBody>
          <a:bodyPr>
            <a:noAutofit/>
          </a:bodyPr>
          <a:lstStyle/>
          <a:p>
            <a:pPr lvl="0" algn="just">
              <a:spcBef>
                <a:spcPts val="0"/>
              </a:spcBef>
              <a:buSzPts val="2200"/>
            </a:pPr>
            <a:r>
              <a:rPr lang="en-US" sz="7000" dirty="0" err="1">
                <a:solidFill>
                  <a:srgbClr val="C00000"/>
                </a:solidFill>
                <a:latin typeface="Arial Rounded MT Bold" panose="020F0704030504030204" pitchFamily="34" charset="0"/>
              </a:rPr>
              <a:t>Actividad</a:t>
            </a:r>
            <a:endParaRPr lang="en-US" sz="7000" dirty="0">
              <a:solidFill>
                <a:srgbClr val="C00000"/>
              </a:solidFill>
              <a:latin typeface="Arial Rounded MT Bold" panose="020F0704030504030204" pitchFamily="34" charset="0"/>
              <a:cs typeface="Arial" panose="020B0604020202020204" pitchFamily="34" charset="0"/>
            </a:endParaRPr>
          </a:p>
        </p:txBody>
      </p:sp>
      <p:pic>
        <p:nvPicPr>
          <p:cNvPr id="7" name="Picture 3"/>
          <p:cNvPicPr>
            <a:picLocks noChangeAspect="1"/>
          </p:cNvPicPr>
          <p:nvPr/>
        </p:nvPicPr>
        <p:blipFill>
          <a:blip r:embed="rId3"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721849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673</Words>
  <Application>Microsoft Office PowerPoint</Application>
  <PresentationFormat>Widescreen</PresentationFormat>
  <Paragraphs>29</Paragraphs>
  <Slides>13</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Rounded MT Bold</vt:lpstr>
      <vt:lpstr>Calibri</vt:lpstr>
      <vt:lpstr>Calibri Light</vt:lpstr>
      <vt:lpstr>Tema de Office</vt:lpstr>
      <vt:lpstr>Ministerio Amigos de Jesús y María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2</cp:revision>
  <dcterms:modified xsi:type="dcterms:W3CDTF">2023-04-24T20:17:03Z</dcterms:modified>
</cp:coreProperties>
</file>