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6" r:id="rId10"/>
    <p:sldId id="267" r:id="rId11"/>
    <p:sldId id="268" r:id="rId12"/>
    <p:sldId id="26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47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C25F45D-E737-410E-8DDE-D5BCE18240BA}"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23523-375C-4A39-9CA4-A9FC7D4603F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25F45D-E737-410E-8DDE-D5BCE18240BA}"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23523-375C-4A39-9CA4-A9FC7D4603F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25F45D-E737-410E-8DDE-D5BCE18240BA}"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23523-375C-4A39-9CA4-A9FC7D4603F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25F45D-E737-410E-8DDE-D5BCE18240BA}"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23523-375C-4A39-9CA4-A9FC7D4603F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25F45D-E737-410E-8DDE-D5BCE18240BA}"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23523-375C-4A39-9CA4-A9FC7D4603F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C25F45D-E737-410E-8DDE-D5BCE18240BA}" type="datetimeFigureOut">
              <a:rPr lang="en-US" smtClean="0"/>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723523-375C-4A39-9CA4-A9FC7D4603F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C25F45D-E737-410E-8DDE-D5BCE18240BA}" type="datetimeFigureOut">
              <a:rPr lang="en-US" smtClean="0"/>
              <a:t>6/5/2024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723523-375C-4A39-9CA4-A9FC7D4603F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25F45D-E737-410E-8DDE-D5BCE18240BA}" type="datetimeFigureOut">
              <a:rPr lang="en-US" smtClean="0"/>
              <a:t>6/5/2024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723523-375C-4A39-9CA4-A9FC7D4603F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25F45D-E737-410E-8DDE-D5BCE18240BA}" type="datetimeFigureOut">
              <a:rPr lang="en-US" smtClean="0"/>
              <a:t>6/5/2024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723523-375C-4A39-9CA4-A9FC7D4603F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25F45D-E737-410E-8DDE-D5BCE18240BA}" type="datetimeFigureOut">
              <a:rPr lang="en-US" smtClean="0"/>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723523-375C-4A39-9CA4-A9FC7D4603F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25F45D-E737-410E-8DDE-D5BCE18240BA}" type="datetimeFigureOut">
              <a:rPr lang="en-US" smtClean="0"/>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723523-375C-4A39-9CA4-A9FC7D4603F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25F45D-E737-410E-8DDE-D5BCE18240BA}" type="datetimeFigureOut">
              <a:rPr lang="en-US" smtClean="0"/>
              <a:t>6/5/2024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723523-375C-4A39-9CA4-A9FC7D4603F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slide1 n."/>
          <p:cNvPicPr>
            <a:picLocks noChangeAspect="1" noChangeArrowheads="1"/>
          </p:cNvPicPr>
          <p:nvPr/>
        </p:nvPicPr>
        <p:blipFill>
          <a:blip r:embed="rId2"/>
          <a:srcRect/>
          <a:stretch>
            <a:fillRect/>
          </a:stretch>
        </p:blipFill>
        <p:spPr bwMode="auto">
          <a:xfrm>
            <a:off x="0" y="0"/>
            <a:ext cx="9143998" cy="6858000"/>
          </a:xfrm>
          <a:prstGeom prst="rect">
            <a:avLst/>
          </a:prstGeom>
          <a:noFill/>
        </p:spPr>
      </p:pic>
      <p:sp>
        <p:nvSpPr>
          <p:cNvPr id="5" name="Rectangle 4"/>
          <p:cNvSpPr/>
          <p:nvPr/>
        </p:nvSpPr>
        <p:spPr>
          <a:xfrm>
            <a:off x="5029200" y="0"/>
            <a:ext cx="4114800" cy="6858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105400" y="1371600"/>
            <a:ext cx="3810000" cy="4247317"/>
          </a:xfrm>
          <a:prstGeom prst="rect">
            <a:avLst/>
          </a:prstGeom>
          <a:noFill/>
        </p:spPr>
        <p:txBody>
          <a:bodyPr wrap="square" rtlCol="0">
            <a:spAutoFit/>
          </a:bodyPr>
          <a:lstStyle/>
          <a:p>
            <a:pPr algn="ctr"/>
            <a:r>
              <a:rPr lang="en-US" sz="5400" b="1" dirty="0">
                <a:solidFill>
                  <a:schemeClr val="bg1"/>
                </a:solidFill>
              </a:rPr>
              <a:t>JUNIO, MES DEL</a:t>
            </a:r>
          </a:p>
          <a:p>
            <a:pPr algn="ctr"/>
            <a:r>
              <a:rPr lang="en-US" sz="5400" b="1" dirty="0">
                <a:solidFill>
                  <a:schemeClr val="bg1"/>
                </a:solidFill>
              </a:rPr>
              <a:t>SAGRADO CORAZON  DE JESUS</a:t>
            </a:r>
          </a:p>
        </p:txBody>
      </p:sp>
      <p:pic>
        <p:nvPicPr>
          <p:cNvPr id="7" name="Picture 6" descr="Nuevo-logo-amigos.jpg"/>
          <p:cNvPicPr>
            <a:picLocks noChangeAspect="1"/>
          </p:cNvPicPr>
          <p:nvPr/>
        </p:nvPicPr>
        <p:blipFill>
          <a:blip r:embed="rId3" cstate="print"/>
          <a:stretch>
            <a:fillRect/>
          </a:stretch>
        </p:blipFill>
        <p:spPr>
          <a:xfrm>
            <a:off x="7696200" y="0"/>
            <a:ext cx="1447800" cy="1447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1735"/>
            <a:ext cx="8915400" cy="461665"/>
          </a:xfrm>
          <a:prstGeom prst="rect">
            <a:avLst/>
          </a:prstGeom>
          <a:noFill/>
        </p:spPr>
        <p:txBody>
          <a:bodyPr wrap="square" rtlCol="0">
            <a:spAutoFit/>
          </a:bodyPr>
          <a:lstStyle/>
          <a:p>
            <a:pPr algn="ctr"/>
            <a:r>
              <a:rPr lang="en-US" sz="2400" dirty="0">
                <a:solidFill>
                  <a:srgbClr val="FF0000"/>
                </a:solidFill>
                <a:latin typeface="Arial Black" pitchFamily="34" charset="0"/>
              </a:rPr>
              <a:t>EVANGELIO MATEO 10, 26-33</a:t>
            </a:r>
          </a:p>
        </p:txBody>
      </p:sp>
      <p:sp>
        <p:nvSpPr>
          <p:cNvPr id="20484" name="AutoShape 4" descr="Historia del Sagrado Corazón de Jesús para niños - Biblia Box"/>
          <p:cNvSpPr>
            <a:spLocks noChangeAspect="1" noChangeArrowheads="1"/>
          </p:cNvSpPr>
          <p:nvPr/>
        </p:nvSpPr>
        <p:spPr bwMode="auto">
          <a:xfrm>
            <a:off x="155575" y="-922338"/>
            <a:ext cx="2105025" cy="1933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6" name="AutoShape 6" descr="Historia del Sagrado Corazón de Jesús para niños - Biblia Box"/>
          <p:cNvSpPr>
            <a:spLocks noChangeAspect="1" noChangeArrowheads="1"/>
          </p:cNvSpPr>
          <p:nvPr/>
        </p:nvSpPr>
        <p:spPr bwMode="auto">
          <a:xfrm>
            <a:off x="155575" y="-922338"/>
            <a:ext cx="2105025" cy="1933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3554" name="Picture 2"/>
          <p:cNvPicPr>
            <a:picLocks noChangeAspect="1" noChangeArrowheads="1"/>
          </p:cNvPicPr>
          <p:nvPr/>
        </p:nvPicPr>
        <p:blipFill>
          <a:blip r:embed="rId2"/>
          <a:srcRect/>
          <a:stretch>
            <a:fillRect/>
          </a:stretch>
        </p:blipFill>
        <p:spPr bwMode="auto">
          <a:xfrm>
            <a:off x="304800" y="533400"/>
            <a:ext cx="6281564" cy="3276600"/>
          </a:xfrm>
          <a:prstGeom prst="rect">
            <a:avLst/>
          </a:prstGeom>
          <a:noFill/>
          <a:ln w="9525">
            <a:noFill/>
            <a:miter lim="800000"/>
            <a:headEnd/>
            <a:tailEnd/>
          </a:ln>
          <a:effectLst/>
        </p:spPr>
      </p:pic>
      <p:pic>
        <p:nvPicPr>
          <p:cNvPr id="23556" name="Picture 4" descr="Pin en Cumpleaños de toy story"/>
          <p:cNvPicPr>
            <a:picLocks noChangeAspect="1" noChangeArrowheads="1"/>
          </p:cNvPicPr>
          <p:nvPr/>
        </p:nvPicPr>
        <p:blipFill>
          <a:blip r:embed="rId3"/>
          <a:srcRect/>
          <a:stretch>
            <a:fillRect/>
          </a:stretch>
        </p:blipFill>
        <p:spPr bwMode="auto">
          <a:xfrm>
            <a:off x="4419600" y="3944937"/>
            <a:ext cx="3759659" cy="2913063"/>
          </a:xfrm>
          <a:prstGeom prst="rect">
            <a:avLst/>
          </a:prstGeom>
          <a:noFill/>
        </p:spPr>
      </p:pic>
      <p:pic>
        <p:nvPicPr>
          <p:cNvPr id="15" name="Picture 14" descr="Nuevo-logo-amigos.jpg"/>
          <p:cNvPicPr>
            <a:picLocks noChangeAspect="1"/>
          </p:cNvPicPr>
          <p:nvPr/>
        </p:nvPicPr>
        <p:blipFill>
          <a:blip r:embed="rId4" cstate="print"/>
          <a:stretch>
            <a:fillRect/>
          </a:stretch>
        </p:blipFill>
        <p:spPr>
          <a:xfrm>
            <a:off x="7467600" y="76200"/>
            <a:ext cx="1600200" cy="1600200"/>
          </a:xfrm>
          <a:prstGeom prst="rect">
            <a:avLst/>
          </a:prstGeom>
        </p:spPr>
      </p:pic>
      <p:sp>
        <p:nvSpPr>
          <p:cNvPr id="12" name="TextBox 11"/>
          <p:cNvSpPr txBox="1"/>
          <p:nvPr/>
        </p:nvSpPr>
        <p:spPr>
          <a:xfrm>
            <a:off x="6705600" y="1676400"/>
            <a:ext cx="2133600" cy="3693319"/>
          </a:xfrm>
          <a:prstGeom prst="rect">
            <a:avLst/>
          </a:prstGeom>
          <a:noFill/>
        </p:spPr>
        <p:txBody>
          <a:bodyPr wrap="square" rtlCol="0">
            <a:spAutoFit/>
          </a:bodyPr>
          <a:lstStyle/>
          <a:p>
            <a:r>
              <a:rPr lang="es-PA" b="1" dirty="0"/>
              <a:t>JESUS QUIERE QUE CONFIEMOS EN EL.</a:t>
            </a:r>
          </a:p>
          <a:p>
            <a:r>
              <a:rPr lang="es-PA" b="1" dirty="0"/>
              <a:t>Todos tenemos miedos que vencer y son inevitables. Pero Jesús nos dice NO TENGAN MIEDO. Tengamos miedo a nuestras faltas, que ofenden a Jesús y lo hacen sentir  triste.</a:t>
            </a:r>
          </a:p>
          <a:p>
            <a:endParaRPr lang="en-US" b="1" dirty="0"/>
          </a:p>
          <a:p>
            <a:endParaRPr lang="en-US" dirty="0"/>
          </a:p>
        </p:txBody>
      </p:sp>
      <p:sp>
        <p:nvSpPr>
          <p:cNvPr id="10" name="TextBox 9"/>
          <p:cNvSpPr txBox="1"/>
          <p:nvPr/>
        </p:nvSpPr>
        <p:spPr>
          <a:xfrm>
            <a:off x="152400" y="4114800"/>
            <a:ext cx="4343400" cy="2523768"/>
          </a:xfrm>
          <a:prstGeom prst="rect">
            <a:avLst/>
          </a:prstGeom>
          <a:noFill/>
        </p:spPr>
        <p:txBody>
          <a:bodyPr wrap="square" rtlCol="0">
            <a:spAutoFit/>
          </a:bodyPr>
          <a:lstStyle/>
          <a:p>
            <a:pPr algn="just"/>
            <a:r>
              <a:rPr lang="es-VE" sz="2000" b="1" dirty="0"/>
              <a:t>En el CIRCO los trapecistas se lanzan al vacío sin miedo y hacen sus acrobacias, porque saben que si fallan hay una red que los protegerá. En el circo de la vida, el cristiano puede demostrar el mismo valor porque JESUS es nuestra red protectora.</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1735"/>
            <a:ext cx="8915400" cy="461665"/>
          </a:xfrm>
          <a:prstGeom prst="rect">
            <a:avLst/>
          </a:prstGeom>
          <a:noFill/>
        </p:spPr>
        <p:txBody>
          <a:bodyPr wrap="square" rtlCol="0">
            <a:spAutoFit/>
          </a:bodyPr>
          <a:lstStyle/>
          <a:p>
            <a:pPr algn="ctr"/>
            <a:r>
              <a:rPr lang="en-US" sz="2400" dirty="0">
                <a:solidFill>
                  <a:srgbClr val="FF0000"/>
                </a:solidFill>
                <a:latin typeface="Arial Black" pitchFamily="34" charset="0"/>
              </a:rPr>
              <a:t>“No </a:t>
            </a:r>
            <a:r>
              <a:rPr lang="en-US" sz="2400" dirty="0" err="1">
                <a:solidFill>
                  <a:srgbClr val="FF0000"/>
                </a:solidFill>
                <a:latin typeface="Arial Black" pitchFamily="34" charset="0"/>
              </a:rPr>
              <a:t>Tengan</a:t>
            </a:r>
            <a:r>
              <a:rPr lang="en-US" sz="2400" dirty="0">
                <a:solidFill>
                  <a:srgbClr val="FF0000"/>
                </a:solidFill>
                <a:latin typeface="Arial Black" pitchFamily="34" charset="0"/>
              </a:rPr>
              <a:t> </a:t>
            </a:r>
            <a:r>
              <a:rPr lang="en-US" sz="2400" dirty="0" err="1">
                <a:solidFill>
                  <a:srgbClr val="FF0000"/>
                </a:solidFill>
                <a:latin typeface="Arial Black" pitchFamily="34" charset="0"/>
              </a:rPr>
              <a:t>Miedo</a:t>
            </a:r>
            <a:r>
              <a:rPr lang="en-US" sz="2400" dirty="0">
                <a:solidFill>
                  <a:srgbClr val="FF0000"/>
                </a:solidFill>
                <a:latin typeface="Arial Black" pitchFamily="34" charset="0"/>
              </a:rPr>
              <a:t>”</a:t>
            </a:r>
          </a:p>
        </p:txBody>
      </p:sp>
      <p:sp>
        <p:nvSpPr>
          <p:cNvPr id="20484" name="AutoShape 4" descr="Historia del Sagrado Corazón de Jesús para niños - Biblia Box"/>
          <p:cNvSpPr>
            <a:spLocks noChangeAspect="1" noChangeArrowheads="1"/>
          </p:cNvSpPr>
          <p:nvPr/>
        </p:nvSpPr>
        <p:spPr bwMode="auto">
          <a:xfrm>
            <a:off x="155575" y="-922338"/>
            <a:ext cx="2105025" cy="1933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6" name="AutoShape 6" descr="Historia del Sagrado Corazón de Jesús para niños - Biblia Box"/>
          <p:cNvSpPr>
            <a:spLocks noChangeAspect="1" noChangeArrowheads="1"/>
          </p:cNvSpPr>
          <p:nvPr/>
        </p:nvSpPr>
        <p:spPr bwMode="auto">
          <a:xfrm>
            <a:off x="155575" y="-922338"/>
            <a:ext cx="2105025" cy="1933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603" name="Picture 3"/>
          <p:cNvPicPr>
            <a:picLocks noChangeAspect="1" noChangeArrowheads="1"/>
          </p:cNvPicPr>
          <p:nvPr/>
        </p:nvPicPr>
        <p:blipFill>
          <a:blip r:embed="rId2"/>
          <a:srcRect/>
          <a:stretch>
            <a:fillRect/>
          </a:stretch>
        </p:blipFill>
        <p:spPr bwMode="auto">
          <a:xfrm>
            <a:off x="4800600" y="2819400"/>
            <a:ext cx="4124325" cy="3638550"/>
          </a:xfrm>
          <a:prstGeom prst="rect">
            <a:avLst/>
          </a:prstGeom>
          <a:noFill/>
          <a:ln w="9525">
            <a:noFill/>
            <a:miter lim="800000"/>
            <a:headEnd/>
            <a:tailEnd/>
          </a:ln>
          <a:effectLst/>
        </p:spPr>
      </p:pic>
      <p:pic>
        <p:nvPicPr>
          <p:cNvPr id="25604" name="Picture 4"/>
          <p:cNvPicPr>
            <a:picLocks noChangeAspect="1" noChangeArrowheads="1"/>
          </p:cNvPicPr>
          <p:nvPr/>
        </p:nvPicPr>
        <p:blipFill>
          <a:blip r:embed="rId3"/>
          <a:srcRect/>
          <a:stretch>
            <a:fillRect/>
          </a:stretch>
        </p:blipFill>
        <p:spPr bwMode="auto">
          <a:xfrm>
            <a:off x="304800" y="1981200"/>
            <a:ext cx="4286250" cy="4457700"/>
          </a:xfrm>
          <a:prstGeom prst="rect">
            <a:avLst/>
          </a:prstGeom>
          <a:noFill/>
          <a:ln w="9525">
            <a:noFill/>
            <a:miter lim="800000"/>
            <a:headEnd/>
            <a:tailEnd/>
          </a:ln>
          <a:effectLst/>
        </p:spPr>
      </p:pic>
      <p:sp>
        <p:nvSpPr>
          <p:cNvPr id="13" name="TextBox 12"/>
          <p:cNvSpPr txBox="1"/>
          <p:nvPr/>
        </p:nvSpPr>
        <p:spPr>
          <a:xfrm>
            <a:off x="381000" y="533400"/>
            <a:ext cx="7391400" cy="830997"/>
          </a:xfrm>
          <a:prstGeom prst="rect">
            <a:avLst/>
          </a:prstGeom>
          <a:noFill/>
        </p:spPr>
        <p:txBody>
          <a:bodyPr wrap="square" rtlCol="0">
            <a:spAutoFit/>
          </a:bodyPr>
          <a:lstStyle/>
          <a:p>
            <a:pPr algn="ctr"/>
            <a:r>
              <a:rPr lang="es-EC" sz="2400" b="1" dirty="0">
                <a:solidFill>
                  <a:schemeClr val="accent6">
                    <a:lumMod val="75000"/>
                  </a:schemeClr>
                </a:solidFill>
              </a:rPr>
              <a:t>Confiemos nuestras vidas al Sagrado Corazón</a:t>
            </a:r>
          </a:p>
          <a:p>
            <a:pPr algn="ctr"/>
            <a:r>
              <a:rPr lang="es-EC" sz="2400" b="1" dirty="0">
                <a:solidFill>
                  <a:schemeClr val="accent6">
                    <a:lumMod val="75000"/>
                  </a:schemeClr>
                </a:solidFill>
              </a:rPr>
              <a:t>de Jesús y de María.</a:t>
            </a:r>
          </a:p>
        </p:txBody>
      </p:sp>
      <p:sp>
        <p:nvSpPr>
          <p:cNvPr id="14" name="TextBox 13"/>
          <p:cNvSpPr txBox="1"/>
          <p:nvPr/>
        </p:nvSpPr>
        <p:spPr>
          <a:xfrm>
            <a:off x="457200" y="1295400"/>
            <a:ext cx="3429000" cy="646331"/>
          </a:xfrm>
          <a:prstGeom prst="rect">
            <a:avLst/>
          </a:prstGeom>
          <a:noFill/>
        </p:spPr>
        <p:txBody>
          <a:bodyPr wrap="square" rtlCol="0">
            <a:spAutoFit/>
          </a:bodyPr>
          <a:lstStyle/>
          <a:p>
            <a:r>
              <a:rPr lang="es-PY" b="1" dirty="0"/>
              <a:t>Jesús le dijo a Santa Margarita: No tengas miedo……</a:t>
            </a:r>
          </a:p>
        </p:txBody>
      </p:sp>
      <p:sp>
        <p:nvSpPr>
          <p:cNvPr id="15" name="TextBox 14"/>
          <p:cNvSpPr txBox="1"/>
          <p:nvPr/>
        </p:nvSpPr>
        <p:spPr>
          <a:xfrm>
            <a:off x="5257800" y="1828800"/>
            <a:ext cx="3429000" cy="1200329"/>
          </a:xfrm>
          <a:prstGeom prst="rect">
            <a:avLst/>
          </a:prstGeom>
          <a:noFill/>
        </p:spPr>
        <p:txBody>
          <a:bodyPr wrap="square" rtlCol="0">
            <a:spAutoFit/>
          </a:bodyPr>
          <a:lstStyle/>
          <a:p>
            <a:r>
              <a:rPr lang="es-EC" b="1" dirty="0"/>
              <a:t>La Virgen María le dijo a Lucía en Fátima, No te desanimes, mi Inmaculado Corazón será tu refugio…</a:t>
            </a:r>
          </a:p>
        </p:txBody>
      </p:sp>
      <p:pic>
        <p:nvPicPr>
          <p:cNvPr id="16" name="Picture 15" descr="Nuevo-logo-amigos.jpg"/>
          <p:cNvPicPr>
            <a:picLocks noChangeAspect="1"/>
          </p:cNvPicPr>
          <p:nvPr/>
        </p:nvPicPr>
        <p:blipFill>
          <a:blip r:embed="rId4" cstate="print"/>
          <a:stretch>
            <a:fillRect/>
          </a:stretch>
        </p:blipFill>
        <p:spPr>
          <a:xfrm>
            <a:off x="7467600" y="76200"/>
            <a:ext cx="1600200" cy="16002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28600"/>
            <a:ext cx="8915400" cy="461665"/>
          </a:xfrm>
          <a:prstGeom prst="rect">
            <a:avLst/>
          </a:prstGeom>
          <a:noFill/>
        </p:spPr>
        <p:txBody>
          <a:bodyPr wrap="square" rtlCol="0">
            <a:spAutoFit/>
          </a:bodyPr>
          <a:lstStyle/>
          <a:p>
            <a:pPr algn="ctr"/>
            <a:r>
              <a:rPr lang="en-US" sz="2400" dirty="0">
                <a:solidFill>
                  <a:srgbClr val="FF0000"/>
                </a:solidFill>
                <a:latin typeface="Arial Black" pitchFamily="34" charset="0"/>
              </a:rPr>
              <a:t>ACTIVIDAD</a:t>
            </a:r>
          </a:p>
        </p:txBody>
      </p:sp>
      <p:sp>
        <p:nvSpPr>
          <p:cNvPr id="20484" name="AutoShape 4" descr="Historia del Sagrado Corazón de Jesús para niños - Biblia Box"/>
          <p:cNvSpPr>
            <a:spLocks noChangeAspect="1" noChangeArrowheads="1"/>
          </p:cNvSpPr>
          <p:nvPr/>
        </p:nvSpPr>
        <p:spPr bwMode="auto">
          <a:xfrm>
            <a:off x="155575" y="-922338"/>
            <a:ext cx="2105025" cy="1933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6" name="AutoShape 6" descr="Historia del Sagrado Corazón de Jesús para niños - Biblia Box"/>
          <p:cNvSpPr>
            <a:spLocks noChangeAspect="1" noChangeArrowheads="1"/>
          </p:cNvSpPr>
          <p:nvPr/>
        </p:nvSpPr>
        <p:spPr bwMode="auto">
          <a:xfrm>
            <a:off x="155575" y="-922338"/>
            <a:ext cx="2105025" cy="1933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TextBox 15"/>
          <p:cNvSpPr txBox="1"/>
          <p:nvPr/>
        </p:nvSpPr>
        <p:spPr>
          <a:xfrm>
            <a:off x="504825" y="5706070"/>
            <a:ext cx="8382000" cy="923330"/>
          </a:xfrm>
          <a:prstGeom prst="rect">
            <a:avLst/>
          </a:prstGeom>
          <a:noFill/>
        </p:spPr>
        <p:txBody>
          <a:bodyPr wrap="square" rtlCol="0">
            <a:spAutoFit/>
          </a:bodyPr>
          <a:lstStyle/>
          <a:p>
            <a:pPr algn="ctr"/>
            <a:r>
              <a:rPr lang="es-CO" b="1" dirty="0"/>
              <a:t>COLOREA LOS CORAZONES DE JESUS Y MARIA. Puedes hacer unas lindas tarjetas que te ayuden a recordar y repetir:  Sagrado Corazón de Jesús, en Ti Confío. </a:t>
            </a:r>
          </a:p>
          <a:p>
            <a:pPr algn="ctr"/>
            <a:r>
              <a:rPr lang="es-CO" b="1" dirty="0"/>
              <a:t>Dulce Corazón de María: Sé la salvación del alma mía.</a:t>
            </a:r>
          </a:p>
        </p:txBody>
      </p:sp>
      <p:pic>
        <p:nvPicPr>
          <p:cNvPr id="19" name="Picture 18" descr="Nuevo-logo-amigos.jpg"/>
          <p:cNvPicPr>
            <a:picLocks noChangeAspect="1"/>
          </p:cNvPicPr>
          <p:nvPr/>
        </p:nvPicPr>
        <p:blipFill>
          <a:blip r:embed="rId2" cstate="print"/>
          <a:stretch>
            <a:fillRect/>
          </a:stretch>
        </p:blipFill>
        <p:spPr>
          <a:xfrm>
            <a:off x="7924800" y="76200"/>
            <a:ext cx="1143000" cy="1143000"/>
          </a:xfrm>
          <a:prstGeom prst="rect">
            <a:avLst/>
          </a:prstGeom>
        </p:spPr>
      </p:pic>
      <p:pic>
        <p:nvPicPr>
          <p:cNvPr id="3" name="Picture 2">
            <a:extLst>
              <a:ext uri="{FF2B5EF4-FFF2-40B4-BE49-F238E27FC236}">
                <a16:creationId xmlns:a16="http://schemas.microsoft.com/office/drawing/2014/main" id="{AE64B9AD-9263-93B5-9A06-FF3C0EE8CA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337" y="1302454"/>
            <a:ext cx="4324955" cy="3419508"/>
          </a:xfrm>
          <a:prstGeom prst="rect">
            <a:avLst/>
          </a:prstGeom>
        </p:spPr>
      </p:pic>
      <p:pic>
        <p:nvPicPr>
          <p:cNvPr id="6" name="Picture 5">
            <a:extLst>
              <a:ext uri="{FF2B5EF4-FFF2-40B4-BE49-F238E27FC236}">
                <a16:creationId xmlns:a16="http://schemas.microsoft.com/office/drawing/2014/main" id="{1155B681-AB33-04F7-A330-C01CF3E4F0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9046" y="1302454"/>
            <a:ext cx="4324954" cy="34009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4343400" y="0"/>
            <a:ext cx="4800600" cy="68580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60000"/>
                  <a:lumOff val="40000"/>
                </a:schemeClr>
              </a:solidFill>
            </a:endParaRPr>
          </a:p>
        </p:txBody>
      </p:sp>
      <p:sp>
        <p:nvSpPr>
          <p:cNvPr id="6" name="TextBox 5"/>
          <p:cNvSpPr txBox="1"/>
          <p:nvPr/>
        </p:nvSpPr>
        <p:spPr>
          <a:xfrm>
            <a:off x="4543425" y="1720840"/>
            <a:ext cx="4343400" cy="3416320"/>
          </a:xfrm>
          <a:prstGeom prst="rect">
            <a:avLst/>
          </a:prstGeom>
          <a:noFill/>
        </p:spPr>
        <p:txBody>
          <a:bodyPr wrap="square" rtlCol="0">
            <a:spAutoFit/>
          </a:bodyPr>
          <a:lstStyle/>
          <a:p>
            <a:pPr algn="ctr"/>
            <a:r>
              <a:rPr lang="en-US" sz="5400" b="1" dirty="0">
                <a:solidFill>
                  <a:schemeClr val="bg1"/>
                </a:solidFill>
              </a:rPr>
              <a:t>Y DEL INMACULADO CORAZON DE MARIA</a:t>
            </a:r>
          </a:p>
        </p:txBody>
      </p:sp>
      <p:pic>
        <p:nvPicPr>
          <p:cNvPr id="4098" name="Picture 2" descr="INMACULADO CORAZÓN DE MARÍA | Madre arte, Santísima virgen maría"/>
          <p:cNvPicPr>
            <a:picLocks noChangeAspect="1" noChangeArrowheads="1"/>
          </p:cNvPicPr>
          <p:nvPr/>
        </p:nvPicPr>
        <p:blipFill>
          <a:blip r:embed="rId2"/>
          <a:srcRect/>
          <a:stretch>
            <a:fillRect/>
          </a:stretch>
        </p:blipFill>
        <p:spPr bwMode="auto">
          <a:xfrm>
            <a:off x="0" y="0"/>
            <a:ext cx="4343400" cy="6858000"/>
          </a:xfrm>
          <a:prstGeom prst="rect">
            <a:avLst/>
          </a:prstGeom>
          <a:noFill/>
        </p:spPr>
      </p:pic>
      <p:pic>
        <p:nvPicPr>
          <p:cNvPr id="8" name="Picture 7" descr="Nuevo-logo-amigos.jpg"/>
          <p:cNvPicPr>
            <a:picLocks noChangeAspect="1"/>
          </p:cNvPicPr>
          <p:nvPr/>
        </p:nvPicPr>
        <p:blipFill>
          <a:blip r:embed="rId3" cstate="print"/>
          <a:stretch>
            <a:fillRect/>
          </a:stretch>
        </p:blipFill>
        <p:spPr>
          <a:xfrm>
            <a:off x="7696200" y="0"/>
            <a:ext cx="1447800" cy="1447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www.aciprensa.com/fiestas/sagradocorazon/images/SagradoCorazonDeJesus.jpg"/>
          <p:cNvPicPr>
            <a:picLocks noChangeAspect="1" noChangeArrowheads="1"/>
          </p:cNvPicPr>
          <p:nvPr/>
        </p:nvPicPr>
        <p:blipFill>
          <a:blip r:embed="rId2"/>
          <a:srcRect/>
          <a:stretch>
            <a:fillRect/>
          </a:stretch>
        </p:blipFill>
        <p:spPr bwMode="auto">
          <a:xfrm>
            <a:off x="0" y="0"/>
            <a:ext cx="9144000" cy="5080000"/>
          </a:xfrm>
          <a:prstGeom prst="rect">
            <a:avLst/>
          </a:prstGeom>
          <a:noFill/>
        </p:spPr>
      </p:pic>
      <p:sp>
        <p:nvSpPr>
          <p:cNvPr id="8" name="TextBox 7"/>
          <p:cNvSpPr txBox="1"/>
          <p:nvPr/>
        </p:nvSpPr>
        <p:spPr>
          <a:xfrm>
            <a:off x="152400" y="5212140"/>
            <a:ext cx="8763000" cy="1569660"/>
          </a:xfrm>
          <a:prstGeom prst="rect">
            <a:avLst/>
          </a:prstGeom>
          <a:noFill/>
        </p:spPr>
        <p:txBody>
          <a:bodyPr wrap="square" rtlCol="0">
            <a:spAutoFit/>
          </a:bodyPr>
          <a:lstStyle/>
          <a:p>
            <a:pPr algn="just"/>
            <a:r>
              <a:rPr lang="en-US" sz="2400" dirty="0" err="1">
                <a:latin typeface="Arial Black" pitchFamily="34" charset="0"/>
              </a:rPr>
              <a:t>Jesús</a:t>
            </a:r>
            <a:r>
              <a:rPr lang="en-US" sz="2400" dirty="0">
                <a:latin typeface="Arial Black" pitchFamily="34" charset="0"/>
              </a:rPr>
              <a:t> </a:t>
            </a:r>
            <a:r>
              <a:rPr lang="en-US" sz="2400" dirty="0" err="1">
                <a:latin typeface="Arial Black" pitchFamily="34" charset="0"/>
              </a:rPr>
              <a:t>nos</a:t>
            </a:r>
            <a:r>
              <a:rPr lang="en-US" sz="2400" dirty="0">
                <a:latin typeface="Arial Black" pitchFamily="34" charset="0"/>
              </a:rPr>
              <a:t> </a:t>
            </a:r>
            <a:r>
              <a:rPr lang="en-US" sz="2400" dirty="0" err="1">
                <a:latin typeface="Arial Black" pitchFamily="34" charset="0"/>
              </a:rPr>
              <a:t>muestra</a:t>
            </a:r>
            <a:r>
              <a:rPr lang="en-US" sz="2400" dirty="0">
                <a:latin typeface="Arial Black" pitchFamily="34" charset="0"/>
              </a:rPr>
              <a:t> </a:t>
            </a:r>
            <a:r>
              <a:rPr lang="en-US" sz="2400" dirty="0" err="1">
                <a:latin typeface="Arial Black" pitchFamily="34" charset="0"/>
              </a:rPr>
              <a:t>su</a:t>
            </a:r>
            <a:r>
              <a:rPr lang="en-US" sz="2400" dirty="0">
                <a:latin typeface="Arial Black" pitchFamily="34" charset="0"/>
              </a:rPr>
              <a:t> GRAN CORAZON, </a:t>
            </a:r>
            <a:r>
              <a:rPr lang="en-US" sz="2400" dirty="0" err="1">
                <a:latin typeface="Arial Black" pitchFamily="34" charset="0"/>
              </a:rPr>
              <a:t>quiere</a:t>
            </a:r>
            <a:r>
              <a:rPr lang="en-US" sz="2400" dirty="0">
                <a:latin typeface="Arial Black" pitchFamily="34" charset="0"/>
              </a:rPr>
              <a:t> </a:t>
            </a:r>
            <a:r>
              <a:rPr lang="en-US" sz="2400" dirty="0" err="1">
                <a:latin typeface="Arial Black" pitchFamily="34" charset="0"/>
              </a:rPr>
              <a:t>decirnos</a:t>
            </a:r>
            <a:r>
              <a:rPr lang="en-US" sz="2400" dirty="0">
                <a:latin typeface="Arial Black" pitchFamily="34" charset="0"/>
              </a:rPr>
              <a:t> </a:t>
            </a:r>
            <a:r>
              <a:rPr lang="en-US" sz="2400" dirty="0" err="1">
                <a:latin typeface="Arial Black" pitchFamily="34" charset="0"/>
              </a:rPr>
              <a:t>cuánto</a:t>
            </a:r>
            <a:r>
              <a:rPr lang="en-US" sz="2400" dirty="0">
                <a:latin typeface="Arial Black" pitchFamily="34" charset="0"/>
              </a:rPr>
              <a:t> </a:t>
            </a:r>
            <a:r>
              <a:rPr lang="en-US" sz="2400" dirty="0" err="1">
                <a:latin typeface="Arial Black" pitchFamily="34" charset="0"/>
              </a:rPr>
              <a:t>nos</a:t>
            </a:r>
            <a:r>
              <a:rPr lang="en-US" sz="2400" dirty="0">
                <a:latin typeface="Arial Black" pitchFamily="34" charset="0"/>
              </a:rPr>
              <a:t> AMA. De </a:t>
            </a:r>
            <a:r>
              <a:rPr lang="en-US" sz="2400" dirty="0" err="1">
                <a:latin typeface="Arial Black" pitchFamily="34" charset="0"/>
              </a:rPr>
              <a:t>ese</a:t>
            </a:r>
            <a:r>
              <a:rPr lang="en-US" sz="2400" dirty="0">
                <a:latin typeface="Arial Black" pitchFamily="34" charset="0"/>
              </a:rPr>
              <a:t> </a:t>
            </a:r>
            <a:r>
              <a:rPr lang="en-US" sz="2400" dirty="0" err="1">
                <a:latin typeface="Arial Black" pitchFamily="34" charset="0"/>
              </a:rPr>
              <a:t>corazón</a:t>
            </a:r>
            <a:r>
              <a:rPr lang="en-US" sz="2400" dirty="0">
                <a:latin typeface="Arial Black" pitchFamily="34" charset="0"/>
              </a:rPr>
              <a:t> </a:t>
            </a:r>
            <a:r>
              <a:rPr lang="en-US" sz="2400" dirty="0" err="1">
                <a:latin typeface="Arial Black" pitchFamily="34" charset="0"/>
              </a:rPr>
              <a:t>brotó</a:t>
            </a:r>
            <a:r>
              <a:rPr lang="en-US" sz="2400" dirty="0">
                <a:latin typeface="Arial Black" pitchFamily="34" charset="0"/>
              </a:rPr>
              <a:t> Sangre y Agua. </a:t>
            </a:r>
            <a:r>
              <a:rPr lang="en-US" sz="2400" dirty="0" err="1">
                <a:latin typeface="Arial Black" pitchFamily="34" charset="0"/>
              </a:rPr>
              <a:t>Por</a:t>
            </a:r>
            <a:r>
              <a:rPr lang="en-US" sz="2400" dirty="0">
                <a:latin typeface="Arial Black" pitchFamily="34" charset="0"/>
              </a:rPr>
              <a:t> </a:t>
            </a:r>
            <a:r>
              <a:rPr lang="en-US" sz="2400" dirty="0" err="1">
                <a:latin typeface="Arial Black" pitchFamily="34" charset="0"/>
              </a:rPr>
              <a:t>ese</a:t>
            </a:r>
            <a:r>
              <a:rPr lang="en-US" sz="2400" dirty="0">
                <a:latin typeface="Arial Black" pitchFamily="34" charset="0"/>
              </a:rPr>
              <a:t> </a:t>
            </a:r>
            <a:r>
              <a:rPr lang="en-US" sz="2400" dirty="0" err="1">
                <a:latin typeface="Arial Black" pitchFamily="34" charset="0"/>
              </a:rPr>
              <a:t>corazón</a:t>
            </a:r>
            <a:r>
              <a:rPr lang="en-US" sz="2400" dirty="0">
                <a:latin typeface="Arial Black" pitchFamily="34" charset="0"/>
              </a:rPr>
              <a:t> se </a:t>
            </a:r>
            <a:r>
              <a:rPr lang="en-US" sz="2400" dirty="0" err="1">
                <a:latin typeface="Arial Black" pitchFamily="34" charset="0"/>
              </a:rPr>
              <a:t>abrieron</a:t>
            </a:r>
            <a:r>
              <a:rPr lang="en-US" sz="2400" dirty="0">
                <a:latin typeface="Arial Black" pitchFamily="34" charset="0"/>
              </a:rPr>
              <a:t> </a:t>
            </a:r>
            <a:r>
              <a:rPr lang="en-US" sz="2400" dirty="0" err="1">
                <a:latin typeface="Arial Black" pitchFamily="34" charset="0"/>
              </a:rPr>
              <a:t>las</a:t>
            </a:r>
            <a:r>
              <a:rPr lang="en-US" sz="2400" dirty="0">
                <a:latin typeface="Arial Black" pitchFamily="34" charset="0"/>
              </a:rPr>
              <a:t> </a:t>
            </a:r>
            <a:r>
              <a:rPr lang="en-US" sz="2400" dirty="0" err="1">
                <a:latin typeface="Arial Black" pitchFamily="34" charset="0"/>
              </a:rPr>
              <a:t>puertas</a:t>
            </a:r>
            <a:r>
              <a:rPr lang="en-US" sz="2400" dirty="0">
                <a:latin typeface="Arial Black" pitchFamily="34" charset="0"/>
              </a:rPr>
              <a:t> del </a:t>
            </a:r>
            <a:r>
              <a:rPr lang="en-US" sz="2400" dirty="0" err="1">
                <a:latin typeface="Arial Black" pitchFamily="34" charset="0"/>
              </a:rPr>
              <a:t>Cielo</a:t>
            </a:r>
            <a:r>
              <a:rPr lang="en-US" sz="2400" dirty="0">
                <a:latin typeface="Arial Black" pitchFamily="34" charset="0"/>
              </a:rPr>
              <a:t> </a:t>
            </a:r>
            <a:r>
              <a:rPr lang="en-US" sz="2400" dirty="0" err="1">
                <a:latin typeface="Arial Black" pitchFamily="34" charset="0"/>
              </a:rPr>
              <a:t>para</a:t>
            </a:r>
            <a:r>
              <a:rPr lang="en-US" sz="2400" dirty="0">
                <a:latin typeface="Arial Black" pitchFamily="34" charset="0"/>
              </a:rPr>
              <a:t> </a:t>
            </a:r>
            <a:r>
              <a:rPr lang="en-US" sz="2400" dirty="0" err="1">
                <a:latin typeface="Arial Black" pitchFamily="34" charset="0"/>
              </a:rPr>
              <a:t>toda</a:t>
            </a:r>
            <a:r>
              <a:rPr lang="en-US" sz="2400" dirty="0">
                <a:latin typeface="Arial Black" pitchFamily="34" charset="0"/>
              </a:rPr>
              <a:t> la </a:t>
            </a:r>
            <a:r>
              <a:rPr lang="en-US" sz="2400" dirty="0" err="1">
                <a:latin typeface="Arial Black" pitchFamily="34" charset="0"/>
              </a:rPr>
              <a:t>humanidad</a:t>
            </a:r>
            <a:r>
              <a:rPr lang="en-US" sz="2400" dirty="0">
                <a:latin typeface="Arial Black" pitchFamily="34" charset="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90600" y="1143000"/>
            <a:ext cx="6400800" cy="461665"/>
          </a:xfrm>
          <a:prstGeom prst="rect">
            <a:avLst/>
          </a:prstGeom>
          <a:noFill/>
        </p:spPr>
        <p:txBody>
          <a:bodyPr wrap="square" rtlCol="0">
            <a:spAutoFit/>
          </a:bodyPr>
          <a:lstStyle/>
          <a:p>
            <a:pPr algn="just"/>
            <a:r>
              <a:rPr lang="en-US" sz="2400" dirty="0">
                <a:latin typeface="Arial Black" pitchFamily="34" charset="0"/>
              </a:rPr>
              <a:t>SANTA MARGARITA DE ALACOQUE</a:t>
            </a:r>
          </a:p>
        </p:txBody>
      </p:sp>
      <p:sp>
        <p:nvSpPr>
          <p:cNvPr id="4" name="TextBox 3"/>
          <p:cNvSpPr txBox="1"/>
          <p:nvPr/>
        </p:nvSpPr>
        <p:spPr>
          <a:xfrm>
            <a:off x="0" y="228600"/>
            <a:ext cx="8458200" cy="830997"/>
          </a:xfrm>
          <a:prstGeom prst="rect">
            <a:avLst/>
          </a:prstGeom>
          <a:noFill/>
        </p:spPr>
        <p:txBody>
          <a:bodyPr wrap="square" rtlCol="0">
            <a:spAutoFit/>
          </a:bodyPr>
          <a:lstStyle/>
          <a:p>
            <a:pPr algn="ctr"/>
            <a:r>
              <a:rPr lang="en-US" sz="2400" dirty="0">
                <a:solidFill>
                  <a:srgbClr val="FF0000"/>
                </a:solidFill>
                <a:latin typeface="Arial Black" pitchFamily="34" charset="0"/>
              </a:rPr>
              <a:t>ORIGEN DE LA DEVOCION AL SAGRADO CORAZON DE JESUS</a:t>
            </a:r>
          </a:p>
        </p:txBody>
      </p:sp>
      <p:pic>
        <p:nvPicPr>
          <p:cNvPr id="16386" name="Picture 2"/>
          <p:cNvPicPr>
            <a:picLocks noChangeAspect="1" noChangeArrowheads="1"/>
          </p:cNvPicPr>
          <p:nvPr/>
        </p:nvPicPr>
        <p:blipFill>
          <a:blip r:embed="rId2"/>
          <a:srcRect/>
          <a:stretch>
            <a:fillRect/>
          </a:stretch>
        </p:blipFill>
        <p:spPr bwMode="auto">
          <a:xfrm>
            <a:off x="0" y="1676400"/>
            <a:ext cx="1899783" cy="3752850"/>
          </a:xfrm>
          <a:prstGeom prst="rect">
            <a:avLst/>
          </a:prstGeom>
          <a:noFill/>
          <a:ln w="9525">
            <a:noFill/>
            <a:miter lim="800000"/>
            <a:headEnd/>
            <a:tailEnd/>
          </a:ln>
          <a:effectLst/>
        </p:spPr>
      </p:pic>
      <p:pic>
        <p:nvPicPr>
          <p:cNvPr id="16387" name="Picture 3"/>
          <p:cNvPicPr>
            <a:picLocks noChangeAspect="1" noChangeArrowheads="1"/>
          </p:cNvPicPr>
          <p:nvPr/>
        </p:nvPicPr>
        <p:blipFill>
          <a:blip r:embed="rId3"/>
          <a:srcRect/>
          <a:stretch>
            <a:fillRect/>
          </a:stretch>
        </p:blipFill>
        <p:spPr bwMode="auto">
          <a:xfrm>
            <a:off x="2057400" y="1752600"/>
            <a:ext cx="2228850" cy="2171700"/>
          </a:xfrm>
          <a:prstGeom prst="rect">
            <a:avLst/>
          </a:prstGeom>
          <a:noFill/>
          <a:ln w="9525">
            <a:noFill/>
            <a:miter lim="800000"/>
            <a:headEnd/>
            <a:tailEnd/>
          </a:ln>
          <a:effectLst/>
        </p:spPr>
      </p:pic>
      <p:sp>
        <p:nvSpPr>
          <p:cNvPr id="7" name="TextBox 6"/>
          <p:cNvSpPr txBox="1"/>
          <p:nvPr/>
        </p:nvSpPr>
        <p:spPr>
          <a:xfrm>
            <a:off x="4800600" y="1600200"/>
            <a:ext cx="4114800" cy="646331"/>
          </a:xfrm>
          <a:prstGeom prst="rect">
            <a:avLst/>
          </a:prstGeom>
          <a:noFill/>
        </p:spPr>
        <p:txBody>
          <a:bodyPr wrap="square" rtlCol="0">
            <a:spAutoFit/>
          </a:bodyPr>
          <a:lstStyle/>
          <a:p>
            <a:r>
              <a:rPr lang="es-CL" dirty="0"/>
              <a:t>Nació el 25 de Julio de 1647 en Borgoña (Francia). </a:t>
            </a:r>
          </a:p>
        </p:txBody>
      </p:sp>
      <p:cxnSp>
        <p:nvCxnSpPr>
          <p:cNvPr id="10" name="Straight Arrow Connector 9"/>
          <p:cNvCxnSpPr/>
          <p:nvPr/>
        </p:nvCxnSpPr>
        <p:spPr>
          <a:xfrm rot="10800000" flipV="1">
            <a:off x="3200400" y="1981200"/>
            <a:ext cx="1524000" cy="1066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800600" y="2438400"/>
            <a:ext cx="3962400" cy="923330"/>
          </a:xfrm>
          <a:prstGeom prst="rect">
            <a:avLst/>
          </a:prstGeom>
          <a:noFill/>
        </p:spPr>
        <p:txBody>
          <a:bodyPr wrap="square" rtlCol="0">
            <a:spAutoFit/>
          </a:bodyPr>
          <a:lstStyle/>
          <a:p>
            <a:pPr algn="just"/>
            <a:r>
              <a:rPr lang="es-HN" dirty="0"/>
              <a:t>Desde niña contrajo una dolorosa enfermedad reumática que la obligó a estar en cama hasta los 15 años.</a:t>
            </a:r>
          </a:p>
        </p:txBody>
      </p:sp>
      <p:sp>
        <p:nvSpPr>
          <p:cNvPr id="12" name="TextBox 11"/>
          <p:cNvSpPr txBox="1"/>
          <p:nvPr/>
        </p:nvSpPr>
        <p:spPr>
          <a:xfrm>
            <a:off x="1752600" y="4114800"/>
            <a:ext cx="5029200" cy="2308324"/>
          </a:xfrm>
          <a:prstGeom prst="rect">
            <a:avLst/>
          </a:prstGeom>
          <a:noFill/>
        </p:spPr>
        <p:txBody>
          <a:bodyPr wrap="square" rtlCol="0">
            <a:spAutoFit/>
          </a:bodyPr>
          <a:lstStyle/>
          <a:p>
            <a:pPr algn="just"/>
            <a:r>
              <a:rPr lang="es-PY" dirty="0"/>
              <a:t>Buscó alivio en la Virgen Santísima. Le hizo una promesa de que si Ella le devolvía la salud, se haría una de sus hijas. Desde ese momento, la Virgen empezó a dirigir toda su vida. Y así fue creciendo en Margarita un gran  </a:t>
            </a:r>
            <a:r>
              <a:rPr lang="es-PY" b="1" dirty="0">
                <a:solidFill>
                  <a:srgbClr val="FF0000"/>
                </a:solidFill>
              </a:rPr>
              <a:t>AMOR</a:t>
            </a:r>
            <a:r>
              <a:rPr lang="es-PY" dirty="0"/>
              <a:t> a la oración y a Jesús Sacramentado. A los 24 años conoció a las religiosas “Hijas de Santa María”. Y Margarita sintió la voz de Jesús: </a:t>
            </a:r>
            <a:r>
              <a:rPr lang="es-PY" b="1" dirty="0"/>
              <a:t>“ Aquí es donde yo te quiero”.</a:t>
            </a:r>
          </a:p>
        </p:txBody>
      </p:sp>
      <p:pic>
        <p:nvPicPr>
          <p:cNvPr id="16390" name="Picture 6"/>
          <p:cNvPicPr>
            <a:picLocks noChangeAspect="1" noChangeArrowheads="1"/>
          </p:cNvPicPr>
          <p:nvPr/>
        </p:nvPicPr>
        <p:blipFill>
          <a:blip r:embed="rId4"/>
          <a:srcRect/>
          <a:stretch>
            <a:fillRect/>
          </a:stretch>
        </p:blipFill>
        <p:spPr bwMode="auto">
          <a:xfrm>
            <a:off x="6828817" y="3581400"/>
            <a:ext cx="2315183" cy="2914650"/>
          </a:xfrm>
          <a:prstGeom prst="rect">
            <a:avLst/>
          </a:prstGeom>
          <a:noFill/>
          <a:ln w="9525">
            <a:noFill/>
            <a:miter lim="800000"/>
            <a:headEnd/>
            <a:tailEnd/>
          </a:ln>
          <a:effectLst/>
        </p:spPr>
      </p:pic>
      <p:pic>
        <p:nvPicPr>
          <p:cNvPr id="15" name="Picture 14" descr="Nuevo-logo-amigos.jpg"/>
          <p:cNvPicPr>
            <a:picLocks noChangeAspect="1"/>
          </p:cNvPicPr>
          <p:nvPr/>
        </p:nvPicPr>
        <p:blipFill>
          <a:blip r:embed="rId5" cstate="print"/>
          <a:stretch>
            <a:fillRect/>
          </a:stretch>
        </p:blipFill>
        <p:spPr>
          <a:xfrm>
            <a:off x="7696200" y="0"/>
            <a:ext cx="1447800" cy="1447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6387"/>
                                        </p:tgtEl>
                                        <p:attrNameLst>
                                          <p:attrName>style.visibility</p:attrName>
                                        </p:attrNameLst>
                                      </p:cBhvr>
                                      <p:to>
                                        <p:strVal val="visible"/>
                                      </p:to>
                                    </p:set>
                                    <p:animEffect transition="in" filter="wipe(down)">
                                      <p:cBhvr>
                                        <p:cTn id="18" dur="500"/>
                                        <p:tgtEl>
                                          <p:spTgt spid="1638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 calcmode="lin" valueType="num">
                                      <p:cBhvr additive="base">
                                        <p:cTn id="2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animEffect transition="in" filter="fade">
                                      <p:cBhvr>
                                        <p:cTn id="29" dur="2000"/>
                                        <p:tgtEl>
                                          <p:spTgt spid="1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6390"/>
                                        </p:tgtEl>
                                        <p:attrNameLst>
                                          <p:attrName>style.visibility</p:attrName>
                                        </p:attrNameLst>
                                      </p:cBhvr>
                                      <p:to>
                                        <p:strVal val="visible"/>
                                      </p:to>
                                    </p:set>
                                    <p:animEffect transition="in" filter="wipe(down)">
                                      <p:cBhvr>
                                        <p:cTn id="34" dur="5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1" grpId="0" build="allAtOnce"/>
      <p:bldP spid="12"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28600"/>
            <a:ext cx="8458200" cy="830997"/>
          </a:xfrm>
          <a:prstGeom prst="rect">
            <a:avLst/>
          </a:prstGeom>
          <a:noFill/>
        </p:spPr>
        <p:txBody>
          <a:bodyPr wrap="square" rtlCol="0">
            <a:spAutoFit/>
          </a:bodyPr>
          <a:lstStyle/>
          <a:p>
            <a:pPr algn="ctr"/>
            <a:r>
              <a:rPr lang="en-US" sz="2400" dirty="0">
                <a:solidFill>
                  <a:srgbClr val="FF0000"/>
                </a:solidFill>
                <a:latin typeface="Arial Black" pitchFamily="34" charset="0"/>
              </a:rPr>
              <a:t>ORIGEN DE LA DEVOCION AL SAGRADO CORAZON DE JESUS</a:t>
            </a:r>
          </a:p>
        </p:txBody>
      </p:sp>
      <p:sp>
        <p:nvSpPr>
          <p:cNvPr id="11" name="TextBox 10"/>
          <p:cNvSpPr txBox="1"/>
          <p:nvPr/>
        </p:nvSpPr>
        <p:spPr>
          <a:xfrm>
            <a:off x="609600" y="1371600"/>
            <a:ext cx="5715000" cy="646331"/>
          </a:xfrm>
          <a:prstGeom prst="rect">
            <a:avLst/>
          </a:prstGeom>
          <a:noFill/>
        </p:spPr>
        <p:txBody>
          <a:bodyPr wrap="square" rtlCol="0">
            <a:spAutoFit/>
          </a:bodyPr>
          <a:lstStyle/>
          <a:p>
            <a:pPr algn="just"/>
            <a:r>
              <a:rPr lang="es-DO" dirty="0"/>
              <a:t>Un día Margarita estaba en Profunda Oración y de repente se le apareció Jesús mostrándole su divino  Corazón .</a:t>
            </a:r>
          </a:p>
        </p:txBody>
      </p:sp>
      <p:sp>
        <p:nvSpPr>
          <p:cNvPr id="12" name="TextBox 11"/>
          <p:cNvSpPr txBox="1"/>
          <p:nvPr/>
        </p:nvSpPr>
        <p:spPr>
          <a:xfrm>
            <a:off x="685800" y="2133600"/>
            <a:ext cx="5791200" cy="923330"/>
          </a:xfrm>
          <a:prstGeom prst="rect">
            <a:avLst/>
          </a:prstGeom>
          <a:noFill/>
        </p:spPr>
        <p:txBody>
          <a:bodyPr wrap="square" rtlCol="0">
            <a:spAutoFit/>
          </a:bodyPr>
          <a:lstStyle/>
          <a:p>
            <a:pPr algn="just"/>
            <a:r>
              <a:rPr lang="es-ES" dirty="0"/>
              <a:t>Y le dijo: “</a:t>
            </a:r>
            <a:r>
              <a:rPr lang="es-ES" b="1" dirty="0"/>
              <a:t>Mira este corazón que tanto ha amado a los hombres y se ha entregado por ellos y que ha recibido de los hombres casi siempre ingratitudes y faltas de respeto</a:t>
            </a:r>
            <a:r>
              <a:rPr lang="es-ES" dirty="0"/>
              <a:t>”.</a:t>
            </a:r>
            <a:endParaRPr lang="es-ES" b="1" dirty="0"/>
          </a:p>
        </p:txBody>
      </p:sp>
      <p:pic>
        <p:nvPicPr>
          <p:cNvPr id="17410" name="Picture 2"/>
          <p:cNvPicPr>
            <a:picLocks noChangeAspect="1" noChangeArrowheads="1"/>
          </p:cNvPicPr>
          <p:nvPr/>
        </p:nvPicPr>
        <p:blipFill>
          <a:blip r:embed="rId2"/>
          <a:srcRect/>
          <a:stretch>
            <a:fillRect/>
          </a:stretch>
        </p:blipFill>
        <p:spPr bwMode="auto">
          <a:xfrm>
            <a:off x="6400800" y="838200"/>
            <a:ext cx="2057400" cy="3245898"/>
          </a:xfrm>
          <a:prstGeom prst="rect">
            <a:avLst/>
          </a:prstGeom>
          <a:noFill/>
          <a:ln w="9525">
            <a:noFill/>
            <a:miter lim="800000"/>
            <a:headEnd/>
            <a:tailEnd/>
          </a:ln>
          <a:effectLst/>
        </p:spPr>
      </p:pic>
      <p:pic>
        <p:nvPicPr>
          <p:cNvPr id="17411" name="Picture 3"/>
          <p:cNvPicPr>
            <a:picLocks noChangeAspect="1" noChangeArrowheads="1"/>
          </p:cNvPicPr>
          <p:nvPr/>
        </p:nvPicPr>
        <p:blipFill>
          <a:blip r:embed="rId3"/>
          <a:srcRect/>
          <a:stretch>
            <a:fillRect/>
          </a:stretch>
        </p:blipFill>
        <p:spPr bwMode="auto">
          <a:xfrm>
            <a:off x="533400" y="3124200"/>
            <a:ext cx="2752725" cy="1819275"/>
          </a:xfrm>
          <a:prstGeom prst="rect">
            <a:avLst/>
          </a:prstGeom>
          <a:noFill/>
          <a:ln w="9525">
            <a:noFill/>
            <a:miter lim="800000"/>
            <a:headEnd/>
            <a:tailEnd/>
          </a:ln>
          <a:effectLst/>
        </p:spPr>
      </p:pic>
      <p:sp>
        <p:nvSpPr>
          <p:cNvPr id="13" name="TextBox 12"/>
          <p:cNvSpPr txBox="1"/>
          <p:nvPr/>
        </p:nvSpPr>
        <p:spPr>
          <a:xfrm>
            <a:off x="3429000" y="3810000"/>
            <a:ext cx="5181600" cy="1200329"/>
          </a:xfrm>
          <a:prstGeom prst="rect">
            <a:avLst/>
          </a:prstGeom>
          <a:noFill/>
        </p:spPr>
        <p:txBody>
          <a:bodyPr wrap="square" rtlCol="0">
            <a:spAutoFit/>
          </a:bodyPr>
          <a:lstStyle/>
          <a:p>
            <a:pPr algn="just"/>
            <a:r>
              <a:rPr lang="en-US" dirty="0"/>
              <a:t>“</a:t>
            </a:r>
            <a:r>
              <a:rPr lang="es-419" b="1" dirty="0"/>
              <a:t>Te pido que me rindas culto de modo especial el PRIMER VIERNES después de CORPUS CHRISTI, para reparar tantas ofensas. Entonces mi corazón derramará abundantes bendiciones</a:t>
            </a:r>
            <a:r>
              <a:rPr lang="es-419" dirty="0"/>
              <a:t>”.</a:t>
            </a:r>
            <a:endParaRPr lang="es-419" b="1" dirty="0"/>
          </a:p>
        </p:txBody>
      </p:sp>
      <p:sp>
        <p:nvSpPr>
          <p:cNvPr id="14" name="TextBox 13"/>
          <p:cNvSpPr txBox="1"/>
          <p:nvPr/>
        </p:nvSpPr>
        <p:spPr>
          <a:xfrm>
            <a:off x="533400" y="5334000"/>
            <a:ext cx="8077200" cy="1200329"/>
          </a:xfrm>
          <a:prstGeom prst="rect">
            <a:avLst/>
          </a:prstGeom>
          <a:noFill/>
        </p:spPr>
        <p:txBody>
          <a:bodyPr wrap="square" rtlCol="0">
            <a:spAutoFit/>
          </a:bodyPr>
          <a:lstStyle/>
          <a:p>
            <a:pPr algn="just"/>
            <a:r>
              <a:rPr lang="es-CL" dirty="0"/>
              <a:t>Por eso la iglesia estableció como </a:t>
            </a:r>
            <a:r>
              <a:rPr lang="es-CL" b="1" dirty="0"/>
              <a:t>Fiesta del Sagrado Corazón de Jesús </a:t>
            </a:r>
            <a:r>
              <a:rPr lang="es-CL" dirty="0"/>
              <a:t>el </a:t>
            </a:r>
            <a:r>
              <a:rPr lang="es-CL" b="1" dirty="0"/>
              <a:t>viernes siguiente</a:t>
            </a:r>
            <a:r>
              <a:rPr lang="es-CL" dirty="0"/>
              <a:t> a la Fiesta de Corpus Christi. Ese día, expresemos nuestro </a:t>
            </a:r>
            <a:r>
              <a:rPr lang="es-CL" b="1" dirty="0">
                <a:solidFill>
                  <a:srgbClr val="FF0000"/>
                </a:solidFill>
              </a:rPr>
              <a:t>AMOR</a:t>
            </a:r>
            <a:r>
              <a:rPr lang="es-CL" dirty="0"/>
              <a:t> y </a:t>
            </a:r>
            <a:r>
              <a:rPr lang="es-CL" b="1" dirty="0">
                <a:solidFill>
                  <a:srgbClr val="FF0000"/>
                </a:solidFill>
              </a:rPr>
              <a:t>RESPETO a Jesús</a:t>
            </a:r>
            <a:r>
              <a:rPr lang="es-CL" dirty="0"/>
              <a:t>,  que por amor a nosotros entregó su vida en la cruz y allí dejó que la lanza del soldado abriera su Corazón lleno de Misericordia por los pecadores.</a:t>
            </a:r>
          </a:p>
        </p:txBody>
      </p:sp>
      <p:pic>
        <p:nvPicPr>
          <p:cNvPr id="15" name="Picture 14" descr="Nuevo-logo-amigos.jpg"/>
          <p:cNvPicPr>
            <a:picLocks noChangeAspect="1"/>
          </p:cNvPicPr>
          <p:nvPr/>
        </p:nvPicPr>
        <p:blipFill>
          <a:blip r:embed="rId4" cstate="print"/>
          <a:stretch>
            <a:fillRect/>
          </a:stretch>
        </p:blipFill>
        <p:spPr>
          <a:xfrm>
            <a:off x="7848600" y="0"/>
            <a:ext cx="1295400" cy="1295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0"/>
                                        </p:tgtEl>
                                        <p:attrNameLst>
                                          <p:attrName>style.visibility</p:attrName>
                                        </p:attrNameLst>
                                      </p:cBhvr>
                                      <p:to>
                                        <p:strVal val="visible"/>
                                      </p:to>
                                    </p:set>
                                    <p:animEffect transition="in" filter="fade">
                                      <p:cBhvr>
                                        <p:cTn id="12" dur="2000"/>
                                        <p:tgtEl>
                                          <p:spTgt spid="174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wipe(down)">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411"/>
                                        </p:tgtEl>
                                        <p:attrNameLst>
                                          <p:attrName>style.visibility</p:attrName>
                                        </p:attrNameLst>
                                      </p:cBhvr>
                                      <p:to>
                                        <p:strVal val="visible"/>
                                      </p:to>
                                    </p:set>
                                    <p:animEffect transition="in" filter="wipe(down)">
                                      <p:cBhvr>
                                        <p:cTn id="22" dur="500"/>
                                        <p:tgtEl>
                                          <p:spTgt spid="174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20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 calcmode="lin" valueType="num">
                                      <p:cBhvr additive="base">
                                        <p:cTn id="32"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12" grpId="0" build="allAtOnce"/>
      <p:bldP spid="13" grpId="0" build="allAtOnce"/>
      <p:bldP spid="14"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28600"/>
            <a:ext cx="8458200" cy="830997"/>
          </a:xfrm>
          <a:prstGeom prst="rect">
            <a:avLst/>
          </a:prstGeom>
          <a:noFill/>
        </p:spPr>
        <p:txBody>
          <a:bodyPr wrap="square" rtlCol="0">
            <a:spAutoFit/>
          </a:bodyPr>
          <a:lstStyle/>
          <a:p>
            <a:pPr algn="ctr"/>
            <a:r>
              <a:rPr lang="en-US" sz="2400" dirty="0">
                <a:solidFill>
                  <a:srgbClr val="FF0000"/>
                </a:solidFill>
                <a:latin typeface="Arial Black" pitchFamily="34" charset="0"/>
              </a:rPr>
              <a:t>12 PROMESAS QUE HIZO EL SAGRADO </a:t>
            </a:r>
          </a:p>
          <a:p>
            <a:pPr algn="ctr"/>
            <a:r>
              <a:rPr lang="en-US" sz="2400" dirty="0">
                <a:solidFill>
                  <a:srgbClr val="FF0000"/>
                </a:solidFill>
                <a:latin typeface="Arial Black" pitchFamily="34" charset="0"/>
              </a:rPr>
              <a:t>CORAZON DE JESUS</a:t>
            </a:r>
          </a:p>
        </p:txBody>
      </p:sp>
      <p:pic>
        <p:nvPicPr>
          <p:cNvPr id="18437" name="Picture 5"/>
          <p:cNvPicPr>
            <a:picLocks noChangeAspect="1" noChangeArrowheads="1"/>
          </p:cNvPicPr>
          <p:nvPr/>
        </p:nvPicPr>
        <p:blipFill>
          <a:blip r:embed="rId2"/>
          <a:srcRect/>
          <a:stretch>
            <a:fillRect/>
          </a:stretch>
        </p:blipFill>
        <p:spPr bwMode="auto">
          <a:xfrm>
            <a:off x="37714" y="2009775"/>
            <a:ext cx="3238886" cy="3629025"/>
          </a:xfrm>
          <a:prstGeom prst="rect">
            <a:avLst/>
          </a:prstGeom>
          <a:noFill/>
          <a:ln w="9525">
            <a:noFill/>
            <a:miter lim="800000"/>
            <a:headEnd/>
            <a:tailEnd/>
          </a:ln>
          <a:effectLst/>
        </p:spPr>
      </p:pic>
      <p:pic>
        <p:nvPicPr>
          <p:cNvPr id="15" name="Picture 14" descr="Nuevo-logo-amigos.jpg"/>
          <p:cNvPicPr>
            <a:picLocks noChangeAspect="1"/>
          </p:cNvPicPr>
          <p:nvPr/>
        </p:nvPicPr>
        <p:blipFill>
          <a:blip r:embed="rId3" cstate="print"/>
          <a:stretch>
            <a:fillRect/>
          </a:stretch>
        </p:blipFill>
        <p:spPr>
          <a:xfrm>
            <a:off x="7962514" y="0"/>
            <a:ext cx="1181486" cy="1181486"/>
          </a:xfrm>
          <a:prstGeom prst="rect">
            <a:avLst/>
          </a:prstGeom>
        </p:spPr>
      </p:pic>
      <p:sp>
        <p:nvSpPr>
          <p:cNvPr id="10" name="TextBox 9"/>
          <p:cNvSpPr txBox="1"/>
          <p:nvPr/>
        </p:nvSpPr>
        <p:spPr>
          <a:xfrm>
            <a:off x="3352800" y="1162019"/>
            <a:ext cx="5791200" cy="5632311"/>
          </a:xfrm>
          <a:prstGeom prst="rect">
            <a:avLst/>
          </a:prstGeom>
          <a:noFill/>
        </p:spPr>
        <p:txBody>
          <a:bodyPr wrap="square" rtlCol="0">
            <a:spAutoFit/>
          </a:bodyPr>
          <a:lstStyle/>
          <a:p>
            <a:pPr marL="457200" indent="-457200">
              <a:buFont typeface="+mj-lt"/>
              <a:buAutoNum type="arabicPeriod"/>
            </a:pPr>
            <a:r>
              <a:rPr lang="es-419" sz="2000" dirty="0"/>
              <a:t>Bendeciré a los que se consagren a mi Corazón.</a:t>
            </a:r>
          </a:p>
          <a:p>
            <a:pPr marL="457200" indent="-457200">
              <a:buFont typeface="+mj-lt"/>
              <a:buAutoNum type="arabicPeriod"/>
            </a:pPr>
            <a:r>
              <a:rPr lang="es-419" sz="2000" dirty="0"/>
              <a:t>Les daré paz a sus familias</a:t>
            </a:r>
          </a:p>
          <a:p>
            <a:pPr marL="457200" indent="-457200">
              <a:buFont typeface="+mj-lt"/>
              <a:buAutoNum type="arabicPeriod"/>
            </a:pPr>
            <a:r>
              <a:rPr lang="es-419" sz="2000" dirty="0"/>
              <a:t>Les consolaré en sus tristezas</a:t>
            </a:r>
          </a:p>
          <a:p>
            <a:pPr marL="457200" indent="-457200">
              <a:buFont typeface="+mj-lt"/>
              <a:buAutoNum type="arabicPeriod"/>
            </a:pPr>
            <a:r>
              <a:rPr lang="es-419" sz="2000" dirty="0"/>
              <a:t>Seré su amparo en su vida y en la hora de su muerte.</a:t>
            </a:r>
          </a:p>
          <a:p>
            <a:pPr marL="457200" indent="-457200">
              <a:buFont typeface="+mj-lt"/>
              <a:buAutoNum type="arabicPeriod"/>
            </a:pPr>
            <a:r>
              <a:rPr lang="es-419" sz="2000" dirty="0"/>
              <a:t>Bendeciré sus empresas.</a:t>
            </a:r>
          </a:p>
          <a:p>
            <a:pPr marL="457200" indent="-457200">
              <a:buFont typeface="+mj-lt"/>
              <a:buAutoNum type="arabicPeriod"/>
            </a:pPr>
            <a:r>
              <a:rPr lang="es-419" sz="2000" dirty="0"/>
              <a:t>Los pecadores encontrarán misericordia en mi corazón.</a:t>
            </a:r>
          </a:p>
          <a:p>
            <a:pPr marL="457200" indent="-457200">
              <a:buFont typeface="+mj-lt"/>
              <a:buAutoNum type="arabicPeriod"/>
            </a:pPr>
            <a:r>
              <a:rPr lang="es-419" sz="2000" dirty="0"/>
              <a:t>Les daré fervor a las almas tibias.</a:t>
            </a:r>
          </a:p>
          <a:p>
            <a:pPr marL="457200" indent="-457200">
              <a:buFont typeface="+mj-lt"/>
              <a:buAutoNum type="arabicPeriod"/>
            </a:pPr>
            <a:r>
              <a:rPr lang="es-419" sz="2000" dirty="0"/>
              <a:t>Se elevarán rápidamente a la santidad.</a:t>
            </a:r>
          </a:p>
          <a:p>
            <a:pPr marL="457200" indent="-457200">
              <a:buFont typeface="+mj-lt"/>
              <a:buAutoNum type="arabicPeriod"/>
            </a:pPr>
            <a:r>
              <a:rPr lang="es-419" sz="2000" dirty="0"/>
              <a:t>Bendeciré los hogares donde se honre mi Corazón.</a:t>
            </a:r>
          </a:p>
          <a:p>
            <a:pPr marL="457200" indent="-457200">
              <a:buFont typeface="+mj-lt"/>
              <a:buAutoNum type="arabicPeriod"/>
            </a:pPr>
            <a:r>
              <a:rPr lang="es-419" sz="2000" dirty="0"/>
              <a:t>Daré a los sacerdotes la gracias de ablandar los corazones endurecidos</a:t>
            </a:r>
          </a:p>
          <a:p>
            <a:pPr marL="457200" indent="-457200">
              <a:buFont typeface="+mj-lt"/>
              <a:buAutoNum type="arabicPeriod"/>
            </a:pPr>
            <a:r>
              <a:rPr lang="es-419" sz="2000" dirty="0"/>
              <a:t>Escribiré en mi corazón el nombre de quienes den a conocer mi AMOR.</a:t>
            </a:r>
          </a:p>
          <a:p>
            <a:pPr marL="457200" indent="-457200">
              <a:buFont typeface="+mj-lt"/>
              <a:buAutoNum type="arabicPeriod"/>
            </a:pPr>
            <a:r>
              <a:rPr lang="es-419" sz="2000" dirty="0"/>
              <a:t>Daré una gracia especial a quienes comulguen los nueve (9) primeros viernes de cada mes.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28600"/>
            <a:ext cx="7772400" cy="830997"/>
          </a:xfrm>
          <a:prstGeom prst="rect">
            <a:avLst/>
          </a:prstGeom>
          <a:noFill/>
        </p:spPr>
        <p:txBody>
          <a:bodyPr wrap="square" rtlCol="0">
            <a:spAutoFit/>
          </a:bodyPr>
          <a:lstStyle/>
          <a:p>
            <a:pPr algn="ctr"/>
            <a:r>
              <a:rPr lang="en-US" sz="2400" dirty="0">
                <a:solidFill>
                  <a:srgbClr val="FF0000"/>
                </a:solidFill>
                <a:latin typeface="Arial Black" pitchFamily="34" charset="0"/>
              </a:rPr>
              <a:t>ORIGEN DE LA DEVOCION AL INMACULADO CORAZON DE MARIA</a:t>
            </a:r>
          </a:p>
        </p:txBody>
      </p:sp>
      <p:pic>
        <p:nvPicPr>
          <p:cNvPr id="19460" name="Picture 4"/>
          <p:cNvPicPr>
            <a:picLocks noChangeAspect="1" noChangeArrowheads="1"/>
          </p:cNvPicPr>
          <p:nvPr/>
        </p:nvPicPr>
        <p:blipFill>
          <a:blip r:embed="rId2"/>
          <a:srcRect/>
          <a:stretch>
            <a:fillRect/>
          </a:stretch>
        </p:blipFill>
        <p:spPr bwMode="auto">
          <a:xfrm>
            <a:off x="0" y="1828800"/>
            <a:ext cx="5867400" cy="4505325"/>
          </a:xfrm>
          <a:prstGeom prst="rect">
            <a:avLst/>
          </a:prstGeom>
          <a:noFill/>
          <a:ln w="9525">
            <a:noFill/>
            <a:miter lim="800000"/>
            <a:headEnd/>
            <a:tailEnd/>
          </a:ln>
          <a:effectLst/>
        </p:spPr>
      </p:pic>
      <p:sp>
        <p:nvSpPr>
          <p:cNvPr id="7" name="TextBox 6"/>
          <p:cNvSpPr txBox="1"/>
          <p:nvPr/>
        </p:nvSpPr>
        <p:spPr>
          <a:xfrm>
            <a:off x="2895600" y="1524000"/>
            <a:ext cx="5867400" cy="1200329"/>
          </a:xfrm>
          <a:prstGeom prst="rect">
            <a:avLst/>
          </a:prstGeom>
          <a:noFill/>
        </p:spPr>
        <p:txBody>
          <a:bodyPr wrap="square" rtlCol="0">
            <a:spAutoFit/>
          </a:bodyPr>
          <a:lstStyle/>
          <a:p>
            <a:r>
              <a:rPr lang="es-CO" dirty="0"/>
              <a:t>María, Nuestra Mamá del Cielo, también tiene un corazón lleno de amor por nosotros. Ella nos lleva de su mano hacia Jesús, nos ayuda a ser buenos, para poder regalarle a Jesús nuestro corazón lleno de amor.</a:t>
            </a:r>
          </a:p>
        </p:txBody>
      </p:sp>
      <p:sp>
        <p:nvSpPr>
          <p:cNvPr id="9" name="TextBox 8"/>
          <p:cNvSpPr txBox="1"/>
          <p:nvPr/>
        </p:nvSpPr>
        <p:spPr>
          <a:xfrm>
            <a:off x="2895600" y="2819400"/>
            <a:ext cx="5867400" cy="923330"/>
          </a:xfrm>
          <a:prstGeom prst="rect">
            <a:avLst/>
          </a:prstGeom>
          <a:noFill/>
        </p:spPr>
        <p:txBody>
          <a:bodyPr wrap="square" rtlCol="0">
            <a:spAutoFit/>
          </a:bodyPr>
          <a:lstStyle/>
          <a:p>
            <a:r>
              <a:rPr lang="es-UY" dirty="0"/>
              <a:t>Así como Jesús habló a Santa Margarita, María se les apareció seis veces </a:t>
            </a:r>
            <a:r>
              <a:rPr lang="es-UY" b="1" dirty="0"/>
              <a:t>a tres niños pastores </a:t>
            </a:r>
            <a:r>
              <a:rPr lang="es-UY" dirty="0"/>
              <a:t>( Lucía, Francisco y Jacinta), en un lugar que se llama </a:t>
            </a:r>
            <a:r>
              <a:rPr lang="es-UY" b="1" dirty="0">
                <a:solidFill>
                  <a:srgbClr val="0070C0"/>
                </a:solidFill>
              </a:rPr>
              <a:t>Fátima </a:t>
            </a:r>
            <a:r>
              <a:rPr lang="es-UY" dirty="0"/>
              <a:t>en Portugal</a:t>
            </a:r>
            <a:r>
              <a:rPr lang="es-UY" b="1" dirty="0">
                <a:solidFill>
                  <a:srgbClr val="0070C0"/>
                </a:solidFill>
              </a:rPr>
              <a:t>.</a:t>
            </a:r>
          </a:p>
        </p:txBody>
      </p:sp>
      <p:sp>
        <p:nvSpPr>
          <p:cNvPr id="11" name="TextBox 10"/>
          <p:cNvSpPr txBox="1"/>
          <p:nvPr/>
        </p:nvSpPr>
        <p:spPr>
          <a:xfrm>
            <a:off x="5791200" y="3886200"/>
            <a:ext cx="3505200" cy="2585323"/>
          </a:xfrm>
          <a:prstGeom prst="rect">
            <a:avLst/>
          </a:prstGeom>
          <a:noFill/>
        </p:spPr>
        <p:txBody>
          <a:bodyPr wrap="square" rtlCol="0">
            <a:spAutoFit/>
          </a:bodyPr>
          <a:lstStyle/>
          <a:p>
            <a:r>
              <a:rPr lang="es-ES_tradnl" dirty="0"/>
              <a:t>En sus apariciones, María les pidió que:</a:t>
            </a:r>
          </a:p>
          <a:p>
            <a:endParaRPr lang="es-ES_tradnl" dirty="0"/>
          </a:p>
          <a:p>
            <a:pPr marL="342900" indent="-342900">
              <a:buFont typeface="+mj-lt"/>
              <a:buAutoNum type="arabicPeriod"/>
            </a:pPr>
            <a:r>
              <a:rPr lang="es-ES_tradnl" b="1" dirty="0"/>
              <a:t>Recen el rosario</a:t>
            </a:r>
          </a:p>
          <a:p>
            <a:pPr marL="342900" indent="-342900">
              <a:buFont typeface="+mj-lt"/>
              <a:buAutoNum type="arabicPeriod"/>
            </a:pPr>
            <a:r>
              <a:rPr lang="es-ES_tradnl" b="1" dirty="0"/>
              <a:t>Se consagren a su Inmaculado Corazón</a:t>
            </a:r>
          </a:p>
          <a:p>
            <a:pPr marL="342900" indent="-342900">
              <a:buFont typeface="+mj-lt"/>
              <a:buAutoNum type="arabicPeriod"/>
            </a:pPr>
            <a:r>
              <a:rPr lang="es-ES_tradnl" b="1" dirty="0"/>
              <a:t>Pidan mucho por la conversión de los pecadores </a:t>
            </a:r>
          </a:p>
          <a:p>
            <a:pPr marL="342900" indent="-342900">
              <a:buFont typeface="+mj-lt"/>
              <a:buAutoNum type="arabicPeriod"/>
            </a:pPr>
            <a:r>
              <a:rPr lang="es-ES_tradnl" b="1" dirty="0"/>
              <a:t>Pidan  por la paz del Mundo</a:t>
            </a:r>
            <a:r>
              <a:rPr lang="es-ES_tradnl" dirty="0"/>
              <a:t>.</a:t>
            </a:r>
          </a:p>
        </p:txBody>
      </p:sp>
      <p:pic>
        <p:nvPicPr>
          <p:cNvPr id="12" name="Picture 11" descr="Nuevo-logo-amigos.jpg"/>
          <p:cNvPicPr>
            <a:picLocks noChangeAspect="1"/>
          </p:cNvPicPr>
          <p:nvPr/>
        </p:nvPicPr>
        <p:blipFill>
          <a:blip r:embed="rId3" cstate="print"/>
          <a:stretch>
            <a:fillRect/>
          </a:stretch>
        </p:blipFill>
        <p:spPr>
          <a:xfrm>
            <a:off x="7543800" y="76200"/>
            <a:ext cx="1524000" cy="1524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915400" cy="461665"/>
          </a:xfrm>
          <a:prstGeom prst="rect">
            <a:avLst/>
          </a:prstGeom>
          <a:noFill/>
        </p:spPr>
        <p:txBody>
          <a:bodyPr wrap="square" rtlCol="0">
            <a:spAutoFit/>
          </a:bodyPr>
          <a:lstStyle/>
          <a:p>
            <a:pPr algn="ctr"/>
            <a:r>
              <a:rPr lang="en-US" sz="2400" dirty="0">
                <a:solidFill>
                  <a:srgbClr val="FF0000"/>
                </a:solidFill>
                <a:latin typeface="Arial Black" pitchFamily="34" charset="0"/>
              </a:rPr>
              <a:t>DEVOCION AL INMACULADO CORAZON DE MARIA</a:t>
            </a:r>
          </a:p>
        </p:txBody>
      </p:sp>
      <p:sp>
        <p:nvSpPr>
          <p:cNvPr id="7" name="TextBox 6"/>
          <p:cNvSpPr txBox="1"/>
          <p:nvPr/>
        </p:nvSpPr>
        <p:spPr>
          <a:xfrm>
            <a:off x="3657600" y="533400"/>
            <a:ext cx="5257800" cy="2308324"/>
          </a:xfrm>
          <a:prstGeom prst="rect">
            <a:avLst/>
          </a:prstGeom>
          <a:noFill/>
        </p:spPr>
        <p:txBody>
          <a:bodyPr wrap="square" rtlCol="0">
            <a:spAutoFit/>
          </a:bodyPr>
          <a:lstStyle/>
          <a:p>
            <a:pPr algn="just"/>
            <a:r>
              <a:rPr lang="es-CL" dirty="0"/>
              <a:t>En la tercera aparición en Fátima (Portugal), la Virgen María le dijo a  Lucía: “ </a:t>
            </a:r>
            <a:r>
              <a:rPr lang="es-CL" b="1" dirty="0"/>
              <a:t>Nuestro Señor quiere que se establezca en el mundo la devoción a mi Inmaculado Corazón. Si se hace lo que te digo se salvarán muchas almas y habrá paz, terminará la guerra….Quiero que se consagre el mundo a mi Corazón y que en reparación se comulgue el primer sábado de cada mes, durante cinco (5) meses</a:t>
            </a:r>
            <a:r>
              <a:rPr lang="es-CL" dirty="0"/>
              <a:t>…”</a:t>
            </a:r>
          </a:p>
        </p:txBody>
      </p:sp>
      <p:pic>
        <p:nvPicPr>
          <p:cNvPr id="20482"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p:blipFill>
        <p:spPr bwMode="auto">
          <a:xfrm>
            <a:off x="152400" y="400050"/>
            <a:ext cx="3286197" cy="6457950"/>
          </a:xfrm>
          <a:prstGeom prst="rect">
            <a:avLst/>
          </a:prstGeom>
          <a:noFill/>
          <a:ln w="9525">
            <a:noFill/>
            <a:miter lim="800000"/>
            <a:headEnd/>
            <a:tailEnd/>
          </a:ln>
          <a:effectLst/>
        </p:spPr>
      </p:pic>
      <p:sp>
        <p:nvSpPr>
          <p:cNvPr id="20484" name="AutoShape 4" descr="Historia del Sagrado Corazón de Jesús para niños - Biblia Box"/>
          <p:cNvSpPr>
            <a:spLocks noChangeAspect="1" noChangeArrowheads="1"/>
          </p:cNvSpPr>
          <p:nvPr/>
        </p:nvSpPr>
        <p:spPr bwMode="auto">
          <a:xfrm>
            <a:off x="155575" y="-922338"/>
            <a:ext cx="2105025" cy="1933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6" name="AutoShape 6" descr="Historia del Sagrado Corazón de Jesús para niños - Biblia Box"/>
          <p:cNvSpPr>
            <a:spLocks noChangeAspect="1" noChangeArrowheads="1"/>
          </p:cNvSpPr>
          <p:nvPr/>
        </p:nvSpPr>
        <p:spPr bwMode="auto">
          <a:xfrm>
            <a:off x="155575" y="-922338"/>
            <a:ext cx="2105025" cy="1933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488" name="Picture 8"/>
          <p:cNvPicPr>
            <a:picLocks noChangeAspect="1" noChangeArrowheads="1"/>
          </p:cNvPicPr>
          <p:nvPr/>
        </p:nvPicPr>
        <p:blipFill>
          <a:blip r:embed="rId4"/>
          <a:srcRect/>
          <a:stretch>
            <a:fillRect/>
          </a:stretch>
        </p:blipFill>
        <p:spPr bwMode="auto">
          <a:xfrm>
            <a:off x="4114800" y="2819400"/>
            <a:ext cx="4318000" cy="1524000"/>
          </a:xfrm>
          <a:prstGeom prst="rect">
            <a:avLst/>
          </a:prstGeom>
          <a:noFill/>
          <a:ln w="9525">
            <a:noFill/>
            <a:miter lim="800000"/>
            <a:headEnd/>
            <a:tailEnd/>
          </a:ln>
          <a:effectLst/>
        </p:spPr>
      </p:pic>
      <p:sp>
        <p:nvSpPr>
          <p:cNvPr id="13" name="TextBox 12"/>
          <p:cNvSpPr txBox="1"/>
          <p:nvPr/>
        </p:nvSpPr>
        <p:spPr>
          <a:xfrm>
            <a:off x="3657600" y="4267200"/>
            <a:ext cx="5486400" cy="369332"/>
          </a:xfrm>
          <a:prstGeom prst="rect">
            <a:avLst/>
          </a:prstGeom>
          <a:noFill/>
        </p:spPr>
        <p:txBody>
          <a:bodyPr wrap="square" rtlCol="0">
            <a:spAutoFit/>
          </a:bodyPr>
          <a:lstStyle/>
          <a:p>
            <a:r>
              <a:rPr lang="es-EC" dirty="0"/>
              <a:t>Porque </a:t>
            </a:r>
            <a:r>
              <a:rPr lang="es-EC" b="1" dirty="0"/>
              <a:t>cinco </a:t>
            </a:r>
            <a:r>
              <a:rPr lang="es-EC" dirty="0"/>
              <a:t>son las ofensas que </a:t>
            </a:r>
            <a:r>
              <a:rPr lang="es-EC" b="1" dirty="0"/>
              <a:t>entristecen a María</a:t>
            </a:r>
            <a:r>
              <a:rPr lang="es-EC" dirty="0"/>
              <a:t>:</a:t>
            </a:r>
          </a:p>
        </p:txBody>
      </p:sp>
      <p:pic>
        <p:nvPicPr>
          <p:cNvPr id="20489" name="Picture 9"/>
          <p:cNvPicPr>
            <a:picLocks noChangeAspect="1" noChangeArrowheads="1"/>
          </p:cNvPicPr>
          <p:nvPr/>
        </p:nvPicPr>
        <p:blipFill>
          <a:blip r:embed="rId5"/>
          <a:srcRect/>
          <a:stretch>
            <a:fillRect/>
          </a:stretch>
        </p:blipFill>
        <p:spPr bwMode="auto">
          <a:xfrm>
            <a:off x="7534275" y="4724400"/>
            <a:ext cx="1609725" cy="1828800"/>
          </a:xfrm>
          <a:prstGeom prst="rect">
            <a:avLst/>
          </a:prstGeom>
          <a:noFill/>
          <a:ln w="9525">
            <a:noFill/>
            <a:miter lim="800000"/>
            <a:headEnd/>
            <a:tailEnd/>
          </a:ln>
          <a:effectLst/>
        </p:spPr>
      </p:pic>
      <p:sp>
        <p:nvSpPr>
          <p:cNvPr id="15" name="TextBox 14"/>
          <p:cNvSpPr txBox="1"/>
          <p:nvPr/>
        </p:nvSpPr>
        <p:spPr>
          <a:xfrm>
            <a:off x="3676650" y="4636532"/>
            <a:ext cx="4114800" cy="2031325"/>
          </a:xfrm>
          <a:prstGeom prst="rect">
            <a:avLst/>
          </a:prstGeom>
          <a:noFill/>
        </p:spPr>
        <p:txBody>
          <a:bodyPr wrap="square" rtlCol="0">
            <a:spAutoFit/>
          </a:bodyPr>
          <a:lstStyle/>
          <a:p>
            <a:r>
              <a:rPr lang="es-EC" b="1" dirty="0"/>
              <a:t>Las ofensas a su Inmaculado Corazón</a:t>
            </a:r>
          </a:p>
          <a:p>
            <a:pPr marL="342900" indent="-342900">
              <a:buFont typeface="+mj-lt"/>
              <a:buAutoNum type="arabicPeriod"/>
            </a:pPr>
            <a:r>
              <a:rPr lang="es-EC" dirty="0"/>
              <a:t>Las ofensas a su pureza</a:t>
            </a:r>
          </a:p>
          <a:p>
            <a:pPr marL="342900" indent="-342900">
              <a:buFont typeface="+mj-lt"/>
              <a:buAutoNum type="arabicPeriod"/>
            </a:pPr>
            <a:r>
              <a:rPr lang="es-EC" dirty="0"/>
              <a:t>Los que NO creen que ella es la Madre de Dios</a:t>
            </a:r>
          </a:p>
          <a:p>
            <a:pPr marL="342900" indent="-342900">
              <a:buFont typeface="+mj-lt"/>
              <a:buAutoNum type="arabicPeriod"/>
            </a:pPr>
            <a:r>
              <a:rPr lang="es-EC" dirty="0"/>
              <a:t>Los que la ofenden y enseñan a sus niños a despreciarla.</a:t>
            </a:r>
          </a:p>
          <a:p>
            <a:pPr marL="342900" indent="-342900">
              <a:buFont typeface="+mj-lt"/>
              <a:buAutoNum type="arabicPeriod"/>
            </a:pPr>
            <a:r>
              <a:rPr lang="es-EC" dirty="0"/>
              <a:t>Los que desprecian sus imágenes.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20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88"/>
                                        </p:tgtEl>
                                        <p:attrNameLst>
                                          <p:attrName>style.visibility</p:attrName>
                                        </p:attrNameLst>
                                      </p:cBhvr>
                                      <p:to>
                                        <p:strVal val="visible"/>
                                      </p:to>
                                    </p:set>
                                    <p:animEffect transition="in" filter="fade">
                                      <p:cBhvr>
                                        <p:cTn id="17" dur="2000"/>
                                        <p:tgtEl>
                                          <p:spTgt spid="2048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 calcmode="lin" valueType="num">
                                      <p:cBhvr additive="base">
                                        <p:cTn id="22"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489"/>
                                        </p:tgtEl>
                                        <p:attrNameLst>
                                          <p:attrName>style.visibility</p:attrName>
                                        </p:attrNameLst>
                                      </p:cBhvr>
                                      <p:to>
                                        <p:strVal val="visible"/>
                                      </p:to>
                                    </p:set>
                                    <p:animEffect transition="in" filter="fade">
                                      <p:cBhvr>
                                        <p:cTn id="28" dur="2000"/>
                                        <p:tgtEl>
                                          <p:spTgt spid="2048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5">
                                            <p:txEl>
                                              <p:pRg st="0" end="0"/>
                                            </p:txEl>
                                          </p:spTgt>
                                        </p:tgtEl>
                                        <p:attrNameLst>
                                          <p:attrName>style.visibility</p:attrName>
                                        </p:attrNameLst>
                                      </p:cBhvr>
                                      <p:to>
                                        <p:strVal val="visible"/>
                                      </p:to>
                                    </p:set>
                                    <p:animEffect transition="in" filter="wipe(down)">
                                      <p:cBhvr>
                                        <p:cTn id="33" dur="500"/>
                                        <p:tgtEl>
                                          <p:spTgt spid="15">
                                            <p:txEl>
                                              <p:pRg st="0" end="0"/>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5">
                                            <p:txEl>
                                              <p:pRg st="1" end="1"/>
                                            </p:txEl>
                                          </p:spTgt>
                                        </p:tgtEl>
                                        <p:attrNameLst>
                                          <p:attrName>style.visibility</p:attrName>
                                        </p:attrNameLst>
                                      </p:cBhvr>
                                      <p:to>
                                        <p:strVal val="visible"/>
                                      </p:to>
                                    </p:set>
                                    <p:animEffect transition="in" filter="wipe(down)">
                                      <p:cBhvr>
                                        <p:cTn id="36" dur="500"/>
                                        <p:tgtEl>
                                          <p:spTgt spid="15">
                                            <p:txEl>
                                              <p:pRg st="1" end="1"/>
                                            </p:tx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5">
                                            <p:txEl>
                                              <p:pRg st="2" end="2"/>
                                            </p:txEl>
                                          </p:spTgt>
                                        </p:tgtEl>
                                        <p:attrNameLst>
                                          <p:attrName>style.visibility</p:attrName>
                                        </p:attrNameLst>
                                      </p:cBhvr>
                                      <p:to>
                                        <p:strVal val="visible"/>
                                      </p:to>
                                    </p:set>
                                    <p:animEffect transition="in" filter="wipe(down)">
                                      <p:cBhvr>
                                        <p:cTn id="39" dur="500"/>
                                        <p:tgtEl>
                                          <p:spTgt spid="15">
                                            <p:txEl>
                                              <p:pRg st="2" end="2"/>
                                            </p:txEl>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5">
                                            <p:txEl>
                                              <p:pRg st="3" end="3"/>
                                            </p:txEl>
                                          </p:spTgt>
                                        </p:tgtEl>
                                        <p:attrNameLst>
                                          <p:attrName>style.visibility</p:attrName>
                                        </p:attrNameLst>
                                      </p:cBhvr>
                                      <p:to>
                                        <p:strVal val="visible"/>
                                      </p:to>
                                    </p:set>
                                    <p:animEffect transition="in" filter="wipe(down)">
                                      <p:cBhvr>
                                        <p:cTn id="42" dur="500"/>
                                        <p:tgtEl>
                                          <p:spTgt spid="15">
                                            <p:txEl>
                                              <p:pRg st="3" end="3"/>
                                            </p:txEl>
                                          </p:spTgt>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5">
                                            <p:txEl>
                                              <p:pRg st="4" end="4"/>
                                            </p:txEl>
                                          </p:spTgt>
                                        </p:tgtEl>
                                        <p:attrNameLst>
                                          <p:attrName>style.visibility</p:attrName>
                                        </p:attrNameLst>
                                      </p:cBhvr>
                                      <p:to>
                                        <p:strVal val="visible"/>
                                      </p:to>
                                    </p:set>
                                    <p:animEffect transition="in" filter="wipe(down)">
                                      <p:cBhvr>
                                        <p:cTn id="45"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13" grpId="0" build="allAtOnce"/>
      <p:bldP spid="15"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1735"/>
            <a:ext cx="8915400" cy="461665"/>
          </a:xfrm>
          <a:prstGeom prst="rect">
            <a:avLst/>
          </a:prstGeom>
          <a:noFill/>
        </p:spPr>
        <p:txBody>
          <a:bodyPr wrap="square" rtlCol="0">
            <a:spAutoFit/>
          </a:bodyPr>
          <a:lstStyle/>
          <a:p>
            <a:pPr algn="ctr"/>
            <a:r>
              <a:rPr lang="en-US" sz="2400" dirty="0">
                <a:solidFill>
                  <a:srgbClr val="FF0000"/>
                </a:solidFill>
                <a:latin typeface="Arial Black" pitchFamily="34" charset="0"/>
              </a:rPr>
              <a:t>EVANGELIO MATEO 10, 26-33</a:t>
            </a:r>
          </a:p>
        </p:txBody>
      </p:sp>
      <p:sp>
        <p:nvSpPr>
          <p:cNvPr id="20484" name="AutoShape 4" descr="Historia del Sagrado Corazón de Jesús para niños - Biblia Box"/>
          <p:cNvSpPr>
            <a:spLocks noChangeAspect="1" noChangeArrowheads="1"/>
          </p:cNvSpPr>
          <p:nvPr/>
        </p:nvSpPr>
        <p:spPr bwMode="auto">
          <a:xfrm>
            <a:off x="155575" y="-922338"/>
            <a:ext cx="2105025" cy="1933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6" name="AutoShape 6" descr="Historia del Sagrado Corazón de Jesús para niños - Biblia Box"/>
          <p:cNvSpPr>
            <a:spLocks noChangeAspect="1" noChangeArrowheads="1"/>
          </p:cNvSpPr>
          <p:nvPr/>
        </p:nvSpPr>
        <p:spPr bwMode="auto">
          <a:xfrm>
            <a:off x="155575" y="-922338"/>
            <a:ext cx="2105025" cy="1933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2530" name="Picture 2"/>
          <p:cNvPicPr>
            <a:picLocks noChangeAspect="1" noChangeArrowheads="1"/>
          </p:cNvPicPr>
          <p:nvPr/>
        </p:nvPicPr>
        <p:blipFill>
          <a:blip r:embed="rId2"/>
          <a:srcRect/>
          <a:stretch>
            <a:fillRect/>
          </a:stretch>
        </p:blipFill>
        <p:spPr bwMode="auto">
          <a:xfrm>
            <a:off x="23766" y="1295400"/>
            <a:ext cx="4054298" cy="5257800"/>
          </a:xfrm>
          <a:prstGeom prst="rect">
            <a:avLst/>
          </a:prstGeom>
          <a:noFill/>
          <a:ln w="9525">
            <a:noFill/>
            <a:miter lim="800000"/>
            <a:headEnd/>
            <a:tailEnd/>
          </a:ln>
          <a:effectLst/>
        </p:spPr>
      </p:pic>
      <p:pic>
        <p:nvPicPr>
          <p:cNvPr id="22532" name="Picture 4"/>
          <p:cNvPicPr>
            <a:picLocks noChangeAspect="1" noChangeArrowheads="1"/>
          </p:cNvPicPr>
          <p:nvPr/>
        </p:nvPicPr>
        <p:blipFill>
          <a:blip r:embed="rId3"/>
          <a:srcRect/>
          <a:stretch>
            <a:fillRect/>
          </a:stretch>
        </p:blipFill>
        <p:spPr bwMode="auto">
          <a:xfrm>
            <a:off x="4191000" y="2667000"/>
            <a:ext cx="4530131" cy="2314575"/>
          </a:xfrm>
          <a:prstGeom prst="rect">
            <a:avLst/>
          </a:prstGeom>
          <a:noFill/>
          <a:ln w="9525">
            <a:noFill/>
            <a:miter lim="800000"/>
            <a:headEnd/>
            <a:tailEnd/>
          </a:ln>
          <a:effectLst/>
        </p:spPr>
      </p:pic>
      <p:pic>
        <p:nvPicPr>
          <p:cNvPr id="22533" name="Picture 5"/>
          <p:cNvPicPr>
            <a:picLocks noChangeAspect="1" noChangeArrowheads="1"/>
          </p:cNvPicPr>
          <p:nvPr/>
        </p:nvPicPr>
        <p:blipFill>
          <a:blip r:embed="rId4"/>
          <a:srcRect/>
          <a:stretch>
            <a:fillRect/>
          </a:stretch>
        </p:blipFill>
        <p:spPr bwMode="auto">
          <a:xfrm>
            <a:off x="4191000" y="5020480"/>
            <a:ext cx="4495800" cy="1837520"/>
          </a:xfrm>
          <a:prstGeom prst="rect">
            <a:avLst/>
          </a:prstGeom>
          <a:noFill/>
          <a:ln w="9525">
            <a:noFill/>
            <a:miter lim="800000"/>
            <a:headEnd/>
            <a:tailEnd/>
          </a:ln>
          <a:effectLst/>
        </p:spPr>
      </p:pic>
      <p:pic>
        <p:nvPicPr>
          <p:cNvPr id="22531" name="Picture 3"/>
          <p:cNvPicPr>
            <a:picLocks noChangeAspect="1" noChangeArrowheads="1"/>
          </p:cNvPicPr>
          <p:nvPr/>
        </p:nvPicPr>
        <p:blipFill>
          <a:blip r:embed="rId5"/>
          <a:srcRect/>
          <a:stretch>
            <a:fillRect/>
          </a:stretch>
        </p:blipFill>
        <p:spPr bwMode="auto">
          <a:xfrm>
            <a:off x="2362200" y="609600"/>
            <a:ext cx="5514156" cy="209209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20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531"/>
                                        </p:tgtEl>
                                        <p:attrNameLst>
                                          <p:attrName>style.visibility</p:attrName>
                                        </p:attrNameLst>
                                      </p:cBhvr>
                                      <p:to>
                                        <p:strVal val="visible"/>
                                      </p:to>
                                    </p:set>
                                    <p:animEffect transition="in" filter="wipe(down)">
                                      <p:cBhvr>
                                        <p:cTn id="12" dur="500"/>
                                        <p:tgtEl>
                                          <p:spTgt spid="225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2532"/>
                                        </p:tgtEl>
                                        <p:attrNameLst>
                                          <p:attrName>style.visibility</p:attrName>
                                        </p:attrNameLst>
                                      </p:cBhvr>
                                      <p:to>
                                        <p:strVal val="visible"/>
                                      </p:to>
                                    </p:set>
                                    <p:animEffect transition="in" filter="wipe(down)">
                                      <p:cBhvr>
                                        <p:cTn id="17" dur="500"/>
                                        <p:tgtEl>
                                          <p:spTgt spid="225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2533"/>
                                        </p:tgtEl>
                                        <p:attrNameLst>
                                          <p:attrName>style.visibility</p:attrName>
                                        </p:attrNameLst>
                                      </p:cBhvr>
                                      <p:to>
                                        <p:strVal val="visible"/>
                                      </p:to>
                                    </p:set>
                                    <p:animEffect transition="in" filter="wipe(down)">
                                      <p:cBhvr>
                                        <p:cTn id="22" dur="5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3662</TotalTime>
  <Words>908</Words>
  <Application>Microsoft Office PowerPoint</Application>
  <PresentationFormat>On-screen Show (4:3)</PresentationFormat>
  <Paragraphs>58</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Arial Black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Miguel Angel Di Geronimo O</dc:creator>
  <cp:lastModifiedBy>Maria Varona</cp:lastModifiedBy>
  <cp:revision>365</cp:revision>
  <dcterms:created xsi:type="dcterms:W3CDTF">2020-06-14T06:00:07Z</dcterms:created>
  <dcterms:modified xsi:type="dcterms:W3CDTF">2024-06-05T15:28:24Z</dcterms:modified>
</cp:coreProperties>
</file>