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4" r:id="rId3"/>
    <p:sldId id="295" r:id="rId4"/>
    <p:sldId id="296" r:id="rId5"/>
    <p:sldId id="297" r:id="rId6"/>
    <p:sldId id="298" r:id="rId7"/>
    <p:sldId id="257" r:id="rId8"/>
    <p:sldId id="258" r:id="rId9"/>
    <p:sldId id="259" r:id="rId10"/>
    <p:sldId id="260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81" r:id="rId20"/>
    <p:sldId id="278" r:id="rId21"/>
    <p:sldId id="279" r:id="rId22"/>
    <p:sldId id="280" r:id="rId23"/>
    <p:sldId id="274" r:id="rId24"/>
    <p:sldId id="261" r:id="rId25"/>
    <p:sldId id="262" r:id="rId26"/>
    <p:sldId id="282" r:id="rId27"/>
    <p:sldId id="264" r:id="rId28"/>
    <p:sldId id="265" r:id="rId29"/>
    <p:sldId id="267" r:id="rId30"/>
    <p:sldId id="26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CB0"/>
    <a:srgbClr val="FFFFCC"/>
    <a:srgbClr val="DDF6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439AE-00B5-4318-980C-717628553E06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EED00-8CA1-4217-B16B-50BF90A9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1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4A4B-BA13-10DD-3944-CDACF18FE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9D0FC-DDB0-9559-2CD2-DD795D569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785CA-B17B-EF8F-5C39-0B1F6011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E99A0-300B-BF98-4CE4-8B5E5E7B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18440-398F-7D6B-CC75-FB60A836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2272-56E9-3337-C856-FCA1D455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5DF09-45D2-2732-52CA-C83B0B7C5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93592-848E-4017-6985-A5345903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1B6D3-D81B-F2B0-B4B1-D02828BF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42DA5-76C5-E271-25F3-FF29C465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7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7AD57D-D624-BC1C-7CA5-B5D634103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F1E19-BEFF-F6CA-7CB4-6A21D3859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DDC2A-3586-AC20-38EC-3482C4E83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226DF-5433-314F-B266-61C99EB94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BAAC3-8993-DE2C-D863-19185AB8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0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42A8B-C145-D15C-CD34-993180B7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6EABA-9F19-11CD-9CB7-71A86C46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27356-1DD7-DA0F-C7A3-59C1DC52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3851F-6DE1-BE5E-4050-BABBF8E6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841F7-0D42-5C0F-77A8-BFEDB877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5BC89-2793-CE37-1A1D-4D8530F1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A1F73-953A-9684-C6A2-C1A45C6E0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0D3BD-A394-9EA4-1CDF-083B7E6D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FC5E4-17F5-8FAF-1B2C-841DB05F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E30B7-5A5A-2001-C646-668EC1C2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0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76B0-E15E-65A5-CE31-0464FAE7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880C7-5CAF-AE48-A681-96D3B682C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15070-868B-E403-28AB-D464344E1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3F9F6-F3DC-1CFA-67DA-0B6844BB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33385-EF5C-E168-0518-9117357A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877CD-BC9E-E468-C6CA-FDFD87F7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2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1826-F9BE-6C4B-7795-901DCF6C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AF621-7DED-A446-E263-24B03CE68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18491-A140-167F-78E4-EE4D503FB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1636C-B109-7360-2A1B-BCE089717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BCF1D-B036-4A1F-F395-AA38D66CE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8CF9A-2C85-4F77-0A70-F2DE5E1E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665292-F05D-7884-F55E-4A6F5F0A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D1FA4D-A237-4CD7-6CE2-4E6D6BC9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8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1B2B-BE71-54F1-A48E-6494C6798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A91C5-E505-6E65-FF7A-92AA054AC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4B53A-40D2-9258-A7FD-62A4AF43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81443-0FD0-237D-4EDA-006DD284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1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8F9EA-8BFE-8D70-4BF0-E2393514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D906B7-CF63-A422-19E6-1B30F3BC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87CAE-758A-6844-7DE2-D6D43E52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9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B5F73-7E09-B997-45C9-7564E7832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4EE52-3E50-7C2C-73B0-257F870CE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06D5A-038B-B07A-A832-50B305A49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F98B5-CED8-A82C-FE7C-CD98F66EC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45DA2-A938-F661-94FE-C7089F31C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31EAF-BBFB-BCFA-C707-33CF2158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9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7053-523B-4899-E21F-407B7959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327DC-4660-F05F-D451-2E924388D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81BCE-6079-139C-16FC-71F7D9AC4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2CE2A-C8EA-419E-12C9-3EFFD54A5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8EBF2-D1C3-F3F2-D403-86096CDD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88AA5-D9F5-922F-2DC5-D5975D6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13F48E-5C5C-EF80-1A91-E0AC2274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1390C-3CD9-DBB5-800C-BE78CFBD3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81A8-D583-22B4-74A5-40D56850A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BE54-365D-4D49-ACD1-9CAE487B358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284B3-F6F3-E791-74CE-199183B84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34DAC-EB6C-CBB8-9C4F-100DC8538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ya-dR4dyXk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ya-dR4dyXk?feature=oembed" TargetMode="Externa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8vNfKUHWRw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524000" y="180985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 dirty="0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524000" y="4600844"/>
            <a:ext cx="9144000" cy="2067242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latin typeface="Comic Sans MS" panose="030F0702030302020204" pitchFamily="66" charset="0"/>
              </a:rPr>
              <a:t>Grupo de Oración para Niños</a:t>
            </a:r>
            <a:endParaRPr sz="28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latin typeface="Comic Sans MS" panose="030F0702030302020204" pitchFamily="66" charset="0"/>
              </a:rPr>
              <a:t>Ciclo A- VII Domingo del Tiempo Ordinario</a:t>
            </a:r>
            <a:endParaRPr sz="28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latin typeface="Comic Sans MS" panose="030F0702030302020204" pitchFamily="66" charset="0"/>
              </a:rPr>
              <a:t>Amar a los Enemigos– Mateo 5, 38-48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www.fcpeace.org</a:t>
            </a:r>
            <a:endParaRPr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9350" y="713209"/>
            <a:ext cx="2193300" cy="2193300"/>
          </a:xfrm>
          <a:prstGeom prst="ellipse">
            <a:avLst/>
          </a:prstGeom>
          <a:noFill/>
          <a:ln>
            <a:solidFill>
              <a:srgbClr val="FFCCCC"/>
            </a:solidFill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3D1DE7-5A29-7233-CE9B-1E675CCE0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603" y="5627077"/>
            <a:ext cx="6542650" cy="123092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alguno te obliga a caminar mil pasos en su servicio, camina con él dos mil. </a:t>
            </a:r>
            <a:endParaRPr lang="en-US" sz="32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00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 que te pida dale… - CVCLAVOZ">
            <a:extLst>
              <a:ext uri="{FF2B5EF4-FFF2-40B4-BE49-F238E27FC236}">
                <a16:creationId xmlns:a16="http://schemas.microsoft.com/office/drawing/2014/main" id="{A1EC7329-9985-20CC-F956-90F1EBB9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048" y="5720420"/>
            <a:ext cx="7020951" cy="111391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que te pide, dale; y</a:t>
            </a:r>
            <a:r>
              <a:rPr lang="es-ES" sz="3200" b="1" spc="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que quiere que le prestes, no le vuelvas la espalda.</a:t>
            </a:r>
            <a:endParaRPr lang="en-US" sz="32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7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guiendo el Evangelio: AMEN A SUS ENEMIGOS">
            <a:extLst>
              <a:ext uri="{FF2B5EF4-FFF2-40B4-BE49-F238E27FC236}">
                <a16:creationId xmlns:a16="http://schemas.microsoft.com/office/drawing/2014/main" id="{E30153CB-0AA4-A324-D6B6-060321CCF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9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47" y="6052625"/>
            <a:ext cx="10564905" cy="8053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 oído que se dijo: </a:t>
            </a:r>
            <a:r>
              <a:rPr lang="es-ES" sz="3200" b="1" i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 a tu prójimo y odia a tu</a:t>
            </a:r>
            <a:r>
              <a:rPr lang="es-ES" sz="3200" b="1" i="1" spc="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i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enemigo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3200" b="1" spc="1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Yo,</a:t>
            </a:r>
            <a:r>
              <a:rPr lang="es-ES" sz="3200" b="1" spc="1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ES" sz="3200" b="1" spc="1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cambio, les</a:t>
            </a:r>
            <a:r>
              <a:rPr lang="es-ES" sz="3200" b="1" spc="1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digo:</a:t>
            </a:r>
            <a:r>
              <a:rPr lang="es-ES" sz="3200" b="1" spc="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solidFill>
                  <a:srgbClr val="FFC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</a:t>
            </a:r>
            <a:r>
              <a:rPr lang="es-ES" sz="3200" b="1" spc="15" dirty="0">
                <a:solidFill>
                  <a:srgbClr val="FFC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solidFill>
                  <a:srgbClr val="FFC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3200" b="1" spc="10" dirty="0">
                <a:solidFill>
                  <a:srgbClr val="FFC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solidFill>
                  <a:srgbClr val="FFC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s-ES" sz="3200" b="1" spc="10" dirty="0">
                <a:solidFill>
                  <a:srgbClr val="FFC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solidFill>
                  <a:srgbClr val="FFC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enemigos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34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ponde al mal con el bien – Verdad y Vida">
            <a:extLst>
              <a:ext uri="{FF2B5EF4-FFF2-40B4-BE49-F238E27FC236}">
                <a16:creationId xmlns:a16="http://schemas.microsoft.com/office/drawing/2014/main" id="{462A3F1D-6B7A-F9C0-235B-842C5D092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E23726-60E8-D329-8E87-876813CF2154}"/>
              </a:ext>
            </a:extLst>
          </p:cNvPr>
          <p:cNvSpPr txBox="1"/>
          <p:nvPr/>
        </p:nvSpPr>
        <p:spPr>
          <a:xfrm>
            <a:off x="618565" y="430306"/>
            <a:ext cx="4235823" cy="513986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3200" b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44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sz="4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agan</a:t>
            </a:r>
            <a:r>
              <a:rPr lang="es-ES" sz="4400" b="1" spc="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ES" sz="4400" b="1" spc="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es-ES" sz="4400" b="1" spc="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4400" b="1" spc="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s-ES" sz="4400" b="1" spc="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s-ES" sz="4400" b="1" spc="1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s-ES" sz="4400" b="1" spc="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odian</a:t>
            </a:r>
            <a:r>
              <a:rPr lang="es-ES" sz="4400" b="1" spc="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4400" b="1" spc="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rueguen</a:t>
            </a:r>
            <a:r>
              <a:rPr lang="es-ES" sz="4400" b="1" spc="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s-ES" sz="4400" b="1" spc="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s-ES" sz="4400" b="1" spc="-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s-ES" sz="4400" b="1" spc="-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s-ES" sz="4400" b="1" spc="-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persiguen</a:t>
            </a:r>
            <a:r>
              <a:rPr lang="es-ES" sz="4400" b="1" spc="-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4400" b="1" spc="-1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calumnian.</a:t>
            </a:r>
          </a:p>
          <a:p>
            <a:pPr algn="ctr"/>
            <a:endParaRPr lang="es-ES" sz="3200" b="1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78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7EBA2-4033-EF35-DFEB-AD4D98A1520C}"/>
              </a:ext>
            </a:extLst>
          </p:cNvPr>
          <p:cNvSpPr txBox="1"/>
          <p:nvPr/>
        </p:nvSpPr>
        <p:spPr>
          <a:xfrm>
            <a:off x="1924929" y="6119446"/>
            <a:ext cx="8342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…para</a:t>
            </a:r>
            <a:r>
              <a:rPr lang="es-ES" sz="3200" b="1" spc="-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s-ES" sz="3200" b="1" spc="-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sean</a:t>
            </a:r>
            <a:r>
              <a:rPr lang="es-ES" sz="3200" b="1" spc="-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hijos</a:t>
            </a:r>
            <a:r>
              <a:rPr lang="es-ES" sz="3200" b="1" spc="-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ES" sz="3200" b="1" spc="-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s-ES" sz="3200" b="1" spc="-1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</a:t>
            </a:r>
            <a:r>
              <a:rPr lang="es-ES" sz="3200" b="1" spc="-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celestial.</a:t>
            </a:r>
            <a:endParaRPr lang="en-US" sz="3200" b="1" dirty="0">
              <a:latin typeface="Abadi" panose="020B0604020104020204" pitchFamily="34" charset="0"/>
            </a:endParaRPr>
          </a:p>
        </p:txBody>
      </p:sp>
      <p:pic>
        <p:nvPicPr>
          <p:cNvPr id="3076" name="Picture 4" descr="San Ginés de Padriñán: Domingo VI de Pascua de los Enfermos.">
            <a:extLst>
              <a:ext uri="{FF2B5EF4-FFF2-40B4-BE49-F238E27FC236}">
                <a16:creationId xmlns:a16="http://schemas.microsoft.com/office/drawing/2014/main" id="{18907F7C-1B2B-AAFB-EA5B-907BAD80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7" y="197651"/>
            <a:ext cx="11631303" cy="592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510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men a sus enemigos">
            <a:extLst>
              <a:ext uri="{FF2B5EF4-FFF2-40B4-BE49-F238E27FC236}">
                <a16:creationId xmlns:a16="http://schemas.microsoft.com/office/drawing/2014/main" id="{0FB371FC-DF31-256F-96FF-D02B29724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4" y="0"/>
            <a:ext cx="12246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07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261" y="1065627"/>
            <a:ext cx="5157739" cy="4726745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Porque, si ustedes aman a los que los</a:t>
            </a:r>
            <a:r>
              <a:rPr lang="es-ES" sz="3200" b="1" spc="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aman, </a:t>
            </a:r>
            <a:b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recompensa merecen? </a:t>
            </a:r>
            <a:b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¿No hacen eso mismo los publicanos?</a:t>
            </a:r>
            <a:endParaRPr lang="en-US" sz="3200" b="1" dirty="0">
              <a:latin typeface="Abadi" panose="020B0604020104020204" pitchFamily="34" charset="0"/>
            </a:endParaRPr>
          </a:p>
        </p:txBody>
      </p:sp>
      <p:pic>
        <p:nvPicPr>
          <p:cNvPr id="6146" name="Picture 2" descr="Evangelio del día Mateo 23,27-32">
            <a:extLst>
              <a:ext uri="{FF2B5EF4-FFF2-40B4-BE49-F238E27FC236}">
                <a16:creationId xmlns:a16="http://schemas.microsoft.com/office/drawing/2014/main" id="{036794AC-6E3F-F3A7-17D3-353726743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342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88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282" y="672354"/>
            <a:ext cx="4235824" cy="4195482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si saludan tan sólo a sus</a:t>
            </a:r>
            <a:r>
              <a:rPr lang="es-ES" sz="3200" b="1" spc="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hermanos, </a:t>
            </a:r>
            <a:b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hacen de extraordinario? </a:t>
            </a:r>
            <a:b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¿No hacen eso mismo los paganos? </a:t>
            </a:r>
            <a:endParaRPr lang="en-US" sz="3200" b="1" dirty="0">
              <a:latin typeface="Abadi" panose="020B0604020104020204" pitchFamily="34" charset="0"/>
            </a:endParaRPr>
          </a:p>
        </p:txBody>
      </p:sp>
      <p:pic>
        <p:nvPicPr>
          <p:cNvPr id="7174" name="Picture 6" descr="Foto De Stock Hombre De Dibujos Animados Ignorando | Libre De Derechos |  FreeImages">
            <a:extLst>
              <a:ext uri="{FF2B5EF4-FFF2-40B4-BE49-F238E27FC236}">
                <a16:creationId xmlns:a16="http://schemas.microsoft.com/office/drawing/2014/main" id="{6D712B69-AA59-538A-EE50-4E41A7CDE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9" y="299197"/>
            <a:ext cx="6259606" cy="625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03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787" y="927847"/>
            <a:ext cx="3599329" cy="3294529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Ustedes, pues, sean</a:t>
            </a:r>
            <a:r>
              <a:rPr lang="es-ES" sz="3200" b="1" spc="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perfectos, como su</a:t>
            </a:r>
            <a:r>
              <a:rPr lang="es-ES" sz="3200" b="1" spc="-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 celestial</a:t>
            </a:r>
            <a:r>
              <a:rPr lang="es-ES" sz="3200" b="1" spc="-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perfecto’’.</a:t>
            </a:r>
            <a:endParaRPr lang="en-US" sz="3200" b="1" dirty="0">
              <a:latin typeface="Abadi" panose="020B0604020104020204" pitchFamily="34" charset="0"/>
            </a:endParaRPr>
          </a:p>
        </p:txBody>
      </p:sp>
      <p:pic>
        <p:nvPicPr>
          <p:cNvPr id="8194" name="Picture 2" descr="Sed perfectos como es perfecto vuestro Padre celestial">
            <a:extLst>
              <a:ext uri="{FF2B5EF4-FFF2-40B4-BE49-F238E27FC236}">
                <a16:creationId xmlns:a16="http://schemas.microsoft.com/office/drawing/2014/main" id="{799B599E-282B-F142-F14E-CF58CD1C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7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47;p8">
            <a:extLst>
              <a:ext uri="{FF2B5EF4-FFF2-40B4-BE49-F238E27FC236}">
                <a16:creationId xmlns:a16="http://schemas.microsoft.com/office/drawing/2014/main" id="{F1EB0D7B-FB9C-6214-5D0F-1988545FCEDC}"/>
              </a:ext>
            </a:extLst>
          </p:cNvPr>
          <p:cNvSpPr txBox="1"/>
          <p:nvPr/>
        </p:nvSpPr>
        <p:spPr>
          <a:xfrm>
            <a:off x="8054787" y="4518212"/>
            <a:ext cx="380972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Palabra del Señor,               Gloria a Ti Señor Jesús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0494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F52F1-C1A9-4665-B804-1F8184A09AB3}"/>
              </a:ext>
            </a:extLst>
          </p:cNvPr>
          <p:cNvSpPr txBox="1"/>
          <p:nvPr/>
        </p:nvSpPr>
        <p:spPr>
          <a:xfrm>
            <a:off x="1094284" y="2459504"/>
            <a:ext cx="956372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en-US" sz="120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Comic Sans MS" panose="030F0702030302020204" pitchFamily="66" charset="0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29079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aresma Infantil">
            <a:extLst>
              <a:ext uri="{FF2B5EF4-FFF2-40B4-BE49-F238E27FC236}">
                <a16:creationId xmlns:a16="http://schemas.microsoft.com/office/drawing/2014/main" id="{D7E53190-46AF-B31D-28F7-C43EAA47C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6" y="1072752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103;p2">
            <a:extLst>
              <a:ext uri="{FF2B5EF4-FFF2-40B4-BE49-F238E27FC236}">
                <a16:creationId xmlns:a16="http://schemas.microsoft.com/office/drawing/2014/main" id="{B4F03C0B-ABDF-8327-2B7D-657FB63E75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974" y="1072752"/>
            <a:ext cx="4876799" cy="50733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oogle Shape;104;p2">
            <a:extLst>
              <a:ext uri="{FF2B5EF4-FFF2-40B4-BE49-F238E27FC236}">
                <a16:creationId xmlns:a16="http://schemas.microsoft.com/office/drawing/2014/main" id="{081D27FB-105A-2B25-69BB-B203EFF75147}"/>
              </a:ext>
            </a:extLst>
          </p:cNvPr>
          <p:cNvCxnSpPr>
            <a:cxnSpLocks/>
          </p:cNvCxnSpPr>
          <p:nvPr/>
        </p:nvCxnSpPr>
        <p:spPr>
          <a:xfrm flipH="1">
            <a:off x="5600700" y="2441812"/>
            <a:ext cx="556259" cy="844313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182187A3-3B93-7773-44A6-636C619D1A27}"/>
              </a:ext>
            </a:extLst>
          </p:cNvPr>
          <p:cNvSpPr txBox="1">
            <a:spLocks/>
          </p:cNvSpPr>
          <p:nvPr/>
        </p:nvSpPr>
        <p:spPr>
          <a:xfrm>
            <a:off x="121920" y="136525"/>
            <a:ext cx="12070079" cy="61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7030A0"/>
              </a:buClr>
              <a:buSzPct val="100000"/>
              <a:buFont typeface="Comic Sans MS"/>
              <a:buNone/>
            </a:pPr>
            <a:r>
              <a:rPr lang="es-ES" sz="4000" b="1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La semana que viene empezamos el tiempo de Cuaresma, tiempo de preparación.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28044-7AF9-DE46-B8AB-D4416E5B8863}"/>
              </a:ext>
            </a:extLst>
          </p:cNvPr>
          <p:cNvSpPr txBox="1"/>
          <p:nvPr/>
        </p:nvSpPr>
        <p:spPr>
          <a:xfrm>
            <a:off x="6372226" y="4730352"/>
            <a:ext cx="4876800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PA" sz="1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19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 casulla, vestimenta y ornamentación litúrgica son de color morado que significa </a:t>
            </a:r>
            <a:r>
              <a:rPr lang="es-PA" sz="19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preparación espiritual y penitencia.</a:t>
            </a:r>
          </a:p>
        </p:txBody>
      </p:sp>
    </p:spTree>
    <p:extLst>
      <p:ext uri="{BB962C8B-B14F-4D97-AF65-F5344CB8AC3E}">
        <p14:creationId xmlns:p14="http://schemas.microsoft.com/office/powerpoint/2010/main" val="2836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451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s-ES" sz="3200" b="1" spc="5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</a:t>
            </a:r>
            <a:r>
              <a:rPr lang="es-ES" sz="3200" b="1" spc="5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ES" sz="3200" b="1" spc="5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s-ES" sz="3200" b="1" spc="5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“¿Ojo</a:t>
            </a:r>
            <a:r>
              <a:rPr lang="es-ES" sz="3200" b="1" spc="5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s-ES" sz="3200" b="1" spc="5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ojo,</a:t>
            </a:r>
            <a:r>
              <a:rPr lang="es-ES" sz="3200" b="1" spc="260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diente</a:t>
            </a:r>
            <a:r>
              <a:rPr lang="es-ES" sz="3200" b="1" spc="-250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3200" b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 diente”? </a:t>
            </a:r>
            <a:endParaRPr lang="en-US" sz="32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4B870-677B-D938-F025-9EF826FB6146}"/>
              </a:ext>
            </a:extLst>
          </p:cNvPr>
          <p:cNvSpPr txBox="1"/>
          <p:nvPr/>
        </p:nvSpPr>
        <p:spPr>
          <a:xfrm>
            <a:off x="1030941" y="2406362"/>
            <a:ext cx="43523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Es un refrán usado para referirse a una venganza. La idea es imponer un castigo equivalente al daño que ocasionó el culpable.</a:t>
            </a:r>
            <a:endParaRPr lang="en-US" sz="3200" b="1" dirty="0">
              <a:solidFill>
                <a:srgbClr val="0070C0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Imágenes de Ninos Peleando - Descarga gratuita en Freepik">
            <a:extLst>
              <a:ext uri="{FF2B5EF4-FFF2-40B4-BE49-F238E27FC236}">
                <a16:creationId xmlns:a16="http://schemas.microsoft.com/office/drawing/2014/main" id="{67DE2EAD-F675-F307-B5CD-77A21E3E8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047" y="1559859"/>
            <a:ext cx="4823012" cy="47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40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550"/>
            <a:ext cx="10515600" cy="71064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¿Qué dice Jesús de esta frase?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312C1-6B3F-1D55-D8B6-DC2F537B2293}"/>
              </a:ext>
            </a:extLst>
          </p:cNvPr>
          <p:cNvSpPr txBox="1"/>
          <p:nvPr/>
        </p:nvSpPr>
        <p:spPr>
          <a:xfrm>
            <a:off x="524436" y="2626548"/>
            <a:ext cx="4988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Jesús desea que NO la apliquemos más, sino todo lo contrario; quiere que aprendamos a perdonar, a no guardar rencor.</a:t>
            </a:r>
            <a:endParaRPr lang="en-US" sz="3200" b="1" dirty="0">
              <a:solidFill>
                <a:srgbClr val="0070C0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erlas de Sabiduría &quot;El Escriba del Tao&quot; - •QUIEN GOBIERNA EL MUNDO DE LA  OSCURIDAD? ~~~~~~~~~~~~~~~~~~~~. El Escriba del Tao nos invita a  reflexionar con sus textos la realidad en la que">
            <a:extLst>
              <a:ext uri="{FF2B5EF4-FFF2-40B4-BE49-F238E27FC236}">
                <a16:creationId xmlns:a16="http://schemas.microsoft.com/office/drawing/2014/main" id="{8C6E7737-0060-282B-C5BE-813626897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60503"/>
            <a:ext cx="5455024" cy="488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30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4769"/>
          </a:xfrm>
        </p:spPr>
        <p:txBody>
          <a:bodyPr>
            <a:normAutofit/>
          </a:bodyPr>
          <a:lstStyle/>
          <a:p>
            <a:pPr algn="ctr"/>
            <a:r>
              <a:rPr lang="es-ES" sz="3200" b="1" spc="5" dirty="0">
                <a:solidFill>
                  <a:srgbClr val="C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hizo Jesús cuando lo torturaban y lo crucificaron? </a:t>
            </a:r>
            <a:endParaRPr lang="en-US" sz="32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pic>
        <p:nvPicPr>
          <p:cNvPr id="11266" name="Picture 2" descr="Víacrucis del Migrante | Parroquia San Juan de la Cruz">
            <a:extLst>
              <a:ext uri="{FF2B5EF4-FFF2-40B4-BE49-F238E27FC236}">
                <a16:creationId xmlns:a16="http://schemas.microsoft.com/office/drawing/2014/main" id="{7C971183-3EE8-7A7C-41A7-970A00126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457325"/>
            <a:ext cx="55626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8D7F15-0D84-830E-40E2-6DD089F7547E}"/>
              </a:ext>
            </a:extLst>
          </p:cNvPr>
          <p:cNvSpPr txBox="1"/>
          <p:nvPr/>
        </p:nvSpPr>
        <p:spPr>
          <a:xfrm>
            <a:off x="726141" y="5674659"/>
            <a:ext cx="10730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spc="5" dirty="0">
                <a:solidFill>
                  <a:srgbClr val="FFFF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Oraba por sus perseguidores. </a:t>
            </a:r>
          </a:p>
          <a:p>
            <a:pPr algn="ctr"/>
            <a:r>
              <a:rPr lang="es-ES" sz="3200" b="1" spc="5" dirty="0">
                <a:solidFill>
                  <a:srgbClr val="FFFF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“Padre, perdónalos porque no saben lo que hacen.”</a:t>
            </a:r>
            <a:endParaRPr lang="en-US" sz="3200" b="1" spc="5" dirty="0">
              <a:solidFill>
                <a:srgbClr val="FFFF00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44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¿Qué desea Jesús que hagamos?</a:t>
            </a:r>
            <a:endParaRPr lang="en-US" sz="3200" b="1" dirty="0">
              <a:solidFill>
                <a:srgbClr val="FF0000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E0639-3209-81A5-AD83-EA149548F59B}"/>
              </a:ext>
            </a:extLst>
          </p:cNvPr>
          <p:cNvSpPr txBox="1"/>
          <p:nvPr/>
        </p:nvSpPr>
        <p:spPr>
          <a:xfrm>
            <a:off x="838200" y="2635821"/>
            <a:ext cx="45204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Jesús quiere que perdonemos a nuestros enemigos, que recemos por ellos, y que lo amemos.</a:t>
            </a:r>
            <a:endParaRPr lang="en-US" sz="3200" b="1" dirty="0">
              <a:solidFill>
                <a:srgbClr val="0070C0"/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290" name="Picture 2" descr="Kamiano » Amad a vuestros enemigos">
            <a:extLst>
              <a:ext uri="{FF2B5EF4-FFF2-40B4-BE49-F238E27FC236}">
                <a16:creationId xmlns:a16="http://schemas.microsoft.com/office/drawing/2014/main" id="{0D1C82CF-E91D-39A5-8F4A-FD6324B77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67123"/>
            <a:ext cx="4965278" cy="517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87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D5AFEF-897E-459E-61CA-0BA138857B08}"/>
              </a:ext>
            </a:extLst>
          </p:cNvPr>
          <p:cNvSpPr txBox="1"/>
          <p:nvPr/>
        </p:nvSpPr>
        <p:spPr>
          <a:xfrm>
            <a:off x="322729" y="322729"/>
            <a:ext cx="114703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Jesús nos pide hacer algo extraordinario. Extraordinario es todo aquello que sale de lo común como amar a los que NO nos aman, saludar a quienes NO saludan, ayudar a quienes nos dan la espalda, perdonar de corazón, sin reservas, ni rencores. </a:t>
            </a:r>
            <a:endParaRPr lang="en-US" sz="3200" b="1" dirty="0">
              <a:solidFill>
                <a:srgbClr val="0070C0"/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DCD4B-3121-9A6D-4D95-9FC61ACD9E88}"/>
              </a:ext>
            </a:extLst>
          </p:cNvPr>
          <p:cNvSpPr txBox="1"/>
          <p:nvPr/>
        </p:nvSpPr>
        <p:spPr>
          <a:xfrm>
            <a:off x="1618130" y="2614528"/>
            <a:ext cx="9453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Dios es extraordinario y ama sin límites. </a:t>
            </a:r>
            <a:endParaRPr lang="en-US" sz="3200" b="1" dirty="0">
              <a:solidFill>
                <a:srgbClr val="0070C0"/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314" name="Picture 2" descr="Vitaminas de Fe | Reflexiones del Evangelio dominical. Con los pies en la  tierra | Página 52">
            <a:extLst>
              <a:ext uri="{FF2B5EF4-FFF2-40B4-BE49-F238E27FC236}">
                <a16:creationId xmlns:a16="http://schemas.microsoft.com/office/drawing/2014/main" id="{C0AB0B2F-947F-55A2-B6C0-19AA6C416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72" y="3428999"/>
            <a:ext cx="4248597" cy="340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155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BB96A5-3906-0EAA-3C7A-35D5CDC63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303"/>
            <a:ext cx="10515600" cy="910026"/>
          </a:xfrm>
        </p:spPr>
        <p:txBody>
          <a:bodyPr/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¿Por qué Jesús quiere que hagamos algo extraordinario? </a:t>
            </a:r>
            <a:endParaRPr lang="en-US" sz="3200" b="1" dirty="0">
              <a:solidFill>
                <a:srgbClr val="FF0000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68588-DA1A-A89F-7CD1-35A9B4D1833A}"/>
              </a:ext>
            </a:extLst>
          </p:cNvPr>
          <p:cNvSpPr txBox="1"/>
          <p:nvPr/>
        </p:nvSpPr>
        <p:spPr>
          <a:xfrm>
            <a:off x="838200" y="5692479"/>
            <a:ext cx="10708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Para ser hijos del Padre Celestial,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haciendo lo mismo que Él hizo.</a:t>
            </a:r>
            <a:endParaRPr lang="en-US" sz="3200" b="1" dirty="0">
              <a:solidFill>
                <a:srgbClr val="0070C0"/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338" name="Picture 2" descr="Amar y Perdonar. Domingo XXIV del Tiempo Ordinario, por fray José Borja">
            <a:extLst>
              <a:ext uri="{FF2B5EF4-FFF2-40B4-BE49-F238E27FC236}">
                <a16:creationId xmlns:a16="http://schemas.microsoft.com/office/drawing/2014/main" id="{2467F370-6BDE-A533-5B94-B049FE17C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69" y="998329"/>
            <a:ext cx="6275201" cy="458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26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9000" dirty="0">
              <a:solidFill>
                <a:srgbClr val="C00000"/>
              </a:solidFill>
            </a:endParaRPr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3.jpeg">
            <a:extLst>
              <a:ext uri="{FF2B5EF4-FFF2-40B4-BE49-F238E27FC236}">
                <a16:creationId xmlns:a16="http://schemas.microsoft.com/office/drawing/2014/main" id="{85A17250-AF23-3DC6-71CD-B314225F6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1" y="472152"/>
            <a:ext cx="7264059" cy="5193492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4BDC299D-9685-B439-FFF3-0CD855CFF3F1}"/>
              </a:ext>
            </a:extLst>
          </p:cNvPr>
          <p:cNvSpPr txBox="1"/>
          <p:nvPr/>
        </p:nvSpPr>
        <p:spPr>
          <a:xfrm>
            <a:off x="7744691" y="472152"/>
            <a:ext cx="4301838" cy="519349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15290" marR="376555" algn="ctr">
              <a:spcBef>
                <a:spcPts val="0"/>
              </a:spcBef>
              <a:spcAft>
                <a:spcPts val="0"/>
              </a:spcAft>
            </a:pPr>
            <a:r>
              <a:rPr lang="es-ES" sz="11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 </a:t>
            </a:r>
            <a:endParaRPr lang="en-US" sz="1100" dirty="0">
              <a:solidFill>
                <a:srgbClr val="000000"/>
              </a:solidFill>
              <a:effectLst/>
              <a:latin typeface="Goudy Old Style" panose="02020502050305020303" pitchFamily="18" charset="0"/>
              <a:ea typeface="Goudy Old Style" panose="02020502050305020303" pitchFamily="18" charset="0"/>
              <a:cs typeface="Goudy Old Style" panose="02020502050305020303" pitchFamily="18" charset="0"/>
            </a:endParaRPr>
          </a:p>
          <a:p>
            <a:pPr marL="0" marR="47625" algn="ctr"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Colorear este dibujo y escribe en las líneas un propósito para cumplir lo que Jesús nos pide en este evangelio,</a:t>
            </a:r>
            <a:r>
              <a:rPr lang="es-ES" sz="1400" spc="-25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por</a:t>
            </a:r>
            <a:r>
              <a:rPr lang="es-ES" sz="1400" spc="-1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ejemplo:</a:t>
            </a:r>
            <a:r>
              <a:rPr lang="es-ES" sz="1400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Rezaré</a:t>
            </a:r>
            <a:r>
              <a:rPr lang="es-ES" sz="1400" spc="-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por</a:t>
            </a:r>
            <a:r>
              <a:rPr lang="es-ES" sz="1400" spc="-1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aquellos</a:t>
            </a:r>
            <a:r>
              <a:rPr lang="es-ES" sz="1400" spc="-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que</a:t>
            </a:r>
            <a:r>
              <a:rPr lang="es-ES" sz="1400" spc="-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me</a:t>
            </a:r>
            <a:r>
              <a:rPr lang="es-ES" sz="1400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hacen</a:t>
            </a:r>
            <a:r>
              <a:rPr lang="es-ES" sz="1400" spc="-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sentir</a:t>
            </a:r>
            <a:r>
              <a:rPr lang="es-ES" sz="1400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mal,</a:t>
            </a:r>
            <a:r>
              <a:rPr lang="es-ES" sz="1400" spc="-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compartiré</a:t>
            </a:r>
            <a:r>
              <a:rPr lang="es-ES" sz="1400" spc="-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mis</a:t>
            </a:r>
            <a:r>
              <a:rPr lang="es-ES" sz="1400" spc="-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colores</a:t>
            </a:r>
            <a:r>
              <a:rPr lang="es-ES" sz="1400" spc="-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con</a:t>
            </a:r>
            <a:r>
              <a:rPr lang="es-ES" sz="1400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los</a:t>
            </a:r>
            <a:r>
              <a:rPr lang="es-ES" sz="1400" spc="-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demás, etc.</a:t>
            </a:r>
            <a:endParaRPr lang="en-US" sz="1400" dirty="0">
              <a:solidFill>
                <a:srgbClr val="000000"/>
              </a:solidFill>
              <a:effectLst/>
              <a:latin typeface="Goudy Old Style" panose="02020502050305020303" pitchFamily="18" charset="0"/>
              <a:ea typeface="Goudy Old Style" panose="02020502050305020303" pitchFamily="18" charset="0"/>
              <a:cs typeface="Goudy Old Style" panose="02020502050305020303" pitchFamily="18" charset="0"/>
            </a:endParaRPr>
          </a:p>
          <a:p>
            <a:pPr marL="0" marR="47625"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 </a:t>
            </a:r>
            <a:endParaRPr lang="en-US" sz="1400" dirty="0">
              <a:solidFill>
                <a:srgbClr val="000000"/>
              </a:solidFill>
              <a:effectLst/>
              <a:latin typeface="Goudy Old Style" panose="02020502050305020303" pitchFamily="18" charset="0"/>
              <a:ea typeface="Goudy Old Style" panose="02020502050305020303" pitchFamily="18" charset="0"/>
              <a:cs typeface="Goudy Old Style" panose="02020502050305020303" pitchFamily="18" charset="0"/>
            </a:endParaRPr>
          </a:p>
          <a:p>
            <a:pPr marL="0" marR="47625" indent="1905" algn="ctr">
              <a:spcBef>
                <a:spcPts val="0"/>
              </a:spcBef>
              <a:spcAft>
                <a:spcPts val="0"/>
              </a:spcAft>
            </a:pPr>
            <a:r>
              <a:rPr lang="es-ES" sz="1400" b="1" i="1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nos dice: “Al que te pide, dale; y al que quiere que le prestes, no le vuelvas la espalda……</a:t>
            </a:r>
            <a:r>
              <a:rPr lang="es-ES" sz="1400" b="1" i="1" spc="5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i="1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 a sus enemigos, hagan el bien a los que los odian y rueguen por los que los persiguen y</a:t>
            </a:r>
            <a:r>
              <a:rPr lang="es-ES" sz="1400" b="1" i="1" spc="5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i="1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calumnian, para que sean hijos de su Padre celestial, que hace salir su sol sobre los buenos y los</a:t>
            </a:r>
            <a:r>
              <a:rPr lang="es-ES" sz="1400" b="1" i="1" spc="-250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s-ES" sz="1400" b="1" i="1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malos,</a:t>
            </a:r>
            <a:r>
              <a:rPr lang="es-ES" sz="1400" b="1" i="1" spc="-10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i="1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manda</a:t>
            </a:r>
            <a:r>
              <a:rPr lang="es-ES" sz="1400" b="1" i="1" spc="5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i="1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lluvia sobre los justos y los</a:t>
            </a:r>
            <a:r>
              <a:rPr lang="es-ES" sz="1400" b="1" i="1" spc="-5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i="1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injustos”.</a:t>
            </a:r>
            <a:endParaRPr lang="en-US" sz="14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 </a:t>
            </a:r>
            <a:endParaRPr lang="en-US" sz="1400" dirty="0">
              <a:solidFill>
                <a:srgbClr val="000000"/>
              </a:solidFill>
              <a:effectLst/>
              <a:latin typeface="Goudy Old Style" panose="02020502050305020303" pitchFamily="18" charset="0"/>
              <a:ea typeface="Goudy Old Style" panose="02020502050305020303" pitchFamily="18" charset="0"/>
              <a:cs typeface="Goudy Old Style" panose="02020502050305020303" pitchFamily="18" charset="0"/>
            </a:endParaRPr>
          </a:p>
          <a:p>
            <a:pPr marL="414020" marR="376555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PROPOSITO: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4020" marR="376555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1010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4.png">
            <a:extLst>
              <a:ext uri="{FF2B5EF4-FFF2-40B4-BE49-F238E27FC236}">
                <a16:creationId xmlns:a16="http://schemas.microsoft.com/office/drawing/2014/main" id="{B5B02917-721A-F269-0961-A9AAED59A6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21" y="101470"/>
            <a:ext cx="4839109" cy="6655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32965B-24BF-BAF4-8322-BDD301304956}"/>
              </a:ext>
            </a:extLst>
          </p:cNvPr>
          <p:cNvSpPr txBox="1"/>
          <p:nvPr/>
        </p:nvSpPr>
        <p:spPr>
          <a:xfrm>
            <a:off x="8853055" y="1870364"/>
            <a:ext cx="26185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HACER LA TARJETA DEL PERDON. DECIDIR PEDIRLE PERDON A ALGUIEN Y PERDONAR A ALGUIEN ESTA SEMANA .</a:t>
            </a:r>
          </a:p>
        </p:txBody>
      </p:sp>
    </p:spTree>
    <p:extLst>
      <p:ext uri="{BB962C8B-B14F-4D97-AF65-F5344CB8AC3E}">
        <p14:creationId xmlns:p14="http://schemas.microsoft.com/office/powerpoint/2010/main" val="3508022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7" y="1373654"/>
            <a:ext cx="6866965" cy="3763122"/>
          </a:xfrm>
        </p:spPr>
        <p:txBody>
          <a:bodyPr>
            <a:noAutofit/>
          </a:bodyPr>
          <a:lstStyle/>
          <a:p>
            <a:pPr marL="0" marR="0" algn="ctr">
              <a:spcBef>
                <a:spcPts val="200"/>
              </a:spcBef>
              <a:spcAft>
                <a:spcPts val="0"/>
              </a:spcAft>
            </a:pPr>
            <a:r>
              <a:rPr lang="es-ES" sz="40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Oración</a:t>
            </a:r>
            <a:b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Señor,</a:t>
            </a:r>
            <a:r>
              <a:rPr lang="es-ES" sz="3200" spc="3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hazme</a:t>
            </a:r>
            <a:r>
              <a:rPr lang="es-ES" sz="3200" spc="3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un</a:t>
            </a:r>
            <a:r>
              <a:rPr lang="es-ES" sz="3200" spc="3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instrumento</a:t>
            </a:r>
            <a:r>
              <a:rPr lang="es-ES" sz="3200" spc="2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de</a:t>
            </a:r>
            <a:r>
              <a:rPr lang="es-ES" sz="3200" spc="3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tu</a:t>
            </a:r>
            <a:r>
              <a:rPr lang="es-ES" sz="3200" spc="2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paz,</a:t>
            </a:r>
            <a:r>
              <a:rPr lang="es-ES" sz="3200" spc="3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donde</a:t>
            </a:r>
            <a:r>
              <a:rPr lang="es-ES" sz="3200" spc="2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haya</a:t>
            </a:r>
            <a:r>
              <a:rPr lang="es-ES" sz="3200" spc="2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odio</a:t>
            </a:r>
            <a:r>
              <a:rPr lang="es-ES" sz="3200" spc="3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lleve</a:t>
            </a:r>
            <a:r>
              <a:rPr lang="es-ES" sz="3200" spc="3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yo</a:t>
            </a:r>
            <a:r>
              <a:rPr lang="es-ES" sz="3200" spc="4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tu</a:t>
            </a:r>
            <a:r>
              <a:rPr lang="es-ES" sz="3200" spc="3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amor;</a:t>
            </a:r>
            <a:r>
              <a:rPr lang="es-ES" sz="3200" spc="3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donde</a:t>
            </a:r>
            <a:r>
              <a:rPr lang="es-ES" sz="3200" spc="3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haya</a:t>
            </a:r>
            <a:r>
              <a:rPr lang="es-ES" sz="3200" spc="2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injuria,</a:t>
            </a:r>
            <a:r>
              <a:rPr lang="es-ES" sz="3200" spc="3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tu</a:t>
            </a:r>
            <a:r>
              <a:rPr lang="es-ES" sz="3200" spc="2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perdón</a:t>
            </a:r>
            <a:r>
              <a:rPr lang="es-ES" sz="3200" spc="-25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Señor;</a:t>
            </a:r>
            <a:r>
              <a:rPr lang="es-ES" sz="3200" spc="-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donde</a:t>
            </a:r>
            <a:r>
              <a:rPr lang="es-ES" sz="3200" spc="-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haya</a:t>
            </a:r>
            <a:r>
              <a:rPr lang="es-ES" sz="3200" spc="-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oscuridad, lleve</a:t>
            </a:r>
            <a:r>
              <a:rPr lang="es-ES" sz="3200" spc="-1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tu luz; donde</a:t>
            </a:r>
            <a:r>
              <a:rPr lang="es-ES" sz="3200" spc="-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haya</a:t>
            </a:r>
            <a:r>
              <a:rPr lang="es-ES" sz="3200" spc="-1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pena, tu gozo Señor.</a:t>
            </a:r>
            <a:b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</a:br>
            <a:b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</a:br>
            <a:r>
              <a:rPr lang="es-ES" sz="3200" dirty="0">
                <a:solidFill>
                  <a:srgbClr val="0070C0"/>
                </a:solidFill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AMEN</a:t>
            </a:r>
            <a:br>
              <a:rPr lang="en-U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</a:br>
            <a:endParaRPr lang="en-US" sz="3200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pic>
        <p:nvPicPr>
          <p:cNvPr id="3" name="Google Shape;230;p16" descr="Image result for gratis, ninos orando">
            <a:extLst>
              <a:ext uri="{FF2B5EF4-FFF2-40B4-BE49-F238E27FC236}">
                <a16:creationId xmlns:a16="http://schemas.microsoft.com/office/drawing/2014/main" id="{E1821A42-699D-1F95-2928-F75B0E492E7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4447" y="1246139"/>
            <a:ext cx="4139013" cy="3890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175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382047" y="-24499"/>
            <a:ext cx="1154982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Durante los </a:t>
            </a:r>
            <a:r>
              <a:rPr lang="es-ES" sz="32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40</a:t>
            </a:r>
            <a:r>
              <a:rPr lang="es-ES" sz="32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días de Cuaresma, preparamos nuestro </a:t>
            </a:r>
            <a:r>
              <a:rPr lang="es-ES" sz="32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corazón</a:t>
            </a:r>
            <a:r>
              <a:rPr lang="es-ES" sz="32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para el gran acto de Amor de Jesús: su pasión, muerte y resurrección. Nos preparamos con: 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5" name="Google Shape;105;p2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3784" y="1702514"/>
            <a:ext cx="2568783" cy="219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mage result for gratis, no comer caramel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2094" y="1547567"/>
            <a:ext cx="3371081" cy="30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226356" y="1959935"/>
            <a:ext cx="22276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Oración,</a:t>
            </a:r>
            <a:r>
              <a:rPr lang="es-ES" sz="2800" b="1" i="0" u="none" strike="noStrike" cap="none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108" name="Google Shape;108;p2"/>
          <p:cNvSpPr txBox="1"/>
          <p:nvPr/>
        </p:nvSpPr>
        <p:spPr>
          <a:xfrm>
            <a:off x="5830090" y="2058999"/>
            <a:ext cx="22172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Sacrificios,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766603" y="5114846"/>
            <a:ext cx="313120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y Actos de Amor,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0" name="Google Shape;110;p2" descr="Image result for gratis, ninos ayudan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1823" y="4132906"/>
            <a:ext cx="3890271" cy="2487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612" y="0"/>
            <a:ext cx="7498976" cy="389965"/>
          </a:xfrm>
        </p:spPr>
        <p:txBody>
          <a:bodyPr/>
          <a:lstStyle/>
          <a:p>
            <a:r>
              <a:rPr lang="es-E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Canción:</a:t>
            </a:r>
            <a:r>
              <a:rPr lang="es-ES" sz="1800" b="1" spc="-1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Solo el Amor, Solo el Perdón, </a:t>
            </a:r>
            <a:r>
              <a:rPr lang="es-ES" sz="1800" b="1" u="sng" spc="-15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https://youtu.be/Cya-dR4dyXk</a:t>
            </a:r>
            <a:endParaRPr lang="en-US" dirty="0"/>
          </a:p>
        </p:txBody>
      </p:sp>
      <p:pic>
        <p:nvPicPr>
          <p:cNvPr id="3" name="Online Media 2" title="Solo el amor solo el  perdón.mpg">
            <a:hlinkClick r:id="" action="ppaction://media"/>
            <a:extLst>
              <a:ext uri="{FF2B5EF4-FFF2-40B4-BE49-F238E27FC236}">
                <a16:creationId xmlns:a16="http://schemas.microsoft.com/office/drawing/2014/main" id="{EEA01BEB-7797-DC40-1AFD-9FC1AEA7F8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389965"/>
            <a:ext cx="12192000" cy="64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90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/>
        </p:nvSpPr>
        <p:spPr>
          <a:xfrm>
            <a:off x="8110928" y="1813193"/>
            <a:ext cx="3533434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…Para recibir a Jesús Resucitado 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el domingo de Pascua de Resurrección en nuestro corazón.</a:t>
            </a:r>
            <a:endParaRPr sz="3400" b="1" i="0" u="none" strike="noStrike" cap="none" dirty="0">
              <a:solidFill>
                <a:srgbClr val="7030A0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116" name="Google Shape;116;p3" descr="http://media.bigoo.ws/content/gif/love/love_295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713" y="-6024"/>
            <a:ext cx="6872287" cy="668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 descr="Image result for gratis, jesus resucita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5556" y="1403212"/>
            <a:ext cx="3276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22AADA-866F-E155-A2B9-525DB26CA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797" y="2910364"/>
            <a:ext cx="5006841" cy="248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atequesis_miercoles-de-cenizas Comic_Cuaresma_ezo_que_es  Guion_Catequesis_Comic_Cuaresma | Miércoles de ceniza, Cuaresma, Catequesis">
            <a:extLst>
              <a:ext uri="{FF2B5EF4-FFF2-40B4-BE49-F238E27FC236}">
                <a16:creationId xmlns:a16="http://schemas.microsoft.com/office/drawing/2014/main" id="{D522FCA5-88CF-EB22-9C4E-920E87B59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727650"/>
            <a:ext cx="5048250" cy="4705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1E9CC5-B3DB-3D24-7952-ED9D3589DC30}"/>
              </a:ext>
            </a:extLst>
          </p:cNvPr>
          <p:cNvSpPr txBox="1"/>
          <p:nvPr/>
        </p:nvSpPr>
        <p:spPr>
          <a:xfrm>
            <a:off x="1264443" y="0"/>
            <a:ext cx="9663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MIERCOLES DE CENIZA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D1667-49D3-CEDC-18C2-1861918D6D9E}"/>
              </a:ext>
            </a:extLst>
          </p:cNvPr>
          <p:cNvSpPr txBox="1"/>
          <p:nvPr/>
        </p:nvSpPr>
        <p:spPr>
          <a:xfrm>
            <a:off x="7186613" y="1085850"/>
            <a:ext cx="3429000" cy="1323439"/>
          </a:xfrm>
          <a:prstGeom prst="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/>
              <a:t>El sacerdote hace la señal de la cruz en nuestra frente con ceniza. Las cenizas vienen de quemar las palmas del Domingo de Ramos del año anterior.</a:t>
            </a:r>
          </a:p>
        </p:txBody>
      </p:sp>
    </p:spTree>
    <p:extLst>
      <p:ext uri="{BB962C8B-B14F-4D97-AF65-F5344CB8AC3E}">
        <p14:creationId xmlns:p14="http://schemas.microsoft.com/office/powerpoint/2010/main" val="119972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72BC02-0521-25B9-C425-06FC66C91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40662" cy="68876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6DD0B3-39B6-6BE4-D24A-5A162B24D79F}"/>
              </a:ext>
            </a:extLst>
          </p:cNvPr>
          <p:cNvSpPr txBox="1"/>
          <p:nvPr/>
        </p:nvSpPr>
        <p:spPr>
          <a:xfrm>
            <a:off x="7557247" y="309282"/>
            <a:ext cx="445097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7030A0"/>
                </a:solidFill>
                <a:latin typeface="Abadi" panose="020B0604020104020204" pitchFamily="34" charset="0"/>
              </a:rPr>
              <a:t>PREPAREMOS NUESTRO CORAZON</a:t>
            </a:r>
          </a:p>
          <a:p>
            <a:endParaRPr lang="es-ES_tradnl" dirty="0"/>
          </a:p>
          <a:p>
            <a:r>
              <a:rPr lang="es-ES_tradnl" sz="1600" dirty="0">
                <a:solidFill>
                  <a:srgbClr val="00B050"/>
                </a:solidFill>
                <a:latin typeface="Abadi" panose="020B0604020104020204" pitchFamily="34" charset="0"/>
              </a:rPr>
              <a:t>Las cruces representan los domingos de Cuaresma y las piedras los días. El Sacerdote viste de morado el 1er, 2do, 3er y 5to domingo de Cuaresmo significando preparación y penitencia. Por eso, colorea estas cruces de morado. Él viste de rosado (significando gozo) el 4to y el domingo de Ramos porque ya casi llega el tiempo de la victoria de la Resurrección.</a:t>
            </a:r>
          </a:p>
          <a:p>
            <a:endParaRPr lang="es-ES_tradnl" sz="1600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r>
              <a:rPr lang="es-ES_tradnl" sz="1600" dirty="0">
                <a:solidFill>
                  <a:srgbClr val="0070C0"/>
                </a:solidFill>
                <a:latin typeface="Abadi" panose="020B0604020104020204" pitchFamily="34" charset="0"/>
              </a:rPr>
              <a:t>Cada vez que hagas algo por amor a Jesús, colorea la piedra de ese día de un color. Ojala que tu camino este lleno de colores para Jesús!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D42CB0"/>
                </a:solidFill>
                <a:latin typeface="Abadi" panose="020B0604020104020204" pitchFamily="34" charset="0"/>
              </a:rPr>
              <a:t>Un sacrificio (dejar de comer algo rico, jugar algo bueno, ver un programa en la tv…)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D42CB0"/>
                </a:solidFill>
                <a:latin typeface="Abadi" panose="020B0604020104020204" pitchFamily="34" charset="0"/>
              </a:rPr>
              <a:t>Una obra buena (Ayudar a tus padres o otros…)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D42CB0"/>
                </a:solidFill>
                <a:latin typeface="Abadi" panose="020B0604020104020204" pitchFamily="34" charset="0"/>
              </a:rPr>
              <a:t>Una decena del Rosario por las intenciones de la Virgen Maria.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D42CB0"/>
                </a:solidFill>
                <a:latin typeface="Abadi" panose="020B0604020104020204" pitchFamily="34" charset="0"/>
              </a:rPr>
              <a:t>Perdonar a alguien que te hiere.</a:t>
            </a:r>
          </a:p>
          <a:p>
            <a:endParaRPr lang="es-ES_tradnl" sz="1600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FDAB3-C0C9-29F3-12EA-1D3496BF2721}"/>
              </a:ext>
            </a:extLst>
          </p:cNvPr>
          <p:cNvSpPr txBox="1"/>
          <p:nvPr/>
        </p:nvSpPr>
        <p:spPr>
          <a:xfrm>
            <a:off x="7557247" y="5880038"/>
            <a:ext cx="445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Cancion: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Colores</a:t>
            </a:r>
            <a:r>
              <a:rPr lang="en-US" dirty="0">
                <a:solidFill>
                  <a:srgbClr val="FF0000"/>
                </a:solidFill>
              </a:rPr>
              <a:t>, Joan Baez</a:t>
            </a:r>
          </a:p>
          <a:p>
            <a:pPr algn="ctr"/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https://youtu.be/48vNfKUHWRw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3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D86DE6-D737-43D2-58BF-FC0F8FF00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58" y="5401359"/>
            <a:ext cx="5467642" cy="1325563"/>
          </a:xfrm>
          <a:solidFill>
            <a:srgbClr val="DDF6FF"/>
          </a:solidFill>
        </p:spPr>
        <p:txBody>
          <a:bodyPr>
            <a:normAutofit/>
          </a:bodyPr>
          <a:lstStyle/>
          <a:p>
            <a:pPr algn="ctr"/>
            <a:r>
              <a:rPr lang="es-E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aquel tiempo, </a:t>
            </a:r>
            <a:br>
              <a:rPr lang="es-E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dijo a sus discípulos: </a:t>
            </a:r>
            <a:endParaRPr lang="en-US" sz="3200" dirty="0"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06C97-EA1E-9DA9-31B6-DC3061AF0035}"/>
              </a:ext>
            </a:extLst>
          </p:cNvPr>
          <p:cNvSpPr txBox="1"/>
          <p:nvPr/>
        </p:nvSpPr>
        <p:spPr>
          <a:xfrm>
            <a:off x="2377888" y="0"/>
            <a:ext cx="743622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1800" b="1" dirty="0">
                <a:latin typeface="Comic Sans MS" panose="030F0702030302020204" pitchFamily="66" charset="0"/>
              </a:rPr>
              <a:t>El Evangelio según S. Mateo 5, 38-48 - Amar a los Enemigos</a:t>
            </a:r>
          </a:p>
        </p:txBody>
      </p:sp>
    </p:spTree>
    <p:extLst>
      <p:ext uri="{BB962C8B-B14F-4D97-AF65-F5344CB8AC3E}">
        <p14:creationId xmlns:p14="http://schemas.microsoft.com/office/powerpoint/2010/main" val="2452720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2604AF-CC87-3D47-D72C-59C3AA9A2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224"/>
            <a:ext cx="12192000" cy="6798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21" y="5313797"/>
            <a:ext cx="11677357" cy="1325563"/>
          </a:xfrm>
          <a:solidFill>
            <a:srgbClr val="FFFFCC"/>
          </a:solidFill>
        </p:spPr>
        <p:txBody>
          <a:bodyPr>
            <a:noAutofit/>
          </a:bodyPr>
          <a:lstStyle/>
          <a:p>
            <a:pPr algn="ctr"/>
            <a:r>
              <a:rPr lang="es-E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“Han oído que se dijo: </a:t>
            </a:r>
            <a:r>
              <a:rPr lang="es-ES" sz="3200" i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Ojo por ojo, diente por diente; </a:t>
            </a:r>
            <a:r>
              <a:rPr lang="es-E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yo</a:t>
            </a:r>
            <a:r>
              <a:rPr lang="es-ES" sz="3200" spc="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digo que no hagan resistencia al hombre malo. Si alguno te golpea en la mejilla derecha, preséntale</a:t>
            </a:r>
            <a:r>
              <a:rPr lang="es-ES" sz="3200" spc="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es-ES" sz="3200" spc="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ES" sz="3200" spc="1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izquierda;</a:t>
            </a:r>
            <a:endParaRPr lang="en-US" sz="3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87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6273F-E72C-D5AB-067E-497C09E81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826"/>
            <a:ext cx="12192000" cy="6873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85" y="5556738"/>
            <a:ext cx="7724334" cy="1198319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sz="3200" b="1" spc="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s-ES" sz="3200" b="1" spc="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s-ES" sz="3200" b="1" spc="1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quiera</a:t>
            </a:r>
            <a:r>
              <a:rPr lang="es-ES" sz="3200" b="1" spc="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demandar</a:t>
            </a:r>
            <a:r>
              <a:rPr lang="es-ES" sz="3200" b="1" spc="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ES" sz="3200" b="1" spc="1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juicio</a:t>
            </a:r>
            <a:r>
              <a:rPr lang="es-ES" sz="3200" b="1" spc="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s-ES" sz="3200" b="1" spc="1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quitarte la</a:t>
            </a:r>
            <a:r>
              <a:rPr lang="es-ES" sz="3200" b="1" spc="1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túnica,</a:t>
            </a:r>
            <a:r>
              <a:rPr lang="es-ES" sz="3200" b="1" spc="1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cédele</a:t>
            </a:r>
            <a:r>
              <a:rPr lang="es-ES" sz="3200" b="1" spc="1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es-ES" sz="3200" b="1" spc="1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ES" sz="3200" b="1" spc="5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manto. </a:t>
            </a:r>
            <a:endParaRPr lang="en-US" sz="32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98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991</Words>
  <Application>Microsoft Office PowerPoint</Application>
  <PresentationFormat>Widescreen</PresentationFormat>
  <Paragraphs>69</Paragraphs>
  <Slides>30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Abadi</vt:lpstr>
      <vt:lpstr>Arial</vt:lpstr>
      <vt:lpstr>Calibri</vt:lpstr>
      <vt:lpstr>Calibri Light</vt:lpstr>
      <vt:lpstr>Cambria</vt:lpstr>
      <vt:lpstr>Comic Sans MS</vt:lpstr>
      <vt:lpstr>Goudy Old Style</vt:lpstr>
      <vt:lpstr>Times New Roman</vt:lpstr>
      <vt:lpstr>Office Theme</vt:lpstr>
      <vt:lpstr>Amigos de Jesús y María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 aquel tiempo,  Jesús dijo a sus discípulos: </vt:lpstr>
      <vt:lpstr>“Han oído que se dijo: Ojo por ojo, diente por diente; pero yo les digo que no hagan resistencia al hombre malo. Si alguno te golpea en la mejilla derecha, preséntale también la izquierda;</vt:lpstr>
      <vt:lpstr>Al que te quiera demandar en juicio para quitarte la túnica, cédele también el manto. </vt:lpstr>
      <vt:lpstr>Si alguno te obliga a caminar mil pasos en su servicio, camina con él dos mil. </vt:lpstr>
      <vt:lpstr>Al que te pide, dale; y al que quiere que le prestes, no le vuelvas la espalda.</vt:lpstr>
      <vt:lpstr>Han oído que se dijo: Ama a tu prójimo y odia a tu enemigo. Yo, en cambio, les digo: Amen a sus enemigos,</vt:lpstr>
      <vt:lpstr>PowerPoint Presentation</vt:lpstr>
      <vt:lpstr>PowerPoint Presentation</vt:lpstr>
      <vt:lpstr>PowerPoint Presentation</vt:lpstr>
      <vt:lpstr>Porque, si ustedes aman a los que los aman,  ¿qué recompensa merecen?  ¿No hacen eso mismo los publicanos?</vt:lpstr>
      <vt:lpstr>Y si saludan tan sólo a sus hermanos,  ¿qué hacen de extraordinario?   ¿No hacen eso mismo los paganos? </vt:lpstr>
      <vt:lpstr>Ustedes, pues, sean perfectos, como su Padre celestial es perfecto’’.</vt:lpstr>
      <vt:lpstr>PowerPoint Presentation</vt:lpstr>
      <vt:lpstr>Qué significa la frase “¿Ojo por ojo, diente   por diente”? </vt:lpstr>
      <vt:lpstr>¿Qué dice Jesús de esta frase? </vt:lpstr>
      <vt:lpstr>¿Qué hizo Jesús cuando lo torturaban y lo crucificaron? </vt:lpstr>
      <vt:lpstr>¿Qué desea Jesús que hagamos?</vt:lpstr>
      <vt:lpstr>PowerPoint Presentation</vt:lpstr>
      <vt:lpstr>¿Por qué Jesús quiere que hagamos algo extraordinario? </vt:lpstr>
      <vt:lpstr>PowerPoint Presentation</vt:lpstr>
      <vt:lpstr>PowerPoint Presentation</vt:lpstr>
      <vt:lpstr>PowerPoint Presentation</vt:lpstr>
      <vt:lpstr>Oración  Señor, hazme un instrumento de tu paz, donde haya odio lleve yo tu amor; donde haya injuria, tu perdón Señor; donde haya oscuridad, lleve tu luz; donde haya pena, tu gozo Señor.  AMEN </vt:lpstr>
      <vt:lpstr>Canción: Solo el Amor, Solo el Perdón, https://youtu.be/Cya-dR4dyXk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10</cp:revision>
  <dcterms:created xsi:type="dcterms:W3CDTF">2023-02-13T03:54:48Z</dcterms:created>
  <dcterms:modified xsi:type="dcterms:W3CDTF">2023-02-13T15:18:13Z</dcterms:modified>
</cp:coreProperties>
</file>