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88" r:id="rId4"/>
    <p:sldId id="284" r:id="rId5"/>
    <p:sldId id="286" r:id="rId6"/>
    <p:sldId id="287" r:id="rId7"/>
    <p:sldId id="282" r:id="rId8"/>
    <p:sldId id="258" r:id="rId9"/>
    <p:sldId id="256" r:id="rId10"/>
    <p:sldId id="262" r:id="rId11"/>
    <p:sldId id="263" r:id="rId12"/>
    <p:sldId id="264" r:id="rId13"/>
    <p:sldId id="265" r:id="rId14"/>
    <p:sldId id="269" r:id="rId15"/>
    <p:sldId id="270" r:id="rId16"/>
    <p:sldId id="271" r:id="rId17"/>
    <p:sldId id="277" r:id="rId18"/>
    <p:sldId id="272" r:id="rId19"/>
    <p:sldId id="273" r:id="rId20"/>
    <p:sldId id="274" r:id="rId21"/>
    <p:sldId id="267" r:id="rId22"/>
    <p:sldId id="275" r:id="rId23"/>
    <p:sldId id="278" r:id="rId24"/>
    <p:sldId id="28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6716-1F5C-4586-9BAB-E46ECE4425A1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A2E6-5C08-49DF-94BD-78018531F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83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6716-1F5C-4586-9BAB-E46ECE4425A1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A2E6-5C08-49DF-94BD-78018531F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1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6716-1F5C-4586-9BAB-E46ECE4425A1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A2E6-5C08-49DF-94BD-78018531F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0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6716-1F5C-4586-9BAB-E46ECE4425A1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A2E6-5C08-49DF-94BD-78018531F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4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6716-1F5C-4586-9BAB-E46ECE4425A1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A2E6-5C08-49DF-94BD-78018531F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3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6716-1F5C-4586-9BAB-E46ECE4425A1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A2E6-5C08-49DF-94BD-78018531F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4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6716-1F5C-4586-9BAB-E46ECE4425A1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A2E6-5C08-49DF-94BD-78018531F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94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6716-1F5C-4586-9BAB-E46ECE4425A1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A2E6-5C08-49DF-94BD-78018531F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05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6716-1F5C-4586-9BAB-E46ECE4425A1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A2E6-5C08-49DF-94BD-78018531F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0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6716-1F5C-4586-9BAB-E46ECE4425A1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A2E6-5C08-49DF-94BD-78018531F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4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6716-1F5C-4586-9BAB-E46ECE4425A1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A2E6-5C08-49DF-94BD-78018531F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6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96716-1F5C-4586-9BAB-E46ECE4425A1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BA2E6-5C08-49DF-94BD-78018531F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5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KudR0cRpNs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/url?sa=i&amp;url=https://clubperlita.wordpress.com/tag/codornices/&amp;psig=AOvVaw10FMTre0961CPP5_ty58N0&amp;ust=1590700836872000&amp;source=images&amp;cd=vfe&amp;ved=0CAIQjRxqFwoTCMDllcj81OkCFQAAAAAdAAAAABAc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9" y="733630"/>
            <a:ext cx="8898839" cy="749960"/>
          </a:xfrm>
        </p:spPr>
        <p:txBody>
          <a:bodyPr>
            <a:normAutofit/>
          </a:bodyPr>
          <a:lstStyle/>
          <a:p>
            <a:pPr algn="ctr"/>
            <a:r>
              <a:rPr lang="en-US" sz="3800" dirty="0" smtClean="0">
                <a:latin typeface="Comic Sans MS" panose="030F0702030302020204" pitchFamily="66" charset="0"/>
              </a:rPr>
              <a:t>SOLEMNIDAD DE CORPUS CHRISTI</a:t>
            </a:r>
            <a:endParaRPr lang="en-US" sz="3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Angeles Ninos | Vectores, Fotos de Stock y PSD Gra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596" y="2724477"/>
            <a:ext cx="5551943" cy="410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83196" y="1483590"/>
            <a:ext cx="4002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Comic Sans MS" panose="030F0702030302020204" pitchFamily="66" charset="0"/>
              </a:rPr>
              <a:t>Cuerpo</a:t>
            </a:r>
            <a:r>
              <a:rPr lang="en-US" sz="3600" dirty="0">
                <a:latin typeface="Comic Sans MS" panose="030F0702030302020204" pitchFamily="66" charset="0"/>
              </a:rPr>
              <a:t> de </a:t>
            </a:r>
            <a:r>
              <a:rPr lang="en-US" sz="3600" dirty="0" smtClean="0">
                <a:latin typeface="Comic Sans MS" panose="030F0702030302020204" pitchFamily="66" charset="0"/>
              </a:rPr>
              <a:t>Cristo</a:t>
            </a:r>
          </a:p>
          <a:p>
            <a:pPr algn="ctr"/>
            <a:r>
              <a:rPr lang="es-ES" sz="2400" dirty="0" smtClean="0">
                <a:latin typeface="Comic Sans MS" panose="030F0702030302020204" pitchFamily="66" charset="0"/>
              </a:rPr>
              <a:t>(Juan </a:t>
            </a:r>
            <a:r>
              <a:rPr lang="es-ES" sz="2400" dirty="0">
                <a:latin typeface="Comic Sans MS" panose="030F0702030302020204" pitchFamily="66" charset="0"/>
              </a:rPr>
              <a:t>6, </a:t>
            </a:r>
            <a:r>
              <a:rPr lang="es-ES" sz="2400" dirty="0" smtClean="0">
                <a:latin typeface="Comic Sans MS" panose="030F0702030302020204" pitchFamily="66" charset="0"/>
              </a:rPr>
              <a:t>51-58)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5" name="Picture 1" descr="C:\Users\Friends Jesus &amp; Mary\Documents\LIBROS IMPRESOS\Manual Amigos de Jesus y Maria\photo logo nuevo.JPG">
            <a:extLst>
              <a:ext uri="{FF2B5EF4-FFF2-40B4-BE49-F238E27FC236}">
                <a16:creationId xmlns:a16="http://schemas.microsoft.com/office/drawing/2014/main" xmlns="" id="{350C545A-1CD3-4A09-B617-E38702D10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883" y="84095"/>
            <a:ext cx="1615916" cy="16159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17923" y="84095"/>
            <a:ext cx="830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Comic Sans MS" panose="030F0702030302020204" pitchFamily="66" charset="0"/>
              </a:rPr>
              <a:t>Ministerio Amigos de Jesús y María presenta</a:t>
            </a:r>
            <a:r>
              <a:rPr lang="en-US" sz="2800" dirty="0" smtClean="0">
                <a:latin typeface="Comic Sans MS" panose="030F0702030302020204" pitchFamily="66" charset="0"/>
              </a:rPr>
              <a:t>: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69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9489" y="294788"/>
            <a:ext cx="4876800" cy="64774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Y </a:t>
            </a:r>
            <a:r>
              <a:rPr lang="en-US" sz="3600" dirty="0" err="1" smtClean="0">
                <a:latin typeface="Comic Sans MS" panose="030F0702030302020204" pitchFamily="66" charset="0"/>
              </a:rPr>
              <a:t>crea</a:t>
            </a:r>
            <a:r>
              <a:rPr lang="en-US" sz="3600" dirty="0" smtClean="0">
                <a:latin typeface="Comic Sans MS" panose="030F0702030302020204" pitchFamily="66" charset="0"/>
              </a:rPr>
              <a:t> lo invisible...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Línea niños junto con el diseño del corazón - Descargar Vector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44" y="1215196"/>
            <a:ext cx="3233192" cy="323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880" y="4550488"/>
            <a:ext cx="3350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Comic Sans MS" panose="030F0702030302020204" pitchFamily="66" charset="0"/>
                <a:ea typeface="+mj-ea"/>
                <a:cs typeface="+mj-cs"/>
              </a:rPr>
              <a:t>Nuestro alma o </a:t>
            </a:r>
          </a:p>
          <a:p>
            <a:pPr algn="ctr"/>
            <a:r>
              <a:rPr lang="es-ES" sz="2800" dirty="0">
                <a:latin typeface="Comic Sans MS" panose="030F0702030302020204" pitchFamily="66" charset="0"/>
                <a:ea typeface="+mj-ea"/>
                <a:cs typeface="+mj-cs"/>
              </a:rPr>
              <a:t>c</a:t>
            </a:r>
            <a:r>
              <a:rPr lang="es-ES" sz="2800" dirty="0" smtClean="0">
                <a:latin typeface="Comic Sans MS" panose="030F0702030302020204" pitchFamily="66" charset="0"/>
                <a:ea typeface="+mj-ea"/>
                <a:cs typeface="+mj-cs"/>
              </a:rPr>
              <a:t>orazón espiritual, </a:t>
            </a:r>
            <a:endParaRPr lang="es-ES" sz="2800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4100" name="Picture 4" descr="Watercolor christmas angel collection |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599" y="3074199"/>
            <a:ext cx="3192755" cy="319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79631" y="6334780"/>
            <a:ext cx="3814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Comic Sans MS" panose="030F0702030302020204" pitchFamily="66" charset="0"/>
                <a:ea typeface="+mj-ea"/>
                <a:cs typeface="+mj-cs"/>
              </a:rPr>
              <a:t>l</a:t>
            </a:r>
            <a:r>
              <a:rPr lang="es-ES" sz="2800" dirty="0" smtClean="0">
                <a:latin typeface="Comic Sans MS" panose="030F0702030302020204" pitchFamily="66" charset="0"/>
                <a:ea typeface="+mj-ea"/>
                <a:cs typeface="+mj-cs"/>
              </a:rPr>
              <a:t>os ángeles y el Cielo, </a:t>
            </a:r>
            <a:endParaRPr lang="es-ES" sz="2800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4102" name="Picture 6" descr="ᐈ Emociones dibujos de stock, imágenes sentimientos y emocione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552" y="235094"/>
            <a:ext cx="2787171" cy="347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42663" y="1286664"/>
            <a:ext cx="2987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Comic Sans MS" panose="030F0702030302020204" pitchFamily="66" charset="0"/>
                <a:ea typeface="+mj-ea"/>
                <a:cs typeface="+mj-cs"/>
              </a:rPr>
              <a:t>Los sentimientos y pensamientos.</a:t>
            </a:r>
            <a:endParaRPr lang="es-ES" sz="2800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197" y="3877743"/>
            <a:ext cx="3317967" cy="2293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41600" y="6252378"/>
            <a:ext cx="1880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Comic Sans MS" panose="030F0702030302020204" pitchFamily="66" charset="0"/>
                <a:ea typeface="+mj-ea"/>
                <a:cs typeface="+mj-cs"/>
              </a:rPr>
              <a:t>La oración</a:t>
            </a:r>
            <a:endParaRPr lang="es-ES" sz="2800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339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741" y="210382"/>
            <a:ext cx="10515600" cy="1041644"/>
          </a:xfrm>
        </p:spPr>
        <p:txBody>
          <a:bodyPr/>
          <a:lstStyle/>
          <a:p>
            <a:pPr algn="ctr"/>
            <a:r>
              <a:rPr lang="es-ES" dirty="0" smtClean="0">
                <a:latin typeface="Comic Sans MS" panose="030F0702030302020204" pitchFamily="66" charset="0"/>
              </a:rPr>
              <a:t>¿Cuál es mas importante?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3" name="Picture 2" descr="wheat - Students | Britannica Kids | Homework Hel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99" y="1430272"/>
            <a:ext cx="5222709" cy="409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Watercolor christmas angel collection |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30272"/>
            <a:ext cx="5487449" cy="409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29733" y="5870448"/>
            <a:ext cx="8357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4000" dirty="0" smtClean="0">
                <a:latin typeface="Comic Sans MS" panose="030F0702030302020204" pitchFamily="66" charset="0"/>
              </a:rPr>
              <a:t>Los dos son importantes pero…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54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32965"/>
          </a:xfrm>
        </p:spPr>
        <p:txBody>
          <a:bodyPr>
            <a:normAutofit fontScale="90000"/>
          </a:bodyPr>
          <a:lstStyle/>
          <a:p>
            <a:pPr algn="ctr"/>
            <a:r>
              <a:rPr lang="es-PA" dirty="0">
                <a:latin typeface="Comic Sans MS" panose="030F0702030302020204" pitchFamily="66" charset="0"/>
              </a:rPr>
              <a:t>L</a:t>
            </a:r>
            <a:r>
              <a:rPr lang="es-PA" dirty="0" smtClean="0">
                <a:latin typeface="Comic Sans MS" panose="030F0702030302020204" pitchFamily="66" charset="0"/>
              </a:rPr>
              <a:t>o </a:t>
            </a:r>
            <a:r>
              <a:rPr lang="es-PA" dirty="0">
                <a:latin typeface="Comic Sans MS" panose="030F0702030302020204" pitchFamily="66" charset="0"/>
              </a:rPr>
              <a:t>invisible es más importante porque </a:t>
            </a:r>
            <a:r>
              <a:rPr lang="es-PA" dirty="0" smtClean="0">
                <a:latin typeface="Comic Sans MS" panose="030F0702030302020204" pitchFamily="66" charset="0"/>
              </a:rPr>
              <a:t/>
            </a:r>
            <a:br>
              <a:rPr lang="es-PA" dirty="0" smtClean="0">
                <a:latin typeface="Comic Sans MS" panose="030F0702030302020204" pitchFamily="66" charset="0"/>
              </a:rPr>
            </a:br>
            <a:r>
              <a:rPr lang="es-PA" dirty="0" smtClean="0">
                <a:latin typeface="Comic Sans MS" panose="030F0702030302020204" pitchFamily="66" charset="0"/>
              </a:rPr>
              <a:t>esta </a:t>
            </a:r>
            <a:r>
              <a:rPr lang="es-PA" dirty="0">
                <a:latin typeface="Comic Sans MS" panose="030F0702030302020204" pitchFamily="66" charset="0"/>
              </a:rPr>
              <a:t>vida es corta y </a:t>
            </a:r>
            <a:r>
              <a:rPr lang="es-PA" dirty="0" smtClean="0">
                <a:latin typeface="Comic Sans MS" panose="030F0702030302020204" pitchFamily="66" charset="0"/>
              </a:rPr>
              <a:t>la eternidad es </a:t>
            </a:r>
            <a:r>
              <a:rPr lang="es-PA" dirty="0">
                <a:latin typeface="Comic Sans MS" panose="030F0702030302020204" pitchFamily="66" charset="0"/>
              </a:rPr>
              <a:t>para siempre. 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Entering the Gates of Heaven (With images) | Heaven pictur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292" y="1389888"/>
            <a:ext cx="6609624" cy="524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8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383" y="0"/>
            <a:ext cx="10515600" cy="802493"/>
          </a:xfrm>
        </p:spPr>
        <p:txBody>
          <a:bodyPr/>
          <a:lstStyle/>
          <a:p>
            <a:pPr algn="ctr"/>
            <a:r>
              <a:rPr lang="es-ES" dirty="0" smtClean="0">
                <a:latin typeface="Comic Sans MS" panose="030F0702030302020204" pitchFamily="66" charset="0"/>
              </a:rPr>
              <a:t>Jesús quiere ayudarnos a llegar al Cielo,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789517"/>
            <a:ext cx="12192000" cy="80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Comic Sans MS" panose="030F0702030302020204" pitchFamily="66" charset="0"/>
              </a:rPr>
              <a:t>y antes de </a:t>
            </a:r>
            <a:r>
              <a:rPr lang="en-US" dirty="0" err="1" smtClean="0">
                <a:latin typeface="Comic Sans MS" panose="030F0702030302020204" pitchFamily="66" charset="0"/>
              </a:rPr>
              <a:t>subir</a:t>
            </a:r>
            <a:r>
              <a:rPr lang="en-US" dirty="0" smtClean="0">
                <a:latin typeface="Comic Sans MS" panose="030F0702030302020204" pitchFamily="66" charset="0"/>
              </a:rPr>
              <a:t> al Cielo, </a:t>
            </a:r>
            <a:r>
              <a:rPr lang="en-US" dirty="0" err="1" smtClean="0">
                <a:latin typeface="Comic Sans MS" panose="030F0702030302020204" pitchFamily="66" charset="0"/>
              </a:rPr>
              <a:t>promete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quedarse</a:t>
            </a:r>
            <a:r>
              <a:rPr lang="en-US" dirty="0" smtClean="0">
                <a:latin typeface="Comic Sans MS" panose="030F0702030302020204" pitchFamily="66" charset="0"/>
              </a:rPr>
              <a:t> con </a:t>
            </a:r>
            <a:r>
              <a:rPr lang="en-US" dirty="0" err="1" smtClean="0">
                <a:latin typeface="Comic Sans MS" panose="030F0702030302020204" pitchFamily="66" charset="0"/>
              </a:rPr>
              <a:t>nosotros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diciendo</a:t>
            </a:r>
            <a:r>
              <a:rPr lang="en-US" dirty="0" smtClean="0">
                <a:latin typeface="Comic Sans MS" panose="030F0702030302020204" pitchFamily="66" charset="0"/>
              </a:rPr>
              <a:t>, </a:t>
            </a:r>
            <a:r>
              <a:rPr lang="es-ES" dirty="0">
                <a:latin typeface="Comic Sans MS" panose="030F0702030302020204" pitchFamily="66" charset="0"/>
              </a:rPr>
              <a:t>“Yo estaré con ustedes hasta el fin del mundo</a:t>
            </a:r>
            <a:r>
              <a:rPr lang="es-ES" dirty="0" smtClean="0">
                <a:latin typeface="Comic Sans MS" panose="030F0702030302020204" pitchFamily="66" charset="0"/>
              </a:rPr>
              <a:t>.”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Jesús regresa al cielo (La ascensión de Jesús) | Lecciones de l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511" y="802493"/>
            <a:ext cx="9404389" cy="470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22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04250"/>
            <a:ext cx="12192000" cy="104318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dirty="0" smtClean="0">
                <a:latin typeface="Comic Sans MS" panose="030F0702030302020204" pitchFamily="66" charset="0"/>
              </a:rPr>
              <a:t>Su Espíritu Santo está en </a:t>
            </a:r>
            <a:r>
              <a:rPr lang="es-ES" sz="3600" dirty="0">
                <a:latin typeface="Comic Sans MS" panose="030F0702030302020204" pitchFamily="66" charset="0"/>
              </a:rPr>
              <a:t>nuestro </a:t>
            </a:r>
            <a:r>
              <a:rPr lang="es-ES" sz="3600" dirty="0" smtClean="0">
                <a:latin typeface="Comic Sans MS" panose="030F0702030302020204" pitchFamily="66" charset="0"/>
              </a:rPr>
              <a:t>corazón cuando lo invitamos.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://media.bigoo.ws/content/gif/love/love_295.gif">
            <a:extLst>
              <a:ext uri="{FF2B5EF4-FFF2-40B4-BE49-F238E27FC236}">
                <a16:creationId xmlns="" xmlns:a16="http://schemas.microsoft.com/office/drawing/2014/main" id="{80FA9D07-F79F-4A09-8F4D-42EDB43915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385" y="887209"/>
            <a:ext cx="5091447" cy="49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15165" y="117768"/>
            <a:ext cx="7830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latin typeface="Comic Sans MS" panose="030F0702030302020204" pitchFamily="66" charset="0"/>
              </a:rPr>
              <a:t>¿Dónde </a:t>
            </a:r>
            <a:r>
              <a:rPr lang="es-ES" sz="4400" dirty="0" smtClean="0">
                <a:latin typeface="Comic Sans MS" panose="030F0702030302020204" pitchFamily="66" charset="0"/>
              </a:rPr>
              <a:t>se que queda </a:t>
            </a:r>
            <a:r>
              <a:rPr lang="es-ES" sz="4400" dirty="0">
                <a:latin typeface="Comic Sans MS" panose="030F0702030302020204" pitchFamily="66" charset="0"/>
              </a:rPr>
              <a:t>Jesús</a:t>
            </a:r>
            <a:r>
              <a:rPr lang="es-ES" sz="4400" dirty="0" smtClean="0">
                <a:latin typeface="Comic Sans MS" panose="030F0702030302020204" pitchFamily="66" charset="0"/>
              </a:rPr>
              <a:t>?</a:t>
            </a:r>
            <a:endParaRPr lang="en-US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84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038" y="171942"/>
            <a:ext cx="8976575" cy="102579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dirty="0" smtClean="0">
                <a:latin typeface="Comic Sans MS" panose="030F0702030302020204" pitchFamily="66" charset="0"/>
              </a:rPr>
              <a:t>Cuando leemos la palabra de Dios en </a:t>
            </a:r>
            <a:r>
              <a:rPr lang="es-ES" sz="3600" dirty="0">
                <a:latin typeface="Comic Sans MS" panose="030F0702030302020204" pitchFamily="66" charset="0"/>
              </a:rPr>
              <a:t>la </a:t>
            </a:r>
            <a:r>
              <a:rPr lang="es-ES" sz="3600" dirty="0" smtClean="0">
                <a:latin typeface="Comic Sans MS" panose="030F0702030302020204" pitchFamily="66" charset="0"/>
              </a:rPr>
              <a:t>biblia, </a:t>
            </a:r>
            <a:br>
              <a:rPr lang="es-ES" sz="3600" dirty="0" smtClean="0">
                <a:latin typeface="Comic Sans MS" panose="030F0702030302020204" pitchFamily="66" charset="0"/>
              </a:rPr>
            </a:br>
            <a:r>
              <a:rPr lang="es-ES" sz="3600" dirty="0" smtClean="0">
                <a:latin typeface="Comic Sans MS" panose="030F0702030302020204" pitchFamily="66" charset="0"/>
              </a:rPr>
              <a:t>su Espíritu Santo entra en nuestro corazón.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585" y="1386099"/>
            <a:ext cx="7386243" cy="52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8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1270492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latin typeface="Comic Sans MS" panose="030F0702030302020204" pitchFamily="66" charset="0"/>
              </a:rPr>
              <a:t>El Espíritu de Jesús está </a:t>
            </a:r>
            <a:r>
              <a:rPr lang="es-ES" dirty="0">
                <a:latin typeface="Comic Sans MS" panose="030F0702030302020204" pitchFamily="66" charset="0"/>
              </a:rPr>
              <a:t>con </a:t>
            </a:r>
            <a:r>
              <a:rPr lang="es-ES" dirty="0" smtClean="0">
                <a:latin typeface="Comic Sans MS" panose="030F0702030302020204" pitchFamily="66" charset="0"/>
              </a:rPr>
              <a:t>nosotros</a:t>
            </a:r>
            <a:br>
              <a:rPr lang="es-ES" dirty="0" smtClean="0">
                <a:latin typeface="Comic Sans MS" panose="030F0702030302020204" pitchFamily="66" charset="0"/>
              </a:rPr>
            </a:br>
            <a:r>
              <a:rPr lang="es-ES" dirty="0" smtClean="0">
                <a:latin typeface="Comic Sans MS" panose="030F0702030302020204" pitchFamily="66" charset="0"/>
              </a:rPr>
              <a:t>cuando </a:t>
            </a:r>
            <a:r>
              <a:rPr lang="es-ES" dirty="0">
                <a:latin typeface="Comic Sans MS" panose="030F0702030302020204" pitchFamily="66" charset="0"/>
              </a:rPr>
              <a:t>dos o más </a:t>
            </a:r>
            <a:r>
              <a:rPr lang="es-ES" dirty="0" smtClean="0">
                <a:latin typeface="Comic Sans MS" panose="030F0702030302020204" pitchFamily="66" charset="0"/>
              </a:rPr>
              <a:t>personas </a:t>
            </a:r>
            <a:r>
              <a:rPr lang="es-ES" dirty="0">
                <a:latin typeface="Comic Sans MS" panose="030F0702030302020204" pitchFamily="66" charset="0"/>
              </a:rPr>
              <a:t>están </a:t>
            </a:r>
            <a:r>
              <a:rPr lang="es-ES" dirty="0" smtClean="0">
                <a:latin typeface="Comic Sans MS" panose="030F0702030302020204" pitchFamily="66" charset="0"/>
              </a:rPr>
              <a:t/>
            </a:r>
            <a:br>
              <a:rPr lang="es-ES" dirty="0" smtClean="0">
                <a:latin typeface="Comic Sans MS" panose="030F0702030302020204" pitchFamily="66" charset="0"/>
              </a:rPr>
            </a:br>
            <a:r>
              <a:rPr lang="es-ES" dirty="0" smtClean="0">
                <a:latin typeface="Comic Sans MS" panose="030F0702030302020204" pitchFamily="66" charset="0"/>
              </a:rPr>
              <a:t>reunidos </a:t>
            </a:r>
            <a:r>
              <a:rPr lang="es-ES" dirty="0">
                <a:latin typeface="Comic Sans MS" panose="030F0702030302020204" pitchFamily="66" charset="0"/>
              </a:rPr>
              <a:t>en su nombre.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27" y="1856502"/>
            <a:ext cx="8597945" cy="480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733" y="0"/>
            <a:ext cx="11057586" cy="1334886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latin typeface="Comic Sans MS" panose="030F0702030302020204" pitchFamily="66" charset="0"/>
              </a:rPr>
              <a:t>Pero también Jesús se quedó en persona para ayudarnos y compartir con nosotros.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145" y="6114899"/>
            <a:ext cx="11225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Comic Sans MS" panose="030F0702030302020204" pitchFamily="66" charset="0"/>
                <a:ea typeface="+mj-ea"/>
                <a:cs typeface="+mj-cs"/>
              </a:rPr>
              <a:t>¿Saben </a:t>
            </a:r>
            <a:r>
              <a:rPr lang="es-ES" sz="3200" dirty="0">
                <a:latin typeface="Comic Sans MS" panose="030F0702030302020204" pitchFamily="66" charset="0"/>
                <a:ea typeface="+mj-ea"/>
                <a:cs typeface="+mj-cs"/>
              </a:rPr>
              <a:t>donde pueden ir y hablar con la persona de </a:t>
            </a:r>
            <a:r>
              <a:rPr lang="es-ES" sz="3200" dirty="0" smtClean="0">
                <a:latin typeface="Comic Sans MS" panose="030F0702030302020204" pitchFamily="66" charset="0"/>
                <a:ea typeface="+mj-ea"/>
                <a:cs typeface="+mj-cs"/>
              </a:rPr>
              <a:t>Jesús?</a:t>
            </a:r>
            <a:endParaRPr lang="en-US" sz="3200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47" y="1334886"/>
            <a:ext cx="3755106" cy="45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3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89" y="0"/>
            <a:ext cx="11874321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>
                <a:latin typeface="Comic Sans MS" panose="030F0702030302020204" pitchFamily="66" charset="0"/>
              </a:rPr>
              <a:t>En </a:t>
            </a:r>
            <a:r>
              <a:rPr lang="es-ES" sz="3600" dirty="0">
                <a:latin typeface="Comic Sans MS" panose="030F0702030302020204" pitchFamily="66" charset="0"/>
              </a:rPr>
              <a:t>el pan y el vino que comemos durante la misa.  Se llama la </a:t>
            </a:r>
            <a:r>
              <a:rPr lang="es-ES" sz="3600" b="1" i="1" dirty="0" smtClean="0">
                <a:latin typeface="Comic Sans MS" panose="030F0702030302020204" pitchFamily="66" charset="0"/>
              </a:rPr>
              <a:t>EUCARISTIA</a:t>
            </a:r>
            <a:r>
              <a:rPr lang="es-ES" sz="3600" dirty="0" smtClean="0">
                <a:latin typeface="Comic Sans MS" panose="030F0702030302020204" pitchFamily="66" charset="0"/>
              </a:rPr>
              <a:t> </a:t>
            </a:r>
            <a:r>
              <a:rPr lang="es-ES" sz="3600" dirty="0">
                <a:latin typeface="Comic Sans MS" panose="030F0702030302020204" pitchFamily="66" charset="0"/>
              </a:rPr>
              <a:t>que significa, </a:t>
            </a:r>
            <a:r>
              <a:rPr lang="es-ES" sz="3600" dirty="0" smtClean="0">
                <a:latin typeface="Comic Sans MS" panose="030F0702030302020204" pitchFamily="66" charset="0"/>
              </a:rPr>
              <a:t>Dar Gracias.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791" y="5657671"/>
            <a:ext cx="11940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El que come mi carne y bebe mi sangre, </a:t>
            </a:r>
            <a:endParaRPr lang="es-ES" sz="3200" dirty="0" smtClean="0"/>
          </a:p>
          <a:p>
            <a:pPr algn="ctr"/>
            <a:r>
              <a:rPr lang="es-ES" sz="3200" dirty="0" smtClean="0"/>
              <a:t>permanece </a:t>
            </a:r>
            <a:r>
              <a:rPr lang="es-ES" sz="3200" dirty="0"/>
              <a:t>en mí y yo en </a:t>
            </a:r>
            <a:r>
              <a:rPr lang="es-ES" sz="3200" dirty="0" smtClean="0"/>
              <a:t>él…y vivirá </a:t>
            </a:r>
            <a:r>
              <a:rPr lang="es-ES" sz="3200" dirty="0"/>
              <a:t>para siempre”</a:t>
            </a:r>
            <a:endParaRPr lang="en-US" sz="3200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04" y="1423583"/>
            <a:ext cx="7933386" cy="39666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72011" y="2343955"/>
            <a:ext cx="772733" cy="61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02" y="1852727"/>
            <a:ext cx="888642" cy="10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2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FB070F-334D-436A-BAD3-6DEC468C7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146724"/>
            <a:ext cx="11990832" cy="663575"/>
          </a:xfrm>
        </p:spPr>
        <p:txBody>
          <a:bodyPr>
            <a:normAutofit/>
          </a:bodyPr>
          <a:lstStyle/>
          <a:p>
            <a:r>
              <a:rPr lang="es-ES" sz="3800" dirty="0">
                <a:latin typeface="Comic Sans MS" panose="030F0702030302020204" pitchFamily="66" charset="0"/>
              </a:rPr>
              <a:t>¿Como </a:t>
            </a:r>
            <a:r>
              <a:rPr lang="es-ES" sz="3800" dirty="0" smtClean="0">
                <a:latin typeface="Comic Sans MS" panose="030F0702030302020204" pitchFamily="66" charset="0"/>
              </a:rPr>
              <a:t>se hace, </a:t>
            </a:r>
            <a:r>
              <a:rPr lang="es-ES" sz="3800" dirty="0">
                <a:latin typeface="Comic Sans MS" panose="030F0702030302020204" pitchFamily="66" charset="0"/>
              </a:rPr>
              <a:t>Jesús, presente en el pan y el vino?</a:t>
            </a:r>
            <a:endParaRPr lang="en-US" sz="3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="" xmlns:a16="http://schemas.microsoft.com/office/drawing/2014/main" id="{30769454-879C-4C9A-8509-E57646C13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9" y="901534"/>
            <a:ext cx="6296177" cy="472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42048" y="1087563"/>
            <a:ext cx="4718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Comic Sans MS" panose="030F0702030302020204" pitchFamily="66" charset="0"/>
              </a:rPr>
              <a:t>En la Última Cena, Jesús tomó el pan , dio gracias, y lo bendijo diciendo, “ Tomen este pan y cómanlo; este </a:t>
            </a:r>
            <a:r>
              <a:rPr lang="es-ES" sz="2400" b="1" i="1" u="sng" dirty="0" smtClean="0">
                <a:latin typeface="Comic Sans MS" panose="030F0702030302020204" pitchFamily="66" charset="0"/>
              </a:rPr>
              <a:t>ES</a:t>
            </a:r>
            <a:r>
              <a:rPr lang="es-ES" sz="2400" b="1" dirty="0" smtClean="0">
                <a:latin typeface="Comic Sans MS" panose="030F0702030302020204" pitchFamily="66" charset="0"/>
              </a:rPr>
              <a:t> mi Cuerpo que será entregado por ustedes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242048" y="3673151"/>
            <a:ext cx="4718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Comic Sans MS" panose="030F0702030302020204" pitchFamily="66" charset="0"/>
              </a:rPr>
              <a:t>Después, Jesús tomó el cáliz , dio gracias, y lo bendijo diciendo, “Este </a:t>
            </a:r>
            <a:r>
              <a:rPr lang="es-ES" sz="2400" b="1" i="1" u="sng" dirty="0" smtClean="0">
                <a:latin typeface="Comic Sans MS" panose="030F0702030302020204" pitchFamily="66" charset="0"/>
              </a:rPr>
              <a:t>ES</a:t>
            </a:r>
            <a:r>
              <a:rPr lang="es-ES" sz="2400" b="1" dirty="0" smtClean="0">
                <a:latin typeface="Comic Sans MS" panose="030F0702030302020204" pitchFamily="66" charset="0"/>
              </a:rPr>
              <a:t> mi Sangre que será derramada por ustedes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5773" y="6086960"/>
            <a:ext cx="12046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atin typeface="Comic Sans MS" panose="030F0702030302020204" pitchFamily="66" charset="0"/>
              </a:rPr>
              <a:t>Jesús les </a:t>
            </a:r>
            <a:r>
              <a:rPr lang="es-ES" sz="3600" dirty="0" smtClean="0">
                <a:latin typeface="Comic Sans MS" panose="030F0702030302020204" pitchFamily="66" charset="0"/>
              </a:rPr>
              <a:t>ordenó, “</a:t>
            </a:r>
            <a:r>
              <a:rPr lang="es-ES" sz="3600" dirty="0">
                <a:latin typeface="Comic Sans MS" panose="030F0702030302020204" pitchFamily="66" charset="0"/>
              </a:rPr>
              <a:t>Hagan esto en conmemoración mía.”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442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93" y="175098"/>
            <a:ext cx="11874321" cy="1206230"/>
          </a:xfrm>
        </p:spPr>
        <p:txBody>
          <a:bodyPr>
            <a:noAutofit/>
          </a:bodyPr>
          <a:lstStyle/>
          <a:p>
            <a:pPr algn="ctr"/>
            <a:r>
              <a:rPr lang="es-ES" sz="2000" dirty="0"/>
              <a:t/>
            </a:r>
            <a:br>
              <a:rPr lang="es-ES" sz="2000" dirty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/>
              <a:t/>
            </a:r>
            <a:br>
              <a:rPr lang="es-ES" sz="2000" dirty="0"/>
            </a:br>
            <a:r>
              <a:rPr lang="es-ES" sz="2000" dirty="0"/>
              <a:t/>
            </a:r>
            <a:br>
              <a:rPr lang="es-ES" sz="2000" dirty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/>
              <a:t/>
            </a:r>
            <a:br>
              <a:rPr lang="es-ES" sz="2000" dirty="0"/>
            </a:b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532448" y="0"/>
            <a:ext cx="909221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Comic Sans MS" panose="030F0702030302020204" pitchFamily="66" charset="0"/>
              </a:rPr>
              <a:t>En aquel tiempo, Jesús dijo a los judíos: </a:t>
            </a:r>
            <a:endParaRPr lang="es-ES" sz="3200" dirty="0" smtClean="0">
              <a:latin typeface="Comic Sans MS" panose="030F0702030302020204" pitchFamily="66" charset="0"/>
            </a:endParaRPr>
          </a:p>
          <a:p>
            <a:pPr algn="ctr"/>
            <a:r>
              <a:rPr lang="es-ES" sz="3200" dirty="0" smtClean="0">
                <a:latin typeface="Comic Sans MS" panose="030F0702030302020204" pitchFamily="66" charset="0"/>
              </a:rPr>
              <a:t>“</a:t>
            </a:r>
            <a:r>
              <a:rPr lang="es-ES" sz="3200" dirty="0">
                <a:latin typeface="Comic Sans MS" panose="030F0702030302020204" pitchFamily="66" charset="0"/>
              </a:rPr>
              <a:t>Yo soy el pan vivo que ha bajado del cielo; </a:t>
            </a:r>
            <a:endParaRPr lang="es-ES" sz="3200" dirty="0" smtClean="0">
              <a:latin typeface="Comic Sans MS" panose="030F0702030302020204" pitchFamily="66" charset="0"/>
            </a:endParaRPr>
          </a:p>
          <a:p>
            <a:pPr algn="ctr"/>
            <a:r>
              <a:rPr lang="es-ES" sz="3200" dirty="0" smtClean="0">
                <a:latin typeface="Comic Sans MS" panose="030F0702030302020204" pitchFamily="66" charset="0"/>
              </a:rPr>
              <a:t>el </a:t>
            </a:r>
            <a:r>
              <a:rPr lang="es-ES" sz="3200" dirty="0">
                <a:latin typeface="Comic Sans MS" panose="030F0702030302020204" pitchFamily="66" charset="0"/>
              </a:rPr>
              <a:t>que coma de este pan </a:t>
            </a:r>
            <a:r>
              <a:rPr lang="es-ES" sz="3200" b="1" dirty="0">
                <a:latin typeface="Comic Sans MS" panose="030F0702030302020204" pitchFamily="66" charset="0"/>
              </a:rPr>
              <a:t>vivirá para </a:t>
            </a:r>
            <a:r>
              <a:rPr lang="es-ES" sz="3200" b="1" dirty="0" smtClean="0">
                <a:latin typeface="Comic Sans MS" panose="030F0702030302020204" pitchFamily="66" charset="0"/>
              </a:rPr>
              <a:t>siempre</a:t>
            </a:r>
            <a:r>
              <a:rPr lang="es-ES" sz="3200" dirty="0" smtClean="0">
                <a:latin typeface="Comic Sans MS" panose="030F0702030302020204" pitchFamily="66" charset="0"/>
              </a:rPr>
              <a:t>… </a:t>
            </a:r>
            <a:r>
              <a:rPr lang="es-ES" dirty="0">
                <a:latin typeface="Comic Sans MS" panose="030F0702030302020204" pitchFamily="66" charset="0"/>
              </a:rPr>
              <a:t/>
            </a:r>
            <a:br>
              <a:rPr lang="es-ES" dirty="0">
                <a:latin typeface="Comic Sans MS" panose="030F0702030302020204" pitchFamily="66" charset="0"/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54558" y="5594637"/>
            <a:ext cx="8996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omic Sans MS" panose="030F0702030302020204" pitchFamily="66" charset="0"/>
              </a:rPr>
              <a:t>…Y </a:t>
            </a:r>
            <a:r>
              <a:rPr lang="es-ES" sz="3200" dirty="0">
                <a:latin typeface="Comic Sans MS" panose="030F0702030302020204" pitchFamily="66" charset="0"/>
              </a:rPr>
              <a:t>el pan que </a:t>
            </a:r>
            <a:r>
              <a:rPr lang="es-ES" sz="3200" b="1" i="1" dirty="0" smtClean="0">
                <a:latin typeface="Comic Sans MS" panose="030F0702030302020204" pitchFamily="66" charset="0"/>
              </a:rPr>
              <a:t>YO</a:t>
            </a:r>
            <a:r>
              <a:rPr lang="es-ES" sz="3200" dirty="0" smtClean="0">
                <a:latin typeface="Comic Sans MS" panose="030F0702030302020204" pitchFamily="66" charset="0"/>
              </a:rPr>
              <a:t> </a:t>
            </a:r>
            <a:r>
              <a:rPr lang="es-ES" sz="3200" b="1" dirty="0">
                <a:latin typeface="Comic Sans MS" panose="030F0702030302020204" pitchFamily="66" charset="0"/>
              </a:rPr>
              <a:t>les voy a dar </a:t>
            </a:r>
            <a:endParaRPr lang="es-ES" sz="32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s-ES" sz="3200" dirty="0" smtClean="0">
                <a:latin typeface="Comic Sans MS" panose="030F0702030302020204" pitchFamily="66" charset="0"/>
              </a:rPr>
              <a:t>es </a:t>
            </a:r>
            <a:r>
              <a:rPr lang="es-ES" sz="3200" dirty="0">
                <a:latin typeface="Comic Sans MS" panose="030F0702030302020204" pitchFamily="66" charset="0"/>
              </a:rPr>
              <a:t>mi carne para que el mundo </a:t>
            </a:r>
            <a:r>
              <a:rPr lang="es-ES" sz="3200" b="1" dirty="0">
                <a:latin typeface="Comic Sans MS" panose="030F0702030302020204" pitchFamily="66" charset="0"/>
              </a:rPr>
              <a:t>tenga vida</a:t>
            </a:r>
            <a:r>
              <a:rPr lang="es-ES" sz="3200" dirty="0">
                <a:latin typeface="Comic Sans MS" panose="030F0702030302020204" pitchFamily="66" charset="0"/>
              </a:rPr>
              <a:t>”.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973" y="1792654"/>
            <a:ext cx="3658797" cy="36587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68" y="1792653"/>
            <a:ext cx="3011760" cy="36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9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0D59E2-3C19-4798-B0B2-FFDF9C61F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733"/>
            <a:ext cx="12191999" cy="112956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dirty="0">
                <a:latin typeface="Comic Sans MS" panose="030F0702030302020204" pitchFamily="66" charset="0"/>
              </a:rPr>
              <a:t>Durante la misa, el </a:t>
            </a:r>
            <a:r>
              <a:rPr lang="es-ES" sz="3600" dirty="0" smtClean="0">
                <a:latin typeface="Comic Sans MS" panose="030F0702030302020204" pitchFamily="66" charset="0"/>
              </a:rPr>
              <a:t>sacerdote, el sucesor de los apóstoles, </a:t>
            </a:r>
            <a:r>
              <a:rPr lang="es-ES" sz="3600" dirty="0">
                <a:latin typeface="Comic Sans MS" panose="030F0702030302020204" pitchFamily="66" charset="0"/>
              </a:rPr>
              <a:t>repite estas palabras de Jesús </a:t>
            </a:r>
            <a:r>
              <a:rPr lang="es-ES" sz="3600" dirty="0" smtClean="0">
                <a:latin typeface="Comic Sans MS" panose="030F0702030302020204" pitchFamily="66" charset="0"/>
              </a:rPr>
              <a:t/>
            </a:r>
            <a:br>
              <a:rPr lang="es-ES" sz="3600" dirty="0" smtClean="0">
                <a:latin typeface="Comic Sans MS" panose="030F0702030302020204" pitchFamily="66" charset="0"/>
              </a:rPr>
            </a:br>
            <a:r>
              <a:rPr lang="es-ES" sz="3600" dirty="0" smtClean="0">
                <a:latin typeface="Comic Sans MS" panose="030F0702030302020204" pitchFamily="66" charset="0"/>
              </a:rPr>
              <a:t>sobre </a:t>
            </a:r>
            <a:r>
              <a:rPr lang="es-ES" sz="3600" dirty="0">
                <a:latin typeface="Comic Sans MS" panose="030F0702030302020204" pitchFamily="66" charset="0"/>
              </a:rPr>
              <a:t>un pedazo </a:t>
            </a:r>
            <a:r>
              <a:rPr lang="es-ES" sz="3600" dirty="0" smtClean="0">
                <a:latin typeface="Comic Sans MS" panose="030F0702030302020204" pitchFamily="66" charset="0"/>
              </a:rPr>
              <a:t>de </a:t>
            </a:r>
            <a:r>
              <a:rPr lang="es-ES" sz="3600" dirty="0">
                <a:latin typeface="Comic Sans MS" panose="030F0702030302020204" pitchFamily="66" charset="0"/>
              </a:rPr>
              <a:t>pan y un cáliz con vino.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="" xmlns:a16="http://schemas.microsoft.com/office/drawing/2014/main" id="{266C494E-0ADF-4CE2-98E1-48A499287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5" y="1493985"/>
            <a:ext cx="4862783" cy="49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065A74C-FF4A-4AC1-B2CF-70FD6046B46F}"/>
              </a:ext>
            </a:extLst>
          </p:cNvPr>
          <p:cNvSpPr txBox="1"/>
          <p:nvPr/>
        </p:nvSpPr>
        <p:spPr>
          <a:xfrm>
            <a:off x="6417275" y="2204655"/>
            <a:ext cx="502650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Comic Sans MS" panose="030F0702030302020204" pitchFamily="66" charset="0"/>
              </a:rPr>
              <a:t>Es el </a:t>
            </a:r>
            <a:r>
              <a:rPr lang="es-ES" sz="2800" dirty="0">
                <a:latin typeface="Comic Sans MS" panose="030F0702030302020204" pitchFamily="66" charset="0"/>
              </a:rPr>
              <a:t>momento de </a:t>
            </a:r>
            <a:endParaRPr lang="es-ES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s-ES" sz="3600" b="1" i="1" dirty="0" smtClean="0">
                <a:latin typeface="Comic Sans MS" panose="030F0702030302020204" pitchFamily="66" charset="0"/>
              </a:rPr>
              <a:t>la CONSAGRACIÓN</a:t>
            </a:r>
            <a:r>
              <a:rPr lang="es-ES" sz="2800" dirty="0" smtClean="0">
                <a:latin typeface="Comic Sans MS" panose="030F0702030302020204" pitchFamily="66" charset="0"/>
              </a:rPr>
              <a:t>, </a:t>
            </a:r>
          </a:p>
          <a:p>
            <a:pPr algn="ctr"/>
            <a:r>
              <a:rPr lang="es-ES" sz="2800" dirty="0" smtClean="0">
                <a:latin typeface="Comic Sans MS" panose="030F0702030302020204" pitchFamily="66" charset="0"/>
              </a:rPr>
              <a:t>cuando Dios </a:t>
            </a:r>
            <a:r>
              <a:rPr lang="es-ES" sz="2800" dirty="0">
                <a:latin typeface="Comic Sans MS" panose="030F0702030302020204" pitchFamily="66" charset="0"/>
              </a:rPr>
              <a:t>cambia el </a:t>
            </a:r>
            <a:endParaRPr lang="es-ES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s-ES" sz="2800" dirty="0" smtClean="0">
                <a:latin typeface="Comic Sans MS" panose="030F0702030302020204" pitchFamily="66" charset="0"/>
              </a:rPr>
              <a:t>pan </a:t>
            </a:r>
            <a:r>
              <a:rPr lang="es-ES" sz="2800" dirty="0">
                <a:latin typeface="Comic Sans MS" panose="030F0702030302020204" pitchFamily="66" charset="0"/>
              </a:rPr>
              <a:t>y el vino al </a:t>
            </a:r>
            <a:endParaRPr lang="es-ES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s-ES" sz="2800" dirty="0" smtClean="0">
                <a:latin typeface="Comic Sans MS" panose="030F0702030302020204" pitchFamily="66" charset="0"/>
              </a:rPr>
              <a:t>cuerpo </a:t>
            </a:r>
            <a:r>
              <a:rPr lang="es-ES" sz="2800" dirty="0">
                <a:latin typeface="Comic Sans MS" panose="030F0702030302020204" pitchFamily="66" charset="0"/>
              </a:rPr>
              <a:t>y sangre de Jesús. </a:t>
            </a:r>
            <a:endParaRPr lang="es-ES" sz="2800" dirty="0" smtClean="0"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r>
              <a:rPr lang="es-ES" sz="3600" b="1" i="1" dirty="0" smtClean="0">
                <a:latin typeface="Comic Sans MS" panose="030F0702030302020204" pitchFamily="66" charset="0"/>
              </a:rPr>
              <a:t>¡ES UN MILAGRO!</a:t>
            </a:r>
            <a:endParaRPr lang="en-US" sz="3600" b="1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90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566" y="269689"/>
            <a:ext cx="5860367" cy="110572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latin typeface="Comic Sans MS" panose="030F0702030302020204" pitchFamily="66" charset="0"/>
              </a:rPr>
              <a:t>El milagro se llama</a:t>
            </a:r>
            <a:br>
              <a:rPr lang="es-ES" dirty="0" smtClean="0">
                <a:latin typeface="Comic Sans MS" panose="030F0702030302020204" pitchFamily="66" charset="0"/>
              </a:rPr>
            </a:br>
            <a:r>
              <a:rPr lang="es-ES" b="1" u="sng" dirty="0" smtClean="0">
                <a:latin typeface="Comic Sans MS" panose="030F0702030302020204" pitchFamily="66" charset="0"/>
              </a:rPr>
              <a:t>La Transustanciación</a:t>
            </a:r>
            <a:endParaRPr lang="es-ES" b="1" u="sng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7280" y="1625309"/>
            <a:ext cx="3940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latin typeface="Comic Sans MS" panose="030F0702030302020204" pitchFamily="66" charset="0"/>
                <a:ea typeface="+mj-ea"/>
                <a:cs typeface="+mj-cs"/>
              </a:rPr>
              <a:t>trans</a:t>
            </a:r>
            <a:r>
              <a:rPr lang="en-US" sz="4000" dirty="0" smtClean="0"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4000" dirty="0">
                <a:latin typeface="Comic Sans MS" panose="030F0702030302020204" pitchFamily="66" charset="0"/>
                <a:ea typeface="+mj-ea"/>
                <a:cs typeface="+mj-cs"/>
              </a:rPr>
              <a:t>= </a:t>
            </a:r>
            <a:r>
              <a:rPr lang="en-US" sz="4000" dirty="0" err="1" smtClean="0">
                <a:latin typeface="Comic Sans MS" panose="030F0702030302020204" pitchFamily="66" charset="0"/>
                <a:ea typeface="+mj-ea"/>
                <a:cs typeface="+mj-cs"/>
              </a:rPr>
              <a:t>cambiar</a:t>
            </a:r>
            <a:endParaRPr lang="en-US" sz="4000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4939" y="2333195"/>
            <a:ext cx="5582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u="sng" dirty="0" smtClean="0">
                <a:latin typeface="Comic Sans MS" panose="030F0702030302020204" pitchFamily="66" charset="0"/>
                <a:ea typeface="+mj-ea"/>
                <a:cs typeface="+mj-cs"/>
              </a:rPr>
              <a:t>sustancia</a:t>
            </a:r>
            <a:r>
              <a:rPr lang="es-ES" sz="4000" dirty="0" smtClean="0">
                <a:latin typeface="Comic Sans MS" panose="030F0702030302020204" pitchFamily="66" charset="0"/>
                <a:ea typeface="+mj-ea"/>
                <a:cs typeface="+mj-cs"/>
              </a:rPr>
              <a:t> = el material</a:t>
            </a:r>
            <a:endParaRPr lang="en-US" sz="4000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9956" y="3144311"/>
            <a:ext cx="4735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u="sng" dirty="0" err="1" smtClean="0">
                <a:latin typeface="Comic Sans MS" panose="030F0702030302020204" pitchFamily="66" charset="0"/>
                <a:ea typeface="+mj-ea"/>
                <a:cs typeface="+mj-cs"/>
              </a:rPr>
              <a:t>ción</a:t>
            </a:r>
            <a:r>
              <a:rPr lang="es-ES" sz="4000" dirty="0" smtClean="0">
                <a:latin typeface="Comic Sans MS" panose="030F0702030302020204" pitchFamily="66" charset="0"/>
                <a:ea typeface="+mj-ea"/>
                <a:cs typeface="+mj-cs"/>
              </a:rPr>
              <a:t> = indica acción</a:t>
            </a:r>
            <a:endParaRPr lang="es-ES" sz="4000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3869"/>
            <a:ext cx="3685828" cy="2862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30" y="4508767"/>
            <a:ext cx="2708609" cy="2063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842" y="3631842"/>
            <a:ext cx="3226158" cy="322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8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FD2A52-D0BB-44B2-B834-88918BBAE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131"/>
            <a:ext cx="12192000" cy="677007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latin typeface="Comic Sans MS" panose="030F0702030302020204" pitchFamily="66" charset="0"/>
              </a:rPr>
              <a:t>En la iglesia, Jesús en la Eucaristía vive en el </a:t>
            </a:r>
            <a:r>
              <a:rPr lang="es-ES" sz="3200" b="1" i="1" dirty="0">
                <a:latin typeface="Comic Sans MS" panose="030F0702030302020204" pitchFamily="66" charset="0"/>
              </a:rPr>
              <a:t>Tabernáculo</a:t>
            </a:r>
            <a:r>
              <a:rPr lang="es-ES" sz="3200" dirty="0">
                <a:latin typeface="Comic Sans MS" panose="030F0702030302020204" pitchFamily="66" charset="0"/>
              </a:rPr>
              <a:t>. 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FE0C5ED-C7A7-4F30-9304-ACAD6B316095}"/>
              </a:ext>
            </a:extLst>
          </p:cNvPr>
          <p:cNvSpPr txBox="1"/>
          <p:nvPr/>
        </p:nvSpPr>
        <p:spPr>
          <a:xfrm>
            <a:off x="5281943" y="2087481"/>
            <a:ext cx="28997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Comic Sans MS" panose="030F0702030302020204" pitchFamily="66" charset="0"/>
              </a:rPr>
              <a:t>La vela roja encendida que está cerca del </a:t>
            </a:r>
            <a:r>
              <a:rPr lang="es-ES" sz="2800" b="1" i="1" dirty="0">
                <a:latin typeface="Comic Sans MS" panose="030F0702030302020204" pitchFamily="66" charset="0"/>
              </a:rPr>
              <a:t>Tabernáculo</a:t>
            </a:r>
            <a:r>
              <a:rPr lang="es-ES" sz="2800" dirty="0">
                <a:latin typeface="Comic Sans MS" panose="030F0702030302020204" pitchFamily="66" charset="0"/>
              </a:rPr>
              <a:t> indica la presencia de Jesús.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5126" name="Picture 6" descr="Image result for gratis,tabernaculo en iglesia catolica con vela, ninos">
            <a:extLst>
              <a:ext uri="{FF2B5EF4-FFF2-40B4-BE49-F238E27FC236}">
                <a16:creationId xmlns="" xmlns:a16="http://schemas.microsoft.com/office/drawing/2014/main" id="{F896B539-BC36-4F38-83EC-7EFD36644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21" y="826566"/>
            <a:ext cx="3920425" cy="587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gratis, jesus en el tabernaculo, ninos">
            <a:extLst>
              <a:ext uri="{FF2B5EF4-FFF2-40B4-BE49-F238E27FC236}">
                <a16:creationId xmlns="" xmlns:a16="http://schemas.microsoft.com/office/drawing/2014/main" id="{5BF3AE8F-AA54-461D-AB4E-564B6C31C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77" y="965464"/>
            <a:ext cx="3135003" cy="44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A8D9EAD-2664-43A5-A1E1-CF4924CCB359}"/>
              </a:ext>
            </a:extLst>
          </p:cNvPr>
          <p:cNvSpPr txBox="1"/>
          <p:nvPr/>
        </p:nvSpPr>
        <p:spPr>
          <a:xfrm>
            <a:off x="8321536" y="5838092"/>
            <a:ext cx="346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Comic Sans MS" panose="030F0702030302020204" pitchFamily="66" charset="0"/>
              </a:rPr>
              <a:t>¡Jesús está allí!</a:t>
            </a:r>
            <a:endParaRPr lang="en-US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02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488" y="1"/>
            <a:ext cx="11539470" cy="1918952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latin typeface="Comic Sans MS" panose="030F0702030302020204" pitchFamily="66" charset="0"/>
              </a:rPr>
              <a:t>Jesús quiere que lo visitemos y hablemos con El. Quiere ser nuestro mejor amigo. Él nos ama y quiere que tengamos vida. 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80" y="2250784"/>
            <a:ext cx="4446382" cy="42337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44744" y="3443454"/>
            <a:ext cx="4391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Comic Sans MS" panose="030F0702030302020204" pitchFamily="66" charset="0"/>
                <a:ea typeface="+mj-ea"/>
                <a:cs typeface="+mj-cs"/>
              </a:rPr>
              <a:t>¡Amemos mucho </a:t>
            </a:r>
            <a:endParaRPr lang="es-ES" sz="4000" dirty="0" smtClean="0">
              <a:latin typeface="Comic Sans MS" panose="030F0702030302020204" pitchFamily="66" charset="0"/>
              <a:ea typeface="+mj-ea"/>
              <a:cs typeface="+mj-cs"/>
            </a:endParaRPr>
          </a:p>
          <a:p>
            <a:pPr algn="ctr"/>
            <a:r>
              <a:rPr lang="es-ES" sz="4000" dirty="0" smtClean="0">
                <a:latin typeface="Comic Sans MS" panose="030F0702030302020204" pitchFamily="66" charset="0"/>
                <a:ea typeface="+mj-ea"/>
                <a:cs typeface="+mj-cs"/>
              </a:rPr>
              <a:t>a </a:t>
            </a:r>
            <a:r>
              <a:rPr lang="es-ES" sz="4000" dirty="0">
                <a:latin typeface="Comic Sans MS" panose="030F0702030302020204" pitchFamily="66" charset="0"/>
                <a:ea typeface="+mj-ea"/>
                <a:cs typeface="+mj-cs"/>
              </a:rPr>
              <a:t>Jesús!</a:t>
            </a:r>
            <a:endParaRPr lang="en-US" sz="4000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8537" y="5838182"/>
            <a:ext cx="3721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Canción: Eucaristía, Rafael </a:t>
            </a:r>
            <a:r>
              <a:rPr lang="es-ES" dirty="0"/>
              <a:t>Moreno, </a:t>
            </a:r>
            <a:r>
              <a:rPr lang="es-PA" b="1" u="sng" dirty="0">
                <a:hlinkClick r:id="rId3"/>
              </a:rPr>
              <a:t>https://youtu.be/EKudR0cRpNs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41" y="81356"/>
            <a:ext cx="4091609" cy="1039605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Comic Sans MS" panose="030F0702030302020204" pitchFamily="66" charset="0"/>
              </a:rPr>
              <a:t>Actividad</a:t>
            </a:r>
            <a:r>
              <a:rPr lang="en-US" sz="3200" dirty="0" smtClean="0">
                <a:latin typeface="Comic Sans MS" panose="030F0702030302020204" pitchFamily="66" charset="0"/>
              </a:rPr>
              <a:t/>
            </a:r>
            <a:br>
              <a:rPr lang="en-US" sz="3200" dirty="0" smtClean="0">
                <a:latin typeface="Comic Sans MS" panose="030F0702030302020204" pitchFamily="66" charset="0"/>
              </a:rPr>
            </a:br>
            <a:r>
              <a:rPr lang="en-US" sz="3200" dirty="0" err="1" smtClean="0">
                <a:latin typeface="Comic Sans MS" panose="030F0702030302020204" pitchFamily="66" charset="0"/>
              </a:rPr>
              <a:t>Marcador</a:t>
            </a:r>
            <a:r>
              <a:rPr lang="en-US" sz="3200" dirty="0" smtClean="0">
                <a:latin typeface="Comic Sans MS" panose="030F0702030302020204" pitchFamily="66" charset="0"/>
              </a:rPr>
              <a:t> de </a:t>
            </a:r>
            <a:r>
              <a:rPr lang="en-US" sz="3200" dirty="0" err="1" smtClean="0">
                <a:latin typeface="Comic Sans MS" panose="030F0702030302020204" pitchFamily="66" charset="0"/>
              </a:rPr>
              <a:t>Libros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 descr="caliz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299" y="1172109"/>
            <a:ext cx="3226869" cy="402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90298" y="201706"/>
            <a:ext cx="3226869" cy="9704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 smtClean="0">
              <a:solidFill>
                <a:schemeClr val="tx1"/>
              </a:solidFill>
            </a:endParaRPr>
          </a:p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DIOS </a:t>
            </a:r>
            <a:r>
              <a:rPr lang="es-ES" sz="1600" b="1" dirty="0">
                <a:solidFill>
                  <a:schemeClr val="tx1"/>
                </a:solidFill>
              </a:rPr>
              <a:t>PROVEE LO INVISIBLE, 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s-ES" sz="1600" b="1" dirty="0">
                <a:solidFill>
                  <a:schemeClr val="tx1"/>
                </a:solidFill>
              </a:rPr>
              <a:t>JESÚS EN LA EUCARISTÍA.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s-ES" sz="1600" b="1" dirty="0">
                <a:solidFill>
                  <a:schemeClr val="tx1"/>
                </a:solidFill>
              </a:rPr>
              <a:t>GRACIAS SEÑOR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81282" y="201706"/>
            <a:ext cx="3226869" cy="990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 smtClean="0">
              <a:solidFill>
                <a:schemeClr val="tx1"/>
              </a:solidFill>
            </a:endParaRPr>
          </a:p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DIOS </a:t>
            </a:r>
            <a:r>
              <a:rPr lang="es-ES" sz="1600" b="1" dirty="0">
                <a:solidFill>
                  <a:schemeClr val="tx1"/>
                </a:solidFill>
              </a:rPr>
              <a:t>PROVEE LO VISIBLE, 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s-ES" sz="1600" b="1" dirty="0">
                <a:solidFill>
                  <a:schemeClr val="tx1"/>
                </a:solidFill>
              </a:rPr>
              <a:t>EL PAN DE CADA DÍA.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s-ES" sz="1600" b="1" dirty="0">
                <a:solidFill>
                  <a:schemeClr val="tx1"/>
                </a:solidFill>
              </a:rPr>
              <a:t>GRACIAS SEÑOR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81280" y="1192588"/>
            <a:ext cx="3224566" cy="40041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81281" y="5196747"/>
            <a:ext cx="3224565" cy="15536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Dios mandó maná, pan del cielo, para alimentar a su pueblo en el desierto. (Deuteronomio 8, 3)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2602" y="5196748"/>
            <a:ext cx="3224565" cy="15536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“</a:t>
            </a:r>
            <a:r>
              <a:rPr lang="es-ES" sz="1600" b="1" dirty="0">
                <a:solidFill>
                  <a:schemeClr val="tx1"/>
                </a:solidFill>
              </a:rPr>
              <a:t>El que coma de este pan vivirá para siempre…es mi carne…El que come mi carne y bebe mi sangre, tiene vida eterna y yo lo resucitaré el último día.” (Juan 6, 51-54)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2" name="Picture 2" descr="untitled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333" y="1192588"/>
            <a:ext cx="3142459" cy="400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G_2313 (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41" y="1564494"/>
            <a:ext cx="1918720" cy="427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MG_2314 (3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359" y="1564493"/>
            <a:ext cx="2072092" cy="427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3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349" y="119270"/>
            <a:ext cx="7309834" cy="1045605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>
                <a:latin typeface="Comic Sans MS" panose="030F0702030302020204" pitchFamily="66" charset="0"/>
              </a:rPr>
              <a:t>Resumen: </a:t>
            </a:r>
            <a:br>
              <a:rPr lang="es-ES" sz="3200" dirty="0" smtClean="0">
                <a:latin typeface="Comic Sans MS" panose="030F0702030302020204" pitchFamily="66" charset="0"/>
              </a:rPr>
            </a:br>
            <a:r>
              <a:rPr lang="es-ES" sz="3200" dirty="0" smtClean="0">
                <a:latin typeface="Comic Sans MS" panose="030F0702030302020204" pitchFamily="66" charset="0"/>
              </a:rPr>
              <a:t>Jesús nos va dar pan que es su carne.</a:t>
            </a:r>
            <a:endParaRPr lang="es-ES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89" y="1519706"/>
            <a:ext cx="4668591" cy="35932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03605" y="5860447"/>
            <a:ext cx="4337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Comic Sans MS" panose="030F0702030302020204" pitchFamily="66" charset="0"/>
                <a:ea typeface="+mj-ea"/>
                <a:cs typeface="+mj-cs"/>
              </a:rPr>
              <a:t>Y ese pan nos da vida.</a:t>
            </a:r>
            <a:endParaRPr lang="es-ES" sz="3200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31" y="1519706"/>
            <a:ext cx="2960245" cy="359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0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565" y="159064"/>
            <a:ext cx="9786870" cy="1012914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latin typeface="Comic Sans MS" panose="030F0702030302020204" pitchFamily="66" charset="0"/>
              </a:rPr>
              <a:t>Entonces los judíos se pusieron a discutir entre sí: “¿Cómo puede éste darnos a comer su carne?”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1332561"/>
            <a:ext cx="108585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1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93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Comic Sans MS" panose="030F0702030302020204" pitchFamily="66" charset="0"/>
              </a:rPr>
              <a:t>El que come mi carne y bebe mi sangre, </a:t>
            </a:r>
            <a:r>
              <a:rPr lang="es-ES" sz="3600" dirty="0" smtClean="0">
                <a:latin typeface="Comic Sans MS" panose="030F0702030302020204" pitchFamily="66" charset="0"/>
              </a:rPr>
              <a:t/>
            </a:r>
            <a:br>
              <a:rPr lang="es-ES" sz="3600" dirty="0" smtClean="0">
                <a:latin typeface="Comic Sans MS" panose="030F0702030302020204" pitchFamily="66" charset="0"/>
              </a:rPr>
            </a:br>
            <a:r>
              <a:rPr lang="es-ES" sz="3600" dirty="0" smtClean="0">
                <a:latin typeface="Comic Sans MS" panose="030F0702030302020204" pitchFamily="66" charset="0"/>
              </a:rPr>
              <a:t>tiene </a:t>
            </a:r>
            <a:r>
              <a:rPr lang="es-ES" sz="3600" dirty="0">
                <a:latin typeface="Comic Sans MS" panose="030F0702030302020204" pitchFamily="66" charset="0"/>
              </a:rPr>
              <a:t>vida </a:t>
            </a:r>
            <a:r>
              <a:rPr lang="es-ES" sz="3600" dirty="0" smtClean="0">
                <a:latin typeface="Comic Sans MS" panose="030F0702030302020204" pitchFamily="66" charset="0"/>
              </a:rPr>
              <a:t>eterna…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84174" y="6096001"/>
            <a:ext cx="7156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Comic Sans MS" panose="030F0702030302020204" pitchFamily="66" charset="0"/>
                <a:ea typeface="+mj-ea"/>
                <a:cs typeface="+mj-cs"/>
              </a:rPr>
              <a:t>…y </a:t>
            </a:r>
            <a:r>
              <a:rPr lang="es-ES" sz="3600" dirty="0">
                <a:latin typeface="Comic Sans MS" panose="030F0702030302020204" pitchFamily="66" charset="0"/>
                <a:ea typeface="+mj-ea"/>
                <a:cs typeface="+mj-cs"/>
              </a:rPr>
              <a:t>yo lo resucitaré el último día. </a:t>
            </a:r>
            <a:endParaRPr lang="en-US" sz="3600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39" y="1392374"/>
            <a:ext cx="4886740" cy="4472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20" y="1392374"/>
            <a:ext cx="5076451" cy="444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8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678" y="1265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Comic Sans MS" panose="030F0702030302020204" pitchFamily="66" charset="0"/>
              </a:rPr>
              <a:t>El que come mi carne y bebe mi sangre, permanece en mí y yo en él.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60" y="1883741"/>
            <a:ext cx="7455236" cy="450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5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99" y="115911"/>
            <a:ext cx="11771290" cy="1030309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>
                <a:latin typeface="Comic Sans MS" panose="030F0702030302020204" pitchFamily="66" charset="0"/>
              </a:rPr>
              <a:t>…no </a:t>
            </a:r>
            <a:r>
              <a:rPr lang="es-ES" sz="3200" dirty="0">
                <a:latin typeface="Comic Sans MS" panose="030F0702030302020204" pitchFamily="66" charset="0"/>
              </a:rPr>
              <a:t>es como el maná que comieron sus padres, pues murieron. 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9528" y="6160569"/>
            <a:ext cx="8696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Comic Sans MS" panose="030F0702030302020204" pitchFamily="66" charset="0"/>
              </a:rPr>
              <a:t>El que come de este pan vivirá para </a:t>
            </a:r>
            <a:r>
              <a:rPr lang="es-ES" sz="3200" dirty="0" smtClean="0">
                <a:latin typeface="Comic Sans MS" panose="030F0702030302020204" pitchFamily="66" charset="0"/>
              </a:rPr>
              <a:t>siempre.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odornices | Club Perlit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9" y="1696278"/>
            <a:ext cx="5771788" cy="39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35" y="1678880"/>
            <a:ext cx="5707954" cy="394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1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1908"/>
            <a:ext cx="12192000" cy="6477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Dios Padre que </a:t>
            </a:r>
            <a:r>
              <a:rPr lang="en-US" sz="3600" dirty="0" err="1" smtClean="0">
                <a:latin typeface="Comic Sans MS" panose="030F0702030302020204" pitchFamily="66" charset="0"/>
              </a:rPr>
              <a:t>nos</a:t>
            </a:r>
            <a:r>
              <a:rPr lang="en-US" sz="3600" dirty="0" smtClean="0">
                <a:latin typeface="Comic Sans MS" panose="030F0702030302020204" pitchFamily="66" charset="0"/>
              </a:rPr>
              <a:t> </a:t>
            </a:r>
            <a:r>
              <a:rPr lang="en-US" sz="3600" dirty="0" err="1" smtClean="0">
                <a:latin typeface="Comic Sans MS" panose="030F0702030302020204" pitchFamily="66" charset="0"/>
              </a:rPr>
              <a:t>ama</a:t>
            </a:r>
            <a:r>
              <a:rPr lang="en-US" sz="3600" dirty="0" smtClean="0">
                <a:latin typeface="Comic Sans MS" panose="030F0702030302020204" pitchFamily="66" charset="0"/>
              </a:rPr>
              <a:t> mucho, se </a:t>
            </a:r>
            <a:r>
              <a:rPr lang="en-US" sz="3600" dirty="0" err="1" smtClean="0">
                <a:latin typeface="Comic Sans MS" panose="030F0702030302020204" pitchFamily="66" charset="0"/>
              </a:rPr>
              <a:t>preocupa</a:t>
            </a:r>
            <a:r>
              <a:rPr lang="en-US" sz="3600" dirty="0" smtClean="0">
                <a:latin typeface="Comic Sans MS" panose="030F0702030302020204" pitchFamily="66" charset="0"/>
              </a:rPr>
              <a:t> </a:t>
            </a:r>
            <a:r>
              <a:rPr lang="en-US" sz="3600" dirty="0" err="1" smtClean="0">
                <a:latin typeface="Comic Sans MS" panose="030F0702030302020204" pitchFamily="66" charset="0"/>
              </a:rPr>
              <a:t>por</a:t>
            </a:r>
            <a:r>
              <a:rPr lang="en-US" sz="3600" dirty="0" smtClean="0">
                <a:latin typeface="Comic Sans MS" panose="030F0702030302020204" pitchFamily="66" charset="0"/>
              </a:rPr>
              <a:t> </a:t>
            </a:r>
            <a:r>
              <a:rPr lang="en-US" sz="3600" dirty="0" err="1" smtClean="0">
                <a:latin typeface="Comic Sans MS" panose="030F0702030302020204" pitchFamily="66" charset="0"/>
              </a:rPr>
              <a:t>nosotros</a:t>
            </a:r>
            <a:r>
              <a:rPr lang="en-US" sz="3600" dirty="0" smtClean="0">
                <a:latin typeface="Comic Sans MS" panose="030F0702030302020204" pitchFamily="66" charset="0"/>
              </a:rPr>
              <a:t>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DIOS ES NUESTRO PADRE - Juegos Gratis Online en Puzzle Fac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936621"/>
            <a:ext cx="6386732" cy="479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83279" y="5908641"/>
            <a:ext cx="5106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El </a:t>
            </a:r>
            <a:r>
              <a:rPr lang="en-US" sz="3600" dirty="0" err="1" smtClean="0">
                <a:latin typeface="Comic Sans MS" panose="030F0702030302020204" pitchFamily="66" charset="0"/>
              </a:rPr>
              <a:t>crea</a:t>
            </a:r>
            <a:r>
              <a:rPr lang="en-US" sz="3600" dirty="0" smtClean="0">
                <a:latin typeface="Comic Sans MS" panose="030F0702030302020204" pitchFamily="66" charset="0"/>
              </a:rPr>
              <a:t> lo visible…</a:t>
            </a:r>
            <a:endParaRPr lang="en-US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8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111908"/>
            <a:ext cx="7160455" cy="64774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dirty="0" smtClean="0">
                <a:latin typeface="Comic Sans MS" panose="030F0702030302020204" pitchFamily="66" charset="0"/>
              </a:rPr>
              <a:t>Creó el sol, la lluvia, y los animales…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wheat - Students | Britannica Kids | Homework Hel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66" y="929678"/>
            <a:ext cx="3294804" cy="258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CURRELI: septiembre 2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6" y="759656"/>
            <a:ext cx="4093699" cy="592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cetas de pescado para niños muy sabrosas y origina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740" y="4036570"/>
            <a:ext cx="4071587" cy="261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66031" y="590843"/>
            <a:ext cx="2391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omic Sans MS" panose="030F0702030302020204" pitchFamily="66" charset="0"/>
                <a:ea typeface="+mj-ea"/>
                <a:cs typeface="+mj-cs"/>
              </a:rPr>
              <a:t>Para que tengamos pan, </a:t>
            </a:r>
          </a:p>
          <a:p>
            <a:pPr algn="ctr"/>
            <a:r>
              <a:rPr lang="es-ES" sz="3200" dirty="0" smtClean="0">
                <a:latin typeface="Comic Sans MS" panose="030F0702030302020204" pitchFamily="66" charset="0"/>
                <a:ea typeface="+mj-ea"/>
                <a:cs typeface="+mj-cs"/>
              </a:rPr>
              <a:t>frutas y vegetales…</a:t>
            </a:r>
            <a:r>
              <a:rPr lang="en-US" sz="3200" dirty="0" smtClean="0"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endParaRPr lang="en-US" sz="3200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8559" y="4417256"/>
            <a:ext cx="1955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  <a:ea typeface="+mj-ea"/>
                <a:cs typeface="+mj-cs"/>
              </a:rPr>
              <a:t>…y carne para comer.</a:t>
            </a:r>
          </a:p>
        </p:txBody>
      </p:sp>
    </p:spTree>
    <p:extLst>
      <p:ext uri="{BB962C8B-B14F-4D97-AF65-F5344CB8AC3E}">
        <p14:creationId xmlns:p14="http://schemas.microsoft.com/office/powerpoint/2010/main" val="13933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693</Words>
  <Application>Microsoft Office PowerPoint</Application>
  <PresentationFormat>Widescreen</PresentationFormat>
  <Paragraphs>78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Office Theme</vt:lpstr>
      <vt:lpstr>SOLEMNIDAD DE CORPUS CHRISTI</vt:lpstr>
      <vt:lpstr>      </vt:lpstr>
      <vt:lpstr>Resumen:  Jesús nos va dar pan que es su carne.</vt:lpstr>
      <vt:lpstr>Entonces los judíos se pusieron a discutir entre sí: “¿Cómo puede éste darnos a comer su carne?”</vt:lpstr>
      <vt:lpstr>El que come mi carne y bebe mi sangre,  tiene vida eterna…</vt:lpstr>
      <vt:lpstr>El que come mi carne y bebe mi sangre, permanece en mí y yo en él. </vt:lpstr>
      <vt:lpstr>…no es como el maná que comieron sus padres, pues murieron. </vt:lpstr>
      <vt:lpstr>Dios Padre que nos ama mucho, se preocupa por nosotros.</vt:lpstr>
      <vt:lpstr>Creó el sol, la lluvia, y los animales…</vt:lpstr>
      <vt:lpstr>Y crea lo invisible...</vt:lpstr>
      <vt:lpstr>¿Cuál es mas importante?</vt:lpstr>
      <vt:lpstr>Lo invisible es más importante porque  esta vida es corta y la eternidad es para siempre. </vt:lpstr>
      <vt:lpstr>Jesús quiere ayudarnos a llegar al Cielo,</vt:lpstr>
      <vt:lpstr>Su Espíritu Santo está en nuestro corazón cuando lo invitamos. </vt:lpstr>
      <vt:lpstr>Cuando leemos la palabra de Dios en la biblia,  su Espíritu Santo entra en nuestro corazón. </vt:lpstr>
      <vt:lpstr>El Espíritu de Jesús está con nosotros cuando dos o más personas están  reunidos en su nombre.</vt:lpstr>
      <vt:lpstr>Pero también Jesús se quedó en persona para ayudarnos y compartir con nosotros.</vt:lpstr>
      <vt:lpstr>En el pan y el vino que comemos durante la misa.  Se llama la EUCARISTIA que significa, Dar Gracias. </vt:lpstr>
      <vt:lpstr>¿Como se hace, Jesús, presente en el pan y el vino?</vt:lpstr>
      <vt:lpstr>Durante la misa, el sacerdote, el sucesor de los apóstoles, repite estas palabras de Jesús  sobre un pedazo de pan y un cáliz con vino. </vt:lpstr>
      <vt:lpstr>El milagro se llama La Transustanciación</vt:lpstr>
      <vt:lpstr>En la iglesia, Jesús en la Eucaristía vive en el Tabernáculo. </vt:lpstr>
      <vt:lpstr>Jesús quiere que lo visitemos y hablemos con El. Quiere ser nuestro mejor amigo. Él nos ama y quiere que tengamos vida. </vt:lpstr>
      <vt:lpstr>Actividad Marcador de Libros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CHRISTI</dc:title>
  <dc:creator>Maria Varona</dc:creator>
  <cp:lastModifiedBy>Mercedes MBG1</cp:lastModifiedBy>
  <cp:revision>54</cp:revision>
  <dcterms:created xsi:type="dcterms:W3CDTF">2020-05-24T13:53:00Z</dcterms:created>
  <dcterms:modified xsi:type="dcterms:W3CDTF">2020-06-30T01:56:07Z</dcterms:modified>
</cp:coreProperties>
</file>