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1" r:id="rId6"/>
    <p:sldId id="260" r:id="rId7"/>
    <p:sldId id="263" r:id="rId8"/>
    <p:sldId id="267" r:id="rId9"/>
    <p:sldId id="266" r:id="rId10"/>
    <p:sldId id="269" r:id="rId11"/>
    <p:sldId id="268" r:id="rId12"/>
    <p:sldId id="27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4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8F81F-1849-4576-B50A-CFBBC45B87DA}" type="datetimeFigureOut">
              <a:rPr lang="en-US" smtClean="0"/>
              <a:pPr/>
              <a:t>6/25/2023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C2FE7-7688-49DC-AB76-2061BAA8E2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36708E-7DEB-416F-9C62-CCC63A3C0832}" type="datetimeFigureOut">
              <a:rPr lang="en-US" smtClean="0"/>
              <a:pPr/>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EAF6A-2707-44F6-ADA3-4F9B27108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6708E-7DEB-416F-9C62-CCC63A3C0832}" type="datetimeFigureOut">
              <a:rPr lang="en-US" smtClean="0"/>
              <a:pPr/>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EAF6A-2707-44F6-ADA3-4F9B27108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6708E-7DEB-416F-9C62-CCC63A3C0832}" type="datetimeFigureOut">
              <a:rPr lang="en-US" smtClean="0"/>
              <a:pPr/>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EAF6A-2707-44F6-ADA3-4F9B27108C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6708E-7DEB-416F-9C62-CCC63A3C0832}" type="datetimeFigureOut">
              <a:rPr lang="en-US" smtClean="0"/>
              <a:pPr/>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EAF6A-2707-44F6-ADA3-4F9B27108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6708E-7DEB-416F-9C62-CCC63A3C0832}" type="datetimeFigureOut">
              <a:rPr lang="en-US" smtClean="0"/>
              <a:pPr/>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EAF6A-2707-44F6-ADA3-4F9B27108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36708E-7DEB-416F-9C62-CCC63A3C0832}" type="datetimeFigureOut">
              <a:rPr lang="en-US" smtClean="0"/>
              <a:pPr/>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EAF6A-2707-44F6-ADA3-4F9B27108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36708E-7DEB-416F-9C62-CCC63A3C0832}" type="datetimeFigureOut">
              <a:rPr lang="en-US" smtClean="0"/>
              <a:pPr/>
              <a:t>6/25/2023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EAF6A-2707-44F6-ADA3-4F9B27108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36708E-7DEB-416F-9C62-CCC63A3C0832}" type="datetimeFigureOut">
              <a:rPr lang="en-US" smtClean="0"/>
              <a:pPr/>
              <a:t>6/25/2023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EAF6A-2707-44F6-ADA3-4F9B27108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6708E-7DEB-416F-9C62-CCC63A3C0832}" type="datetimeFigureOut">
              <a:rPr lang="en-US" smtClean="0"/>
              <a:pPr/>
              <a:t>6/25/2023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EAF6A-2707-44F6-ADA3-4F9B27108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6708E-7DEB-416F-9C62-CCC63A3C0832}" type="datetimeFigureOut">
              <a:rPr lang="en-US" smtClean="0"/>
              <a:pPr/>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EAF6A-2707-44F6-ADA3-4F9B27108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6708E-7DEB-416F-9C62-CCC63A3C0832}" type="datetimeFigureOut">
              <a:rPr lang="en-US" smtClean="0"/>
              <a:pPr/>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EAF6A-2707-44F6-ADA3-4F9B27108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6708E-7DEB-416F-9C62-CCC63A3C0832}" type="datetimeFigureOut">
              <a:rPr lang="en-US" smtClean="0"/>
              <a:pPr/>
              <a:t>6/25/2023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EAF6A-2707-44F6-ADA3-4F9B27108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emf"/><Relationship Id="rId7" Type="http://schemas.openxmlformats.org/officeDocument/2006/relationships/image" Target="../media/image26.jpg"/><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hyperlink" Target="https://youtu.be/H5J-3IgmNM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ideo" Target="https://www.youtube.com/embed/H5J-3IgmNM4?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s://www.youtube.com/watch?v=3pfdghNpBfg"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Green Powerpoint Background HD Images 0694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794592" y="4868760"/>
            <a:ext cx="7358808" cy="1966506"/>
          </a:xfrm>
        </p:spPr>
        <p:txBody>
          <a:bodyPr>
            <a:normAutofit fontScale="90000"/>
          </a:bodyPr>
          <a:lstStyle/>
          <a:p>
            <a:r>
              <a:rPr lang="en-US" sz="2800" b="1"/>
              <a:t>Ministerio </a:t>
            </a:r>
            <a:r>
              <a:rPr lang="en-US" sz="2800" b="1" dirty="0"/>
              <a:t>Amigos de Jesús y María</a:t>
            </a:r>
            <a:br>
              <a:rPr lang="en-US" sz="2800" b="1" dirty="0"/>
            </a:br>
            <a:r>
              <a:rPr lang="es-PA" sz="2800" b="1" dirty="0"/>
              <a:t>Ciclo A – XIII Tiempo Ordinario</a:t>
            </a:r>
            <a:br>
              <a:rPr lang="es-PA" sz="2800" b="1" dirty="0"/>
            </a:br>
            <a:r>
              <a:rPr lang="es-PA" sz="2800" b="1" dirty="0"/>
              <a:t>El que pierde su vida por mi, se salvará.</a:t>
            </a:r>
            <a:r>
              <a:rPr lang="en-US" sz="1600" b="1" dirty="0"/>
              <a:t> </a:t>
            </a:r>
            <a:r>
              <a:rPr lang="en-US" sz="2200" b="1" i="1" dirty="0"/>
              <a:t>Mateo 10, 37-42</a:t>
            </a:r>
            <a:br>
              <a:rPr lang="en-US" sz="2200" b="1" dirty="0"/>
            </a:br>
            <a:br>
              <a:rPr lang="en-US" sz="2800" b="1" dirty="0"/>
            </a:br>
            <a:r>
              <a:rPr lang="en-US" sz="2800" b="1" dirty="0"/>
              <a:t>www.fcpeace.org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2362200"/>
            <a:ext cx="1507454" cy="15074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266" name="Picture 2" descr="Navegar Mar Adentro: Evangelio según San Mateo 10,37-42 - &quot;La ..."/>
          <p:cNvPicPr>
            <a:picLocks noChangeAspect="1" noChangeArrowheads="1"/>
          </p:cNvPicPr>
          <p:nvPr/>
        </p:nvPicPr>
        <p:blipFill>
          <a:blip r:embed="rId4" cstate="print"/>
          <a:srcRect/>
          <a:stretch>
            <a:fillRect/>
          </a:stretch>
        </p:blipFill>
        <p:spPr bwMode="auto">
          <a:xfrm>
            <a:off x="2665511" y="685800"/>
            <a:ext cx="3192363" cy="4191000"/>
          </a:xfrm>
          <a:prstGeom prst="rect">
            <a:avLst/>
          </a:prstGeom>
          <a:noFill/>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228600"/>
            <a:ext cx="1507454" cy="15074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6400800" y="2209800"/>
            <a:ext cx="2209800" cy="2185214"/>
          </a:xfrm>
          <a:prstGeom prst="rect">
            <a:avLst/>
          </a:prstGeom>
          <a:noFill/>
        </p:spPr>
        <p:txBody>
          <a:bodyPr wrap="square" rtlCol="0">
            <a:spAutoFit/>
          </a:bodyPr>
          <a:lstStyle/>
          <a:p>
            <a:r>
              <a:rPr lang="en-US" sz="2400" dirty="0"/>
              <a:t>“</a:t>
            </a:r>
            <a:r>
              <a:rPr lang="es-ES" sz="2400" dirty="0"/>
              <a:t>El que dé un vaso de agua fresca no quedará sin recompensa” </a:t>
            </a:r>
          </a:p>
          <a:p>
            <a:r>
              <a:rPr lang="en-US" sz="1600" b="1" dirty="0"/>
              <a:t>Mateo 10, 42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01960" y="1963358"/>
            <a:ext cx="1946938" cy="2747005"/>
          </a:xfrm>
          <a:prstGeom prst="rect">
            <a:avLst/>
          </a:prstGeom>
        </p:spPr>
      </p:pic>
      <p:pic>
        <p:nvPicPr>
          <p:cNvPr id="6" name="Picture 5"/>
          <p:cNvPicPr>
            <a:picLocks noChangeAspect="1"/>
          </p:cNvPicPr>
          <p:nvPr/>
        </p:nvPicPr>
        <p:blipFill>
          <a:blip r:embed="rId3"/>
          <a:stretch>
            <a:fillRect/>
          </a:stretch>
        </p:blipFill>
        <p:spPr>
          <a:xfrm>
            <a:off x="5448897" y="1333908"/>
            <a:ext cx="1709152" cy="2001896"/>
          </a:xfrm>
          <a:prstGeom prst="rect">
            <a:avLst/>
          </a:prstGeom>
        </p:spPr>
      </p:pic>
      <p:pic>
        <p:nvPicPr>
          <p:cNvPr id="18" name="Picture 17">
            <a:extLst>
              <a:ext uri="{FF2B5EF4-FFF2-40B4-BE49-F238E27FC236}">
                <a16:creationId xmlns:a16="http://schemas.microsoft.com/office/drawing/2014/main" id="{7375F78A-BE5D-0944-1E2A-F9CED44B15FD}"/>
              </a:ext>
            </a:extLst>
          </p:cNvPr>
          <p:cNvPicPr>
            <a:picLocks noChangeAspect="1"/>
          </p:cNvPicPr>
          <p:nvPr/>
        </p:nvPicPr>
        <p:blipFill>
          <a:blip r:embed="rId3"/>
          <a:stretch>
            <a:fillRect/>
          </a:stretch>
        </p:blipFill>
        <p:spPr>
          <a:xfrm>
            <a:off x="107079" y="3429000"/>
            <a:ext cx="1709152" cy="2001896"/>
          </a:xfrm>
          <a:prstGeom prst="rect">
            <a:avLst/>
          </a:prstGeom>
        </p:spPr>
      </p:pic>
      <p:sp>
        <p:nvSpPr>
          <p:cNvPr id="10" name="TextBox 9"/>
          <p:cNvSpPr txBox="1"/>
          <p:nvPr/>
        </p:nvSpPr>
        <p:spPr>
          <a:xfrm>
            <a:off x="1121794" y="351661"/>
            <a:ext cx="2764405" cy="430887"/>
          </a:xfrm>
          <a:prstGeom prst="rect">
            <a:avLst/>
          </a:prstGeom>
          <a:noFill/>
        </p:spPr>
        <p:txBody>
          <a:bodyPr wrap="square" rtlCol="0">
            <a:spAutoFit/>
          </a:bodyPr>
          <a:lstStyle/>
          <a:p>
            <a:r>
              <a:rPr lang="en-US" sz="2200" dirty="0" err="1">
                <a:solidFill>
                  <a:srgbClr val="FF0000"/>
                </a:solidFill>
                <a:latin typeface="Comic Sans MS" panose="030F0702030302020204" pitchFamily="66" charset="0"/>
              </a:rPr>
              <a:t>Regalos</a:t>
            </a:r>
            <a:r>
              <a:rPr lang="en-US" sz="2200" dirty="0">
                <a:solidFill>
                  <a:srgbClr val="FF0000"/>
                </a:solidFill>
                <a:latin typeface="Comic Sans MS" panose="030F0702030302020204" pitchFamily="66" charset="0"/>
              </a:rPr>
              <a:t> para Dios</a:t>
            </a:r>
          </a:p>
        </p:txBody>
      </p:sp>
      <p:sp>
        <p:nvSpPr>
          <p:cNvPr id="11" name="TextBox 10"/>
          <p:cNvSpPr txBox="1"/>
          <p:nvPr/>
        </p:nvSpPr>
        <p:spPr>
          <a:xfrm>
            <a:off x="5505061" y="382438"/>
            <a:ext cx="2481424" cy="430887"/>
          </a:xfrm>
          <a:prstGeom prst="rect">
            <a:avLst/>
          </a:prstGeom>
          <a:noFill/>
        </p:spPr>
        <p:txBody>
          <a:bodyPr wrap="square" rtlCol="0">
            <a:spAutoFit/>
          </a:bodyPr>
          <a:lstStyle/>
          <a:p>
            <a:r>
              <a:rPr lang="en-US" sz="2200" dirty="0" err="1">
                <a:solidFill>
                  <a:srgbClr val="FF0000"/>
                </a:solidFill>
                <a:latin typeface="Comic Sans MS" panose="030F0702030302020204" pitchFamily="66" charset="0"/>
              </a:rPr>
              <a:t>Regalos</a:t>
            </a:r>
            <a:r>
              <a:rPr lang="en-US" sz="2200" dirty="0">
                <a:solidFill>
                  <a:srgbClr val="FF0000"/>
                </a:solidFill>
                <a:latin typeface="Comic Sans MS" panose="030F0702030302020204" pitchFamily="66" charset="0"/>
              </a:rPr>
              <a:t> de Dios</a:t>
            </a:r>
          </a:p>
        </p:txBody>
      </p:sp>
      <p:pic>
        <p:nvPicPr>
          <p:cNvPr id="9224" name="Picture 8" descr="generosidad dibujos - Buscar con Google (con imágenes) | Dibujos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98" t="7250" r="3980" b="18279"/>
          <a:stretch/>
        </p:blipFill>
        <p:spPr bwMode="auto">
          <a:xfrm>
            <a:off x="203087" y="4140495"/>
            <a:ext cx="1486732" cy="11397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5ADBF73-272F-C9C4-18F9-4A6D05B6CCAC}"/>
              </a:ext>
            </a:extLst>
          </p:cNvPr>
          <p:cNvPicPr>
            <a:picLocks noChangeAspect="1"/>
          </p:cNvPicPr>
          <p:nvPr/>
        </p:nvPicPr>
        <p:blipFill>
          <a:blip r:embed="rId3"/>
          <a:stretch>
            <a:fillRect/>
          </a:stretch>
        </p:blipFill>
        <p:spPr>
          <a:xfrm>
            <a:off x="5448897" y="3483080"/>
            <a:ext cx="1709152" cy="2001896"/>
          </a:xfrm>
          <a:prstGeom prst="rect">
            <a:avLst/>
          </a:prstGeom>
        </p:spPr>
      </p:pic>
      <p:pic>
        <p:nvPicPr>
          <p:cNvPr id="13" name="Picture 12">
            <a:extLst>
              <a:ext uri="{FF2B5EF4-FFF2-40B4-BE49-F238E27FC236}">
                <a16:creationId xmlns:a16="http://schemas.microsoft.com/office/drawing/2014/main" id="{E8C8B5D1-1FAF-77BA-4A41-74F114E8717A}"/>
              </a:ext>
            </a:extLst>
          </p:cNvPr>
          <p:cNvPicPr>
            <a:picLocks noChangeAspect="1"/>
          </p:cNvPicPr>
          <p:nvPr/>
        </p:nvPicPr>
        <p:blipFill>
          <a:blip r:embed="rId3"/>
          <a:stretch>
            <a:fillRect/>
          </a:stretch>
        </p:blipFill>
        <p:spPr>
          <a:xfrm>
            <a:off x="1881866" y="2428052"/>
            <a:ext cx="1709152" cy="2001896"/>
          </a:xfrm>
          <a:prstGeom prst="rect">
            <a:avLst/>
          </a:prstGeom>
        </p:spPr>
      </p:pic>
      <p:sp>
        <p:nvSpPr>
          <p:cNvPr id="14" name="AutoShape 10" descr="Pero porqué dibujamos asi los corazones? – LaJPedia"/>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9232" name="Picture 16" descr="Corazón rojo Gratis Dibujos Animados Imágene｜Illustoon 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2895" y="3169030"/>
            <a:ext cx="1310080" cy="10919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90C4E8-6887-7C6C-5360-1D73C87F55CD}"/>
              </a:ext>
            </a:extLst>
          </p:cNvPr>
          <p:cNvPicPr>
            <a:picLocks noChangeAspect="1"/>
          </p:cNvPicPr>
          <p:nvPr/>
        </p:nvPicPr>
        <p:blipFill>
          <a:blip r:embed="rId3"/>
          <a:stretch>
            <a:fillRect/>
          </a:stretch>
        </p:blipFill>
        <p:spPr>
          <a:xfrm>
            <a:off x="7297401" y="2335254"/>
            <a:ext cx="1709152" cy="2001896"/>
          </a:xfrm>
          <a:prstGeom prst="rect">
            <a:avLst/>
          </a:prstGeom>
        </p:spPr>
      </p:pic>
      <p:pic>
        <p:nvPicPr>
          <p:cNvPr id="17" name="Picture 16">
            <a:extLst>
              <a:ext uri="{FF2B5EF4-FFF2-40B4-BE49-F238E27FC236}">
                <a16:creationId xmlns:a16="http://schemas.microsoft.com/office/drawing/2014/main" id="{623A4A26-95E6-8F0A-E9F6-49CAC0D66C78}"/>
              </a:ext>
            </a:extLst>
          </p:cNvPr>
          <p:cNvPicPr>
            <a:picLocks noChangeAspect="1"/>
          </p:cNvPicPr>
          <p:nvPr/>
        </p:nvPicPr>
        <p:blipFill>
          <a:blip r:embed="rId3"/>
          <a:stretch>
            <a:fillRect/>
          </a:stretch>
        </p:blipFill>
        <p:spPr>
          <a:xfrm>
            <a:off x="98350" y="1261406"/>
            <a:ext cx="1709152" cy="2001896"/>
          </a:xfrm>
          <a:prstGeom prst="rect">
            <a:avLst/>
          </a:prstGeom>
        </p:spPr>
      </p:pic>
      <p:pic>
        <p:nvPicPr>
          <p:cNvPr id="1026" name="Picture 2" descr="Free Praying Hands Cliparts, Download Free Praying Hands Cliparts png  images, Free ClipArts on Clipart Library">
            <a:extLst>
              <a:ext uri="{FF2B5EF4-FFF2-40B4-BE49-F238E27FC236}">
                <a16:creationId xmlns:a16="http://schemas.microsoft.com/office/drawing/2014/main" id="{F89EA029-1328-755F-5539-4CD8FCCBC8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821" y="1968040"/>
            <a:ext cx="1515998" cy="11770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16" descr="Corazón rojo Gratis Dibujos Animados Imágene｜Illustoon ES">
            <a:extLst>
              <a:ext uri="{FF2B5EF4-FFF2-40B4-BE49-F238E27FC236}">
                <a16:creationId xmlns:a16="http://schemas.microsoft.com/office/drawing/2014/main" id="{31DBA9B8-FAD4-7C5F-CFA3-558A42AD45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7884" y="2047315"/>
            <a:ext cx="1496486" cy="11619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6CEB6E6D-B8A8-3F38-2D2B-634395C82B3C}"/>
              </a:ext>
            </a:extLst>
          </p:cNvPr>
          <p:cNvPicPr>
            <a:picLocks noChangeAspect="1"/>
          </p:cNvPicPr>
          <p:nvPr/>
        </p:nvPicPr>
        <p:blipFill>
          <a:blip r:embed="rId7"/>
          <a:stretch>
            <a:fillRect/>
          </a:stretch>
        </p:blipFill>
        <p:spPr>
          <a:xfrm>
            <a:off x="5943976" y="2284300"/>
            <a:ext cx="657524" cy="751457"/>
          </a:xfrm>
          <a:prstGeom prst="rect">
            <a:avLst/>
          </a:prstGeom>
          <a:ln>
            <a:noFill/>
          </a:ln>
          <a:effectLst>
            <a:softEdge rad="112500"/>
          </a:effectLst>
        </p:spPr>
      </p:pic>
      <p:pic>
        <p:nvPicPr>
          <p:cNvPr id="1028" name="Picture 4" descr="Big Image - Kid Peace Sign Clipart Transparent PNG - 1664x2371 - Free  Download on NicePNG">
            <a:extLst>
              <a:ext uri="{FF2B5EF4-FFF2-40B4-BE49-F238E27FC236}">
                <a16:creationId xmlns:a16="http://schemas.microsoft.com/office/drawing/2014/main" id="{E004E227-55A1-BA79-B530-014FE62CDE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395835" y="3094601"/>
            <a:ext cx="1497038" cy="11265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9,400+ Child Going To Heaven Stock Photos, Pictures &amp; Royalty-Free Images -  iStock | Child angel">
            <a:extLst>
              <a:ext uri="{FF2B5EF4-FFF2-40B4-BE49-F238E27FC236}">
                <a16:creationId xmlns:a16="http://schemas.microsoft.com/office/drawing/2014/main" id="{39CBE174-950D-EE17-4C63-66EB1FC61CA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76486" y="4138151"/>
            <a:ext cx="1592507" cy="12102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4AB867D-6B72-C4B2-04CD-8613CB11CE74}"/>
              </a:ext>
            </a:extLst>
          </p:cNvPr>
          <p:cNvSpPr txBox="1"/>
          <p:nvPr/>
        </p:nvSpPr>
        <p:spPr>
          <a:xfrm>
            <a:off x="214248" y="3137670"/>
            <a:ext cx="1439209" cy="323165"/>
          </a:xfrm>
          <a:prstGeom prst="rect">
            <a:avLst/>
          </a:prstGeom>
          <a:noFill/>
        </p:spPr>
        <p:txBody>
          <a:bodyPr wrap="square" rtlCol="0">
            <a:spAutoFit/>
          </a:bodyPr>
          <a:lstStyle/>
          <a:p>
            <a:pPr algn="ctr"/>
            <a:r>
              <a:rPr lang="es-ES" sz="1500" dirty="0">
                <a:solidFill>
                  <a:srgbClr val="FF0000"/>
                </a:solidFill>
                <a:latin typeface="Comic Sans MS" panose="030F0702030302020204" pitchFamily="66" charset="0"/>
              </a:rPr>
              <a:t>Oración</a:t>
            </a:r>
          </a:p>
        </p:txBody>
      </p:sp>
      <p:sp>
        <p:nvSpPr>
          <p:cNvPr id="23" name="TextBox 22">
            <a:extLst>
              <a:ext uri="{FF2B5EF4-FFF2-40B4-BE49-F238E27FC236}">
                <a16:creationId xmlns:a16="http://schemas.microsoft.com/office/drawing/2014/main" id="{F7E5B112-A147-1C8D-3D74-A7C68EE4E4A7}"/>
              </a:ext>
            </a:extLst>
          </p:cNvPr>
          <p:cNvSpPr txBox="1"/>
          <p:nvPr/>
        </p:nvSpPr>
        <p:spPr>
          <a:xfrm>
            <a:off x="1985952" y="4361576"/>
            <a:ext cx="1439209" cy="323165"/>
          </a:xfrm>
          <a:prstGeom prst="rect">
            <a:avLst/>
          </a:prstGeom>
          <a:noFill/>
        </p:spPr>
        <p:txBody>
          <a:bodyPr wrap="square" rtlCol="0">
            <a:spAutoFit/>
          </a:bodyPr>
          <a:lstStyle/>
          <a:p>
            <a:pPr algn="ctr"/>
            <a:r>
              <a:rPr lang="es-ES" sz="1500" dirty="0">
                <a:solidFill>
                  <a:srgbClr val="FF0000"/>
                </a:solidFill>
                <a:latin typeface="Comic Sans MS" panose="030F0702030302020204" pitchFamily="66" charset="0"/>
              </a:rPr>
              <a:t>Amor a Él</a:t>
            </a:r>
          </a:p>
        </p:txBody>
      </p:sp>
      <p:sp>
        <p:nvSpPr>
          <p:cNvPr id="24" name="TextBox 23">
            <a:extLst>
              <a:ext uri="{FF2B5EF4-FFF2-40B4-BE49-F238E27FC236}">
                <a16:creationId xmlns:a16="http://schemas.microsoft.com/office/drawing/2014/main" id="{94613C0B-376B-D657-BA60-038AC9C143B1}"/>
              </a:ext>
            </a:extLst>
          </p:cNvPr>
          <p:cNvSpPr txBox="1"/>
          <p:nvPr/>
        </p:nvSpPr>
        <p:spPr>
          <a:xfrm>
            <a:off x="173821" y="5296511"/>
            <a:ext cx="1633682" cy="323165"/>
          </a:xfrm>
          <a:prstGeom prst="rect">
            <a:avLst/>
          </a:prstGeom>
          <a:noFill/>
        </p:spPr>
        <p:txBody>
          <a:bodyPr wrap="square" rtlCol="0">
            <a:spAutoFit/>
          </a:bodyPr>
          <a:lstStyle/>
          <a:p>
            <a:pPr algn="ctr"/>
            <a:r>
              <a:rPr lang="es-ES" sz="1500" dirty="0">
                <a:solidFill>
                  <a:srgbClr val="FF0000"/>
                </a:solidFill>
                <a:latin typeface="Comic Sans MS" panose="030F0702030302020204" pitchFamily="66" charset="0"/>
              </a:rPr>
              <a:t>Amor al prójimo </a:t>
            </a:r>
          </a:p>
        </p:txBody>
      </p:sp>
      <p:sp>
        <p:nvSpPr>
          <p:cNvPr id="25" name="TextBox 24">
            <a:extLst>
              <a:ext uri="{FF2B5EF4-FFF2-40B4-BE49-F238E27FC236}">
                <a16:creationId xmlns:a16="http://schemas.microsoft.com/office/drawing/2014/main" id="{4D893CBD-69B5-BF73-BC43-A541AA2906AA}"/>
              </a:ext>
            </a:extLst>
          </p:cNvPr>
          <p:cNvSpPr txBox="1"/>
          <p:nvPr/>
        </p:nvSpPr>
        <p:spPr>
          <a:xfrm>
            <a:off x="5553133" y="3222115"/>
            <a:ext cx="1439209" cy="323165"/>
          </a:xfrm>
          <a:prstGeom prst="rect">
            <a:avLst/>
          </a:prstGeom>
          <a:noFill/>
        </p:spPr>
        <p:txBody>
          <a:bodyPr wrap="square" rtlCol="0">
            <a:spAutoFit/>
          </a:bodyPr>
          <a:lstStyle/>
          <a:p>
            <a:pPr algn="ctr"/>
            <a:r>
              <a:rPr lang="es-ES" sz="1500" dirty="0">
                <a:solidFill>
                  <a:srgbClr val="FF0000"/>
                </a:solidFill>
                <a:latin typeface="Comic Sans MS" panose="030F0702030302020204" pitchFamily="66" charset="0"/>
              </a:rPr>
              <a:t>Su presencia</a:t>
            </a:r>
          </a:p>
        </p:txBody>
      </p:sp>
      <p:sp>
        <p:nvSpPr>
          <p:cNvPr id="26" name="TextBox 25">
            <a:extLst>
              <a:ext uri="{FF2B5EF4-FFF2-40B4-BE49-F238E27FC236}">
                <a16:creationId xmlns:a16="http://schemas.microsoft.com/office/drawing/2014/main" id="{E288CDAA-BD0A-8311-7A7E-49564DE3ABD3}"/>
              </a:ext>
            </a:extLst>
          </p:cNvPr>
          <p:cNvSpPr txBox="1"/>
          <p:nvPr/>
        </p:nvSpPr>
        <p:spPr>
          <a:xfrm>
            <a:off x="7356021" y="4245110"/>
            <a:ext cx="1439209" cy="323165"/>
          </a:xfrm>
          <a:prstGeom prst="rect">
            <a:avLst/>
          </a:prstGeom>
          <a:noFill/>
        </p:spPr>
        <p:txBody>
          <a:bodyPr wrap="square" rtlCol="0">
            <a:spAutoFit/>
          </a:bodyPr>
          <a:lstStyle/>
          <a:p>
            <a:pPr algn="ctr"/>
            <a:r>
              <a:rPr lang="es-ES" sz="1500" dirty="0">
                <a:solidFill>
                  <a:srgbClr val="FF0000"/>
                </a:solidFill>
                <a:latin typeface="Comic Sans MS" panose="030F0702030302020204" pitchFamily="66" charset="0"/>
              </a:rPr>
              <a:t>Paz</a:t>
            </a:r>
          </a:p>
        </p:txBody>
      </p:sp>
      <p:sp>
        <p:nvSpPr>
          <p:cNvPr id="27" name="TextBox 26">
            <a:extLst>
              <a:ext uri="{FF2B5EF4-FFF2-40B4-BE49-F238E27FC236}">
                <a16:creationId xmlns:a16="http://schemas.microsoft.com/office/drawing/2014/main" id="{5CEAC171-0A47-DF26-0CF1-381C62889622}"/>
              </a:ext>
            </a:extLst>
          </p:cNvPr>
          <p:cNvSpPr txBox="1"/>
          <p:nvPr/>
        </p:nvSpPr>
        <p:spPr>
          <a:xfrm>
            <a:off x="5576522" y="5319264"/>
            <a:ext cx="1439209" cy="323165"/>
          </a:xfrm>
          <a:prstGeom prst="rect">
            <a:avLst/>
          </a:prstGeom>
          <a:noFill/>
        </p:spPr>
        <p:txBody>
          <a:bodyPr wrap="square" rtlCol="0">
            <a:spAutoFit/>
          </a:bodyPr>
          <a:lstStyle/>
          <a:p>
            <a:pPr algn="ctr"/>
            <a:r>
              <a:rPr lang="es-ES" sz="1500" dirty="0">
                <a:solidFill>
                  <a:srgbClr val="FF0000"/>
                </a:solidFill>
                <a:latin typeface="Comic Sans MS" panose="030F0702030302020204" pitchFamily="66" charset="0"/>
              </a:rPr>
              <a:t>Salvación</a:t>
            </a:r>
          </a:p>
        </p:txBody>
      </p:sp>
    </p:spTree>
    <p:extLst>
      <p:ext uri="{BB962C8B-B14F-4D97-AF65-F5344CB8AC3E}">
        <p14:creationId xmlns:p14="http://schemas.microsoft.com/office/powerpoint/2010/main" val="375121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23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22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en Powerpoint Background HD Images 0694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76200"/>
            <a:ext cx="974054" cy="9740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1371600" y="381000"/>
            <a:ext cx="6400800" cy="1569660"/>
          </a:xfrm>
          <a:prstGeom prst="rect">
            <a:avLst/>
          </a:prstGeom>
          <a:noFill/>
        </p:spPr>
        <p:txBody>
          <a:bodyPr wrap="square" rtlCol="0">
            <a:spAutoFit/>
          </a:bodyPr>
          <a:lstStyle/>
          <a:p>
            <a:r>
              <a:rPr lang="en-US" sz="9600" b="1" dirty="0"/>
              <a:t>REFLEXION</a:t>
            </a:r>
          </a:p>
        </p:txBody>
      </p:sp>
      <p:pic>
        <p:nvPicPr>
          <p:cNvPr id="5" name="Picture 2" descr="Navegar Mar Adentro: Evangelio según San Mateo 10,37-42 - &quot;La ..."/>
          <p:cNvPicPr>
            <a:picLocks noChangeAspect="1" noChangeArrowheads="1"/>
          </p:cNvPicPr>
          <p:nvPr/>
        </p:nvPicPr>
        <p:blipFill>
          <a:blip r:embed="rId4" cstate="print"/>
          <a:srcRect/>
          <a:stretch>
            <a:fillRect/>
          </a:stretch>
        </p:blipFill>
        <p:spPr bwMode="auto">
          <a:xfrm>
            <a:off x="304800" y="2667000"/>
            <a:ext cx="2590800" cy="3401256"/>
          </a:xfrm>
          <a:prstGeom prst="rect">
            <a:avLst/>
          </a:prstGeom>
          <a:noFill/>
        </p:spPr>
      </p:pic>
      <p:sp>
        <p:nvSpPr>
          <p:cNvPr id="6" name="TextBox 5"/>
          <p:cNvSpPr txBox="1"/>
          <p:nvPr/>
        </p:nvSpPr>
        <p:spPr>
          <a:xfrm>
            <a:off x="3048000" y="2819400"/>
            <a:ext cx="5943600" cy="2862322"/>
          </a:xfrm>
          <a:prstGeom prst="rect">
            <a:avLst/>
          </a:prstGeom>
          <a:noFill/>
        </p:spPr>
        <p:txBody>
          <a:bodyPr wrap="square" rtlCol="0">
            <a:spAutoFit/>
          </a:bodyPr>
          <a:lstStyle/>
          <a:p>
            <a:pPr algn="just"/>
            <a:r>
              <a:rPr lang="es-ES" dirty="0"/>
              <a:t>El Evangelio de Jesús no es sólo acerca de un estilo de vida fundamentado en el amor y la misericordia, sino sobre todo acerca de la persona del mismo Jesús. Hoy Él pide un espacio especial en nuestras vidas, más importante que el de nuestros seres queridos. Pido la gracia de ser un verdadero discípulo de Jesús, capaz de tomar mi cruz y seguirlo.</a:t>
            </a:r>
          </a:p>
          <a:p>
            <a:pPr algn="just"/>
            <a:r>
              <a:rPr lang="es-ES" dirty="0"/>
              <a:t>Al mismo tiempo, Jesús nos asegura que incluso el más pequeño gesto de misericordia para con los necesitados, no será ignorado. Reflexionemos sobre tantos gestos como esos que llenan mi vida.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p:cNvSpPr/>
          <p:nvPr/>
        </p:nvSpPr>
        <p:spPr>
          <a:xfrm>
            <a:off x="506186" y="1756789"/>
            <a:ext cx="8303078" cy="3416320"/>
          </a:xfrm>
          <a:prstGeom prst="rect">
            <a:avLst/>
          </a:prstGeom>
        </p:spPr>
        <p:txBody>
          <a:bodyPr wrap="square">
            <a:spAutoFit/>
          </a:bodyPr>
          <a:lstStyle/>
          <a:p>
            <a:pPr algn="ctr"/>
            <a:r>
              <a:rPr lang="en-US" sz="2700" b="1" dirty="0" err="1">
                <a:solidFill>
                  <a:srgbClr val="000000"/>
                </a:solidFill>
                <a:latin typeface="Comic Sans MS" panose="030F0702030302020204" pitchFamily="66" charset="0"/>
              </a:rPr>
              <a:t>Oración</a:t>
            </a:r>
            <a:endParaRPr lang="en-US" sz="2700" b="1" dirty="0">
              <a:solidFill>
                <a:srgbClr val="000000"/>
              </a:solidFill>
              <a:latin typeface="Comic Sans MS" panose="030F0702030302020204" pitchFamily="66" charset="0"/>
            </a:endParaRPr>
          </a:p>
          <a:p>
            <a:pPr algn="ctr"/>
            <a:r>
              <a:rPr lang="en-US" sz="2700" b="1" dirty="0">
                <a:solidFill>
                  <a:srgbClr val="000000"/>
                </a:solidFill>
                <a:latin typeface="Comic Sans MS" panose="030F0702030302020204" pitchFamily="66" charset="0"/>
              </a:rPr>
              <a:t> </a:t>
            </a:r>
            <a:endParaRPr lang="en-US" sz="2700" dirty="0">
              <a:solidFill>
                <a:srgbClr val="000000"/>
              </a:solidFill>
              <a:latin typeface="Comic Sans MS" panose="030F0702030302020204" pitchFamily="66" charset="0"/>
            </a:endParaRPr>
          </a:p>
          <a:p>
            <a:pPr algn="ctr"/>
            <a:r>
              <a:rPr lang="es-ES" sz="2700" dirty="0">
                <a:solidFill>
                  <a:srgbClr val="000000"/>
                </a:solidFill>
                <a:latin typeface="Comic Sans MS" panose="030F0702030302020204" pitchFamily="66" charset="0"/>
              </a:rPr>
              <a:t>Jesús, mi Dios, Ayúdame a siempre ponerte primero en mi vida y ser generoso(a) con mi tiempo, talentos y tesoros. Gracias por todas las bendiciones que me das todos los días. Nadie te puede ganar en generosidad. Te quiero mucho. Amén. </a:t>
            </a:r>
            <a:endParaRPr lang="en-US" sz="2700" dirty="0">
              <a:latin typeface="Comic Sans MS" panose="030F0702030302020204" pitchFamily="66" charset="0"/>
            </a:endParaRPr>
          </a:p>
        </p:txBody>
      </p:sp>
      <p:sp>
        <p:nvSpPr>
          <p:cNvPr id="3" name="Rectangle 2"/>
          <p:cNvSpPr/>
          <p:nvPr/>
        </p:nvSpPr>
        <p:spPr>
          <a:xfrm>
            <a:off x="5867400" y="6172200"/>
            <a:ext cx="2710935" cy="507831"/>
          </a:xfrm>
          <a:prstGeom prst="rect">
            <a:avLst/>
          </a:prstGeom>
        </p:spPr>
        <p:txBody>
          <a:bodyPr wrap="none">
            <a:spAutoFit/>
          </a:bodyPr>
          <a:lstStyle/>
          <a:p>
            <a:r>
              <a:rPr lang="en-US" sz="1350" b="1" dirty="0">
                <a:solidFill>
                  <a:srgbClr val="000000"/>
                </a:solidFill>
                <a:latin typeface="Cambria" panose="02040503050406030204" pitchFamily="18" charset="0"/>
                <a:hlinkClick r:id="rId2"/>
              </a:rPr>
              <a:t>https://youtu.be/H5J-3IgmNM4</a:t>
            </a:r>
            <a:endParaRPr lang="en-US" sz="1350" b="1" dirty="0">
              <a:solidFill>
                <a:srgbClr val="000000"/>
              </a:solidFill>
              <a:latin typeface="Cambria" panose="02040503050406030204" pitchFamily="18" charset="0"/>
            </a:endParaRPr>
          </a:p>
          <a:p>
            <a:r>
              <a:rPr lang="en-US" sz="1350" b="1" dirty="0">
                <a:solidFill>
                  <a:srgbClr val="000000"/>
                </a:solidFill>
                <a:latin typeface="Cambria" panose="02040503050406030204" pitchFamily="18" charset="0"/>
              </a:rPr>
              <a:t> </a:t>
            </a:r>
            <a:endParaRPr lang="en-US" sz="1350" dirty="0"/>
          </a:p>
        </p:txBody>
      </p:sp>
    </p:spTree>
    <p:extLst>
      <p:ext uri="{BB962C8B-B14F-4D97-AF65-F5344CB8AC3E}">
        <p14:creationId xmlns:p14="http://schemas.microsoft.com/office/powerpoint/2010/main" val="2921196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Yo le canto - Comunicadoras Eucarísticas (Video Oficial)">
            <a:hlinkClick r:id="" action="ppaction://media"/>
            <a:extLst>
              <a:ext uri="{FF2B5EF4-FFF2-40B4-BE49-F238E27FC236}">
                <a16:creationId xmlns:a16="http://schemas.microsoft.com/office/drawing/2014/main" id="{BBB266BD-F9A9-E335-17C2-3F890F6F3031}"/>
              </a:ext>
            </a:extLst>
          </p:cNvPr>
          <p:cNvPicPr>
            <a:picLocks noRot="1" noChangeAspect="1"/>
          </p:cNvPicPr>
          <p:nvPr>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8622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en Powerpoint Background HD Images 0694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940586"/>
            <a:ext cx="7924800" cy="57408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9946" y="92746"/>
            <a:ext cx="974054" cy="9740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381000" y="152400"/>
            <a:ext cx="7315200" cy="707886"/>
          </a:xfrm>
          <a:prstGeom prst="rect">
            <a:avLst/>
          </a:prstGeom>
          <a:noFill/>
        </p:spPr>
        <p:txBody>
          <a:bodyPr wrap="square" rtlCol="0">
            <a:spAutoFit/>
          </a:bodyPr>
          <a:lstStyle/>
          <a:p>
            <a:pPr algn="ctr"/>
            <a:r>
              <a:rPr lang="en-US" sz="2000" dirty="0"/>
              <a:t>COMENCEMOS PONIENDONOS EN LA PRESENCIA DE DIOS CON UNA ORACION AL ESPIRITU SANTO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en Powerpoint Background HD Images 0694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68946"/>
            <a:ext cx="974054" cy="9740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362" name="Picture 2"/>
          <p:cNvPicPr>
            <a:picLocks noChangeAspect="1" noChangeArrowheads="1"/>
          </p:cNvPicPr>
          <p:nvPr/>
        </p:nvPicPr>
        <p:blipFill>
          <a:blip r:embed="rId4" cstate="print"/>
          <a:srcRect/>
          <a:stretch>
            <a:fillRect/>
          </a:stretch>
        </p:blipFill>
        <p:spPr bwMode="auto">
          <a:xfrm>
            <a:off x="304800" y="685800"/>
            <a:ext cx="4007629" cy="5695950"/>
          </a:xfrm>
          <a:prstGeom prst="rect">
            <a:avLst/>
          </a:prstGeom>
          <a:noFill/>
          <a:ln w="9525">
            <a:noFill/>
            <a:miter lim="800000"/>
            <a:headEnd/>
            <a:tailEnd/>
          </a:ln>
          <a:effectLst/>
        </p:spPr>
      </p:pic>
      <p:sp>
        <p:nvSpPr>
          <p:cNvPr id="9" name="TextBox 8"/>
          <p:cNvSpPr txBox="1"/>
          <p:nvPr/>
        </p:nvSpPr>
        <p:spPr>
          <a:xfrm>
            <a:off x="304800" y="152400"/>
            <a:ext cx="7239000" cy="369332"/>
          </a:xfrm>
          <a:prstGeom prst="rect">
            <a:avLst/>
          </a:prstGeom>
          <a:noFill/>
        </p:spPr>
        <p:txBody>
          <a:bodyPr wrap="square" rtlCol="0">
            <a:spAutoFit/>
          </a:bodyPr>
          <a:lstStyle/>
          <a:p>
            <a:r>
              <a:rPr lang="en-US" dirty="0" err="1"/>
              <a:t>Evangelio</a:t>
            </a:r>
            <a:r>
              <a:rPr lang="en-US" dirty="0"/>
              <a:t> de Mateo 10, 37-42</a:t>
            </a:r>
            <a:endParaRPr lang="en-US" sz="1200" dirty="0"/>
          </a:p>
        </p:txBody>
      </p:sp>
      <p:pic>
        <p:nvPicPr>
          <p:cNvPr id="15363" name="Picture 3"/>
          <p:cNvPicPr>
            <a:picLocks noChangeAspect="1" noChangeArrowheads="1"/>
          </p:cNvPicPr>
          <p:nvPr/>
        </p:nvPicPr>
        <p:blipFill>
          <a:blip r:embed="rId5" cstate="print"/>
          <a:srcRect/>
          <a:stretch>
            <a:fillRect/>
          </a:stretch>
        </p:blipFill>
        <p:spPr bwMode="auto">
          <a:xfrm>
            <a:off x="4343400" y="685800"/>
            <a:ext cx="3722722" cy="2867025"/>
          </a:xfrm>
          <a:prstGeom prst="rect">
            <a:avLst/>
          </a:prstGeom>
          <a:noFill/>
          <a:ln w="9525">
            <a:noFill/>
            <a:miter lim="800000"/>
            <a:headEnd/>
            <a:tailEnd/>
          </a:ln>
          <a:effectLst/>
        </p:spPr>
      </p:pic>
      <p:pic>
        <p:nvPicPr>
          <p:cNvPr id="15365" name="Picture 5"/>
          <p:cNvPicPr>
            <a:picLocks noChangeAspect="1" noChangeArrowheads="1"/>
          </p:cNvPicPr>
          <p:nvPr/>
        </p:nvPicPr>
        <p:blipFill>
          <a:blip r:embed="rId6" cstate="print"/>
          <a:srcRect/>
          <a:stretch>
            <a:fillRect/>
          </a:stretch>
        </p:blipFill>
        <p:spPr bwMode="auto">
          <a:xfrm>
            <a:off x="4343400" y="3657600"/>
            <a:ext cx="4540968" cy="2876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 calcmode="lin" valueType="num">
                                      <p:cBhvr additive="base">
                                        <p:cTn id="12" dur="500" fill="hold"/>
                                        <p:tgtEl>
                                          <p:spTgt spid="15363"/>
                                        </p:tgtEl>
                                        <p:attrNameLst>
                                          <p:attrName>ppt_x</p:attrName>
                                        </p:attrNameLst>
                                      </p:cBhvr>
                                      <p:tavLst>
                                        <p:tav tm="0">
                                          <p:val>
                                            <p:strVal val="#ppt_x"/>
                                          </p:val>
                                        </p:tav>
                                        <p:tav tm="100000">
                                          <p:val>
                                            <p:strVal val="#ppt_x"/>
                                          </p:val>
                                        </p:tav>
                                      </p:tavLst>
                                    </p:anim>
                                    <p:anim calcmode="lin" valueType="num">
                                      <p:cBhvr additive="base">
                                        <p:cTn id="13"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365"/>
                                        </p:tgtEl>
                                        <p:attrNameLst>
                                          <p:attrName>style.visibility</p:attrName>
                                        </p:attrNameLst>
                                      </p:cBhvr>
                                      <p:to>
                                        <p:strVal val="visible"/>
                                      </p:to>
                                    </p:set>
                                    <p:anim calcmode="lin" valueType="num">
                                      <p:cBhvr additive="base">
                                        <p:cTn id="18" dur="500" fill="hold"/>
                                        <p:tgtEl>
                                          <p:spTgt spid="15365"/>
                                        </p:tgtEl>
                                        <p:attrNameLst>
                                          <p:attrName>ppt_x</p:attrName>
                                        </p:attrNameLst>
                                      </p:cBhvr>
                                      <p:tavLst>
                                        <p:tav tm="0">
                                          <p:val>
                                            <p:strVal val="#ppt_x"/>
                                          </p:val>
                                        </p:tav>
                                        <p:tav tm="100000">
                                          <p:val>
                                            <p:strVal val="#ppt_x"/>
                                          </p:val>
                                        </p:tav>
                                      </p:tavLst>
                                    </p:anim>
                                    <p:anim calcmode="lin" valueType="num">
                                      <p:cBhvr additive="base">
                                        <p:cTn id="19"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en Powerpoint Background HD Images 0694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76200"/>
            <a:ext cx="974054" cy="9740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304800" y="152400"/>
            <a:ext cx="7239000" cy="369332"/>
          </a:xfrm>
          <a:prstGeom prst="rect">
            <a:avLst/>
          </a:prstGeom>
          <a:noFill/>
        </p:spPr>
        <p:txBody>
          <a:bodyPr wrap="square" rtlCol="0">
            <a:spAutoFit/>
          </a:bodyPr>
          <a:lstStyle/>
          <a:p>
            <a:r>
              <a:rPr lang="en-US" dirty="0" err="1"/>
              <a:t>Evangelio</a:t>
            </a:r>
            <a:r>
              <a:rPr lang="en-US" dirty="0"/>
              <a:t> de Mateo 10, 37-42</a:t>
            </a:r>
            <a:endParaRPr lang="en-US" sz="1200" dirty="0"/>
          </a:p>
        </p:txBody>
      </p:sp>
      <p:pic>
        <p:nvPicPr>
          <p:cNvPr id="16386" name="Picture 2"/>
          <p:cNvPicPr>
            <a:picLocks noChangeAspect="1" noChangeArrowheads="1"/>
          </p:cNvPicPr>
          <p:nvPr/>
        </p:nvPicPr>
        <p:blipFill>
          <a:blip r:embed="rId4" cstate="print"/>
          <a:srcRect/>
          <a:stretch>
            <a:fillRect/>
          </a:stretch>
        </p:blipFill>
        <p:spPr bwMode="auto">
          <a:xfrm>
            <a:off x="152400" y="762000"/>
            <a:ext cx="3933825" cy="3000375"/>
          </a:xfrm>
          <a:prstGeom prst="rect">
            <a:avLst/>
          </a:prstGeom>
          <a:noFill/>
          <a:ln w="9525">
            <a:noFill/>
            <a:miter lim="800000"/>
            <a:headEnd/>
            <a:tailEnd/>
          </a:ln>
          <a:effectLst/>
        </p:spPr>
      </p:pic>
      <p:pic>
        <p:nvPicPr>
          <p:cNvPr id="16387" name="Picture 3"/>
          <p:cNvPicPr>
            <a:picLocks noChangeAspect="1" noChangeArrowheads="1"/>
          </p:cNvPicPr>
          <p:nvPr/>
        </p:nvPicPr>
        <p:blipFill>
          <a:blip r:embed="rId5" cstate="print"/>
          <a:srcRect/>
          <a:stretch>
            <a:fillRect/>
          </a:stretch>
        </p:blipFill>
        <p:spPr bwMode="auto">
          <a:xfrm>
            <a:off x="4191000" y="762000"/>
            <a:ext cx="3905250" cy="299085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6" cstate="print"/>
          <a:srcRect/>
          <a:stretch>
            <a:fillRect/>
          </a:stretch>
        </p:blipFill>
        <p:spPr bwMode="auto">
          <a:xfrm>
            <a:off x="152400" y="3790950"/>
            <a:ext cx="3857625" cy="2990850"/>
          </a:xfrm>
          <a:prstGeom prst="rect">
            <a:avLst/>
          </a:prstGeom>
          <a:noFill/>
          <a:ln w="9525">
            <a:noFill/>
            <a:miter lim="800000"/>
            <a:headEnd/>
            <a:tailEnd/>
          </a:ln>
          <a:effectLst/>
        </p:spPr>
      </p:pic>
      <p:pic>
        <p:nvPicPr>
          <p:cNvPr id="16389" name="Picture 5"/>
          <p:cNvPicPr>
            <a:picLocks noChangeAspect="1" noChangeArrowheads="1"/>
          </p:cNvPicPr>
          <p:nvPr/>
        </p:nvPicPr>
        <p:blipFill>
          <a:blip r:embed="rId7" cstate="print"/>
          <a:srcRect/>
          <a:stretch>
            <a:fillRect/>
          </a:stretch>
        </p:blipFill>
        <p:spPr bwMode="auto">
          <a:xfrm>
            <a:off x="4191000" y="3810000"/>
            <a:ext cx="3886200" cy="29337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 calcmode="lin" valueType="num">
                                      <p:cBhvr additive="base">
                                        <p:cTn id="12" dur="500" fill="hold"/>
                                        <p:tgtEl>
                                          <p:spTgt spid="16387"/>
                                        </p:tgtEl>
                                        <p:attrNameLst>
                                          <p:attrName>ppt_x</p:attrName>
                                        </p:attrNameLst>
                                      </p:cBhvr>
                                      <p:tavLst>
                                        <p:tav tm="0">
                                          <p:val>
                                            <p:strVal val="#ppt_x"/>
                                          </p:val>
                                        </p:tav>
                                        <p:tav tm="100000">
                                          <p:val>
                                            <p:strVal val="#ppt_x"/>
                                          </p:val>
                                        </p:tav>
                                      </p:tavLst>
                                    </p:anim>
                                    <p:anim calcmode="lin" valueType="num">
                                      <p:cBhvr additive="base">
                                        <p:cTn id="13"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388"/>
                                        </p:tgtEl>
                                        <p:attrNameLst>
                                          <p:attrName>style.visibility</p:attrName>
                                        </p:attrNameLst>
                                      </p:cBhvr>
                                      <p:to>
                                        <p:strVal val="visible"/>
                                      </p:to>
                                    </p:set>
                                    <p:animEffect transition="in" filter="fade">
                                      <p:cBhvr>
                                        <p:cTn id="18" dur="2000"/>
                                        <p:tgtEl>
                                          <p:spTgt spid="1638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389"/>
                                        </p:tgtEl>
                                        <p:attrNameLst>
                                          <p:attrName>style.visibility</p:attrName>
                                        </p:attrNameLst>
                                      </p:cBhvr>
                                      <p:to>
                                        <p:strVal val="visible"/>
                                      </p:to>
                                    </p:set>
                                    <p:animEffect transition="in" filter="fade">
                                      <p:cBhvr>
                                        <p:cTn id="23" dur="2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en Powerpoint Background HD Images 0694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76200"/>
            <a:ext cx="974054" cy="9740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304800" y="152400"/>
            <a:ext cx="7239000" cy="369332"/>
          </a:xfrm>
          <a:prstGeom prst="rect">
            <a:avLst/>
          </a:prstGeom>
          <a:noFill/>
        </p:spPr>
        <p:txBody>
          <a:bodyPr wrap="square" rtlCol="0">
            <a:spAutoFit/>
          </a:bodyPr>
          <a:lstStyle/>
          <a:p>
            <a:r>
              <a:rPr lang="en-US" dirty="0" err="1"/>
              <a:t>Evangelio</a:t>
            </a:r>
            <a:r>
              <a:rPr lang="en-US" dirty="0"/>
              <a:t> de Mateo 10, 37-42</a:t>
            </a:r>
            <a:endParaRPr lang="en-US" sz="1200" dirty="0"/>
          </a:p>
        </p:txBody>
      </p:sp>
      <p:pic>
        <p:nvPicPr>
          <p:cNvPr id="17410" name="Picture 2"/>
          <p:cNvPicPr>
            <a:picLocks noChangeAspect="1" noChangeArrowheads="1"/>
          </p:cNvPicPr>
          <p:nvPr/>
        </p:nvPicPr>
        <p:blipFill>
          <a:blip r:embed="rId4" cstate="print"/>
          <a:srcRect/>
          <a:stretch>
            <a:fillRect/>
          </a:stretch>
        </p:blipFill>
        <p:spPr bwMode="auto">
          <a:xfrm>
            <a:off x="152400" y="762000"/>
            <a:ext cx="7934325" cy="2933700"/>
          </a:xfrm>
          <a:prstGeom prst="rect">
            <a:avLst/>
          </a:prstGeom>
          <a:noFill/>
          <a:ln w="9525">
            <a:noFill/>
            <a:miter lim="800000"/>
            <a:headEnd/>
            <a:tailEnd/>
          </a:ln>
          <a:effectLst/>
        </p:spPr>
      </p:pic>
      <p:sp>
        <p:nvSpPr>
          <p:cNvPr id="11" name="TextBox 10"/>
          <p:cNvSpPr txBox="1"/>
          <p:nvPr/>
        </p:nvSpPr>
        <p:spPr>
          <a:xfrm>
            <a:off x="152400" y="3724870"/>
            <a:ext cx="6934200" cy="923330"/>
          </a:xfrm>
          <a:prstGeom prst="rect">
            <a:avLst/>
          </a:prstGeom>
          <a:noFill/>
        </p:spPr>
        <p:txBody>
          <a:bodyPr wrap="square" rtlCol="0">
            <a:spAutoFit/>
          </a:bodyPr>
          <a:lstStyle/>
          <a:p>
            <a:r>
              <a:rPr lang="en-US" dirty="0" err="1"/>
              <a:t>Jesús</a:t>
            </a:r>
            <a:r>
              <a:rPr lang="en-US" dirty="0"/>
              <a:t> </a:t>
            </a:r>
            <a:r>
              <a:rPr lang="en-US" dirty="0" err="1"/>
              <a:t>quiere</a:t>
            </a:r>
            <a:r>
              <a:rPr lang="en-US" dirty="0"/>
              <a:t> </a:t>
            </a:r>
            <a:r>
              <a:rPr lang="en-US" dirty="0" err="1"/>
              <a:t>que</a:t>
            </a:r>
            <a:r>
              <a:rPr lang="en-US" dirty="0"/>
              <a:t> </a:t>
            </a:r>
            <a:r>
              <a:rPr lang="en-US" dirty="0" err="1"/>
              <a:t>amemos</a:t>
            </a:r>
            <a:r>
              <a:rPr lang="en-US" dirty="0"/>
              <a:t> a </a:t>
            </a:r>
            <a:r>
              <a:rPr lang="en-US" dirty="0" err="1"/>
              <a:t>Nuestros</a:t>
            </a:r>
            <a:r>
              <a:rPr lang="en-US" dirty="0"/>
              <a:t> Padres  </a:t>
            </a:r>
            <a:r>
              <a:rPr lang="en-US" dirty="0" err="1"/>
              <a:t>que</a:t>
            </a:r>
            <a:r>
              <a:rPr lang="en-US" dirty="0"/>
              <a:t> </a:t>
            </a:r>
            <a:r>
              <a:rPr lang="en-US" dirty="0" err="1"/>
              <a:t>nos</a:t>
            </a:r>
            <a:r>
              <a:rPr lang="en-US" dirty="0"/>
              <a:t> </a:t>
            </a:r>
            <a:r>
              <a:rPr lang="en-US" dirty="0" err="1"/>
              <a:t>han</a:t>
            </a:r>
            <a:r>
              <a:rPr lang="en-US" dirty="0"/>
              <a:t> </a:t>
            </a:r>
            <a:r>
              <a:rPr lang="en-US" dirty="0" err="1"/>
              <a:t>engendrado</a:t>
            </a:r>
            <a:r>
              <a:rPr lang="en-US" dirty="0"/>
              <a:t>, </a:t>
            </a:r>
            <a:r>
              <a:rPr lang="en-US" dirty="0" err="1"/>
              <a:t>educado</a:t>
            </a:r>
            <a:r>
              <a:rPr lang="en-US" dirty="0"/>
              <a:t> y </a:t>
            </a:r>
            <a:r>
              <a:rPr lang="en-US" dirty="0" err="1"/>
              <a:t>amado</a:t>
            </a:r>
            <a:r>
              <a:rPr lang="en-US" dirty="0"/>
              <a:t>, </a:t>
            </a:r>
            <a:r>
              <a:rPr lang="en-US" dirty="0" err="1"/>
              <a:t>pero</a:t>
            </a:r>
            <a:r>
              <a:rPr lang="en-US" dirty="0"/>
              <a:t> </a:t>
            </a:r>
            <a:r>
              <a:rPr lang="en-US" dirty="0" err="1"/>
              <a:t>quiere</a:t>
            </a:r>
            <a:r>
              <a:rPr lang="en-US" dirty="0"/>
              <a:t> </a:t>
            </a:r>
            <a:r>
              <a:rPr lang="en-US" dirty="0" err="1"/>
              <a:t>que</a:t>
            </a:r>
            <a:r>
              <a:rPr lang="en-US" dirty="0"/>
              <a:t> </a:t>
            </a:r>
            <a:r>
              <a:rPr lang="en-US" dirty="0" err="1"/>
              <a:t>amemos</a:t>
            </a:r>
            <a:r>
              <a:rPr lang="en-US" dirty="0"/>
              <a:t> </a:t>
            </a:r>
            <a:r>
              <a:rPr lang="en-US" dirty="0" err="1"/>
              <a:t>todavía</a:t>
            </a:r>
            <a:r>
              <a:rPr lang="en-US" dirty="0"/>
              <a:t> </a:t>
            </a:r>
            <a:r>
              <a:rPr lang="en-US" b="1" dirty="0" err="1"/>
              <a:t>más</a:t>
            </a:r>
            <a:r>
              <a:rPr lang="en-US" dirty="0"/>
              <a:t> a </a:t>
            </a:r>
            <a:r>
              <a:rPr lang="en-US" dirty="0" err="1"/>
              <a:t>quien</a:t>
            </a:r>
            <a:r>
              <a:rPr lang="en-US" dirty="0"/>
              <a:t> </a:t>
            </a:r>
            <a:r>
              <a:rPr lang="en-US" dirty="0" err="1"/>
              <a:t>nos</a:t>
            </a:r>
            <a:r>
              <a:rPr lang="en-US" dirty="0"/>
              <a:t> ha </a:t>
            </a:r>
            <a:r>
              <a:rPr lang="en-US" dirty="0" err="1"/>
              <a:t>creado</a:t>
            </a:r>
            <a:r>
              <a:rPr lang="en-US" dirty="0"/>
              <a:t>: </a:t>
            </a:r>
            <a:r>
              <a:rPr lang="en-US" b="1" dirty="0"/>
              <a:t>DIOS</a:t>
            </a:r>
          </a:p>
        </p:txBody>
      </p:sp>
      <p:sp>
        <p:nvSpPr>
          <p:cNvPr id="12" name="TextBox 11"/>
          <p:cNvSpPr txBox="1"/>
          <p:nvPr/>
        </p:nvSpPr>
        <p:spPr>
          <a:xfrm>
            <a:off x="152400" y="4572000"/>
            <a:ext cx="6858000" cy="1754326"/>
          </a:xfrm>
          <a:prstGeom prst="rect">
            <a:avLst/>
          </a:prstGeom>
          <a:noFill/>
          <a:ln>
            <a:noFill/>
          </a:ln>
        </p:spPr>
        <p:txBody>
          <a:bodyPr wrap="square" rtlCol="0">
            <a:spAutoFit/>
          </a:bodyPr>
          <a:lstStyle/>
          <a:p>
            <a:pPr algn="just"/>
            <a:r>
              <a:rPr lang="en-US" dirty="0"/>
              <a:t>En la </a:t>
            </a:r>
            <a:r>
              <a:rPr lang="en-US" dirty="0" err="1"/>
              <a:t>época</a:t>
            </a:r>
            <a:r>
              <a:rPr lang="en-US" dirty="0"/>
              <a:t> de </a:t>
            </a:r>
            <a:r>
              <a:rPr lang="en-US" dirty="0" err="1"/>
              <a:t>Jesús</a:t>
            </a:r>
            <a:r>
              <a:rPr lang="en-US" dirty="0"/>
              <a:t>, </a:t>
            </a:r>
            <a:r>
              <a:rPr lang="en-US" dirty="0" err="1"/>
              <a:t>había</a:t>
            </a:r>
            <a:r>
              <a:rPr lang="en-US" dirty="0"/>
              <a:t> padres </a:t>
            </a:r>
            <a:r>
              <a:rPr lang="en-US" dirty="0" err="1"/>
              <a:t>que</a:t>
            </a:r>
            <a:r>
              <a:rPr lang="en-US" dirty="0"/>
              <a:t> no </a:t>
            </a:r>
            <a:r>
              <a:rPr lang="en-US" dirty="0" err="1"/>
              <a:t>querían</a:t>
            </a:r>
            <a:r>
              <a:rPr lang="en-US" dirty="0"/>
              <a:t> </a:t>
            </a:r>
            <a:r>
              <a:rPr lang="en-US" dirty="0" err="1"/>
              <a:t>que</a:t>
            </a:r>
            <a:r>
              <a:rPr lang="en-US" dirty="0"/>
              <a:t> </a:t>
            </a:r>
            <a:r>
              <a:rPr lang="en-US" dirty="0" err="1"/>
              <a:t>sus</a:t>
            </a:r>
            <a:r>
              <a:rPr lang="en-US" dirty="0"/>
              <a:t> </a:t>
            </a:r>
            <a:r>
              <a:rPr lang="en-US" dirty="0" err="1"/>
              <a:t>hijos</a:t>
            </a:r>
            <a:r>
              <a:rPr lang="en-US" dirty="0"/>
              <a:t> </a:t>
            </a:r>
            <a:r>
              <a:rPr lang="en-US" dirty="0" err="1"/>
              <a:t>siguieran</a:t>
            </a:r>
            <a:r>
              <a:rPr lang="en-US" dirty="0"/>
              <a:t> o </a:t>
            </a:r>
            <a:r>
              <a:rPr lang="en-US" dirty="0" err="1"/>
              <a:t>escucharan</a:t>
            </a:r>
            <a:r>
              <a:rPr lang="en-US" dirty="0"/>
              <a:t> a Cristo, </a:t>
            </a:r>
            <a:r>
              <a:rPr lang="en-US" dirty="0" err="1"/>
              <a:t>Esto</a:t>
            </a:r>
            <a:r>
              <a:rPr lang="en-US" dirty="0"/>
              <a:t> </a:t>
            </a:r>
            <a:r>
              <a:rPr lang="en-US" dirty="0" err="1"/>
              <a:t>hacía</a:t>
            </a:r>
            <a:r>
              <a:rPr lang="en-US" dirty="0"/>
              <a:t> </a:t>
            </a:r>
            <a:r>
              <a:rPr lang="en-US" dirty="0" err="1"/>
              <a:t>que</a:t>
            </a:r>
            <a:r>
              <a:rPr lang="en-US" dirty="0"/>
              <a:t> los </a:t>
            </a:r>
            <a:r>
              <a:rPr lang="en-US" dirty="0" err="1"/>
              <a:t>jóvenes</a:t>
            </a:r>
            <a:r>
              <a:rPr lang="en-US" dirty="0"/>
              <a:t> </a:t>
            </a:r>
            <a:r>
              <a:rPr lang="en-US" dirty="0" err="1"/>
              <a:t>que</a:t>
            </a:r>
            <a:r>
              <a:rPr lang="en-US" dirty="0"/>
              <a:t> </a:t>
            </a:r>
            <a:r>
              <a:rPr lang="en-US" dirty="0" err="1"/>
              <a:t>querían</a:t>
            </a:r>
            <a:r>
              <a:rPr lang="en-US" dirty="0"/>
              <a:t> </a:t>
            </a:r>
            <a:r>
              <a:rPr lang="en-US" dirty="0" err="1"/>
              <a:t>seguirlo</a:t>
            </a:r>
            <a:r>
              <a:rPr lang="en-US" dirty="0"/>
              <a:t>, se </a:t>
            </a:r>
            <a:r>
              <a:rPr lang="en-US" dirty="0" err="1"/>
              <a:t>vieran</a:t>
            </a:r>
            <a:r>
              <a:rPr lang="en-US" dirty="0"/>
              <a:t> en </a:t>
            </a:r>
            <a:r>
              <a:rPr lang="en-US" dirty="0" err="1"/>
              <a:t>una</a:t>
            </a:r>
            <a:r>
              <a:rPr lang="en-US" dirty="0"/>
              <a:t> </a:t>
            </a:r>
            <a:r>
              <a:rPr lang="en-US" dirty="0" err="1"/>
              <a:t>situación</a:t>
            </a:r>
            <a:r>
              <a:rPr lang="en-US" dirty="0"/>
              <a:t> </a:t>
            </a:r>
            <a:r>
              <a:rPr lang="en-US" dirty="0" err="1"/>
              <a:t>difícil</a:t>
            </a:r>
            <a:r>
              <a:rPr lang="en-US" dirty="0"/>
              <a:t>. Por </a:t>
            </a:r>
            <a:r>
              <a:rPr lang="en-US" dirty="0" err="1"/>
              <a:t>eso</a:t>
            </a:r>
            <a:r>
              <a:rPr lang="en-US" dirty="0"/>
              <a:t> </a:t>
            </a:r>
            <a:r>
              <a:rPr lang="en-US" dirty="0" err="1"/>
              <a:t>Jesús</a:t>
            </a:r>
            <a:r>
              <a:rPr lang="en-US" dirty="0"/>
              <a:t> dice </a:t>
            </a:r>
            <a:r>
              <a:rPr lang="en-US" dirty="0" err="1"/>
              <a:t>claramente</a:t>
            </a:r>
            <a:r>
              <a:rPr lang="en-US" dirty="0"/>
              <a:t> </a:t>
            </a:r>
            <a:r>
              <a:rPr lang="en-US" b="1" dirty="0"/>
              <a:t>QUE NADA PUEDE SER MAS IMPORTANTE QUE SEGUIR A CRISTO! </a:t>
            </a:r>
          </a:p>
          <a:p>
            <a:r>
              <a:rPr lang="en-US" dirty="0">
                <a:hlinkClick r:id="rId5"/>
              </a:rPr>
              <a:t>https://www.youtube.com/watch?v=3pfdghNpBfg</a:t>
            </a:r>
            <a:r>
              <a:rPr lang="en-US" dirty="0"/>
              <a:t>   </a:t>
            </a:r>
            <a:r>
              <a:rPr lang="en-US" sz="1200" dirty="0"/>
              <a:t>(He </a:t>
            </a:r>
            <a:r>
              <a:rPr lang="en-US" sz="1200" dirty="0" err="1"/>
              <a:t>decidido</a:t>
            </a:r>
            <a:r>
              <a:rPr lang="en-US" sz="1200" dirty="0"/>
              <a:t> </a:t>
            </a:r>
            <a:r>
              <a:rPr lang="en-US" sz="1200" dirty="0" err="1"/>
              <a:t>seguir</a:t>
            </a:r>
            <a:r>
              <a:rPr lang="en-US" sz="1200" dirty="0"/>
              <a:t> a Cristo)</a:t>
            </a:r>
          </a:p>
        </p:txBody>
      </p:sp>
      <p:pic>
        <p:nvPicPr>
          <p:cNvPr id="17412" name="Picture 4" descr="https://www.gruposdejesus.com/wp-content/uploads/2020/06/36-Ordinario_13_A-193x300.jpg"/>
          <p:cNvPicPr>
            <a:picLocks noChangeAspect="1" noChangeArrowheads="1"/>
          </p:cNvPicPr>
          <p:nvPr/>
        </p:nvPicPr>
        <p:blipFill>
          <a:blip r:embed="rId6" cstate="print"/>
          <a:srcRect/>
          <a:stretch>
            <a:fillRect/>
          </a:stretch>
        </p:blipFill>
        <p:spPr bwMode="auto">
          <a:xfrm>
            <a:off x="7162800" y="3810000"/>
            <a:ext cx="1838325"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wipe(down)">
                                      <p:cBhvr>
                                        <p:cTn id="17" dur="500"/>
                                        <p:tgtEl>
                                          <p:spTgt spid="174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 calcmode="lin" valueType="num">
                                      <p:cBhvr additive="base">
                                        <p:cTn id="2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 calcmode="lin" valueType="num">
                                      <p:cBhvr additive="base">
                                        <p:cTn id="2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en Powerpoint Background HD Images 0694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76200"/>
            <a:ext cx="974054" cy="9740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p:cNvSpPr txBox="1"/>
          <p:nvPr/>
        </p:nvSpPr>
        <p:spPr>
          <a:xfrm>
            <a:off x="152400" y="152400"/>
            <a:ext cx="8991600" cy="523220"/>
          </a:xfrm>
          <a:prstGeom prst="rect">
            <a:avLst/>
          </a:prstGeom>
          <a:noFill/>
        </p:spPr>
        <p:txBody>
          <a:bodyPr wrap="square" rtlCol="0">
            <a:spAutoFit/>
          </a:bodyPr>
          <a:lstStyle/>
          <a:p>
            <a:r>
              <a:rPr lang="en-US" sz="2500" b="1" dirty="0" err="1"/>
              <a:t>Jesús</a:t>
            </a:r>
            <a:r>
              <a:rPr lang="en-US" sz="2500" b="1" dirty="0"/>
              <a:t> </a:t>
            </a:r>
            <a:r>
              <a:rPr lang="en-US" sz="2500" b="1" dirty="0" err="1"/>
              <a:t>nos</a:t>
            </a:r>
            <a:r>
              <a:rPr lang="en-US" sz="2500" b="1" dirty="0"/>
              <a:t> dice </a:t>
            </a:r>
            <a:r>
              <a:rPr lang="en-US" sz="2500" b="1" dirty="0" err="1"/>
              <a:t>que</a:t>
            </a:r>
            <a:r>
              <a:rPr lang="en-US" sz="2500" b="1" dirty="0"/>
              <a:t> </a:t>
            </a:r>
            <a:r>
              <a:rPr lang="en-US" sz="2500" b="1" dirty="0" err="1"/>
              <a:t>tomemos</a:t>
            </a:r>
            <a:r>
              <a:rPr lang="en-US" sz="2500" b="1" dirty="0"/>
              <a:t> </a:t>
            </a:r>
            <a:r>
              <a:rPr lang="en-US" sz="2500" b="1" dirty="0" err="1"/>
              <a:t>nuestra</a:t>
            </a:r>
            <a:r>
              <a:rPr lang="en-US" sz="2500" b="1" dirty="0"/>
              <a:t> </a:t>
            </a:r>
            <a:r>
              <a:rPr lang="en-US" sz="2500" b="1" dirty="0" err="1"/>
              <a:t>cruz</a:t>
            </a:r>
            <a:r>
              <a:rPr lang="en-US" sz="2500" b="1" dirty="0"/>
              <a:t> y </a:t>
            </a:r>
            <a:r>
              <a:rPr lang="en-US" sz="2500" b="1" dirty="0" err="1"/>
              <a:t>que</a:t>
            </a:r>
            <a:r>
              <a:rPr lang="en-US" sz="2500" b="1" dirty="0"/>
              <a:t> lo </a:t>
            </a:r>
            <a:r>
              <a:rPr lang="en-US" sz="2500" b="1" dirty="0" err="1"/>
              <a:t>sigamos</a:t>
            </a:r>
            <a:r>
              <a:rPr lang="en-US" sz="2800" dirty="0"/>
              <a:t>.</a:t>
            </a:r>
          </a:p>
        </p:txBody>
      </p:sp>
      <p:grpSp>
        <p:nvGrpSpPr>
          <p:cNvPr id="11" name="Group 10"/>
          <p:cNvGrpSpPr/>
          <p:nvPr/>
        </p:nvGrpSpPr>
        <p:grpSpPr>
          <a:xfrm>
            <a:off x="2590800" y="762000"/>
            <a:ext cx="3733800" cy="2440368"/>
            <a:chOff x="2590800" y="762000"/>
            <a:chExt cx="3733800" cy="2440368"/>
          </a:xfrm>
        </p:grpSpPr>
        <p:pic>
          <p:nvPicPr>
            <p:cNvPr id="17416" name="Picture 8"/>
            <p:cNvPicPr>
              <a:picLocks noChangeAspect="1" noChangeArrowheads="1"/>
            </p:cNvPicPr>
            <p:nvPr/>
          </p:nvPicPr>
          <p:blipFill>
            <a:blip r:embed="rId4" cstate="print"/>
            <a:srcRect/>
            <a:stretch>
              <a:fillRect/>
            </a:stretch>
          </p:blipFill>
          <p:spPr bwMode="auto">
            <a:xfrm>
              <a:off x="2590800" y="762000"/>
              <a:ext cx="3708459" cy="2440368"/>
            </a:xfrm>
            <a:prstGeom prst="rect">
              <a:avLst/>
            </a:prstGeom>
            <a:noFill/>
            <a:ln w="9525">
              <a:noFill/>
              <a:miter lim="800000"/>
              <a:headEnd/>
              <a:tailEnd/>
            </a:ln>
            <a:effectLst/>
          </p:spPr>
        </p:pic>
        <p:sp>
          <p:nvSpPr>
            <p:cNvPr id="19" name="TextBox 18"/>
            <p:cNvSpPr txBox="1"/>
            <p:nvPr/>
          </p:nvSpPr>
          <p:spPr>
            <a:xfrm>
              <a:off x="2667000" y="914400"/>
              <a:ext cx="3657600" cy="369332"/>
            </a:xfrm>
            <a:prstGeom prst="rect">
              <a:avLst/>
            </a:prstGeom>
            <a:noFill/>
          </p:spPr>
          <p:txBody>
            <a:bodyPr wrap="square" rtlCol="0">
              <a:spAutoFit/>
            </a:bodyPr>
            <a:lstStyle/>
            <a:p>
              <a:r>
                <a:rPr lang="es-ES" dirty="0"/>
                <a:t>¿</a:t>
              </a:r>
              <a:r>
                <a:rPr lang="en-US" dirty="0" err="1"/>
                <a:t>Qué</a:t>
              </a:r>
              <a:r>
                <a:rPr lang="en-US" dirty="0"/>
                <a:t> </a:t>
              </a:r>
              <a:r>
                <a:rPr lang="en-US" dirty="0" err="1"/>
                <a:t>significa</a:t>
              </a:r>
              <a:r>
                <a:rPr lang="en-US" dirty="0"/>
                <a:t> </a:t>
              </a:r>
              <a:r>
                <a:rPr lang="en-US" dirty="0" err="1"/>
                <a:t>cargar</a:t>
              </a:r>
              <a:r>
                <a:rPr lang="en-US" dirty="0"/>
                <a:t> </a:t>
              </a:r>
              <a:r>
                <a:rPr lang="en-US" dirty="0" err="1"/>
                <a:t>nuestra</a:t>
              </a:r>
              <a:r>
                <a:rPr lang="en-US" dirty="0"/>
                <a:t> </a:t>
              </a:r>
              <a:r>
                <a:rPr lang="en-US" dirty="0" err="1"/>
                <a:t>cruz</a:t>
              </a:r>
              <a:r>
                <a:rPr lang="en-US" dirty="0"/>
                <a:t>?</a:t>
              </a:r>
            </a:p>
          </p:txBody>
        </p:sp>
      </p:grpSp>
      <p:sp>
        <p:nvSpPr>
          <p:cNvPr id="21" name="TextBox 20"/>
          <p:cNvSpPr txBox="1"/>
          <p:nvPr/>
        </p:nvSpPr>
        <p:spPr>
          <a:xfrm>
            <a:off x="152400" y="3505200"/>
            <a:ext cx="5486400" cy="2677656"/>
          </a:xfrm>
          <a:prstGeom prst="rect">
            <a:avLst/>
          </a:prstGeom>
          <a:noFill/>
        </p:spPr>
        <p:txBody>
          <a:bodyPr wrap="square" rtlCol="0">
            <a:spAutoFit/>
          </a:bodyPr>
          <a:lstStyle/>
          <a:p>
            <a:pPr algn="just"/>
            <a:r>
              <a:rPr lang="es-ES" sz="2400" dirty="0"/>
              <a:t>El día que a Jesús lo crucificaron, él cargó su cruz hasta donde lo iban a matar, a pesar de todo el dolor que sentía después de haber sido flagelado, escupido, humillado, y aunque no tenía fuerzas ni para caminar, </a:t>
            </a:r>
            <a:r>
              <a:rPr lang="es-ES" sz="2400" b="1" dirty="0"/>
              <a:t>nunca dejó de cargar su cruz  </a:t>
            </a:r>
            <a:r>
              <a:rPr lang="es-ES" sz="2400" dirty="0"/>
              <a:t>y nunca dudó de su Padre. </a:t>
            </a:r>
            <a:endParaRPr lang="en-US" sz="2400" dirty="0"/>
          </a:p>
        </p:txBody>
      </p:sp>
      <p:pic>
        <p:nvPicPr>
          <p:cNvPr id="17419" name="Picture 11"/>
          <p:cNvPicPr>
            <a:picLocks noChangeAspect="1" noChangeArrowheads="1"/>
          </p:cNvPicPr>
          <p:nvPr/>
        </p:nvPicPr>
        <p:blipFill>
          <a:blip r:embed="rId5" cstate="print"/>
          <a:srcRect/>
          <a:stretch>
            <a:fillRect/>
          </a:stretch>
        </p:blipFill>
        <p:spPr bwMode="auto">
          <a:xfrm>
            <a:off x="5943600" y="3307492"/>
            <a:ext cx="3048000" cy="33981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en Powerpoint Background HD Images 0694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9946" y="76200"/>
            <a:ext cx="974054" cy="9740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3048000" y="457200"/>
            <a:ext cx="5410200" cy="1477328"/>
          </a:xfrm>
          <a:prstGeom prst="rect">
            <a:avLst/>
          </a:prstGeom>
        </p:spPr>
        <p:txBody>
          <a:bodyPr wrap="square">
            <a:spAutoFit/>
          </a:bodyPr>
          <a:lstStyle/>
          <a:p>
            <a:r>
              <a:rPr lang="es-ES" dirty="0"/>
              <a:t>De manera similar, Jesús quiere que </a:t>
            </a:r>
            <a:r>
              <a:rPr lang="es-ES" b="1" dirty="0"/>
              <a:t>aunque estemos pasando por muchas dificultades en nuestras vidas</a:t>
            </a:r>
            <a:r>
              <a:rPr lang="es-ES" dirty="0"/>
              <a:t>, aunque el problema se sienta como el fin del mundo, que nunca perdamos nuestra fe en </a:t>
            </a:r>
            <a:r>
              <a:rPr lang="en-US" dirty="0"/>
              <a:t>É</a:t>
            </a:r>
            <a:r>
              <a:rPr lang="es-ES" dirty="0"/>
              <a:t>l. Evidentemente, para poder hacer esto se necesitan algunas virtudes. </a:t>
            </a:r>
            <a:endParaRPr lang="en-US" dirty="0"/>
          </a:p>
        </p:txBody>
      </p:sp>
      <p:pic>
        <p:nvPicPr>
          <p:cNvPr id="12" name="Picture 6" descr="http://blogs.paxtv.org/toques/images/11_07_2016_10.jpg"/>
          <p:cNvPicPr>
            <a:picLocks noChangeAspect="1" noChangeArrowheads="1"/>
          </p:cNvPicPr>
          <p:nvPr/>
        </p:nvPicPr>
        <p:blipFill>
          <a:blip r:embed="rId4" cstate="print"/>
          <a:srcRect/>
          <a:stretch>
            <a:fillRect/>
          </a:stretch>
        </p:blipFill>
        <p:spPr bwMode="auto">
          <a:xfrm>
            <a:off x="76200" y="228600"/>
            <a:ext cx="2362200" cy="2206510"/>
          </a:xfrm>
          <a:prstGeom prst="rect">
            <a:avLst/>
          </a:prstGeom>
          <a:noFill/>
        </p:spPr>
      </p:pic>
      <p:pic>
        <p:nvPicPr>
          <p:cNvPr id="19459" name="Picture 3"/>
          <p:cNvPicPr>
            <a:picLocks noChangeAspect="1" noChangeArrowheads="1"/>
          </p:cNvPicPr>
          <p:nvPr/>
        </p:nvPicPr>
        <p:blipFill>
          <a:blip r:embed="rId5" cstate="print"/>
          <a:srcRect/>
          <a:stretch>
            <a:fillRect/>
          </a:stretch>
        </p:blipFill>
        <p:spPr bwMode="auto">
          <a:xfrm>
            <a:off x="5486400" y="3581400"/>
            <a:ext cx="3200400" cy="3034612"/>
          </a:xfrm>
          <a:prstGeom prst="rect">
            <a:avLst/>
          </a:prstGeom>
          <a:noFill/>
          <a:ln w="9525">
            <a:noFill/>
            <a:miter lim="800000"/>
            <a:headEnd/>
            <a:tailEnd/>
          </a:ln>
          <a:effectLst/>
        </p:spPr>
      </p:pic>
      <p:sp>
        <p:nvSpPr>
          <p:cNvPr id="15" name="TextBox 14"/>
          <p:cNvSpPr txBox="1"/>
          <p:nvPr/>
        </p:nvSpPr>
        <p:spPr>
          <a:xfrm>
            <a:off x="3429000" y="2286000"/>
            <a:ext cx="5486400" cy="1477328"/>
          </a:xfrm>
          <a:prstGeom prst="rect">
            <a:avLst/>
          </a:prstGeom>
          <a:noFill/>
        </p:spPr>
        <p:txBody>
          <a:bodyPr wrap="square" rtlCol="0">
            <a:spAutoFit/>
          </a:bodyPr>
          <a:lstStyle/>
          <a:p>
            <a:pPr algn="just"/>
            <a:r>
              <a:rPr lang="es-ES" dirty="0"/>
              <a:t>1.- La virtud más esencial para lidiar con las dificultades que enfrentamos en la vida es la </a:t>
            </a:r>
            <a:r>
              <a:rPr lang="es-ES" b="1" dirty="0"/>
              <a:t>fe</a:t>
            </a:r>
            <a:r>
              <a:rPr lang="es-ES" dirty="0"/>
              <a:t>. Por la fe, creemos en Dios, y en todo lo que nos ha dicho y revelado. El hombre se esfuerza por conocer y hacer la voluntad de Dios gracias a la fe.</a:t>
            </a:r>
            <a:endParaRPr lang="en-US" dirty="0"/>
          </a:p>
        </p:txBody>
      </p:sp>
      <p:pic>
        <p:nvPicPr>
          <p:cNvPr id="19461" name="Picture 5"/>
          <p:cNvPicPr>
            <a:picLocks noChangeAspect="1" noChangeArrowheads="1"/>
          </p:cNvPicPr>
          <p:nvPr/>
        </p:nvPicPr>
        <p:blipFill>
          <a:blip r:embed="rId6" cstate="print"/>
          <a:srcRect/>
          <a:stretch>
            <a:fillRect/>
          </a:stretch>
        </p:blipFill>
        <p:spPr bwMode="auto">
          <a:xfrm>
            <a:off x="228600" y="2743200"/>
            <a:ext cx="3018263" cy="2209800"/>
          </a:xfrm>
          <a:prstGeom prst="rect">
            <a:avLst/>
          </a:prstGeom>
          <a:noFill/>
          <a:ln w="9525">
            <a:noFill/>
            <a:miter lim="800000"/>
            <a:headEnd/>
            <a:tailEnd/>
          </a:ln>
          <a:effectLst/>
        </p:spPr>
      </p:pic>
      <p:sp>
        <p:nvSpPr>
          <p:cNvPr id="17" name="TextBox 16"/>
          <p:cNvSpPr txBox="1"/>
          <p:nvPr/>
        </p:nvSpPr>
        <p:spPr>
          <a:xfrm>
            <a:off x="304800" y="5715000"/>
            <a:ext cx="4495800" cy="923330"/>
          </a:xfrm>
          <a:prstGeom prst="rect">
            <a:avLst/>
          </a:prstGeom>
          <a:noFill/>
        </p:spPr>
        <p:txBody>
          <a:bodyPr wrap="square" rtlCol="0">
            <a:spAutoFit/>
          </a:bodyPr>
          <a:lstStyle/>
          <a:p>
            <a:r>
              <a:rPr lang="es-ES" dirty="0"/>
              <a:t>2.- La </a:t>
            </a:r>
            <a:r>
              <a:rPr lang="es-ES" b="1" dirty="0"/>
              <a:t>fortaleza </a:t>
            </a:r>
            <a:r>
              <a:rPr lang="es-ES" dirty="0"/>
              <a:t>es la virtud que nos asegura la firmeza y la constancia en la práctica del bien, aún en las dificultades. </a:t>
            </a:r>
            <a:endParaRPr lang="en-US" dirty="0"/>
          </a:p>
        </p:txBody>
      </p:sp>
      <p:sp>
        <p:nvSpPr>
          <p:cNvPr id="23" name="Down Arrow 22"/>
          <p:cNvSpPr/>
          <p:nvPr/>
        </p:nvSpPr>
        <p:spPr>
          <a:xfrm>
            <a:off x="1600200" y="50292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down)">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459"/>
                                        </p:tgtEl>
                                        <p:attrNameLst>
                                          <p:attrName>style.visibility</p:attrName>
                                        </p:attrNameLst>
                                      </p:cBhvr>
                                      <p:to>
                                        <p:strVal val="visible"/>
                                      </p:to>
                                    </p:set>
                                    <p:animEffect transition="in" filter="wipe(down)">
                                      <p:cBhvr>
                                        <p:cTn id="22" dur="500"/>
                                        <p:tgtEl>
                                          <p:spTgt spid="1945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461"/>
                                        </p:tgtEl>
                                        <p:attrNameLst>
                                          <p:attrName>style.visibility</p:attrName>
                                        </p:attrNameLst>
                                      </p:cBhvr>
                                      <p:to>
                                        <p:strVal val="visible"/>
                                      </p:to>
                                    </p:set>
                                    <p:anim calcmode="lin" valueType="num">
                                      <p:cBhvr additive="base">
                                        <p:cTn id="27" dur="500" fill="hold"/>
                                        <p:tgtEl>
                                          <p:spTgt spid="19461"/>
                                        </p:tgtEl>
                                        <p:attrNameLst>
                                          <p:attrName>ppt_x</p:attrName>
                                        </p:attrNameLst>
                                      </p:cBhvr>
                                      <p:tavLst>
                                        <p:tav tm="0">
                                          <p:val>
                                            <p:strVal val="#ppt_x"/>
                                          </p:val>
                                        </p:tav>
                                        <p:tav tm="100000">
                                          <p:val>
                                            <p:strVal val="#ppt_x"/>
                                          </p:val>
                                        </p:tav>
                                      </p:tavLst>
                                    </p:anim>
                                    <p:anim calcmode="lin" valueType="num">
                                      <p:cBhvr additive="base">
                                        <p:cTn id="28"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down)">
                                      <p:cBhvr>
                                        <p:cTn id="38"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5" grpId="0" build="allAtOnce"/>
      <p:bldP spid="17" grpId="0" build="allAtOnce"/>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en Powerpoint Background HD Images 0694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9946" y="76200"/>
            <a:ext cx="974054" cy="9740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462" name="Picture 6"/>
          <p:cNvPicPr>
            <a:picLocks noChangeAspect="1" noChangeArrowheads="1"/>
          </p:cNvPicPr>
          <p:nvPr/>
        </p:nvPicPr>
        <p:blipFill>
          <a:blip r:embed="rId4" cstate="print"/>
          <a:srcRect/>
          <a:stretch>
            <a:fillRect/>
          </a:stretch>
        </p:blipFill>
        <p:spPr bwMode="auto">
          <a:xfrm>
            <a:off x="457200" y="533400"/>
            <a:ext cx="2667000" cy="2269330"/>
          </a:xfrm>
          <a:prstGeom prst="rect">
            <a:avLst/>
          </a:prstGeom>
          <a:noFill/>
          <a:ln w="9525">
            <a:noFill/>
            <a:miter lim="800000"/>
            <a:headEnd/>
            <a:tailEnd/>
          </a:ln>
          <a:effectLst/>
        </p:spPr>
      </p:pic>
      <p:sp>
        <p:nvSpPr>
          <p:cNvPr id="20" name="TextBox 19"/>
          <p:cNvSpPr txBox="1"/>
          <p:nvPr/>
        </p:nvSpPr>
        <p:spPr>
          <a:xfrm>
            <a:off x="3276600" y="990600"/>
            <a:ext cx="5562600" cy="923330"/>
          </a:xfrm>
          <a:prstGeom prst="rect">
            <a:avLst/>
          </a:prstGeom>
          <a:noFill/>
        </p:spPr>
        <p:txBody>
          <a:bodyPr wrap="square" rtlCol="0">
            <a:spAutoFit/>
          </a:bodyPr>
          <a:lstStyle/>
          <a:p>
            <a:r>
              <a:rPr lang="es-ES" dirty="0"/>
              <a:t>3.- La </a:t>
            </a:r>
            <a:r>
              <a:rPr lang="es-ES" b="1" dirty="0"/>
              <a:t>caridad</a:t>
            </a:r>
            <a:r>
              <a:rPr lang="es-ES" dirty="0"/>
              <a:t> es la virtud por la cual amamos a Dios sobre todas las cosas por El mismo y a nuestro prójimo como a nosotros mismos por amor a Dios. </a:t>
            </a:r>
            <a:endParaRPr lang="en-US" dirty="0"/>
          </a:p>
        </p:txBody>
      </p:sp>
      <p:sp>
        <p:nvSpPr>
          <p:cNvPr id="21" name="TextBox 20"/>
          <p:cNvSpPr txBox="1"/>
          <p:nvPr/>
        </p:nvSpPr>
        <p:spPr>
          <a:xfrm>
            <a:off x="457200" y="3276600"/>
            <a:ext cx="8382000" cy="2123658"/>
          </a:xfrm>
          <a:prstGeom prst="rect">
            <a:avLst/>
          </a:prstGeom>
          <a:noFill/>
        </p:spPr>
        <p:txBody>
          <a:bodyPr wrap="square" rtlCol="0">
            <a:spAutoFit/>
          </a:bodyPr>
          <a:lstStyle/>
          <a:p>
            <a:pPr algn="just"/>
            <a:r>
              <a:rPr lang="en-US" sz="4400" b="1" dirty="0"/>
              <a:t>Con </a:t>
            </a:r>
            <a:r>
              <a:rPr lang="en-US" sz="4400" b="1" dirty="0" err="1"/>
              <a:t>estas</a:t>
            </a:r>
            <a:r>
              <a:rPr lang="en-US" sz="4400" b="1" dirty="0"/>
              <a:t> </a:t>
            </a:r>
            <a:r>
              <a:rPr lang="en-US" sz="4400" b="1" dirty="0" err="1"/>
              <a:t>virtudes</a:t>
            </a:r>
            <a:r>
              <a:rPr lang="en-US" sz="4400" b="1" dirty="0"/>
              <a:t> </a:t>
            </a:r>
            <a:r>
              <a:rPr lang="en-US" sz="4400" b="1" dirty="0" err="1"/>
              <a:t>seremos</a:t>
            </a:r>
            <a:r>
              <a:rPr lang="en-US" sz="4400" b="1" dirty="0"/>
              <a:t> </a:t>
            </a:r>
            <a:r>
              <a:rPr lang="en-US" sz="4400" b="1" dirty="0" err="1"/>
              <a:t>capaces</a:t>
            </a:r>
            <a:r>
              <a:rPr lang="en-US" sz="4400" b="1" dirty="0"/>
              <a:t> de </a:t>
            </a:r>
            <a:r>
              <a:rPr lang="en-US" sz="4400" b="1" dirty="0" err="1"/>
              <a:t>llevar</a:t>
            </a:r>
            <a:r>
              <a:rPr lang="en-US" sz="4400" b="1" dirty="0"/>
              <a:t> </a:t>
            </a:r>
            <a:r>
              <a:rPr lang="en-US" sz="4400" b="1" dirty="0" err="1"/>
              <a:t>nuestra</a:t>
            </a:r>
            <a:r>
              <a:rPr lang="en-US" sz="4400" b="1" dirty="0"/>
              <a:t> Cruz y </a:t>
            </a:r>
            <a:r>
              <a:rPr lang="en-US" sz="4400" b="1" dirty="0" err="1"/>
              <a:t>hacer</a:t>
            </a:r>
            <a:r>
              <a:rPr lang="en-US" sz="4400" b="1" dirty="0"/>
              <a:t> el </a:t>
            </a:r>
            <a:r>
              <a:rPr lang="en-US" sz="4400" b="1" dirty="0" err="1"/>
              <a:t>bien</a:t>
            </a:r>
            <a:r>
              <a:rPr lang="en-US" sz="4400" b="1" dirty="0"/>
              <a:t> a los </a:t>
            </a:r>
            <a:r>
              <a:rPr lang="en-US" sz="4400" b="1" dirty="0" err="1"/>
              <a:t>demás</a:t>
            </a:r>
            <a:r>
              <a:rPr lang="en-US" sz="44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ppt_x"/>
                                          </p:val>
                                        </p:tav>
                                        <p:tav tm="100000">
                                          <p:val>
                                            <p:strVal val="#ppt_x"/>
                                          </p:val>
                                        </p:tav>
                                      </p:tavLst>
                                    </p:anim>
                                    <p:anim calcmode="lin" valueType="num">
                                      <p:cBhvr additive="base">
                                        <p:cTn id="8"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wipe(down)">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fade">
                                      <p:cBhvr>
                                        <p:cTn id="18"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P spid="2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en Powerpoint Background HD Images 0694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76200"/>
            <a:ext cx="974054" cy="9740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1676400" y="2438400"/>
            <a:ext cx="6400800" cy="1569660"/>
          </a:xfrm>
          <a:prstGeom prst="rect">
            <a:avLst/>
          </a:prstGeom>
          <a:noFill/>
        </p:spPr>
        <p:txBody>
          <a:bodyPr wrap="square" rtlCol="0">
            <a:spAutoFit/>
          </a:bodyPr>
          <a:lstStyle/>
          <a:p>
            <a:r>
              <a:rPr lang="en-US" sz="9600" b="1" dirty="0"/>
              <a:t>ACTIVIDAD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629</Words>
  <Application>Microsoft Office PowerPoint</Application>
  <PresentationFormat>On-screen Show (4:3)</PresentationFormat>
  <Paragraphs>35</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Comic Sans MS</vt:lpstr>
      <vt:lpstr>Office Theme</vt:lpstr>
      <vt:lpstr>Ministerio Amigos de Jesús y María Ciclo A – XIII Tiempo Ordinario El que pierde su vida por mi, se salvará. Mateo 10, 37-42  www.fcpeace.org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Miguel Angel Di Geronimo O</dc:creator>
  <cp:lastModifiedBy>Maria Varona</cp:lastModifiedBy>
  <cp:revision>40</cp:revision>
  <dcterms:created xsi:type="dcterms:W3CDTF">2020-06-23T13:23:31Z</dcterms:created>
  <dcterms:modified xsi:type="dcterms:W3CDTF">2023-06-25T22:02:38Z</dcterms:modified>
</cp:coreProperties>
</file>