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62" r:id="rId2"/>
    <p:sldId id="256" r:id="rId3"/>
    <p:sldId id="259" r:id="rId4"/>
    <p:sldId id="257" r:id="rId5"/>
    <p:sldId id="261" r:id="rId6"/>
    <p:sldId id="270" r:id="rId7"/>
    <p:sldId id="264" r:id="rId8"/>
    <p:sldId id="271" r:id="rId9"/>
    <p:sldId id="258" r:id="rId10"/>
    <p:sldId id="272" r:id="rId11"/>
    <p:sldId id="273" r:id="rId12"/>
    <p:sldId id="260" r:id="rId13"/>
    <p:sldId id="263" r:id="rId14"/>
    <p:sldId id="268" r:id="rId15"/>
    <p:sldId id="265" r:id="rId16"/>
    <p:sldId id="269" r:id="rId17"/>
    <p:sldId id="267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84" d="100"/>
          <a:sy n="84" d="100"/>
        </p:scale>
        <p:origin x="2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9FAF-E93E-47DB-9A67-F08146DF18A7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2913-65FD-428B-AF09-1C85603A0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11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9FAF-E93E-47DB-9A67-F08146DF18A7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2913-65FD-428B-AF09-1C85603A0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0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9FAF-E93E-47DB-9A67-F08146DF18A7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2913-65FD-428B-AF09-1C85603A0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0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9FAF-E93E-47DB-9A67-F08146DF18A7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2913-65FD-428B-AF09-1C85603A0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28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9FAF-E93E-47DB-9A67-F08146DF18A7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2913-65FD-428B-AF09-1C85603A0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7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9FAF-E93E-47DB-9A67-F08146DF18A7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2913-65FD-428B-AF09-1C85603A0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87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9FAF-E93E-47DB-9A67-F08146DF18A7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2913-65FD-428B-AF09-1C85603A0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79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9FAF-E93E-47DB-9A67-F08146DF18A7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2913-65FD-428B-AF09-1C85603A0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79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9FAF-E93E-47DB-9A67-F08146DF18A7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2913-65FD-428B-AF09-1C85603A0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8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9FAF-E93E-47DB-9A67-F08146DF18A7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2913-65FD-428B-AF09-1C85603A0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44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9FAF-E93E-47DB-9A67-F08146DF18A7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2913-65FD-428B-AF09-1C85603A0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01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79FAF-E93E-47DB-9A67-F08146DF18A7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72913-65FD-428B-AF09-1C85603A0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2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eg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14BUInw8eRk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14BUInw8eRk?feature=oembed" TargetMode="Externa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-amigos-nue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2486" cy="171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B7449F-FDA1-93CA-A243-F89F5874293A}"/>
              </a:ext>
            </a:extLst>
          </p:cNvPr>
          <p:cNvSpPr txBox="1"/>
          <p:nvPr/>
        </p:nvSpPr>
        <p:spPr>
          <a:xfrm>
            <a:off x="2026920" y="760281"/>
            <a:ext cx="8561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MINISTERIO AMIGOS DE JESUS Y MARIA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8FFA6E-4031-8F7C-910B-68C6AB0BADF0}"/>
              </a:ext>
            </a:extLst>
          </p:cNvPr>
          <p:cNvSpPr txBox="1"/>
          <p:nvPr/>
        </p:nvSpPr>
        <p:spPr>
          <a:xfrm>
            <a:off x="1870784" y="1923225"/>
            <a:ext cx="81381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latin typeface="+mj-lt"/>
              </a:rPr>
              <a:t>Grupo de Oración de Niños</a:t>
            </a:r>
          </a:p>
          <a:p>
            <a:pPr algn="ctr"/>
            <a:r>
              <a:rPr lang="es-ES" sz="3200" b="1" dirty="0">
                <a:latin typeface="+mj-lt"/>
              </a:rPr>
              <a:t>Ciclo A - XIV Domingo del Tiempo Ordinario</a:t>
            </a:r>
          </a:p>
          <a:p>
            <a:pPr algn="ctr"/>
            <a:r>
              <a:rPr lang="es-ES" sz="3200" b="1" dirty="0">
                <a:latin typeface="+mj-lt"/>
              </a:rPr>
              <a:t>Vengan a mi…yo les daré alivio. </a:t>
            </a:r>
            <a:r>
              <a:rPr lang="es-ES" sz="2000" b="1" i="1" dirty="0">
                <a:latin typeface="+mj-lt"/>
              </a:rPr>
              <a:t>Mateo 11, 25-30</a:t>
            </a:r>
            <a:endParaRPr lang="en-US" sz="3200" dirty="0"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F64AB4-FB92-FEF8-47AD-873BB8CBA6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43" y="3492885"/>
            <a:ext cx="4806757" cy="2515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A2FEED-925A-0114-F22A-FE77E17B818D}"/>
              </a:ext>
            </a:extLst>
          </p:cNvPr>
          <p:cNvSpPr txBox="1"/>
          <p:nvPr/>
        </p:nvSpPr>
        <p:spPr>
          <a:xfrm>
            <a:off x="4153801" y="6097719"/>
            <a:ext cx="3291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+mj-lt"/>
              </a:rPr>
              <a:t>www.fcpeace.org</a:t>
            </a:r>
          </a:p>
        </p:txBody>
      </p:sp>
    </p:spTree>
    <p:extLst>
      <p:ext uri="{BB962C8B-B14F-4D97-AF65-F5344CB8AC3E}">
        <p14:creationId xmlns:p14="http://schemas.microsoft.com/office/powerpoint/2010/main" val="229863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ABEA8-D8E5-C674-409B-C03E136E6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914556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s-PA" sz="32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Jesús dice que </a:t>
            </a:r>
            <a:r>
              <a:rPr lang="es-ES" sz="3200" b="1" dirty="0">
                <a:solidFill>
                  <a:srgbClr val="333333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Padre le ha dado todo el poder a Él e</a:t>
            </a:r>
            <a:r>
              <a:rPr lang="es-PA" sz="32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invita a ciertas personas que vayan a Él, ¿A quiénes? 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3F4F79-BC08-BDD5-20C1-9128ADF928ED}"/>
              </a:ext>
            </a:extLst>
          </p:cNvPr>
          <p:cNvSpPr txBox="1"/>
          <p:nvPr/>
        </p:nvSpPr>
        <p:spPr>
          <a:xfrm>
            <a:off x="0" y="5839097"/>
            <a:ext cx="12191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000" b="1" dirty="0">
                <a:latin typeface="Comic Sans MS" panose="030F0702030302020204" pitchFamily="66" charset="0"/>
                <a:cs typeface="Arial" panose="020B0604020202020204" pitchFamily="34" charset="0"/>
              </a:rPr>
              <a:t>Invita a los fatigados y agobiados por la carga. </a:t>
            </a:r>
            <a:endParaRPr lang="en-US" sz="30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Página 16 | Imágenes de Gente Ansiosa - Descarga gratuita en Freepik">
            <a:extLst>
              <a:ext uri="{FF2B5EF4-FFF2-40B4-BE49-F238E27FC236}">
                <a16:creationId xmlns:a16="http://schemas.microsoft.com/office/drawing/2014/main" id="{3C1590FD-BAD4-D5EA-3ABD-D85728505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469" y="2440572"/>
            <a:ext cx="5101862" cy="3398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Painful parent fotos de stock, imágenes de Painful parent sin royalties |  Depositphotos">
            <a:extLst>
              <a:ext uri="{FF2B5EF4-FFF2-40B4-BE49-F238E27FC236}">
                <a16:creationId xmlns:a16="http://schemas.microsoft.com/office/drawing/2014/main" id="{BC70D469-B8E2-DC96-D166-7BEAC8F25C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Logo-amigos-nuevo">
            <a:extLst>
              <a:ext uri="{FF2B5EF4-FFF2-40B4-BE49-F238E27FC236}">
                <a16:creationId xmlns:a16="http://schemas.microsoft.com/office/drawing/2014/main" id="{FBDA5F5B-AE65-C406-C287-0826EAD24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6894" cy="99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17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9F836-FE7C-CDBC-0A2F-B55FB2E98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726" y="833736"/>
            <a:ext cx="4493623" cy="737099"/>
          </a:xfrm>
        </p:spPr>
        <p:txBody>
          <a:bodyPr>
            <a:normAutofit/>
          </a:bodyPr>
          <a:lstStyle/>
          <a:p>
            <a:pPr algn="ctr"/>
            <a:r>
              <a:rPr lang="es-PA" sz="32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¿Qué les promete? 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452D7C-7D78-166F-DE27-F00B4AB88DE0}"/>
              </a:ext>
            </a:extLst>
          </p:cNvPr>
          <p:cNvSpPr txBox="1"/>
          <p:nvPr/>
        </p:nvSpPr>
        <p:spPr>
          <a:xfrm>
            <a:off x="5129349" y="833736"/>
            <a:ext cx="5669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200" b="1" dirty="0">
                <a:latin typeface="Cambria" panose="02040503050406030204" pitchFamily="18" charset="0"/>
                <a:cs typeface="Arial" panose="020B0604020202020204" pitchFamily="34" charset="0"/>
              </a:rPr>
              <a:t>Les promete aliviar su carga.</a:t>
            </a:r>
            <a:endParaRPr lang="en-US" sz="3200" b="1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oge la cruz que te salva, deja todo el lodo y abrázate al TODO - Parroquia  Santa María de la Amargura (Málaga)">
            <a:extLst>
              <a:ext uri="{FF2B5EF4-FFF2-40B4-BE49-F238E27FC236}">
                <a16:creationId xmlns:a16="http://schemas.microsoft.com/office/drawing/2014/main" id="{04E1C110-7669-30FE-344A-DE899FA62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48" y="1732067"/>
            <a:ext cx="5384704" cy="4598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FFD6E8-0DAB-178C-A512-01EBA0269439}"/>
              </a:ext>
            </a:extLst>
          </p:cNvPr>
          <p:cNvSpPr txBox="1"/>
          <p:nvPr/>
        </p:nvSpPr>
        <p:spPr>
          <a:xfrm>
            <a:off x="544286" y="2925893"/>
            <a:ext cx="23382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¿Jesús elimina la dificultad?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FFB13E-2CAF-7447-FF0C-447A2EFF62D6}"/>
              </a:ext>
            </a:extLst>
          </p:cNvPr>
          <p:cNvSpPr txBox="1"/>
          <p:nvPr/>
        </p:nvSpPr>
        <p:spPr>
          <a:xfrm>
            <a:off x="9183189" y="2495006"/>
            <a:ext cx="26648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800" b="1" dirty="0">
                <a:latin typeface="Cambria" panose="02040503050406030204" pitchFamily="18" charset="0"/>
                <a:cs typeface="Arial" panose="020B0604020202020204" pitchFamily="34" charset="0"/>
              </a:rPr>
              <a:t>No, Jesús nos ayuda a que esta carga no sea tan difícil.</a:t>
            </a:r>
            <a:endParaRPr lang="en-US" sz="2800" b="1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 descr="Logo-amigos-nuevo">
            <a:extLst>
              <a:ext uri="{FF2B5EF4-FFF2-40B4-BE49-F238E27FC236}">
                <a16:creationId xmlns:a16="http://schemas.microsoft.com/office/drawing/2014/main" id="{7036C43C-AECB-7420-A2DB-BA4EF17A5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6894" cy="99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94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429" y="367647"/>
            <a:ext cx="11165983" cy="757872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latin typeface="Comic Sans MS" panose="030F0702030302020204" pitchFamily="66" charset="0"/>
              </a:rPr>
              <a:t>Que quiere decir, “Tomen mi yugo sobre ustedes”?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0" y="1121742"/>
            <a:ext cx="6050425" cy="4055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46468" y="5177348"/>
            <a:ext cx="55386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latin typeface="Comic Sans MS" panose="030F0702030302020204" pitchFamily="66" charset="0"/>
              </a:rPr>
              <a:t>El yugo se pone en los hombros de los animales cuando están halando algo pesado para dirigirlos y que se muevan en la misma dirección.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18826" y="5177348"/>
            <a:ext cx="52267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latin typeface="Comic Sans MS" panose="030F0702030302020204" pitchFamily="66" charset="0"/>
              </a:rPr>
              <a:t>El yugo de Jesús es la dirección que Él nos da con sus mandamientos, su Iglesia, y ejemplo de vida. Jesús quiere que estemos unidos.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826" y="1129296"/>
            <a:ext cx="5226706" cy="4040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Logo-amigos-nuevo">
            <a:extLst>
              <a:ext uri="{FF2B5EF4-FFF2-40B4-BE49-F238E27FC236}">
                <a16:creationId xmlns:a16="http://schemas.microsoft.com/office/drawing/2014/main" id="{35129D2B-CC01-CD8D-B9E9-80B5C340A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6894" cy="99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77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443" y="23633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>
                <a:latin typeface="Comic Sans MS" panose="030F0702030302020204" pitchFamily="66" charset="0"/>
              </a:rPr>
              <a:t>¿Cuales cargas tenemos que </a:t>
            </a:r>
            <a:br>
              <a:rPr lang="es-ES" sz="3600" b="1" dirty="0">
                <a:latin typeface="Comic Sans MS" panose="030F0702030302020204" pitchFamily="66" charset="0"/>
              </a:rPr>
            </a:br>
            <a:r>
              <a:rPr lang="es-ES" sz="3600" b="1" dirty="0">
                <a:latin typeface="Comic Sans MS" panose="030F0702030302020204" pitchFamily="66" charset="0"/>
              </a:rPr>
              <a:t>Jesús nos pueda ayudar?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45" y="1561899"/>
            <a:ext cx="3288002" cy="15657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25" y="3453950"/>
            <a:ext cx="2044521" cy="3066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433" y="3400020"/>
            <a:ext cx="2514600" cy="31746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442" y="1627094"/>
            <a:ext cx="2849150" cy="24401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900" y="1881740"/>
            <a:ext cx="2234859" cy="31444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626" y="4494726"/>
            <a:ext cx="4201374" cy="2363273"/>
          </a:xfrm>
          <a:prstGeom prst="rect">
            <a:avLst/>
          </a:prstGeom>
        </p:spPr>
      </p:pic>
      <p:pic>
        <p:nvPicPr>
          <p:cNvPr id="9" name="Picture 8" descr="Logo-amigos-nuevo">
            <a:extLst>
              <a:ext uri="{FF2B5EF4-FFF2-40B4-BE49-F238E27FC236}">
                <a16:creationId xmlns:a16="http://schemas.microsoft.com/office/drawing/2014/main" id="{39DA596B-06B1-67EC-3FC3-462D0D755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6894" cy="99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67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6779"/>
            <a:ext cx="10515600" cy="845489"/>
          </a:xfrm>
        </p:spPr>
        <p:txBody>
          <a:bodyPr>
            <a:no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Elephant" panose="02020904090505020303" pitchFamily="18" charset="0"/>
              </a:rPr>
              <a:t>ACTIVIDAD</a:t>
            </a:r>
          </a:p>
        </p:txBody>
      </p:sp>
      <p:pic>
        <p:nvPicPr>
          <p:cNvPr id="5122" name="Picture 2" descr="Arts and crafts - Free art icons">
            <a:extLst>
              <a:ext uri="{FF2B5EF4-FFF2-40B4-BE49-F238E27FC236}">
                <a16:creationId xmlns:a16="http://schemas.microsoft.com/office/drawing/2014/main" id="{FD73CD9F-BBE0-FDB6-75A1-80E2CF465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812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691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801" y="761557"/>
            <a:ext cx="5708374" cy="854075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omic Sans MS" panose="030F0702030302020204" pitchFamily="66" charset="0"/>
              </a:rPr>
              <a:t>¿Como </a:t>
            </a:r>
            <a:r>
              <a:rPr lang="en-US" sz="3600" b="1" dirty="0" err="1">
                <a:latin typeface="Comic Sans MS" panose="030F0702030302020204" pitchFamily="66" charset="0"/>
              </a:rPr>
              <a:t>nos</a:t>
            </a:r>
            <a:r>
              <a:rPr lang="en-US" sz="3600" b="1" dirty="0"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latin typeface="Comic Sans MS" panose="030F0702030302020204" pitchFamily="66" charset="0"/>
              </a:rPr>
              <a:t>ayuda</a:t>
            </a:r>
            <a:r>
              <a:rPr lang="en-US" sz="3600" b="1" dirty="0">
                <a:latin typeface="Comic Sans MS" panose="030F0702030302020204" pitchFamily="66" charset="0"/>
              </a:rPr>
              <a:t> Jesus?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88" y="1894551"/>
            <a:ext cx="3522492" cy="418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120" y="1894550"/>
            <a:ext cx="3233738" cy="418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2" descr="Imagenes De Jesus Con Niños - AZ Dibujos para colore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690" y="1894549"/>
            <a:ext cx="3356492" cy="418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4536" y="6104586"/>
            <a:ext cx="3111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Comic Sans MS" panose="030F0702030302020204" pitchFamily="66" charset="0"/>
                <a:ea typeface="+mj-ea"/>
                <a:cs typeface="+mj-cs"/>
              </a:rPr>
              <a:t>Jesús nos consuela.</a:t>
            </a:r>
            <a:endParaRPr lang="en-US" sz="2400" b="1" dirty="0"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8924" y="6078828"/>
            <a:ext cx="3646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Comic Sans MS" panose="030F0702030302020204" pitchFamily="66" charset="0"/>
                <a:ea typeface="+mj-ea"/>
                <a:cs typeface="+mj-cs"/>
              </a:rPr>
              <a:t>Jesús nos da consejos.</a:t>
            </a:r>
            <a:endParaRPr lang="en-US" sz="2400" b="1" dirty="0"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5053" y="6078828"/>
            <a:ext cx="4116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Comic Sans MS" panose="030F0702030302020204" pitchFamily="66" charset="0"/>
                <a:ea typeface="+mj-ea"/>
                <a:cs typeface="+mj-cs"/>
              </a:rPr>
              <a:t>Jesús nos ama y perdona.</a:t>
            </a:r>
            <a:endParaRPr lang="en-US" sz="2400" b="1" dirty="0"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59CAF80-FFDE-7E08-E1EB-3BAF1D9E9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1" y="129729"/>
            <a:ext cx="1404352" cy="162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-amigos-nuevo">
            <a:extLst>
              <a:ext uri="{FF2B5EF4-FFF2-40B4-BE49-F238E27FC236}">
                <a16:creationId xmlns:a16="http://schemas.microsoft.com/office/drawing/2014/main" id="{6CBA9E58-C695-6CEC-9707-E67D34D06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6894" cy="99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08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9566" y="210579"/>
            <a:ext cx="5924282" cy="858368"/>
          </a:xfrm>
        </p:spPr>
        <p:txBody>
          <a:bodyPr>
            <a:normAutofit/>
          </a:bodyPr>
          <a:lstStyle/>
          <a:p>
            <a:pPr algn="ctr"/>
            <a:r>
              <a:rPr lang="es-ES" sz="2400" dirty="0">
                <a:latin typeface="Comic Sans MS" panose="030F0702030302020204" pitchFamily="66" charset="0"/>
                <a:ea typeface="+mn-ea"/>
                <a:cs typeface="+mn-cs"/>
              </a:rPr>
              <a:t>Actividad: Oración y Dibujo (en Paint)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907" y="1906073"/>
            <a:ext cx="3322750" cy="3322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23" y="2252728"/>
            <a:ext cx="2834427" cy="28344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1970" y="5554948"/>
            <a:ext cx="3515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latin typeface="Comic Sans MS" panose="030F0702030302020204" pitchFamily="66" charset="0"/>
              </a:rPr>
              <a:t>Cuando estamos </a:t>
            </a:r>
          </a:p>
          <a:p>
            <a:pPr algn="ctr"/>
            <a:r>
              <a:rPr lang="es-ES" sz="2400" dirty="0">
                <a:latin typeface="Comic Sans MS" panose="030F0702030302020204" pitchFamily="66" charset="0"/>
              </a:rPr>
              <a:t>triste o necesitamos </a:t>
            </a:r>
          </a:p>
          <a:p>
            <a:pPr algn="ctr"/>
            <a:r>
              <a:rPr lang="es-ES" sz="2400" dirty="0">
                <a:latin typeface="Comic Sans MS" panose="030F0702030302020204" pitchFamily="66" charset="0"/>
              </a:rPr>
              <a:t>Tu perdón.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93316" y="5924281"/>
            <a:ext cx="3515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omic Sans MS" panose="030F0702030302020204" pitchFamily="66" charset="0"/>
              </a:rPr>
              <a:t>Cuando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necesitamos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US" sz="2400" dirty="0" err="1">
                <a:latin typeface="Comic Sans MS" panose="030F0702030302020204" pitchFamily="66" charset="0"/>
              </a:rPr>
              <a:t>consejos</a:t>
            </a:r>
            <a:r>
              <a:rPr lang="en-US" sz="24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64660" y="5924280"/>
            <a:ext cx="3515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omic Sans MS" panose="030F0702030302020204" pitchFamily="66" charset="0"/>
              </a:rPr>
              <a:t>Cuando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necesitamos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US" sz="2400" dirty="0" err="1">
                <a:latin typeface="Comic Sans MS" panose="030F0702030302020204" pitchFamily="66" charset="0"/>
              </a:rPr>
              <a:t>amor</a:t>
            </a:r>
            <a:r>
              <a:rPr lang="en-US" sz="24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794" y="1906074"/>
            <a:ext cx="3379798" cy="3379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Logo-amigos-nuevo">
            <a:extLst>
              <a:ext uri="{FF2B5EF4-FFF2-40B4-BE49-F238E27FC236}">
                <a16:creationId xmlns:a16="http://schemas.microsoft.com/office/drawing/2014/main" id="{0E1C4718-131E-4B99-6281-0B9274E75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6894" cy="99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36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367" y="57373"/>
            <a:ext cx="10941676" cy="4438695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>
                <a:latin typeface="Comic Sans MS" panose="030F0702030302020204" pitchFamily="66" charset="0"/>
              </a:rPr>
              <a:t>Oración</a:t>
            </a:r>
            <a:br>
              <a:rPr lang="es-ES" sz="3600" b="1" dirty="0">
                <a:latin typeface="Comic Sans MS" panose="030F0702030302020204" pitchFamily="66" charset="0"/>
              </a:rPr>
            </a:br>
            <a:r>
              <a:rPr lang="es-ES" sz="3600" b="1" dirty="0">
                <a:latin typeface="Comic Sans MS" panose="030F0702030302020204" pitchFamily="66" charset="0"/>
              </a:rPr>
              <a:t>Jesús, ayúdame a ser sencillo para </a:t>
            </a:r>
            <a:br>
              <a:rPr lang="es-ES" sz="3600" b="1" dirty="0">
                <a:latin typeface="Comic Sans MS" panose="030F0702030302020204" pitchFamily="66" charset="0"/>
              </a:rPr>
            </a:br>
            <a:r>
              <a:rPr lang="es-ES" sz="3600" b="1" dirty="0">
                <a:latin typeface="Comic Sans MS" panose="030F0702030302020204" pitchFamily="66" charset="0"/>
              </a:rPr>
              <a:t>siempre necesitarte y buscarte. </a:t>
            </a:r>
            <a:br>
              <a:rPr lang="es-ES" sz="3600" b="1" dirty="0">
                <a:latin typeface="Comic Sans MS" panose="030F0702030302020204" pitchFamily="66" charset="0"/>
              </a:rPr>
            </a:br>
            <a:r>
              <a:rPr lang="es-ES" sz="3600" b="1" dirty="0">
                <a:latin typeface="Comic Sans MS" panose="030F0702030302020204" pitchFamily="66" charset="0"/>
              </a:rPr>
              <a:t>Necesito que me consueles cuando estoy triste. </a:t>
            </a:r>
            <a:br>
              <a:rPr lang="es-ES" sz="3600" b="1" dirty="0">
                <a:latin typeface="Comic Sans MS" panose="030F0702030302020204" pitchFamily="66" charset="0"/>
              </a:rPr>
            </a:br>
            <a:r>
              <a:rPr lang="es-ES" sz="3600" b="1" dirty="0">
                <a:latin typeface="Comic Sans MS" panose="030F0702030302020204" pitchFamily="66" charset="0"/>
              </a:rPr>
              <a:t>Necesito Tus consejos en todo lo que hago. Necesito Tu amor y perdón para ser feliz. Quédate siempre en mi corazón. </a:t>
            </a:r>
            <a:br>
              <a:rPr lang="es-ES" sz="3600" b="1" dirty="0">
                <a:latin typeface="Comic Sans MS" panose="030F0702030302020204" pitchFamily="66" charset="0"/>
              </a:rPr>
            </a:br>
            <a:r>
              <a:rPr lang="es-ES" sz="3600" b="1" dirty="0">
                <a:latin typeface="Comic Sans MS" panose="030F0702030302020204" pitchFamily="66" charset="0"/>
              </a:rPr>
              <a:t>Amen.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356" y="4381500"/>
            <a:ext cx="2984500" cy="2476500"/>
          </a:xfrm>
          <a:prstGeom prst="rect">
            <a:avLst/>
          </a:prstGeom>
        </p:spPr>
      </p:pic>
      <p:pic>
        <p:nvPicPr>
          <p:cNvPr id="4" name="Picture 3" descr="Logo-amigos-nuevo">
            <a:extLst>
              <a:ext uri="{FF2B5EF4-FFF2-40B4-BE49-F238E27FC236}">
                <a16:creationId xmlns:a16="http://schemas.microsoft.com/office/drawing/2014/main" id="{877E1503-85FB-4C43-74BC-C96725CE5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6894" cy="99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930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51AE1-66A7-4210-BF50-323BA6AF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5377" y="0"/>
            <a:ext cx="5523411" cy="431709"/>
          </a:xfrm>
        </p:spPr>
        <p:txBody>
          <a:bodyPr/>
          <a:lstStyle/>
          <a:p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Eres mi Dios, VDF </a:t>
            </a:r>
            <a:r>
              <a:rPr lang="es-E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Kids</a:t>
            </a:r>
            <a: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s-ES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https://youtu.be/14BUInw8eRk</a:t>
            </a:r>
            <a:endParaRPr lang="en-US" dirty="0"/>
          </a:p>
        </p:txBody>
      </p:sp>
      <p:pic>
        <p:nvPicPr>
          <p:cNvPr id="3" name="Online Media 2" title="VDF Kids - Eres Mi Dios (Video Lyric)">
            <a:hlinkClick r:id="" action="ppaction://media"/>
            <a:extLst>
              <a:ext uri="{FF2B5EF4-FFF2-40B4-BE49-F238E27FC236}">
                <a16:creationId xmlns:a16="http://schemas.microsoft.com/office/drawing/2014/main" id="{67D17A68-E1A1-1A03-3E36-D7668A8A733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420211"/>
            <a:ext cx="12165027" cy="643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33578"/>
            <a:ext cx="12192000" cy="996893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>
                <a:latin typeface="Comic Sans MS" panose="030F0702030302020204" pitchFamily="66" charset="0"/>
              </a:rPr>
              <a:t>En aquel tiempo, Jesús exclamó: </a:t>
            </a:r>
            <a:br>
              <a:rPr lang="es-ES" sz="3200" b="1" dirty="0">
                <a:latin typeface="Comic Sans MS" panose="030F0702030302020204" pitchFamily="66" charset="0"/>
              </a:rPr>
            </a:br>
            <a:r>
              <a:rPr lang="es-ES" sz="3200" b="1" dirty="0">
                <a:latin typeface="Comic Sans MS" panose="030F0702030302020204" pitchFamily="66" charset="0"/>
              </a:rPr>
              <a:t>“¡Te doy gracias, Padre, Señor del cielo y de la tierra…”</a:t>
            </a:r>
            <a:endParaRPr lang="en-US" sz="32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015" y="1943652"/>
            <a:ext cx="5359505" cy="4415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Logo-amigos-nuevo">
            <a:extLst>
              <a:ext uri="{FF2B5EF4-FFF2-40B4-BE49-F238E27FC236}">
                <a16:creationId xmlns:a16="http://schemas.microsoft.com/office/drawing/2014/main" id="{A62338F0-58BD-4149-8E97-12E95D4EB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6894" cy="99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6581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51863"/>
            <a:ext cx="12054624" cy="979580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>
                <a:latin typeface="Comic Sans MS" panose="030F0702030302020204" pitchFamily="66" charset="0"/>
              </a:rPr>
              <a:t>“…porque has escondido estas cosas a los sabios y entendidos, y las has revelado a la gente sencilla!”</a:t>
            </a:r>
            <a:endParaRPr lang="en-US" sz="32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6" y="1755248"/>
            <a:ext cx="5338482" cy="3560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744" y="1755248"/>
            <a:ext cx="5078464" cy="3560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4446AA-B44A-4F56-B722-8C16A9D4B84C}"/>
              </a:ext>
            </a:extLst>
          </p:cNvPr>
          <p:cNvSpPr txBox="1"/>
          <p:nvPr/>
        </p:nvSpPr>
        <p:spPr>
          <a:xfrm>
            <a:off x="1181100" y="5605532"/>
            <a:ext cx="982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Comic Sans MS" panose="030F0702030302020204" pitchFamily="66" charset="0"/>
                <a:ea typeface="+mj-ea"/>
                <a:cs typeface="+mj-cs"/>
              </a:rPr>
              <a:t>Gracias, Padre, porque así te ha parecido bien. </a:t>
            </a:r>
            <a:endParaRPr lang="en-US" sz="3200" b="1" dirty="0"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5" name="Picture 4" descr="Logo-amigos-nuevo">
            <a:extLst>
              <a:ext uri="{FF2B5EF4-FFF2-40B4-BE49-F238E27FC236}">
                <a16:creationId xmlns:a16="http://schemas.microsoft.com/office/drawing/2014/main" id="{69D0086F-4D5B-94A4-B6CC-1161E1339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6894" cy="99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76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821672"/>
            <a:ext cx="12192000" cy="1870755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latin typeface="Comic Sans MS" panose="030F0702030302020204" pitchFamily="66" charset="0"/>
              </a:rPr>
              <a:t>“El Padre ha puesto todas las cosas en mis manos. Nadie conoce al Hijo sino el Padre; nadie conoce al Padre sino el Hijo y aquel a quien el Hijo se lo quiera revelar.”</a:t>
            </a:r>
            <a:endParaRPr lang="en-US" sz="3200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1" descr="Jesus Holding The World In His Hands Stock Image - Image of chris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768" y="2548735"/>
            <a:ext cx="5948463" cy="3954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Logo-amigos-nuevo">
            <a:extLst>
              <a:ext uri="{FF2B5EF4-FFF2-40B4-BE49-F238E27FC236}">
                <a16:creationId xmlns:a16="http://schemas.microsoft.com/office/drawing/2014/main" id="{2C85263C-5C98-0EBB-E6BF-23B6222B9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6894" cy="99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33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4851" y="875211"/>
            <a:ext cx="11475076" cy="1893747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>
                <a:latin typeface="Comic Sans MS" panose="030F0702030302020204" pitchFamily="66" charset="0"/>
              </a:rPr>
              <a:t>Vengan a mí, todos los que están fatigados y agobiados por la carga y yo les daré alivio. </a:t>
            </a:r>
            <a:endParaRPr lang="en-US" dirty="0"/>
          </a:p>
        </p:txBody>
      </p:sp>
      <p:pic>
        <p:nvPicPr>
          <p:cNvPr id="5" name="Picture 4" descr="Página 16 | Imágenes de Gente Ansiosa - Descarga gratuita en Freepik">
            <a:extLst>
              <a:ext uri="{FF2B5EF4-FFF2-40B4-BE49-F238E27FC236}">
                <a16:creationId xmlns:a16="http://schemas.microsoft.com/office/drawing/2014/main" id="{86AB4ABF-B4AE-5969-1134-1111F86F9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950" y="2338211"/>
            <a:ext cx="5962650" cy="3971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Logo-amigos-nuevo">
            <a:extLst>
              <a:ext uri="{FF2B5EF4-FFF2-40B4-BE49-F238E27FC236}">
                <a16:creationId xmlns:a16="http://schemas.microsoft.com/office/drawing/2014/main" id="{2B6991A5-54BB-4A91-B701-F445DF370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6894" cy="99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40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3008" y="351060"/>
            <a:ext cx="11165983" cy="1141703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latin typeface="Comic Sans MS" panose="030F0702030302020204" pitchFamily="66" charset="0"/>
              </a:rPr>
              <a:t>Tomen mi yugo sobre ustedes…</a:t>
            </a:r>
            <a:endParaRPr lang="en-US" sz="32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178" y="1492763"/>
            <a:ext cx="6955641" cy="4662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Logo-amigos-nuevo">
            <a:extLst>
              <a:ext uri="{FF2B5EF4-FFF2-40B4-BE49-F238E27FC236}">
                <a16:creationId xmlns:a16="http://schemas.microsoft.com/office/drawing/2014/main" id="{50CFBE5A-4BB0-8801-A1D1-D95847144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6894" cy="99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40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36963"/>
            <a:ext cx="12192000" cy="52927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b="1" dirty="0">
                <a:latin typeface="Comic Sans MS" panose="030F0702030302020204" pitchFamily="66" charset="0"/>
              </a:rPr>
              <a:t>“…y aprendan de mí, que soy manso y humilde de corazón…”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081" y="1404996"/>
            <a:ext cx="5573838" cy="4180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208E66-38D0-0101-37C9-0F25C5B347BC}"/>
              </a:ext>
            </a:extLst>
          </p:cNvPr>
          <p:cNvSpPr txBox="1"/>
          <p:nvPr/>
        </p:nvSpPr>
        <p:spPr>
          <a:xfrm>
            <a:off x="1216959" y="5526741"/>
            <a:ext cx="9758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ES" sz="3200" b="1" dirty="0">
                <a:latin typeface="Comic Sans MS" panose="030F0702030302020204" pitchFamily="66" charset="0"/>
                <a:ea typeface="+mj-ea"/>
                <a:cs typeface="+mj-cs"/>
              </a:rPr>
              <a:t>…y encontrarán descanso, porque mi yugo es suave y mi carga, ligera’’.</a:t>
            </a:r>
            <a:endParaRPr lang="en-US" sz="3200" b="1" dirty="0"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DE466E-F331-15EA-2A38-C944229B5F8C}"/>
              </a:ext>
            </a:extLst>
          </p:cNvPr>
          <p:cNvSpPr txBox="1"/>
          <p:nvPr/>
        </p:nvSpPr>
        <p:spPr>
          <a:xfrm>
            <a:off x="290052" y="2649071"/>
            <a:ext cx="28104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40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La Palabra del Señor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331F70-A1F9-166E-9449-FEBAA0DE9A9A}"/>
              </a:ext>
            </a:extLst>
          </p:cNvPr>
          <p:cNvSpPr txBox="1"/>
          <p:nvPr/>
        </p:nvSpPr>
        <p:spPr>
          <a:xfrm>
            <a:off x="8904845" y="2632141"/>
            <a:ext cx="2859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40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</a:rPr>
              <a:t>Gloria a ti, Señor Jesús.</a:t>
            </a:r>
            <a:endParaRPr lang="en-US" sz="40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7" name="Picture 6" descr="Logo-amigos-nuevo">
            <a:extLst>
              <a:ext uri="{FF2B5EF4-FFF2-40B4-BE49-F238E27FC236}">
                <a16:creationId xmlns:a16="http://schemas.microsoft.com/office/drawing/2014/main" id="{02FDB6DE-43BD-5C31-328E-971D65BBC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6894" cy="99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71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661FA-759F-28DB-299E-9214880D5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843" y="924355"/>
            <a:ext cx="9183188" cy="13255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9600" dirty="0">
                <a:solidFill>
                  <a:schemeClr val="accent4">
                    <a:lumMod val="20000"/>
                    <a:lumOff val="80000"/>
                  </a:schemeClr>
                </a:solidFill>
                <a:latin typeface="Elephant" panose="02020904090505020303" pitchFamily="18" charset="0"/>
              </a:rPr>
              <a:t>REFLEXIÓN</a:t>
            </a:r>
          </a:p>
        </p:txBody>
      </p:sp>
      <p:pic>
        <p:nvPicPr>
          <p:cNvPr id="4100" name="Picture 4" descr="Imágenes de Nino Pensando - Descarga gratuita en Freepik">
            <a:extLst>
              <a:ext uri="{FF2B5EF4-FFF2-40B4-BE49-F238E27FC236}">
                <a16:creationId xmlns:a16="http://schemas.microsoft.com/office/drawing/2014/main" id="{107118C2-175A-BEDD-8034-C0428F40C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081" y="2472872"/>
            <a:ext cx="4116712" cy="36695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453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1645" y="990443"/>
            <a:ext cx="11421036" cy="830997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latin typeface="Comic Sans MS" panose="030F0702030302020204" pitchFamily="66" charset="0"/>
              </a:rPr>
              <a:t>"¿Por qué Dios revela sus verdades a la gente sencilla?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07" y="1891285"/>
            <a:ext cx="4571236" cy="3560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317" y="1871680"/>
            <a:ext cx="4507606" cy="3580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362163" y="5496859"/>
            <a:ext cx="5537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400" b="1" dirty="0">
                <a:latin typeface="Comic Sans MS" panose="030F0702030302020204" pitchFamily="66" charset="0"/>
                <a:ea typeface="+mj-ea"/>
                <a:cs typeface="+mj-cs"/>
              </a:rPr>
              <a:t>Los sabios y entendidos creen que no necesitan ayuda porque ya se lo saben todo y ellos solo pueden.</a:t>
            </a:r>
            <a:endParaRPr lang="en-US" sz="2400" b="1" dirty="0"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5155" y="5496859"/>
            <a:ext cx="5705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mic Sans MS" panose="030F0702030302020204" pitchFamily="66" charset="0"/>
                <a:ea typeface="+mj-ea"/>
                <a:cs typeface="+mj-cs"/>
              </a:rPr>
              <a:t>Los </a:t>
            </a:r>
            <a:r>
              <a:rPr lang="en-US" sz="2400" b="1" dirty="0" err="1">
                <a:latin typeface="Comic Sans MS" panose="030F0702030302020204" pitchFamily="66" charset="0"/>
                <a:ea typeface="+mj-ea"/>
                <a:cs typeface="+mj-cs"/>
              </a:rPr>
              <a:t>sencillos</a:t>
            </a:r>
            <a:r>
              <a:rPr lang="en-US" sz="2400" b="1" dirty="0"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  <a:ea typeface="+mj-ea"/>
                <a:cs typeface="+mj-cs"/>
              </a:rPr>
              <a:t>saben</a:t>
            </a:r>
            <a:r>
              <a:rPr lang="en-US" sz="2400" b="1" dirty="0">
                <a:latin typeface="Comic Sans MS" panose="030F0702030302020204" pitchFamily="66" charset="0"/>
                <a:ea typeface="+mj-ea"/>
                <a:cs typeface="+mj-cs"/>
              </a:rPr>
              <a:t> que </a:t>
            </a:r>
          </a:p>
          <a:p>
            <a:pPr algn="ctr"/>
            <a:r>
              <a:rPr lang="en-US" sz="2400" b="1" dirty="0" err="1">
                <a:latin typeface="Comic Sans MS" panose="030F0702030302020204" pitchFamily="66" charset="0"/>
                <a:ea typeface="+mj-ea"/>
                <a:cs typeface="+mj-cs"/>
              </a:rPr>
              <a:t>necesitan</a:t>
            </a:r>
            <a:r>
              <a:rPr lang="en-US" sz="2400" b="1" dirty="0">
                <a:latin typeface="Comic Sans MS" panose="030F0702030302020204" pitchFamily="66" charset="0"/>
                <a:ea typeface="+mj-ea"/>
                <a:cs typeface="+mj-cs"/>
              </a:rPr>
              <a:t> a </a:t>
            </a:r>
            <a:r>
              <a:rPr lang="en-US" sz="2400" b="1" dirty="0" err="1">
                <a:latin typeface="Comic Sans MS" panose="030F0702030302020204" pitchFamily="66" charset="0"/>
                <a:ea typeface="+mj-ea"/>
                <a:cs typeface="+mj-cs"/>
              </a:rPr>
              <a:t>Jesús</a:t>
            </a:r>
            <a:r>
              <a:rPr lang="en-US" sz="2400" b="1" dirty="0">
                <a:latin typeface="Comic Sans MS" panose="030F0702030302020204" pitchFamily="66" charset="0"/>
                <a:ea typeface="+mj-ea"/>
                <a:cs typeface="+mj-cs"/>
              </a:rPr>
              <a:t>.</a:t>
            </a:r>
          </a:p>
        </p:txBody>
      </p:sp>
      <p:pic>
        <p:nvPicPr>
          <p:cNvPr id="2" name="Picture 1" descr="Logo-amigos-nuevo">
            <a:extLst>
              <a:ext uri="{FF2B5EF4-FFF2-40B4-BE49-F238E27FC236}">
                <a16:creationId xmlns:a16="http://schemas.microsoft.com/office/drawing/2014/main" id="{E1B72792-BD67-BC99-DF97-2B7734329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6894" cy="99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80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497</Words>
  <Application>Microsoft Office PowerPoint</Application>
  <PresentationFormat>Widescreen</PresentationFormat>
  <Paragraphs>45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Comic Sans MS</vt:lpstr>
      <vt:lpstr>Elephant</vt:lpstr>
      <vt:lpstr>Times New Roman</vt:lpstr>
      <vt:lpstr>Office Theme</vt:lpstr>
      <vt:lpstr>PowerPoint Presentation</vt:lpstr>
      <vt:lpstr>En aquel tiempo, Jesús exclamó:  “¡Te doy gracias, Padre, Señor del cielo y de la tierra…”</vt:lpstr>
      <vt:lpstr>“…porque has escondido estas cosas a los sabios y entendidos, y las has revelado a la gente sencilla!”</vt:lpstr>
      <vt:lpstr>“El Padre ha puesto todas las cosas en mis manos. Nadie conoce al Hijo sino el Padre; nadie conoce al Padre sino el Hijo y aquel a quien el Hijo se lo quiera revelar.”</vt:lpstr>
      <vt:lpstr>Vengan a mí, todos los que están fatigados y agobiados por la carga y yo les daré alivio. </vt:lpstr>
      <vt:lpstr>Tomen mi yugo sobre ustedes…</vt:lpstr>
      <vt:lpstr>“…y aprendan de mí, que soy manso y humilde de corazón…”</vt:lpstr>
      <vt:lpstr>REFLEXIÓN</vt:lpstr>
      <vt:lpstr>"¿Por qué Dios revela sus verdades a la gente sencilla? </vt:lpstr>
      <vt:lpstr>Jesús dice que el Padre le ha dado todo el poder a Él e invita a ciertas personas que vayan a Él, ¿A quiénes? </vt:lpstr>
      <vt:lpstr>¿Qué les promete? </vt:lpstr>
      <vt:lpstr>Que quiere decir, “Tomen mi yugo sobre ustedes”?</vt:lpstr>
      <vt:lpstr>¿Cuales cargas tenemos que  Jesús nos pueda ayudar?</vt:lpstr>
      <vt:lpstr>ACTIVIDAD</vt:lpstr>
      <vt:lpstr>¿Como nos ayuda Jesus?</vt:lpstr>
      <vt:lpstr>Actividad: Oración y Dibujo (en Paint)</vt:lpstr>
      <vt:lpstr>Oración Jesús, ayúdame a ser sencillo para  siempre necesitarte y buscarte.  Necesito que me consueles cuando estoy triste.  Necesito Tus consejos en todo lo que hago. Necesito Tu amor y perdón para ser feliz. Quédate siempre en mi corazón.  Amen.</vt:lpstr>
      <vt:lpstr>Eres mi Dios, VDF Kids, https://youtu.be/14BUInw8eRk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Canción: Espíritu Santo Para Niños https://youtu.be/Z2n7t1psVoI</dc:title>
  <dc:creator>Maria Varona</dc:creator>
  <cp:lastModifiedBy>Maria Varona</cp:lastModifiedBy>
  <cp:revision>55</cp:revision>
  <dcterms:created xsi:type="dcterms:W3CDTF">2020-06-30T02:09:56Z</dcterms:created>
  <dcterms:modified xsi:type="dcterms:W3CDTF">2023-07-03T03:47:30Z</dcterms:modified>
</cp:coreProperties>
</file>