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80" r:id="rId4"/>
    <p:sldId id="281" r:id="rId5"/>
    <p:sldId id="282" r:id="rId6"/>
    <p:sldId id="283" r:id="rId7"/>
    <p:sldId id="285" r:id="rId8"/>
    <p:sldId id="286" r:id="rId9"/>
    <p:sldId id="257" r:id="rId10"/>
    <p:sldId id="260" r:id="rId11"/>
    <p:sldId id="261" r:id="rId12"/>
    <p:sldId id="288" r:id="rId13"/>
    <p:sldId id="264" r:id="rId14"/>
    <p:sldId id="284" r:id="rId15"/>
    <p:sldId id="263" r:id="rId16"/>
    <p:sldId id="273" r:id="rId17"/>
    <p:sldId id="274" r:id="rId18"/>
    <p:sldId id="275" r:id="rId19"/>
    <p:sldId id="276" r:id="rId20"/>
    <p:sldId id="287" r:id="rId21"/>
    <p:sldId id="277" r:id="rId22"/>
    <p:sldId id="278" r:id="rId23"/>
    <p:sldId id="268" r:id="rId24"/>
    <p:sldId id="270" r:id="rId25"/>
    <p:sldId id="269" r:id="rId26"/>
    <p:sldId id="27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3A6CA49-46C5-47EF-A001-5A7E16BAC826}" type="datetimeFigureOut">
              <a:rPr lang="en-US" smtClean="0"/>
              <a:pPr/>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BD4C56-5DE4-431A-8DC8-C05744C59F6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A6CA49-46C5-47EF-A001-5A7E16BAC826}" type="datetimeFigureOut">
              <a:rPr lang="en-US" smtClean="0"/>
              <a:pPr/>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BD4C56-5DE4-431A-8DC8-C05744C59F6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A6CA49-46C5-47EF-A001-5A7E16BAC826}" type="datetimeFigureOut">
              <a:rPr lang="en-US" smtClean="0"/>
              <a:pPr/>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BD4C56-5DE4-431A-8DC8-C05744C59F6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A6CA49-46C5-47EF-A001-5A7E16BAC826}" type="datetimeFigureOut">
              <a:rPr lang="en-US" smtClean="0"/>
              <a:pPr/>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BD4C56-5DE4-431A-8DC8-C05744C59F6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A6CA49-46C5-47EF-A001-5A7E16BAC826}" type="datetimeFigureOut">
              <a:rPr lang="en-US" smtClean="0"/>
              <a:pPr/>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BD4C56-5DE4-431A-8DC8-C05744C59F6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A6CA49-46C5-47EF-A001-5A7E16BAC826}" type="datetimeFigureOut">
              <a:rPr lang="en-US" smtClean="0"/>
              <a:pPr/>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BD4C56-5DE4-431A-8DC8-C05744C59F6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A6CA49-46C5-47EF-A001-5A7E16BAC826}" type="datetimeFigureOut">
              <a:rPr lang="en-US" smtClean="0"/>
              <a:pPr/>
              <a:t>8/24/2021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BD4C56-5DE4-431A-8DC8-C05744C59F6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A6CA49-46C5-47EF-A001-5A7E16BAC826}" type="datetimeFigureOut">
              <a:rPr lang="en-US" smtClean="0"/>
              <a:pPr/>
              <a:t>8/24/2021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BD4C56-5DE4-431A-8DC8-C05744C59F6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A6CA49-46C5-47EF-A001-5A7E16BAC826}" type="datetimeFigureOut">
              <a:rPr lang="en-US" smtClean="0"/>
              <a:pPr/>
              <a:t>8/24/2021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BD4C56-5DE4-431A-8DC8-C05744C59F6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A6CA49-46C5-47EF-A001-5A7E16BAC826}" type="datetimeFigureOut">
              <a:rPr lang="en-US" smtClean="0"/>
              <a:pPr/>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BD4C56-5DE4-431A-8DC8-C05744C59F6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A6CA49-46C5-47EF-A001-5A7E16BAC826}" type="datetimeFigureOut">
              <a:rPr lang="en-US" smtClean="0"/>
              <a:pPr/>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BD4C56-5DE4-431A-8DC8-C05744C59F6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A6CA49-46C5-47EF-A001-5A7E16BAC826}" type="datetimeFigureOut">
              <a:rPr lang="en-US" smtClean="0"/>
              <a:pPr/>
              <a:t>8/24/2021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BD4C56-5DE4-431A-8DC8-C05744C59F6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28.jpe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1.jpe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1.jpe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1.jpe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1.jpeg"/><Relationship Id="rId1" Type="http://schemas.openxmlformats.org/officeDocument/2006/relationships/slideLayout" Target="../slideLayouts/slideLayout1.xml"/><Relationship Id="rId6" Type="http://schemas.openxmlformats.org/officeDocument/2006/relationships/hyperlink" Target="https://youtu.be/14BUInw8eRk" TargetMode="External"/><Relationship Id="rId5" Type="http://schemas.openxmlformats.org/officeDocument/2006/relationships/image" Target="../media/image33.pn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PuBMv2QCWeQ" TargetMode="External"/><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2" name="Picture 8" descr="Ruth Olarte_tkm (rutholarte_tkm) en Pinterest"/>
          <p:cNvPicPr>
            <a:picLocks noChangeAspect="1" noChangeArrowheads="1"/>
          </p:cNvPicPr>
          <p:nvPr/>
        </p:nvPicPr>
        <p:blipFill>
          <a:blip r:embed="rId2" cstate="print"/>
          <a:srcRect/>
          <a:stretch>
            <a:fillRect/>
          </a:stretch>
        </p:blipFill>
        <p:spPr bwMode="auto">
          <a:xfrm>
            <a:off x="0" y="0"/>
            <a:ext cx="9220200" cy="6915150"/>
          </a:xfrm>
          <a:prstGeom prst="rect">
            <a:avLst/>
          </a:prstGeom>
          <a:noFill/>
        </p:spPr>
      </p:pic>
      <p:pic>
        <p:nvPicPr>
          <p:cNvPr id="7" name="Picture 6" descr="https://encrypted-tbn2.gstatic.com/images?q=tbn:ANd9GcQbLqMCMELo_axB5tsbB16sJp8-IPFuBM3T21tS70IcZgL0pW_r"/>
          <p:cNvPicPr/>
          <p:nvPr/>
        </p:nvPicPr>
        <p:blipFill>
          <a:blip r:embed="rId3" cstate="print"/>
          <a:srcRect/>
          <a:stretch>
            <a:fillRect/>
          </a:stretch>
        </p:blipFill>
        <p:spPr bwMode="auto">
          <a:xfrm>
            <a:off x="2971800" y="2133600"/>
            <a:ext cx="2743200" cy="2590800"/>
          </a:xfrm>
          <a:prstGeom prst="rect">
            <a:avLst/>
          </a:prstGeom>
          <a:noFill/>
          <a:ln w="9525">
            <a:noFill/>
            <a:miter lim="800000"/>
            <a:headEnd/>
            <a:tailEnd/>
          </a:ln>
        </p:spPr>
      </p:pic>
      <p:sp>
        <p:nvSpPr>
          <p:cNvPr id="11" name="TextBox 10"/>
          <p:cNvSpPr txBox="1"/>
          <p:nvPr/>
        </p:nvSpPr>
        <p:spPr>
          <a:xfrm>
            <a:off x="838200" y="5103674"/>
            <a:ext cx="7467600" cy="1754326"/>
          </a:xfrm>
          <a:prstGeom prst="rect">
            <a:avLst/>
          </a:prstGeom>
          <a:noFill/>
        </p:spPr>
        <p:txBody>
          <a:bodyPr wrap="square" rtlCol="0">
            <a:spAutoFit/>
          </a:bodyPr>
          <a:lstStyle/>
          <a:p>
            <a:pPr algn="ctr"/>
            <a:r>
              <a:rPr lang="es-EC" dirty="0">
                <a:latin typeface="Arial Black" pitchFamily="34" charset="0"/>
              </a:rPr>
              <a:t>Ministerio de Amigos de Jesús y María</a:t>
            </a:r>
          </a:p>
          <a:p>
            <a:pPr algn="ctr"/>
            <a:r>
              <a:rPr lang="es-EC" dirty="0">
                <a:latin typeface="Arial Black" pitchFamily="34" charset="0"/>
              </a:rPr>
              <a:t>Grupo de Oración de Niños</a:t>
            </a:r>
          </a:p>
          <a:p>
            <a:pPr algn="ctr"/>
            <a:endParaRPr lang="es-EC" dirty="0">
              <a:latin typeface="Arial Black" pitchFamily="34" charset="0"/>
            </a:endParaRPr>
          </a:p>
          <a:p>
            <a:pPr algn="ctr"/>
            <a:r>
              <a:rPr lang="es-EC" dirty="0">
                <a:latin typeface="Arial Black" pitchFamily="34" charset="0"/>
              </a:rPr>
              <a:t>Ciclo A – XX Domingo del Tiempo Ordinario</a:t>
            </a:r>
          </a:p>
          <a:p>
            <a:pPr algn="ctr"/>
            <a:r>
              <a:rPr lang="es-EC" dirty="0">
                <a:latin typeface="Arial Black" pitchFamily="34" charset="0"/>
              </a:rPr>
              <a:t>Jesús sana la hija de la cananea - MATEO 15, 21-28</a:t>
            </a:r>
          </a:p>
          <a:p>
            <a:pPr algn="ctr"/>
            <a:r>
              <a:rPr lang="es-EC" dirty="0">
                <a:latin typeface="Arial Black" pitchFamily="34" charset="0"/>
              </a:rPr>
              <a:t>Y La Asunción de la Virgen María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encrypted-tbn2.gstatic.com/images?q=tbn:ANd9GcQbLqMCMELo_axB5tsbB16sJp8-IPFuBM3T21tS70IcZgL0pW_r"/>
          <p:cNvPicPr/>
          <p:nvPr/>
        </p:nvPicPr>
        <p:blipFill>
          <a:blip r:embed="rId2" cstate="print"/>
          <a:srcRect/>
          <a:stretch>
            <a:fillRect/>
          </a:stretch>
        </p:blipFill>
        <p:spPr bwMode="auto">
          <a:xfrm>
            <a:off x="7467600" y="152400"/>
            <a:ext cx="1524000" cy="1524000"/>
          </a:xfrm>
          <a:prstGeom prst="rect">
            <a:avLst/>
          </a:prstGeom>
          <a:noFill/>
          <a:ln w="9525">
            <a:noFill/>
            <a:miter lim="800000"/>
            <a:headEnd/>
            <a:tailEnd/>
          </a:ln>
        </p:spPr>
      </p:pic>
      <p:pic>
        <p:nvPicPr>
          <p:cNvPr id="11266" name="Picture 2" descr="Tosca Gradient Background Powerpoint – Today"/>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7" name="Picture 6" descr="https://encrypted-tbn2.gstatic.com/images?q=tbn:ANd9GcQbLqMCMELo_axB5tsbB16sJp8-IPFuBM3T21tS70IcZgL0pW_r"/>
          <p:cNvPicPr/>
          <p:nvPr/>
        </p:nvPicPr>
        <p:blipFill>
          <a:blip r:embed="rId2" cstate="print"/>
          <a:srcRect/>
          <a:stretch>
            <a:fillRect/>
          </a:stretch>
        </p:blipFill>
        <p:spPr bwMode="auto">
          <a:xfrm>
            <a:off x="0" y="0"/>
            <a:ext cx="914400" cy="838200"/>
          </a:xfrm>
          <a:prstGeom prst="rect">
            <a:avLst/>
          </a:prstGeom>
          <a:noFill/>
          <a:ln w="9525">
            <a:noFill/>
            <a:miter lim="800000"/>
            <a:headEnd/>
            <a:tailEnd/>
          </a:ln>
        </p:spPr>
      </p:pic>
      <p:sp>
        <p:nvSpPr>
          <p:cNvPr id="9" name="TextBox 8"/>
          <p:cNvSpPr txBox="1"/>
          <p:nvPr/>
        </p:nvSpPr>
        <p:spPr>
          <a:xfrm>
            <a:off x="1219200" y="152400"/>
            <a:ext cx="8229600" cy="1384995"/>
          </a:xfrm>
          <a:prstGeom prst="rect">
            <a:avLst/>
          </a:prstGeom>
          <a:noFill/>
        </p:spPr>
        <p:txBody>
          <a:bodyPr wrap="square" rtlCol="0">
            <a:spAutoFit/>
          </a:bodyPr>
          <a:lstStyle/>
          <a:p>
            <a:r>
              <a:rPr lang="en-US" sz="2800" b="1" dirty="0">
                <a:solidFill>
                  <a:schemeClr val="bg1"/>
                </a:solidFill>
              </a:rPr>
              <a:t>EVANGELIO DEL DOMINGO 16 DE AGOSTO 2020 MATEO 15,21-28</a:t>
            </a:r>
          </a:p>
          <a:p>
            <a:endParaRPr lang="en-US" sz="2800" b="1" dirty="0">
              <a:solidFill>
                <a:schemeClr val="bg1"/>
              </a:solidFill>
            </a:endParaRPr>
          </a:p>
        </p:txBody>
      </p:sp>
      <p:sp>
        <p:nvSpPr>
          <p:cNvPr id="10" name="TextBox 9"/>
          <p:cNvSpPr txBox="1"/>
          <p:nvPr/>
        </p:nvSpPr>
        <p:spPr>
          <a:xfrm>
            <a:off x="152400" y="1123949"/>
            <a:ext cx="8763000" cy="1077218"/>
          </a:xfrm>
          <a:prstGeom prst="rect">
            <a:avLst/>
          </a:prstGeom>
          <a:noFill/>
        </p:spPr>
        <p:txBody>
          <a:bodyPr wrap="square" rtlCol="0">
            <a:spAutoFit/>
          </a:bodyPr>
          <a:lstStyle/>
          <a:p>
            <a:r>
              <a:rPr lang="es-ES" sz="3200" b="1" dirty="0"/>
              <a:t>Jesús no le contestó una sola palabra; pero los discípulos se acercaron y le rogaban: </a:t>
            </a:r>
            <a:endParaRPr lang="en-US" sz="3200" b="1" dirty="0"/>
          </a:p>
        </p:txBody>
      </p:sp>
      <p:pic>
        <p:nvPicPr>
          <p:cNvPr id="2051" name="Picture 3"/>
          <p:cNvPicPr>
            <a:picLocks noChangeAspect="1" noChangeArrowheads="1"/>
          </p:cNvPicPr>
          <p:nvPr/>
        </p:nvPicPr>
        <p:blipFill>
          <a:blip r:embed="rId4"/>
          <a:srcRect/>
          <a:stretch>
            <a:fillRect/>
          </a:stretch>
        </p:blipFill>
        <p:spPr bwMode="auto">
          <a:xfrm>
            <a:off x="7572375" y="6686550"/>
            <a:ext cx="1571625" cy="171450"/>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a:srcRect/>
          <a:stretch>
            <a:fillRect/>
          </a:stretch>
        </p:blipFill>
        <p:spPr bwMode="auto">
          <a:xfrm>
            <a:off x="762000" y="2285999"/>
            <a:ext cx="7543800" cy="436125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1000"/>
                                        <p:tgtEl>
                                          <p:spTgt spid="2052"/>
                                        </p:tgtEl>
                                      </p:cBhvr>
                                    </p:animEffect>
                                    <p:anim calcmode="lin" valueType="num">
                                      <p:cBhvr>
                                        <p:cTn id="13" dur="1000" fill="hold"/>
                                        <p:tgtEl>
                                          <p:spTgt spid="2052"/>
                                        </p:tgtEl>
                                        <p:attrNameLst>
                                          <p:attrName>ppt_x</p:attrName>
                                        </p:attrNameLst>
                                      </p:cBhvr>
                                      <p:tavLst>
                                        <p:tav tm="0">
                                          <p:val>
                                            <p:strVal val="#ppt_x"/>
                                          </p:val>
                                        </p:tav>
                                        <p:tav tm="100000">
                                          <p:val>
                                            <p:strVal val="#ppt_x"/>
                                          </p:val>
                                        </p:tav>
                                      </p:tavLst>
                                    </p:anim>
                                    <p:anim calcmode="lin" valueType="num">
                                      <p:cBhvr>
                                        <p:cTn id="14"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encrypted-tbn2.gstatic.com/images?q=tbn:ANd9GcQbLqMCMELo_axB5tsbB16sJp8-IPFuBM3T21tS70IcZgL0pW_r"/>
          <p:cNvPicPr/>
          <p:nvPr/>
        </p:nvPicPr>
        <p:blipFill>
          <a:blip r:embed="rId2" cstate="print"/>
          <a:srcRect/>
          <a:stretch>
            <a:fillRect/>
          </a:stretch>
        </p:blipFill>
        <p:spPr bwMode="auto">
          <a:xfrm>
            <a:off x="7467600" y="152400"/>
            <a:ext cx="1524000" cy="1524000"/>
          </a:xfrm>
          <a:prstGeom prst="rect">
            <a:avLst/>
          </a:prstGeom>
          <a:noFill/>
          <a:ln w="9525">
            <a:noFill/>
            <a:miter lim="800000"/>
            <a:headEnd/>
            <a:tailEnd/>
          </a:ln>
        </p:spPr>
      </p:pic>
      <p:pic>
        <p:nvPicPr>
          <p:cNvPr id="11266" name="Picture 2" descr="Tosca Gradient Background Powerpoint – Today"/>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7" name="Picture 6" descr="https://encrypted-tbn2.gstatic.com/images?q=tbn:ANd9GcQbLqMCMELo_axB5tsbB16sJp8-IPFuBM3T21tS70IcZgL0pW_r"/>
          <p:cNvPicPr/>
          <p:nvPr/>
        </p:nvPicPr>
        <p:blipFill>
          <a:blip r:embed="rId2" cstate="print"/>
          <a:srcRect/>
          <a:stretch>
            <a:fillRect/>
          </a:stretch>
        </p:blipFill>
        <p:spPr bwMode="auto">
          <a:xfrm>
            <a:off x="0" y="0"/>
            <a:ext cx="914400" cy="838200"/>
          </a:xfrm>
          <a:prstGeom prst="rect">
            <a:avLst/>
          </a:prstGeom>
          <a:noFill/>
          <a:ln w="9525">
            <a:noFill/>
            <a:miter lim="800000"/>
            <a:headEnd/>
            <a:tailEnd/>
          </a:ln>
        </p:spPr>
      </p:pic>
      <p:sp>
        <p:nvSpPr>
          <p:cNvPr id="9" name="TextBox 8"/>
          <p:cNvSpPr txBox="1"/>
          <p:nvPr/>
        </p:nvSpPr>
        <p:spPr>
          <a:xfrm>
            <a:off x="1219200" y="228600"/>
            <a:ext cx="7543800" cy="954107"/>
          </a:xfrm>
          <a:prstGeom prst="rect">
            <a:avLst/>
          </a:prstGeom>
          <a:noFill/>
        </p:spPr>
        <p:txBody>
          <a:bodyPr wrap="square" rtlCol="0">
            <a:spAutoFit/>
          </a:bodyPr>
          <a:lstStyle/>
          <a:p>
            <a:r>
              <a:rPr lang="en-US" sz="2800" b="1" dirty="0">
                <a:solidFill>
                  <a:schemeClr val="bg1"/>
                </a:solidFill>
              </a:rPr>
              <a:t>EVANGELIO DEL DOMINGO 16 DE AGOSTO 2020</a:t>
            </a:r>
          </a:p>
          <a:p>
            <a:r>
              <a:rPr lang="en-US" sz="2800" b="1" dirty="0">
                <a:solidFill>
                  <a:schemeClr val="bg1"/>
                </a:solidFill>
              </a:rPr>
              <a:t>MATEO 15, 21-28</a:t>
            </a:r>
          </a:p>
        </p:txBody>
      </p:sp>
      <p:sp>
        <p:nvSpPr>
          <p:cNvPr id="10" name="TextBox 9"/>
          <p:cNvSpPr txBox="1"/>
          <p:nvPr/>
        </p:nvSpPr>
        <p:spPr>
          <a:xfrm>
            <a:off x="609600" y="1295400"/>
            <a:ext cx="5562600" cy="584775"/>
          </a:xfrm>
          <a:prstGeom prst="rect">
            <a:avLst/>
          </a:prstGeom>
          <a:noFill/>
        </p:spPr>
        <p:txBody>
          <a:bodyPr wrap="square" rtlCol="0">
            <a:spAutoFit/>
          </a:bodyPr>
          <a:lstStyle/>
          <a:p>
            <a:r>
              <a:rPr lang="es-ES" sz="3200" b="1" dirty="0"/>
              <a:t>Ella se acercó entonces a Jesús,</a:t>
            </a:r>
            <a:endParaRPr lang="en-US" sz="3200" b="1" dirty="0"/>
          </a:p>
        </p:txBody>
      </p:sp>
      <p:pic>
        <p:nvPicPr>
          <p:cNvPr id="3075" name="Picture 3"/>
          <p:cNvPicPr>
            <a:picLocks noChangeAspect="1" noChangeArrowheads="1"/>
          </p:cNvPicPr>
          <p:nvPr/>
        </p:nvPicPr>
        <p:blipFill>
          <a:blip r:embed="rId4"/>
          <a:srcRect/>
          <a:stretch>
            <a:fillRect/>
          </a:stretch>
        </p:blipFill>
        <p:spPr bwMode="auto">
          <a:xfrm>
            <a:off x="685800" y="1981200"/>
            <a:ext cx="7498150" cy="4689045"/>
          </a:xfrm>
          <a:prstGeom prst="rect">
            <a:avLst/>
          </a:prstGeom>
          <a:noFill/>
          <a:ln w="9525">
            <a:noFill/>
            <a:miter lim="800000"/>
            <a:headEnd/>
            <a:tailEnd/>
          </a:ln>
          <a:effectLst/>
        </p:spPr>
      </p:pic>
      <p:pic>
        <p:nvPicPr>
          <p:cNvPr id="3076" name="Picture 4"/>
          <p:cNvPicPr>
            <a:picLocks noChangeAspect="1" noChangeArrowheads="1"/>
          </p:cNvPicPr>
          <p:nvPr/>
        </p:nvPicPr>
        <p:blipFill>
          <a:blip r:embed="rId5"/>
          <a:srcRect/>
          <a:stretch>
            <a:fillRect/>
          </a:stretch>
        </p:blipFill>
        <p:spPr bwMode="auto">
          <a:xfrm>
            <a:off x="7572375" y="6686550"/>
            <a:ext cx="1571625" cy="1714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anim calcmode="lin" valueType="num">
                                      <p:cBhvr>
                                        <p:cTn id="8" dur="1000" fill="hold"/>
                                        <p:tgtEl>
                                          <p:spTgt spid="3075"/>
                                        </p:tgtEl>
                                        <p:attrNameLst>
                                          <p:attrName>ppt_x</p:attrName>
                                        </p:attrNameLst>
                                      </p:cBhvr>
                                      <p:tavLst>
                                        <p:tav tm="0">
                                          <p:val>
                                            <p:strVal val="#ppt_x"/>
                                          </p:val>
                                        </p:tav>
                                        <p:tav tm="100000">
                                          <p:val>
                                            <p:strVal val="#ppt_x"/>
                                          </p:val>
                                        </p:tav>
                                      </p:tavLst>
                                    </p:anim>
                                    <p:anim calcmode="lin" valueType="num">
                                      <p:cBhvr>
                                        <p:cTn id="9"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encrypted-tbn2.gstatic.com/images?q=tbn:ANd9GcQbLqMCMELo_axB5tsbB16sJp8-IPFuBM3T21tS70IcZgL0pW_r"/>
          <p:cNvPicPr/>
          <p:nvPr/>
        </p:nvPicPr>
        <p:blipFill>
          <a:blip r:embed="rId2" cstate="print"/>
          <a:srcRect/>
          <a:stretch>
            <a:fillRect/>
          </a:stretch>
        </p:blipFill>
        <p:spPr bwMode="auto">
          <a:xfrm>
            <a:off x="7467600" y="152400"/>
            <a:ext cx="1524000" cy="1524000"/>
          </a:xfrm>
          <a:prstGeom prst="rect">
            <a:avLst/>
          </a:prstGeom>
          <a:noFill/>
          <a:ln w="9525">
            <a:noFill/>
            <a:miter lim="800000"/>
            <a:headEnd/>
            <a:tailEnd/>
          </a:ln>
        </p:spPr>
      </p:pic>
      <p:pic>
        <p:nvPicPr>
          <p:cNvPr id="11266" name="Picture 2" descr="Tosca Gradient Background Powerpoint – Today"/>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7" name="Picture 6" descr="https://encrypted-tbn2.gstatic.com/images?q=tbn:ANd9GcQbLqMCMELo_axB5tsbB16sJp8-IPFuBM3T21tS70IcZgL0pW_r"/>
          <p:cNvPicPr/>
          <p:nvPr/>
        </p:nvPicPr>
        <p:blipFill>
          <a:blip r:embed="rId2" cstate="print"/>
          <a:srcRect/>
          <a:stretch>
            <a:fillRect/>
          </a:stretch>
        </p:blipFill>
        <p:spPr bwMode="auto">
          <a:xfrm>
            <a:off x="0" y="0"/>
            <a:ext cx="914400" cy="838200"/>
          </a:xfrm>
          <a:prstGeom prst="rect">
            <a:avLst/>
          </a:prstGeom>
          <a:noFill/>
          <a:ln w="9525">
            <a:noFill/>
            <a:miter lim="800000"/>
            <a:headEnd/>
            <a:tailEnd/>
          </a:ln>
        </p:spPr>
      </p:pic>
      <p:sp>
        <p:nvSpPr>
          <p:cNvPr id="11" name="Rectangle 10"/>
          <p:cNvSpPr/>
          <p:nvPr/>
        </p:nvSpPr>
        <p:spPr>
          <a:xfrm>
            <a:off x="1143000" y="5410200"/>
            <a:ext cx="7239000" cy="369332"/>
          </a:xfrm>
          <a:prstGeom prst="rect">
            <a:avLst/>
          </a:prstGeom>
        </p:spPr>
        <p:txBody>
          <a:bodyPr wrap="square">
            <a:spAutoFit/>
          </a:bodyPr>
          <a:lstStyle/>
          <a:p>
            <a:r>
              <a:rPr lang="en-US" b="1" dirty="0"/>
              <a:t>. </a:t>
            </a:r>
          </a:p>
        </p:txBody>
      </p:sp>
      <p:sp>
        <p:nvSpPr>
          <p:cNvPr id="13" name="Rectangle 12"/>
          <p:cNvSpPr/>
          <p:nvPr/>
        </p:nvSpPr>
        <p:spPr>
          <a:xfrm flipV="1">
            <a:off x="0" y="6857999"/>
            <a:ext cx="9144000" cy="45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371600" y="457200"/>
            <a:ext cx="5867400" cy="584775"/>
          </a:xfrm>
          <a:prstGeom prst="rect">
            <a:avLst/>
          </a:prstGeom>
          <a:noFill/>
        </p:spPr>
        <p:txBody>
          <a:bodyPr wrap="square" rtlCol="0">
            <a:spAutoFit/>
          </a:bodyPr>
          <a:lstStyle/>
          <a:p>
            <a:r>
              <a:rPr lang="en-US" sz="3200" b="1" dirty="0" err="1"/>
              <a:t>Jesús</a:t>
            </a:r>
            <a:r>
              <a:rPr lang="en-US" sz="3200" b="1" dirty="0"/>
              <a:t> </a:t>
            </a:r>
            <a:r>
              <a:rPr lang="en-US" sz="3200" b="1" dirty="0" err="1"/>
              <a:t>entonces</a:t>
            </a:r>
            <a:r>
              <a:rPr lang="en-US" sz="3200" b="1" dirty="0"/>
              <a:t> le </a:t>
            </a:r>
            <a:r>
              <a:rPr lang="en-US" sz="3200" b="1" dirty="0" err="1"/>
              <a:t>respondió</a:t>
            </a:r>
            <a:r>
              <a:rPr lang="en-US" sz="3200" b="1" dirty="0"/>
              <a:t>:</a:t>
            </a:r>
            <a:endParaRPr lang="en-US" dirty="0"/>
          </a:p>
        </p:txBody>
      </p:sp>
      <p:pic>
        <p:nvPicPr>
          <p:cNvPr id="4101" name="Picture 5"/>
          <p:cNvPicPr>
            <a:picLocks noChangeAspect="1" noChangeArrowheads="1"/>
          </p:cNvPicPr>
          <p:nvPr/>
        </p:nvPicPr>
        <p:blipFill>
          <a:blip r:embed="rId4"/>
          <a:srcRect/>
          <a:stretch>
            <a:fillRect/>
          </a:stretch>
        </p:blipFill>
        <p:spPr bwMode="auto">
          <a:xfrm>
            <a:off x="7572375" y="6686550"/>
            <a:ext cx="1571625" cy="171450"/>
          </a:xfrm>
          <a:prstGeom prst="rect">
            <a:avLst/>
          </a:prstGeom>
          <a:noFill/>
          <a:ln w="9525">
            <a:noFill/>
            <a:miter lim="800000"/>
            <a:headEnd/>
            <a:tailEnd/>
          </a:ln>
          <a:effectLst/>
        </p:spPr>
      </p:pic>
      <p:pic>
        <p:nvPicPr>
          <p:cNvPr id="43010" name="Picture 2"/>
          <p:cNvPicPr>
            <a:picLocks noChangeAspect="1" noChangeArrowheads="1"/>
          </p:cNvPicPr>
          <p:nvPr/>
        </p:nvPicPr>
        <p:blipFill>
          <a:blip r:embed="rId5"/>
          <a:srcRect/>
          <a:stretch>
            <a:fillRect/>
          </a:stretch>
        </p:blipFill>
        <p:spPr bwMode="auto">
          <a:xfrm>
            <a:off x="1143000" y="1371600"/>
            <a:ext cx="7162800" cy="4987183"/>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encrypted-tbn2.gstatic.com/images?q=tbn:ANd9GcQbLqMCMELo_axB5tsbB16sJp8-IPFuBM3T21tS70IcZgL0pW_r"/>
          <p:cNvPicPr/>
          <p:nvPr/>
        </p:nvPicPr>
        <p:blipFill>
          <a:blip r:embed="rId2" cstate="print"/>
          <a:srcRect/>
          <a:stretch>
            <a:fillRect/>
          </a:stretch>
        </p:blipFill>
        <p:spPr bwMode="auto">
          <a:xfrm>
            <a:off x="7467600" y="152400"/>
            <a:ext cx="1524000" cy="1524000"/>
          </a:xfrm>
          <a:prstGeom prst="rect">
            <a:avLst/>
          </a:prstGeom>
          <a:noFill/>
          <a:ln w="9525">
            <a:noFill/>
            <a:miter lim="800000"/>
            <a:headEnd/>
            <a:tailEnd/>
          </a:ln>
        </p:spPr>
      </p:pic>
      <p:pic>
        <p:nvPicPr>
          <p:cNvPr id="11266" name="Picture 2" descr="Tosca Gradient Background Powerpoint – Today"/>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7" name="Picture 6" descr="https://encrypted-tbn2.gstatic.com/images?q=tbn:ANd9GcQbLqMCMELo_axB5tsbB16sJp8-IPFuBM3T21tS70IcZgL0pW_r"/>
          <p:cNvPicPr/>
          <p:nvPr/>
        </p:nvPicPr>
        <p:blipFill>
          <a:blip r:embed="rId2" cstate="print"/>
          <a:srcRect/>
          <a:stretch>
            <a:fillRect/>
          </a:stretch>
        </p:blipFill>
        <p:spPr bwMode="auto">
          <a:xfrm>
            <a:off x="0" y="0"/>
            <a:ext cx="914400" cy="838200"/>
          </a:xfrm>
          <a:prstGeom prst="rect">
            <a:avLst/>
          </a:prstGeom>
          <a:noFill/>
          <a:ln w="9525">
            <a:noFill/>
            <a:miter lim="800000"/>
            <a:headEnd/>
            <a:tailEnd/>
          </a:ln>
        </p:spPr>
      </p:pic>
      <p:pic>
        <p:nvPicPr>
          <p:cNvPr id="21508" name="Picture 4"/>
          <p:cNvPicPr>
            <a:picLocks noChangeAspect="1" noChangeArrowheads="1"/>
          </p:cNvPicPr>
          <p:nvPr/>
        </p:nvPicPr>
        <p:blipFill>
          <a:blip r:embed="rId4" cstate="print"/>
          <a:srcRect/>
          <a:stretch>
            <a:fillRect/>
          </a:stretch>
        </p:blipFill>
        <p:spPr bwMode="auto">
          <a:xfrm flipV="1">
            <a:off x="7772400" y="6736081"/>
            <a:ext cx="1371600" cy="45719"/>
          </a:xfrm>
          <a:prstGeom prst="rect">
            <a:avLst/>
          </a:prstGeom>
          <a:noFill/>
          <a:ln w="9525">
            <a:noFill/>
            <a:miter lim="800000"/>
            <a:headEnd/>
            <a:tailEnd/>
          </a:ln>
          <a:effectLst/>
        </p:spPr>
      </p:pic>
      <p:sp>
        <p:nvSpPr>
          <p:cNvPr id="13" name="TextBox 12"/>
          <p:cNvSpPr txBox="1"/>
          <p:nvPr/>
        </p:nvSpPr>
        <p:spPr>
          <a:xfrm>
            <a:off x="1143000" y="381000"/>
            <a:ext cx="7620000" cy="646331"/>
          </a:xfrm>
          <a:prstGeom prst="rect">
            <a:avLst/>
          </a:prstGeom>
          <a:noFill/>
        </p:spPr>
        <p:txBody>
          <a:bodyPr wrap="square" rtlCol="0">
            <a:spAutoFit/>
          </a:bodyPr>
          <a:lstStyle/>
          <a:p>
            <a:r>
              <a:rPr lang="en-US" sz="3600" b="1" dirty="0" err="1"/>
              <a:t>Pero</a:t>
            </a:r>
            <a:r>
              <a:rPr lang="en-US" sz="3600" b="1" dirty="0"/>
              <a:t> </a:t>
            </a:r>
            <a:r>
              <a:rPr lang="en-US" sz="3600" b="1" dirty="0" err="1"/>
              <a:t>ella</a:t>
            </a:r>
            <a:r>
              <a:rPr lang="en-US" sz="3600" b="1" dirty="0"/>
              <a:t> </a:t>
            </a:r>
            <a:r>
              <a:rPr lang="en-US" sz="3600" b="1" dirty="0" err="1"/>
              <a:t>replicó</a:t>
            </a:r>
            <a:r>
              <a:rPr lang="en-US" sz="3600" b="1" dirty="0"/>
              <a:t>:</a:t>
            </a:r>
          </a:p>
        </p:txBody>
      </p:sp>
      <p:pic>
        <p:nvPicPr>
          <p:cNvPr id="12293" name="Picture 5"/>
          <p:cNvPicPr>
            <a:picLocks noChangeAspect="1" noChangeArrowheads="1"/>
          </p:cNvPicPr>
          <p:nvPr/>
        </p:nvPicPr>
        <p:blipFill>
          <a:blip r:embed="rId5"/>
          <a:srcRect/>
          <a:stretch>
            <a:fillRect/>
          </a:stretch>
        </p:blipFill>
        <p:spPr bwMode="auto">
          <a:xfrm>
            <a:off x="381000" y="1447800"/>
            <a:ext cx="8321745" cy="4800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1000"/>
                                        <p:tgtEl>
                                          <p:spTgt spid="12293"/>
                                        </p:tgtEl>
                                      </p:cBhvr>
                                    </p:animEffect>
                                    <p:anim calcmode="lin" valueType="num">
                                      <p:cBhvr>
                                        <p:cTn id="8" dur="1000" fill="hold"/>
                                        <p:tgtEl>
                                          <p:spTgt spid="12293"/>
                                        </p:tgtEl>
                                        <p:attrNameLst>
                                          <p:attrName>ppt_x</p:attrName>
                                        </p:attrNameLst>
                                      </p:cBhvr>
                                      <p:tavLst>
                                        <p:tav tm="0">
                                          <p:val>
                                            <p:strVal val="#ppt_x"/>
                                          </p:val>
                                        </p:tav>
                                        <p:tav tm="100000">
                                          <p:val>
                                            <p:strVal val="#ppt_x"/>
                                          </p:val>
                                        </p:tav>
                                      </p:tavLst>
                                    </p:anim>
                                    <p:anim calcmode="lin" valueType="num">
                                      <p:cBhvr>
                                        <p:cTn id="9" dur="1000" fill="hold"/>
                                        <p:tgtEl>
                                          <p:spTgt spid="122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encrypted-tbn2.gstatic.com/images?q=tbn:ANd9GcQbLqMCMELo_axB5tsbB16sJp8-IPFuBM3T21tS70IcZgL0pW_r"/>
          <p:cNvPicPr/>
          <p:nvPr/>
        </p:nvPicPr>
        <p:blipFill>
          <a:blip r:embed="rId2" cstate="print"/>
          <a:srcRect/>
          <a:stretch>
            <a:fillRect/>
          </a:stretch>
        </p:blipFill>
        <p:spPr bwMode="auto">
          <a:xfrm>
            <a:off x="7467600" y="152400"/>
            <a:ext cx="1524000" cy="1524000"/>
          </a:xfrm>
          <a:prstGeom prst="rect">
            <a:avLst/>
          </a:prstGeom>
          <a:noFill/>
          <a:ln w="9525">
            <a:noFill/>
            <a:miter lim="800000"/>
            <a:headEnd/>
            <a:tailEnd/>
          </a:ln>
        </p:spPr>
      </p:pic>
      <p:pic>
        <p:nvPicPr>
          <p:cNvPr id="11266" name="Picture 2" descr="Tosca Gradient Background Powerpoint – Today"/>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7" name="Picture 6" descr="https://encrypted-tbn2.gstatic.com/images?q=tbn:ANd9GcQbLqMCMELo_axB5tsbB16sJp8-IPFuBM3T21tS70IcZgL0pW_r"/>
          <p:cNvPicPr/>
          <p:nvPr/>
        </p:nvPicPr>
        <p:blipFill>
          <a:blip r:embed="rId2" cstate="print"/>
          <a:srcRect/>
          <a:stretch>
            <a:fillRect/>
          </a:stretch>
        </p:blipFill>
        <p:spPr bwMode="auto">
          <a:xfrm>
            <a:off x="0" y="0"/>
            <a:ext cx="914400" cy="838200"/>
          </a:xfrm>
          <a:prstGeom prst="rect">
            <a:avLst/>
          </a:prstGeom>
          <a:noFill/>
          <a:ln w="9525">
            <a:noFill/>
            <a:miter lim="800000"/>
            <a:headEnd/>
            <a:tailEnd/>
          </a:ln>
        </p:spPr>
      </p:pic>
      <p:pic>
        <p:nvPicPr>
          <p:cNvPr id="21508" name="Picture 4"/>
          <p:cNvPicPr>
            <a:picLocks noChangeAspect="1" noChangeArrowheads="1"/>
          </p:cNvPicPr>
          <p:nvPr/>
        </p:nvPicPr>
        <p:blipFill>
          <a:blip r:embed="rId4" cstate="print"/>
          <a:srcRect/>
          <a:stretch>
            <a:fillRect/>
          </a:stretch>
        </p:blipFill>
        <p:spPr bwMode="auto">
          <a:xfrm flipV="1">
            <a:off x="7772400" y="6736081"/>
            <a:ext cx="1371600" cy="45719"/>
          </a:xfrm>
          <a:prstGeom prst="rect">
            <a:avLst/>
          </a:prstGeom>
          <a:noFill/>
          <a:ln w="9525">
            <a:noFill/>
            <a:miter lim="800000"/>
            <a:headEnd/>
            <a:tailEnd/>
          </a:ln>
          <a:effectLst/>
        </p:spPr>
      </p:pic>
      <p:sp>
        <p:nvSpPr>
          <p:cNvPr id="13" name="TextBox 12"/>
          <p:cNvSpPr txBox="1"/>
          <p:nvPr/>
        </p:nvSpPr>
        <p:spPr>
          <a:xfrm>
            <a:off x="1143000" y="304800"/>
            <a:ext cx="7620000" cy="646331"/>
          </a:xfrm>
          <a:prstGeom prst="rect">
            <a:avLst/>
          </a:prstGeom>
          <a:noFill/>
        </p:spPr>
        <p:txBody>
          <a:bodyPr wrap="square" rtlCol="0">
            <a:spAutoFit/>
          </a:bodyPr>
          <a:lstStyle/>
          <a:p>
            <a:r>
              <a:rPr lang="en-US" sz="3600" b="1" dirty="0" err="1"/>
              <a:t>Entonces</a:t>
            </a:r>
            <a:r>
              <a:rPr lang="en-US" sz="3600" b="1" dirty="0"/>
              <a:t> </a:t>
            </a:r>
            <a:r>
              <a:rPr lang="en-US" sz="3600" b="1" dirty="0" err="1"/>
              <a:t>Jesús</a:t>
            </a:r>
            <a:r>
              <a:rPr lang="en-US" sz="3600" b="1" dirty="0"/>
              <a:t> le </a:t>
            </a:r>
            <a:r>
              <a:rPr lang="en-US" sz="3600" b="1" dirty="0" err="1"/>
              <a:t>respondió</a:t>
            </a:r>
            <a:r>
              <a:rPr lang="en-US" sz="3600" b="1" dirty="0"/>
              <a:t>……</a:t>
            </a:r>
          </a:p>
        </p:txBody>
      </p:sp>
      <p:pic>
        <p:nvPicPr>
          <p:cNvPr id="39939" name="Picture 3"/>
          <p:cNvPicPr>
            <a:picLocks noChangeAspect="1" noChangeArrowheads="1"/>
          </p:cNvPicPr>
          <p:nvPr/>
        </p:nvPicPr>
        <p:blipFill>
          <a:blip r:embed="rId5"/>
          <a:srcRect/>
          <a:stretch>
            <a:fillRect/>
          </a:stretch>
        </p:blipFill>
        <p:spPr bwMode="auto">
          <a:xfrm>
            <a:off x="914400" y="1143000"/>
            <a:ext cx="7239000" cy="5210432"/>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encrypted-tbn2.gstatic.com/images?q=tbn:ANd9GcQbLqMCMELo_axB5tsbB16sJp8-IPFuBM3T21tS70IcZgL0pW_r"/>
          <p:cNvPicPr/>
          <p:nvPr/>
        </p:nvPicPr>
        <p:blipFill>
          <a:blip r:embed="rId2" cstate="print"/>
          <a:srcRect/>
          <a:stretch>
            <a:fillRect/>
          </a:stretch>
        </p:blipFill>
        <p:spPr bwMode="auto">
          <a:xfrm>
            <a:off x="7467600" y="152400"/>
            <a:ext cx="1524000" cy="1524000"/>
          </a:xfrm>
          <a:prstGeom prst="rect">
            <a:avLst/>
          </a:prstGeom>
          <a:noFill/>
          <a:ln w="9525">
            <a:noFill/>
            <a:miter lim="800000"/>
            <a:headEnd/>
            <a:tailEnd/>
          </a:ln>
        </p:spPr>
      </p:pic>
      <p:pic>
        <p:nvPicPr>
          <p:cNvPr id="11266" name="Picture 2" descr="Tosca Gradient Background Powerpoint – Today"/>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7" name="Picture 6" descr="https://encrypted-tbn2.gstatic.com/images?q=tbn:ANd9GcQbLqMCMELo_axB5tsbB16sJp8-IPFuBM3T21tS70IcZgL0pW_r"/>
          <p:cNvPicPr/>
          <p:nvPr/>
        </p:nvPicPr>
        <p:blipFill>
          <a:blip r:embed="rId2" cstate="print"/>
          <a:srcRect/>
          <a:stretch>
            <a:fillRect/>
          </a:stretch>
        </p:blipFill>
        <p:spPr bwMode="auto">
          <a:xfrm>
            <a:off x="0" y="0"/>
            <a:ext cx="914400" cy="838200"/>
          </a:xfrm>
          <a:prstGeom prst="rect">
            <a:avLst/>
          </a:prstGeom>
          <a:noFill/>
          <a:ln w="9525">
            <a:noFill/>
            <a:miter lim="800000"/>
            <a:headEnd/>
            <a:tailEnd/>
          </a:ln>
        </p:spPr>
      </p:pic>
      <p:sp>
        <p:nvSpPr>
          <p:cNvPr id="9" name="TextBox 8"/>
          <p:cNvSpPr txBox="1"/>
          <p:nvPr/>
        </p:nvSpPr>
        <p:spPr>
          <a:xfrm>
            <a:off x="76200" y="4724400"/>
            <a:ext cx="8915400" cy="1569660"/>
          </a:xfrm>
          <a:prstGeom prst="rect">
            <a:avLst/>
          </a:prstGeom>
          <a:noFill/>
        </p:spPr>
        <p:txBody>
          <a:bodyPr wrap="square" rtlCol="0">
            <a:spAutoFit/>
          </a:bodyPr>
          <a:lstStyle/>
          <a:p>
            <a:pPr algn="just"/>
            <a:r>
              <a:rPr lang="es-ES" sz="3200" b="1" dirty="0"/>
              <a:t>Es una mujer de la tierra de Caná, y los cananeos eran mal vistos por su mal comportamiento; estaban alejados de Dios y adoraban a otros dioses.</a:t>
            </a:r>
            <a:endParaRPr lang="en-US" sz="3200" b="1" dirty="0"/>
          </a:p>
        </p:txBody>
      </p:sp>
      <p:sp>
        <p:nvSpPr>
          <p:cNvPr id="8" name="TextBox 7"/>
          <p:cNvSpPr txBox="1"/>
          <p:nvPr/>
        </p:nvSpPr>
        <p:spPr>
          <a:xfrm>
            <a:off x="1066800" y="152400"/>
            <a:ext cx="8839200" cy="1046440"/>
          </a:xfrm>
          <a:prstGeom prst="rect">
            <a:avLst/>
          </a:prstGeom>
          <a:noFill/>
        </p:spPr>
        <p:txBody>
          <a:bodyPr wrap="square" rtlCol="0">
            <a:spAutoFit/>
          </a:bodyPr>
          <a:lstStyle/>
          <a:p>
            <a:r>
              <a:rPr lang="es-ES" sz="4400" dirty="0">
                <a:solidFill>
                  <a:schemeClr val="bg1"/>
                </a:solidFill>
              </a:rPr>
              <a:t>Quién era una mujer cananea?</a:t>
            </a:r>
            <a:endParaRPr lang="en-US" sz="4400" dirty="0">
              <a:solidFill>
                <a:schemeClr val="bg1"/>
              </a:solidFill>
            </a:endParaRPr>
          </a:p>
          <a:p>
            <a:endParaRPr lang="en-US" dirty="0"/>
          </a:p>
        </p:txBody>
      </p:sp>
      <p:pic>
        <p:nvPicPr>
          <p:cNvPr id="13314" name="Picture 2" descr="La súplica de la mujer cananea"/>
          <p:cNvPicPr>
            <a:picLocks noChangeAspect="1" noChangeArrowheads="1"/>
          </p:cNvPicPr>
          <p:nvPr/>
        </p:nvPicPr>
        <p:blipFill>
          <a:blip r:embed="rId4"/>
          <a:srcRect/>
          <a:stretch>
            <a:fillRect/>
          </a:stretch>
        </p:blipFill>
        <p:spPr bwMode="auto">
          <a:xfrm>
            <a:off x="2590800" y="1066800"/>
            <a:ext cx="3048000" cy="3437468"/>
          </a:xfrm>
          <a:prstGeom prst="rect">
            <a:avLst/>
          </a:prstGeom>
          <a:noFill/>
        </p:spPr>
      </p:pic>
      <p:pic>
        <p:nvPicPr>
          <p:cNvPr id="13315" name="Picture 3"/>
          <p:cNvPicPr>
            <a:picLocks noChangeAspect="1" noChangeArrowheads="1"/>
          </p:cNvPicPr>
          <p:nvPr/>
        </p:nvPicPr>
        <p:blipFill>
          <a:blip r:embed="rId5"/>
          <a:srcRect/>
          <a:stretch>
            <a:fillRect/>
          </a:stretch>
        </p:blipFill>
        <p:spPr bwMode="auto">
          <a:xfrm>
            <a:off x="7572375" y="6686550"/>
            <a:ext cx="1571625" cy="17145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encrypted-tbn2.gstatic.com/images?q=tbn:ANd9GcQbLqMCMELo_axB5tsbB16sJp8-IPFuBM3T21tS70IcZgL0pW_r"/>
          <p:cNvPicPr/>
          <p:nvPr/>
        </p:nvPicPr>
        <p:blipFill>
          <a:blip r:embed="rId2" cstate="print"/>
          <a:srcRect/>
          <a:stretch>
            <a:fillRect/>
          </a:stretch>
        </p:blipFill>
        <p:spPr bwMode="auto">
          <a:xfrm>
            <a:off x="7467600" y="152400"/>
            <a:ext cx="1524000" cy="1524000"/>
          </a:xfrm>
          <a:prstGeom prst="rect">
            <a:avLst/>
          </a:prstGeom>
          <a:noFill/>
          <a:ln w="9525">
            <a:noFill/>
            <a:miter lim="800000"/>
            <a:headEnd/>
            <a:tailEnd/>
          </a:ln>
        </p:spPr>
      </p:pic>
      <p:pic>
        <p:nvPicPr>
          <p:cNvPr id="11266" name="Picture 2" descr="Tosca Gradient Background Powerpoint – Today"/>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7" name="Picture 6" descr="https://encrypted-tbn2.gstatic.com/images?q=tbn:ANd9GcQbLqMCMELo_axB5tsbB16sJp8-IPFuBM3T21tS70IcZgL0pW_r"/>
          <p:cNvPicPr/>
          <p:nvPr/>
        </p:nvPicPr>
        <p:blipFill>
          <a:blip r:embed="rId2" cstate="print"/>
          <a:srcRect/>
          <a:stretch>
            <a:fillRect/>
          </a:stretch>
        </p:blipFill>
        <p:spPr bwMode="auto">
          <a:xfrm>
            <a:off x="0" y="0"/>
            <a:ext cx="914400" cy="838200"/>
          </a:xfrm>
          <a:prstGeom prst="rect">
            <a:avLst/>
          </a:prstGeom>
          <a:noFill/>
          <a:ln w="9525">
            <a:noFill/>
            <a:miter lim="800000"/>
            <a:headEnd/>
            <a:tailEnd/>
          </a:ln>
        </p:spPr>
      </p:pic>
      <p:sp>
        <p:nvSpPr>
          <p:cNvPr id="9" name="TextBox 8"/>
          <p:cNvSpPr txBox="1"/>
          <p:nvPr/>
        </p:nvSpPr>
        <p:spPr>
          <a:xfrm>
            <a:off x="533400" y="4953000"/>
            <a:ext cx="8915400" cy="1754326"/>
          </a:xfrm>
          <a:prstGeom prst="rect">
            <a:avLst/>
          </a:prstGeom>
          <a:noFill/>
        </p:spPr>
        <p:txBody>
          <a:bodyPr wrap="square" rtlCol="0">
            <a:spAutoFit/>
          </a:bodyPr>
          <a:lstStyle/>
          <a:p>
            <a:r>
              <a:rPr lang="es-ES" sz="3600" b="1" dirty="0"/>
              <a:t>La fama de los milagros de Jesús había llegado a todas partes, incluyendo las regiones donde no se creía en Dios.</a:t>
            </a:r>
            <a:endParaRPr lang="en-US" sz="3600" b="1" dirty="0"/>
          </a:p>
        </p:txBody>
      </p:sp>
      <p:sp>
        <p:nvSpPr>
          <p:cNvPr id="8" name="TextBox 7"/>
          <p:cNvSpPr txBox="1"/>
          <p:nvPr/>
        </p:nvSpPr>
        <p:spPr>
          <a:xfrm>
            <a:off x="990600" y="152400"/>
            <a:ext cx="8839200" cy="1723549"/>
          </a:xfrm>
          <a:prstGeom prst="rect">
            <a:avLst/>
          </a:prstGeom>
          <a:noFill/>
        </p:spPr>
        <p:txBody>
          <a:bodyPr wrap="square" rtlCol="0">
            <a:spAutoFit/>
          </a:bodyPr>
          <a:lstStyle/>
          <a:p>
            <a:r>
              <a:rPr lang="es-ES" sz="4400" dirty="0">
                <a:solidFill>
                  <a:schemeClr val="bg1"/>
                </a:solidFill>
              </a:rPr>
              <a:t>Por qué esta mujer cananea, se acerca a Jesús?</a:t>
            </a:r>
            <a:endParaRPr lang="en-US" sz="4400" dirty="0">
              <a:solidFill>
                <a:schemeClr val="bg1"/>
              </a:solidFill>
            </a:endParaRPr>
          </a:p>
          <a:p>
            <a:endParaRPr lang="en-US" dirty="0"/>
          </a:p>
        </p:txBody>
      </p:sp>
      <p:pic>
        <p:nvPicPr>
          <p:cNvPr id="29698" name="Picture 2" descr="LA FE DE LA MUJER SIROFENICIA - RHEMA PENTECOSTAL"/>
          <p:cNvPicPr>
            <a:picLocks noChangeAspect="1" noChangeArrowheads="1"/>
          </p:cNvPicPr>
          <p:nvPr/>
        </p:nvPicPr>
        <p:blipFill>
          <a:blip r:embed="rId4"/>
          <a:srcRect/>
          <a:stretch>
            <a:fillRect/>
          </a:stretch>
        </p:blipFill>
        <p:spPr bwMode="auto">
          <a:xfrm>
            <a:off x="2133600" y="1600199"/>
            <a:ext cx="4724400" cy="3364027"/>
          </a:xfrm>
          <a:prstGeom prst="rect">
            <a:avLst/>
          </a:prstGeom>
          <a:noFill/>
        </p:spPr>
      </p:pic>
      <p:pic>
        <p:nvPicPr>
          <p:cNvPr id="29699" name="Picture 3"/>
          <p:cNvPicPr>
            <a:picLocks noChangeAspect="1" noChangeArrowheads="1"/>
          </p:cNvPicPr>
          <p:nvPr/>
        </p:nvPicPr>
        <p:blipFill>
          <a:blip r:embed="rId5"/>
          <a:srcRect/>
          <a:stretch>
            <a:fillRect/>
          </a:stretch>
        </p:blipFill>
        <p:spPr bwMode="auto">
          <a:xfrm>
            <a:off x="7572375" y="6686550"/>
            <a:ext cx="1571625" cy="17145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encrypted-tbn2.gstatic.com/images?q=tbn:ANd9GcQbLqMCMELo_axB5tsbB16sJp8-IPFuBM3T21tS70IcZgL0pW_r"/>
          <p:cNvPicPr/>
          <p:nvPr/>
        </p:nvPicPr>
        <p:blipFill>
          <a:blip r:embed="rId2" cstate="print"/>
          <a:srcRect/>
          <a:stretch>
            <a:fillRect/>
          </a:stretch>
        </p:blipFill>
        <p:spPr bwMode="auto">
          <a:xfrm>
            <a:off x="7467600" y="152400"/>
            <a:ext cx="1524000" cy="1524000"/>
          </a:xfrm>
          <a:prstGeom prst="rect">
            <a:avLst/>
          </a:prstGeom>
          <a:noFill/>
          <a:ln w="9525">
            <a:noFill/>
            <a:miter lim="800000"/>
            <a:headEnd/>
            <a:tailEnd/>
          </a:ln>
        </p:spPr>
      </p:pic>
      <p:pic>
        <p:nvPicPr>
          <p:cNvPr id="11266" name="Picture 2" descr="Tosca Gradient Background Powerpoint – Today"/>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7" name="Picture 6" descr="https://encrypted-tbn2.gstatic.com/images?q=tbn:ANd9GcQbLqMCMELo_axB5tsbB16sJp8-IPFuBM3T21tS70IcZgL0pW_r"/>
          <p:cNvPicPr/>
          <p:nvPr/>
        </p:nvPicPr>
        <p:blipFill>
          <a:blip r:embed="rId2" cstate="print"/>
          <a:srcRect/>
          <a:stretch>
            <a:fillRect/>
          </a:stretch>
        </p:blipFill>
        <p:spPr bwMode="auto">
          <a:xfrm>
            <a:off x="0" y="0"/>
            <a:ext cx="914400" cy="838200"/>
          </a:xfrm>
          <a:prstGeom prst="rect">
            <a:avLst/>
          </a:prstGeom>
          <a:noFill/>
          <a:ln w="9525">
            <a:noFill/>
            <a:miter lim="800000"/>
            <a:headEnd/>
            <a:tailEnd/>
          </a:ln>
        </p:spPr>
      </p:pic>
      <p:sp>
        <p:nvSpPr>
          <p:cNvPr id="9" name="TextBox 8"/>
          <p:cNvSpPr txBox="1"/>
          <p:nvPr/>
        </p:nvSpPr>
        <p:spPr>
          <a:xfrm>
            <a:off x="304800" y="4953000"/>
            <a:ext cx="8382000" cy="2862322"/>
          </a:xfrm>
          <a:prstGeom prst="rect">
            <a:avLst/>
          </a:prstGeom>
          <a:noFill/>
        </p:spPr>
        <p:txBody>
          <a:bodyPr wrap="square" rtlCol="0">
            <a:spAutoFit/>
          </a:bodyPr>
          <a:lstStyle/>
          <a:p>
            <a:r>
              <a:rPr lang="es-ES" sz="3600" b="1" dirty="0"/>
              <a:t>Esta mujer, aunque era rechazada por los judíos, decidió acercarse a Jesús y clamar por la salud de su hija.</a:t>
            </a:r>
            <a:endParaRPr lang="en-US" sz="3600" b="1" dirty="0"/>
          </a:p>
          <a:p>
            <a:endParaRPr lang="en-US" sz="3600" b="1" dirty="0"/>
          </a:p>
          <a:p>
            <a:endParaRPr lang="en-US" sz="3600" b="1" dirty="0">
              <a:solidFill>
                <a:schemeClr val="bg1"/>
              </a:solidFill>
            </a:endParaRPr>
          </a:p>
        </p:txBody>
      </p:sp>
      <p:sp>
        <p:nvSpPr>
          <p:cNvPr id="8" name="TextBox 7"/>
          <p:cNvSpPr txBox="1"/>
          <p:nvPr/>
        </p:nvSpPr>
        <p:spPr>
          <a:xfrm>
            <a:off x="762000" y="304800"/>
            <a:ext cx="8839200" cy="1600438"/>
          </a:xfrm>
          <a:prstGeom prst="rect">
            <a:avLst/>
          </a:prstGeom>
          <a:noFill/>
        </p:spPr>
        <p:txBody>
          <a:bodyPr wrap="square" rtlCol="0">
            <a:spAutoFit/>
          </a:bodyPr>
          <a:lstStyle/>
          <a:p>
            <a:r>
              <a:rPr lang="es-ES" sz="4000" b="1" dirty="0">
                <a:solidFill>
                  <a:schemeClr val="bg1"/>
                </a:solidFill>
              </a:rPr>
              <a:t>Sabías que una madre está dispuesta a hacer lo que sea por su hijo</a:t>
            </a:r>
            <a:r>
              <a:rPr lang="es-ES" sz="4000" dirty="0">
                <a:solidFill>
                  <a:schemeClr val="bg1"/>
                </a:solidFill>
              </a:rPr>
              <a:t>?</a:t>
            </a:r>
            <a:endParaRPr lang="en-US" sz="4000" dirty="0">
              <a:solidFill>
                <a:schemeClr val="bg1"/>
              </a:solidFill>
            </a:endParaRPr>
          </a:p>
          <a:p>
            <a:endParaRPr lang="en-US" dirty="0"/>
          </a:p>
        </p:txBody>
      </p:sp>
      <p:pic>
        <p:nvPicPr>
          <p:cNvPr id="30722" name="Picture 2" descr="La Pampa Día x Día: #EvangeliodelDía | La mujer cananea"/>
          <p:cNvPicPr>
            <a:picLocks noChangeAspect="1" noChangeArrowheads="1"/>
          </p:cNvPicPr>
          <p:nvPr/>
        </p:nvPicPr>
        <p:blipFill>
          <a:blip r:embed="rId4"/>
          <a:srcRect/>
          <a:stretch>
            <a:fillRect/>
          </a:stretch>
        </p:blipFill>
        <p:spPr bwMode="auto">
          <a:xfrm>
            <a:off x="1981200" y="1676400"/>
            <a:ext cx="4368800" cy="3276600"/>
          </a:xfrm>
          <a:prstGeom prst="rect">
            <a:avLst/>
          </a:prstGeom>
          <a:noFill/>
        </p:spPr>
      </p:pic>
      <p:pic>
        <p:nvPicPr>
          <p:cNvPr id="30723" name="Picture 3"/>
          <p:cNvPicPr>
            <a:picLocks noChangeAspect="1" noChangeArrowheads="1"/>
          </p:cNvPicPr>
          <p:nvPr/>
        </p:nvPicPr>
        <p:blipFill>
          <a:blip r:embed="rId5"/>
          <a:srcRect/>
          <a:stretch>
            <a:fillRect/>
          </a:stretch>
        </p:blipFill>
        <p:spPr bwMode="auto">
          <a:xfrm>
            <a:off x="7572375" y="6686550"/>
            <a:ext cx="1571625" cy="17145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encrypted-tbn2.gstatic.com/images?q=tbn:ANd9GcQbLqMCMELo_axB5tsbB16sJp8-IPFuBM3T21tS70IcZgL0pW_r"/>
          <p:cNvPicPr/>
          <p:nvPr/>
        </p:nvPicPr>
        <p:blipFill>
          <a:blip r:embed="rId2" cstate="print"/>
          <a:srcRect/>
          <a:stretch>
            <a:fillRect/>
          </a:stretch>
        </p:blipFill>
        <p:spPr bwMode="auto">
          <a:xfrm>
            <a:off x="7467600" y="152400"/>
            <a:ext cx="1524000" cy="1524000"/>
          </a:xfrm>
          <a:prstGeom prst="rect">
            <a:avLst/>
          </a:prstGeom>
          <a:noFill/>
          <a:ln w="9525">
            <a:noFill/>
            <a:miter lim="800000"/>
            <a:headEnd/>
            <a:tailEnd/>
          </a:ln>
        </p:spPr>
      </p:pic>
      <p:pic>
        <p:nvPicPr>
          <p:cNvPr id="11266" name="Picture 2" descr="Tosca Gradient Background Powerpoint – Today"/>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7" name="Picture 6" descr="https://encrypted-tbn2.gstatic.com/images?q=tbn:ANd9GcQbLqMCMELo_axB5tsbB16sJp8-IPFuBM3T21tS70IcZgL0pW_r"/>
          <p:cNvPicPr/>
          <p:nvPr/>
        </p:nvPicPr>
        <p:blipFill>
          <a:blip r:embed="rId2" cstate="print"/>
          <a:srcRect/>
          <a:stretch>
            <a:fillRect/>
          </a:stretch>
        </p:blipFill>
        <p:spPr bwMode="auto">
          <a:xfrm>
            <a:off x="0" y="0"/>
            <a:ext cx="914400" cy="838200"/>
          </a:xfrm>
          <a:prstGeom prst="rect">
            <a:avLst/>
          </a:prstGeom>
          <a:noFill/>
          <a:ln w="9525">
            <a:noFill/>
            <a:miter lim="800000"/>
            <a:headEnd/>
            <a:tailEnd/>
          </a:ln>
        </p:spPr>
      </p:pic>
      <p:sp>
        <p:nvSpPr>
          <p:cNvPr id="9" name="TextBox 8"/>
          <p:cNvSpPr txBox="1"/>
          <p:nvPr/>
        </p:nvSpPr>
        <p:spPr>
          <a:xfrm>
            <a:off x="190500" y="4684188"/>
            <a:ext cx="8686800" cy="1569660"/>
          </a:xfrm>
          <a:prstGeom prst="rect">
            <a:avLst/>
          </a:prstGeom>
          <a:noFill/>
        </p:spPr>
        <p:txBody>
          <a:bodyPr wrap="square" rtlCol="0">
            <a:spAutoFit/>
          </a:bodyPr>
          <a:lstStyle/>
          <a:p>
            <a:pPr algn="just"/>
            <a:r>
              <a:rPr lang="es-ES" sz="3200" b="1" dirty="0"/>
              <a:t>Porque Jesús quería demostrar la humildad y la fe de esta mujer. Es importante ser humilde y tener fe cuando hablamos con Jesús.</a:t>
            </a:r>
            <a:endParaRPr lang="en-US" sz="3600" b="1" dirty="0">
              <a:solidFill>
                <a:schemeClr val="bg1"/>
              </a:solidFill>
            </a:endParaRPr>
          </a:p>
        </p:txBody>
      </p:sp>
      <p:sp>
        <p:nvSpPr>
          <p:cNvPr id="8" name="TextBox 7"/>
          <p:cNvSpPr txBox="1"/>
          <p:nvPr/>
        </p:nvSpPr>
        <p:spPr>
          <a:xfrm>
            <a:off x="1219200" y="152400"/>
            <a:ext cx="8839200" cy="1723549"/>
          </a:xfrm>
          <a:prstGeom prst="rect">
            <a:avLst/>
          </a:prstGeom>
          <a:noFill/>
        </p:spPr>
        <p:txBody>
          <a:bodyPr wrap="square" rtlCol="0">
            <a:spAutoFit/>
          </a:bodyPr>
          <a:lstStyle/>
          <a:p>
            <a:r>
              <a:rPr lang="es-ES" sz="4400" dirty="0">
                <a:solidFill>
                  <a:schemeClr val="bg1"/>
                </a:solidFill>
              </a:rPr>
              <a:t>Por qué Jesús no la atendía?</a:t>
            </a:r>
            <a:endParaRPr lang="en-US" sz="4400" dirty="0">
              <a:solidFill>
                <a:schemeClr val="bg1"/>
              </a:solidFill>
            </a:endParaRPr>
          </a:p>
          <a:p>
            <a:endParaRPr lang="en-US" sz="4400" dirty="0">
              <a:solidFill>
                <a:schemeClr val="bg1"/>
              </a:solidFill>
            </a:endParaRPr>
          </a:p>
          <a:p>
            <a:endParaRPr lang="en-US" dirty="0"/>
          </a:p>
        </p:txBody>
      </p:sp>
      <p:pic>
        <p:nvPicPr>
          <p:cNvPr id="31746" name="Picture 2" descr="La mujer cananea DESTAQUE - MVC"/>
          <p:cNvPicPr>
            <a:picLocks noChangeAspect="1" noChangeArrowheads="1"/>
          </p:cNvPicPr>
          <p:nvPr/>
        </p:nvPicPr>
        <p:blipFill>
          <a:blip r:embed="rId4"/>
          <a:srcRect/>
          <a:stretch>
            <a:fillRect/>
          </a:stretch>
        </p:blipFill>
        <p:spPr bwMode="auto">
          <a:xfrm>
            <a:off x="2057400" y="1038726"/>
            <a:ext cx="4953000" cy="3388897"/>
          </a:xfrm>
          <a:prstGeom prst="rect">
            <a:avLst/>
          </a:prstGeom>
          <a:noFill/>
        </p:spPr>
      </p:pic>
      <p:pic>
        <p:nvPicPr>
          <p:cNvPr id="31747" name="Picture 3"/>
          <p:cNvPicPr>
            <a:picLocks noChangeAspect="1" noChangeArrowheads="1"/>
          </p:cNvPicPr>
          <p:nvPr/>
        </p:nvPicPr>
        <p:blipFill>
          <a:blip r:embed="rId5"/>
          <a:srcRect/>
          <a:stretch>
            <a:fillRect/>
          </a:stretch>
        </p:blipFill>
        <p:spPr bwMode="auto">
          <a:xfrm>
            <a:off x="7572375" y="6686550"/>
            <a:ext cx="1571625" cy="1714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encrypted-tbn2.gstatic.com/images?q=tbn:ANd9GcQbLqMCMELo_axB5tsbB16sJp8-IPFuBM3T21tS70IcZgL0pW_r"/>
          <p:cNvPicPr/>
          <p:nvPr/>
        </p:nvPicPr>
        <p:blipFill>
          <a:blip r:embed="rId2" cstate="print"/>
          <a:srcRect/>
          <a:stretch>
            <a:fillRect/>
          </a:stretch>
        </p:blipFill>
        <p:spPr bwMode="auto">
          <a:xfrm>
            <a:off x="7467600" y="152400"/>
            <a:ext cx="1524000" cy="1524000"/>
          </a:xfrm>
          <a:prstGeom prst="rect">
            <a:avLst/>
          </a:prstGeom>
          <a:noFill/>
          <a:ln w="9525">
            <a:noFill/>
            <a:miter lim="800000"/>
            <a:headEnd/>
            <a:tailEnd/>
          </a:ln>
        </p:spPr>
      </p:pic>
      <p:pic>
        <p:nvPicPr>
          <p:cNvPr id="11266" name="Picture 2" descr="Tosca Gradient Background Powerpoint – Today"/>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7" name="Picture 6" descr="https://encrypted-tbn2.gstatic.com/images?q=tbn:ANd9GcQbLqMCMELo_axB5tsbB16sJp8-IPFuBM3T21tS70IcZgL0pW_r"/>
          <p:cNvPicPr/>
          <p:nvPr/>
        </p:nvPicPr>
        <p:blipFill>
          <a:blip r:embed="rId2" cstate="print"/>
          <a:srcRect/>
          <a:stretch>
            <a:fillRect/>
          </a:stretch>
        </p:blipFill>
        <p:spPr bwMode="auto">
          <a:xfrm>
            <a:off x="0" y="0"/>
            <a:ext cx="914400" cy="838200"/>
          </a:xfrm>
          <a:prstGeom prst="rect">
            <a:avLst/>
          </a:prstGeom>
          <a:noFill/>
          <a:ln w="9525">
            <a:noFill/>
            <a:miter lim="800000"/>
            <a:headEnd/>
            <a:tailEnd/>
          </a:ln>
        </p:spPr>
      </p:pic>
      <p:sp>
        <p:nvSpPr>
          <p:cNvPr id="9" name="TextBox 8"/>
          <p:cNvSpPr txBox="1"/>
          <p:nvPr/>
        </p:nvSpPr>
        <p:spPr>
          <a:xfrm>
            <a:off x="4777840" y="1394361"/>
            <a:ext cx="4190999" cy="4247317"/>
          </a:xfrm>
          <a:prstGeom prst="rect">
            <a:avLst/>
          </a:prstGeom>
          <a:noFill/>
        </p:spPr>
        <p:txBody>
          <a:bodyPr wrap="square" rtlCol="0">
            <a:spAutoFit/>
          </a:bodyPr>
          <a:lstStyle/>
          <a:p>
            <a:pPr algn="ctr"/>
            <a:r>
              <a:rPr lang="es-ES" sz="3000" b="1" dirty="0"/>
              <a:t>Insistió e insistió. Explicándole que los perritos también comen de los pedacitos que caen de la mesa. No le importó el insulto. Solo le importaba sanar a su hija y sabia que Jesús lo podía hacer.</a:t>
            </a:r>
            <a:endParaRPr lang="en-US" sz="3600" b="1" dirty="0"/>
          </a:p>
        </p:txBody>
      </p:sp>
      <p:sp>
        <p:nvSpPr>
          <p:cNvPr id="8" name="TextBox 7"/>
          <p:cNvSpPr txBox="1"/>
          <p:nvPr/>
        </p:nvSpPr>
        <p:spPr>
          <a:xfrm>
            <a:off x="2133600" y="152400"/>
            <a:ext cx="8839200" cy="1723549"/>
          </a:xfrm>
          <a:prstGeom prst="rect">
            <a:avLst/>
          </a:prstGeom>
          <a:noFill/>
        </p:spPr>
        <p:txBody>
          <a:bodyPr wrap="square" rtlCol="0">
            <a:spAutoFit/>
          </a:bodyPr>
          <a:lstStyle/>
          <a:p>
            <a:r>
              <a:rPr lang="es-ES" sz="4400" dirty="0">
                <a:solidFill>
                  <a:schemeClr val="bg1"/>
                </a:solidFill>
              </a:rPr>
              <a:t>Y</a:t>
            </a:r>
            <a:r>
              <a:rPr lang="es-ES" sz="4400" dirty="0"/>
              <a:t> </a:t>
            </a:r>
            <a:r>
              <a:rPr lang="es-ES" sz="4400" dirty="0">
                <a:solidFill>
                  <a:schemeClr val="bg1"/>
                </a:solidFill>
              </a:rPr>
              <a:t>qué hizo la mujer?</a:t>
            </a:r>
            <a:endParaRPr lang="en-US" sz="4400" dirty="0">
              <a:solidFill>
                <a:schemeClr val="bg1"/>
              </a:solidFill>
            </a:endParaRPr>
          </a:p>
          <a:p>
            <a:endParaRPr lang="en-US" sz="4400" dirty="0">
              <a:solidFill>
                <a:schemeClr val="bg1"/>
              </a:solidFill>
            </a:endParaRPr>
          </a:p>
          <a:p>
            <a:endParaRPr lang="en-US" dirty="0"/>
          </a:p>
        </p:txBody>
      </p:sp>
      <p:pic>
        <p:nvPicPr>
          <p:cNvPr id="32770" name="Picture 2" descr="Jesús y la mujer cananea (Mateo 15:22-28) - Paperblog"/>
          <p:cNvPicPr>
            <a:picLocks noChangeAspect="1" noChangeArrowheads="1"/>
          </p:cNvPicPr>
          <p:nvPr/>
        </p:nvPicPr>
        <p:blipFill>
          <a:blip r:embed="rId4"/>
          <a:srcRect/>
          <a:stretch>
            <a:fillRect/>
          </a:stretch>
        </p:blipFill>
        <p:spPr bwMode="auto">
          <a:xfrm>
            <a:off x="228600" y="1371600"/>
            <a:ext cx="4419599" cy="5156443"/>
          </a:xfrm>
          <a:prstGeom prst="rect">
            <a:avLst/>
          </a:prstGeom>
          <a:noFill/>
        </p:spPr>
      </p:pic>
      <p:pic>
        <p:nvPicPr>
          <p:cNvPr id="32771" name="Picture 3"/>
          <p:cNvPicPr>
            <a:picLocks noChangeAspect="1" noChangeArrowheads="1"/>
          </p:cNvPicPr>
          <p:nvPr/>
        </p:nvPicPr>
        <p:blipFill>
          <a:blip r:embed="rId5"/>
          <a:srcRect/>
          <a:stretch>
            <a:fillRect/>
          </a:stretch>
        </p:blipFill>
        <p:spPr bwMode="auto">
          <a:xfrm>
            <a:off x="7572375" y="6686550"/>
            <a:ext cx="1571625" cy="1714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2" name="Picture 8" descr="Ruth Olarte_tkm (rutholarte_tkm) en Pinterest"/>
          <p:cNvPicPr>
            <a:picLocks noChangeAspect="1" noChangeArrowheads="1"/>
          </p:cNvPicPr>
          <p:nvPr/>
        </p:nvPicPr>
        <p:blipFill>
          <a:blip r:embed="rId2" cstate="print"/>
          <a:srcRect/>
          <a:stretch>
            <a:fillRect/>
          </a:stretch>
        </p:blipFill>
        <p:spPr bwMode="auto">
          <a:xfrm>
            <a:off x="0" y="0"/>
            <a:ext cx="9220200" cy="6915150"/>
          </a:xfrm>
          <a:prstGeom prst="rect">
            <a:avLst/>
          </a:prstGeom>
          <a:noFill/>
        </p:spPr>
      </p:pic>
      <p:sp>
        <p:nvSpPr>
          <p:cNvPr id="7" name="TextBox 6"/>
          <p:cNvSpPr txBox="1"/>
          <p:nvPr/>
        </p:nvSpPr>
        <p:spPr>
          <a:xfrm>
            <a:off x="762000" y="2514600"/>
            <a:ext cx="7924800" cy="3139321"/>
          </a:xfrm>
          <a:prstGeom prst="rect">
            <a:avLst/>
          </a:prstGeom>
          <a:noFill/>
        </p:spPr>
        <p:txBody>
          <a:bodyPr wrap="square" rtlCol="0">
            <a:spAutoFit/>
          </a:bodyPr>
          <a:lstStyle/>
          <a:p>
            <a:r>
              <a:rPr lang="es-ES" sz="6600" b="1" dirty="0">
                <a:solidFill>
                  <a:schemeClr val="accent2"/>
                </a:solidFill>
              </a:rPr>
              <a:t>         FIESTA DE </a:t>
            </a:r>
          </a:p>
          <a:p>
            <a:r>
              <a:rPr lang="es-ES" sz="6600" b="1" dirty="0">
                <a:solidFill>
                  <a:schemeClr val="accent2"/>
                </a:solidFill>
              </a:rPr>
              <a:t>La Asunción de María</a:t>
            </a:r>
          </a:p>
          <a:p>
            <a:r>
              <a:rPr lang="es-ES" sz="6600" b="1" dirty="0">
                <a:solidFill>
                  <a:schemeClr val="accent2"/>
                </a:solidFill>
              </a:rPr>
              <a:t>       15 de Agosto</a:t>
            </a:r>
            <a:endParaRPr lang="en-US" sz="6600" b="1" dirty="0">
              <a:solidFill>
                <a:schemeClr val="accent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encrypted-tbn2.gstatic.com/images?q=tbn:ANd9GcQbLqMCMELo_axB5tsbB16sJp8-IPFuBM3T21tS70IcZgL0pW_r"/>
          <p:cNvPicPr/>
          <p:nvPr/>
        </p:nvPicPr>
        <p:blipFill>
          <a:blip r:embed="rId2" cstate="print"/>
          <a:srcRect/>
          <a:stretch>
            <a:fillRect/>
          </a:stretch>
        </p:blipFill>
        <p:spPr bwMode="auto">
          <a:xfrm>
            <a:off x="7467600" y="152400"/>
            <a:ext cx="1524000" cy="1524000"/>
          </a:xfrm>
          <a:prstGeom prst="rect">
            <a:avLst/>
          </a:prstGeom>
          <a:noFill/>
          <a:ln w="9525">
            <a:noFill/>
            <a:miter lim="800000"/>
            <a:headEnd/>
            <a:tailEnd/>
          </a:ln>
        </p:spPr>
      </p:pic>
      <p:pic>
        <p:nvPicPr>
          <p:cNvPr id="11266" name="Picture 2" descr="Tosca Gradient Background Powerpoint – Today"/>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7" name="Picture 6" descr="https://encrypted-tbn2.gstatic.com/images?q=tbn:ANd9GcQbLqMCMELo_axB5tsbB16sJp8-IPFuBM3T21tS70IcZgL0pW_r"/>
          <p:cNvPicPr/>
          <p:nvPr/>
        </p:nvPicPr>
        <p:blipFill>
          <a:blip r:embed="rId2" cstate="print"/>
          <a:srcRect/>
          <a:stretch>
            <a:fillRect/>
          </a:stretch>
        </p:blipFill>
        <p:spPr bwMode="auto">
          <a:xfrm>
            <a:off x="0" y="0"/>
            <a:ext cx="914400" cy="838200"/>
          </a:xfrm>
          <a:prstGeom prst="rect">
            <a:avLst/>
          </a:prstGeom>
          <a:noFill/>
          <a:ln w="9525">
            <a:noFill/>
            <a:miter lim="800000"/>
            <a:headEnd/>
            <a:tailEnd/>
          </a:ln>
        </p:spPr>
      </p:pic>
      <p:sp>
        <p:nvSpPr>
          <p:cNvPr id="9" name="TextBox 8"/>
          <p:cNvSpPr txBox="1"/>
          <p:nvPr/>
        </p:nvSpPr>
        <p:spPr>
          <a:xfrm>
            <a:off x="228600" y="4800600"/>
            <a:ext cx="8763000" cy="1938992"/>
          </a:xfrm>
          <a:prstGeom prst="rect">
            <a:avLst/>
          </a:prstGeom>
          <a:noFill/>
        </p:spPr>
        <p:txBody>
          <a:bodyPr wrap="square" rtlCol="0">
            <a:spAutoFit/>
          </a:bodyPr>
          <a:lstStyle/>
          <a:p>
            <a:r>
              <a:rPr lang="en-US" sz="3000" b="1" dirty="0"/>
              <a:t>La </a:t>
            </a:r>
            <a:r>
              <a:rPr lang="en-US" sz="3000" b="1" dirty="0" err="1"/>
              <a:t>mujer</a:t>
            </a:r>
            <a:r>
              <a:rPr lang="en-US" sz="3000" b="1" dirty="0"/>
              <a:t> </a:t>
            </a:r>
            <a:r>
              <a:rPr lang="en-US" sz="3000" b="1" dirty="0" err="1"/>
              <a:t>cananea</a:t>
            </a:r>
            <a:r>
              <a:rPr lang="en-US" sz="3000" b="1" dirty="0"/>
              <a:t> </a:t>
            </a:r>
            <a:r>
              <a:rPr lang="en-US" sz="3000" b="1" dirty="0" err="1"/>
              <a:t>demuestra</a:t>
            </a:r>
            <a:r>
              <a:rPr lang="en-US" sz="3000" b="1" dirty="0"/>
              <a:t> la Fe que </a:t>
            </a:r>
            <a:r>
              <a:rPr lang="en-US" sz="3000" b="1" dirty="0" err="1"/>
              <a:t>tiene</a:t>
            </a:r>
            <a:r>
              <a:rPr lang="en-US" sz="3000" b="1" dirty="0"/>
              <a:t> </a:t>
            </a:r>
            <a:r>
              <a:rPr lang="en-US" sz="3000" b="1" dirty="0" err="1"/>
              <a:t>en</a:t>
            </a:r>
            <a:r>
              <a:rPr lang="en-US" sz="3000" b="1" dirty="0"/>
              <a:t> </a:t>
            </a:r>
            <a:r>
              <a:rPr lang="en-US" sz="3000" b="1" dirty="0" err="1"/>
              <a:t>Jesús</a:t>
            </a:r>
            <a:r>
              <a:rPr lang="en-US" sz="3000" b="1" dirty="0"/>
              <a:t>; </a:t>
            </a:r>
            <a:r>
              <a:rPr lang="en-US" sz="3000" b="1" dirty="0" err="1"/>
              <a:t>sabe</a:t>
            </a:r>
            <a:r>
              <a:rPr lang="en-US" sz="3000" b="1" dirty="0"/>
              <a:t> que </a:t>
            </a:r>
            <a:r>
              <a:rPr lang="en-US" sz="3000" b="1" dirty="0" err="1"/>
              <a:t>es</a:t>
            </a:r>
            <a:r>
              <a:rPr lang="en-US" sz="3000" b="1" dirty="0"/>
              <a:t> </a:t>
            </a:r>
            <a:r>
              <a:rPr lang="en-US" sz="3000" b="1" dirty="0" err="1"/>
              <a:t>Todopoderoso</a:t>
            </a:r>
            <a:r>
              <a:rPr lang="en-US" sz="3000" b="1" dirty="0"/>
              <a:t>, </a:t>
            </a:r>
            <a:r>
              <a:rPr lang="en-US" sz="3000" b="1" dirty="0" err="1"/>
              <a:t>aun</a:t>
            </a:r>
            <a:r>
              <a:rPr lang="en-US" sz="3000" b="1" dirty="0"/>
              <a:t> y </a:t>
            </a:r>
            <a:r>
              <a:rPr lang="en-US" sz="3000" b="1" dirty="0" err="1"/>
              <a:t>cuando</a:t>
            </a:r>
            <a:r>
              <a:rPr lang="en-US" sz="3000" b="1" dirty="0"/>
              <a:t> no </a:t>
            </a:r>
            <a:r>
              <a:rPr lang="en-US" sz="3000" b="1" dirty="0" err="1"/>
              <a:t>conocía</a:t>
            </a:r>
            <a:r>
              <a:rPr lang="en-US" sz="3000" b="1" dirty="0"/>
              <a:t> </a:t>
            </a:r>
            <a:r>
              <a:rPr lang="en-US" sz="3000" b="1" dirty="0" err="1"/>
              <a:t>acerca</a:t>
            </a:r>
            <a:r>
              <a:rPr lang="en-US" sz="3000" b="1" dirty="0"/>
              <a:t> de Dios. Se </a:t>
            </a:r>
            <a:r>
              <a:rPr lang="en-US" sz="3000" b="1" dirty="0" err="1"/>
              <a:t>hace</a:t>
            </a:r>
            <a:r>
              <a:rPr lang="en-US" sz="3000" b="1" dirty="0"/>
              <a:t> </a:t>
            </a:r>
            <a:r>
              <a:rPr lang="en-US" sz="3000" b="1" dirty="0" err="1"/>
              <a:t>humilde</a:t>
            </a:r>
            <a:r>
              <a:rPr lang="en-US" sz="3000" b="1" dirty="0"/>
              <a:t> y </a:t>
            </a:r>
            <a:r>
              <a:rPr lang="en-US" sz="3000" b="1" dirty="0" err="1"/>
              <a:t>clama</a:t>
            </a:r>
            <a:r>
              <a:rPr lang="en-US" sz="3000" b="1" dirty="0"/>
              <a:t> a </a:t>
            </a:r>
            <a:r>
              <a:rPr lang="en-US" sz="3000" b="1" dirty="0" err="1"/>
              <a:t>Jesús</a:t>
            </a:r>
            <a:r>
              <a:rPr lang="en-US" sz="3000" b="1" dirty="0"/>
              <a:t> con </a:t>
            </a:r>
            <a:r>
              <a:rPr lang="en-US" sz="3000" b="1" dirty="0" err="1"/>
              <a:t>todo</a:t>
            </a:r>
            <a:r>
              <a:rPr lang="en-US" sz="3000" b="1" dirty="0"/>
              <a:t> </a:t>
            </a:r>
            <a:r>
              <a:rPr lang="en-US" sz="3000" b="1" dirty="0" err="1"/>
              <a:t>su</a:t>
            </a:r>
            <a:r>
              <a:rPr lang="en-US" sz="3000" b="1" dirty="0"/>
              <a:t> </a:t>
            </a:r>
            <a:r>
              <a:rPr lang="en-US" sz="3000" b="1" dirty="0" err="1"/>
              <a:t>corazón</a:t>
            </a:r>
            <a:r>
              <a:rPr lang="en-US" sz="3000" b="1" dirty="0"/>
              <a:t>.</a:t>
            </a:r>
          </a:p>
        </p:txBody>
      </p:sp>
      <p:sp>
        <p:nvSpPr>
          <p:cNvPr id="8" name="TextBox 7"/>
          <p:cNvSpPr txBox="1"/>
          <p:nvPr/>
        </p:nvSpPr>
        <p:spPr>
          <a:xfrm>
            <a:off x="1447800" y="0"/>
            <a:ext cx="6858000" cy="769441"/>
          </a:xfrm>
          <a:prstGeom prst="rect">
            <a:avLst/>
          </a:prstGeom>
          <a:noFill/>
        </p:spPr>
        <p:txBody>
          <a:bodyPr wrap="square" rtlCol="0">
            <a:spAutoFit/>
          </a:bodyPr>
          <a:lstStyle/>
          <a:p>
            <a:r>
              <a:rPr lang="en-US" sz="4400" dirty="0" err="1">
                <a:solidFill>
                  <a:schemeClr val="bg1"/>
                </a:solidFill>
              </a:rPr>
              <a:t>Ejemplo</a:t>
            </a:r>
            <a:r>
              <a:rPr lang="en-US" sz="4400" dirty="0">
                <a:solidFill>
                  <a:schemeClr val="bg1"/>
                </a:solidFill>
              </a:rPr>
              <a:t> de </a:t>
            </a:r>
            <a:r>
              <a:rPr lang="en-US" sz="4400" dirty="0" err="1">
                <a:solidFill>
                  <a:schemeClr val="bg1"/>
                </a:solidFill>
              </a:rPr>
              <a:t>Humildad</a:t>
            </a:r>
            <a:r>
              <a:rPr lang="en-US" sz="4400" dirty="0">
                <a:solidFill>
                  <a:schemeClr val="bg1"/>
                </a:solidFill>
              </a:rPr>
              <a:t> y Fe</a:t>
            </a:r>
          </a:p>
        </p:txBody>
      </p:sp>
      <p:pic>
        <p:nvPicPr>
          <p:cNvPr id="32770" name="Picture 2" descr="Jesús y la mujer cananea (Mateo 15:22-28) - Paperblog"/>
          <p:cNvPicPr>
            <a:picLocks noChangeAspect="1" noChangeArrowheads="1"/>
          </p:cNvPicPr>
          <p:nvPr/>
        </p:nvPicPr>
        <p:blipFill>
          <a:blip r:embed="rId4"/>
          <a:srcRect/>
          <a:stretch>
            <a:fillRect/>
          </a:stretch>
        </p:blipFill>
        <p:spPr bwMode="auto">
          <a:xfrm>
            <a:off x="3200400" y="762000"/>
            <a:ext cx="3396182" cy="3962400"/>
          </a:xfrm>
          <a:prstGeom prst="rect">
            <a:avLst/>
          </a:prstGeom>
          <a:noFill/>
        </p:spPr>
      </p:pic>
      <p:pic>
        <p:nvPicPr>
          <p:cNvPr id="32771" name="Picture 3"/>
          <p:cNvPicPr>
            <a:picLocks noChangeAspect="1" noChangeArrowheads="1"/>
          </p:cNvPicPr>
          <p:nvPr/>
        </p:nvPicPr>
        <p:blipFill>
          <a:blip r:embed="rId5"/>
          <a:srcRect/>
          <a:stretch>
            <a:fillRect/>
          </a:stretch>
        </p:blipFill>
        <p:spPr bwMode="auto">
          <a:xfrm>
            <a:off x="7572375" y="6686550"/>
            <a:ext cx="1571625" cy="1714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encrypted-tbn2.gstatic.com/images?q=tbn:ANd9GcQbLqMCMELo_axB5tsbB16sJp8-IPFuBM3T21tS70IcZgL0pW_r"/>
          <p:cNvPicPr/>
          <p:nvPr/>
        </p:nvPicPr>
        <p:blipFill>
          <a:blip r:embed="rId2" cstate="print"/>
          <a:srcRect/>
          <a:stretch>
            <a:fillRect/>
          </a:stretch>
        </p:blipFill>
        <p:spPr bwMode="auto">
          <a:xfrm>
            <a:off x="7467600" y="152400"/>
            <a:ext cx="1524000" cy="1524000"/>
          </a:xfrm>
          <a:prstGeom prst="rect">
            <a:avLst/>
          </a:prstGeom>
          <a:noFill/>
          <a:ln w="9525">
            <a:noFill/>
            <a:miter lim="800000"/>
            <a:headEnd/>
            <a:tailEnd/>
          </a:ln>
        </p:spPr>
      </p:pic>
      <p:pic>
        <p:nvPicPr>
          <p:cNvPr id="11266" name="Picture 2" descr="Tosca Gradient Background Powerpoint – Today"/>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7" name="Picture 6" descr="https://encrypted-tbn2.gstatic.com/images?q=tbn:ANd9GcQbLqMCMELo_axB5tsbB16sJp8-IPFuBM3T21tS70IcZgL0pW_r"/>
          <p:cNvPicPr/>
          <p:nvPr/>
        </p:nvPicPr>
        <p:blipFill>
          <a:blip r:embed="rId2" cstate="print"/>
          <a:srcRect/>
          <a:stretch>
            <a:fillRect/>
          </a:stretch>
        </p:blipFill>
        <p:spPr bwMode="auto">
          <a:xfrm>
            <a:off x="0" y="0"/>
            <a:ext cx="914400" cy="838200"/>
          </a:xfrm>
          <a:prstGeom prst="rect">
            <a:avLst/>
          </a:prstGeom>
          <a:noFill/>
          <a:ln w="9525">
            <a:noFill/>
            <a:miter lim="800000"/>
            <a:headEnd/>
            <a:tailEnd/>
          </a:ln>
        </p:spPr>
      </p:pic>
      <p:sp>
        <p:nvSpPr>
          <p:cNvPr id="9" name="TextBox 8"/>
          <p:cNvSpPr txBox="1"/>
          <p:nvPr/>
        </p:nvSpPr>
        <p:spPr>
          <a:xfrm>
            <a:off x="1219200" y="152400"/>
            <a:ext cx="7467600" cy="954107"/>
          </a:xfrm>
          <a:prstGeom prst="rect">
            <a:avLst/>
          </a:prstGeom>
          <a:noFill/>
        </p:spPr>
        <p:txBody>
          <a:bodyPr wrap="square" rtlCol="0">
            <a:spAutoFit/>
          </a:bodyPr>
          <a:lstStyle/>
          <a:p>
            <a:r>
              <a:rPr lang="en-US" sz="2800" b="1" dirty="0" err="1">
                <a:solidFill>
                  <a:schemeClr val="bg1"/>
                </a:solidFill>
              </a:rPr>
              <a:t>Qué</a:t>
            </a:r>
            <a:r>
              <a:rPr lang="en-US" sz="2800" b="1" dirty="0">
                <a:solidFill>
                  <a:schemeClr val="bg1"/>
                </a:solidFill>
              </a:rPr>
              <a:t> me </a:t>
            </a:r>
            <a:r>
              <a:rPr lang="en-US" sz="2800" b="1" dirty="0" err="1">
                <a:solidFill>
                  <a:schemeClr val="bg1"/>
                </a:solidFill>
              </a:rPr>
              <a:t>quiere</a:t>
            </a:r>
            <a:r>
              <a:rPr lang="en-US" sz="2800" b="1" dirty="0">
                <a:solidFill>
                  <a:schemeClr val="bg1"/>
                </a:solidFill>
              </a:rPr>
              <a:t> </a:t>
            </a:r>
            <a:r>
              <a:rPr lang="en-US" sz="2800" b="1" dirty="0" err="1">
                <a:solidFill>
                  <a:schemeClr val="bg1"/>
                </a:solidFill>
              </a:rPr>
              <a:t>decir</a:t>
            </a:r>
            <a:r>
              <a:rPr lang="en-US" sz="2800" b="1" dirty="0">
                <a:solidFill>
                  <a:schemeClr val="bg1"/>
                </a:solidFill>
              </a:rPr>
              <a:t> </a:t>
            </a:r>
            <a:r>
              <a:rPr lang="en-US" sz="2800" b="1" dirty="0" err="1">
                <a:solidFill>
                  <a:schemeClr val="bg1"/>
                </a:solidFill>
              </a:rPr>
              <a:t>este</a:t>
            </a:r>
            <a:r>
              <a:rPr lang="en-US" sz="2800" b="1" dirty="0">
                <a:solidFill>
                  <a:schemeClr val="bg1"/>
                </a:solidFill>
              </a:rPr>
              <a:t> </a:t>
            </a:r>
            <a:r>
              <a:rPr lang="en-US" sz="2800" b="1" dirty="0" err="1">
                <a:solidFill>
                  <a:schemeClr val="bg1"/>
                </a:solidFill>
              </a:rPr>
              <a:t>Evangelio</a:t>
            </a:r>
            <a:r>
              <a:rPr lang="en-US" sz="2800" b="1" dirty="0">
                <a:solidFill>
                  <a:schemeClr val="bg1"/>
                </a:solidFill>
              </a:rPr>
              <a:t>?</a:t>
            </a:r>
          </a:p>
          <a:p>
            <a:endParaRPr lang="en-US" sz="2800" b="1" dirty="0">
              <a:solidFill>
                <a:schemeClr val="bg1"/>
              </a:solidFill>
            </a:endParaRPr>
          </a:p>
        </p:txBody>
      </p:sp>
      <p:pic>
        <p:nvPicPr>
          <p:cNvPr id="21508" name="Picture 4"/>
          <p:cNvPicPr>
            <a:picLocks noChangeAspect="1" noChangeArrowheads="1"/>
          </p:cNvPicPr>
          <p:nvPr/>
        </p:nvPicPr>
        <p:blipFill>
          <a:blip r:embed="rId4" cstate="print"/>
          <a:srcRect/>
          <a:stretch>
            <a:fillRect/>
          </a:stretch>
        </p:blipFill>
        <p:spPr bwMode="auto">
          <a:xfrm flipV="1">
            <a:off x="7772400" y="6736081"/>
            <a:ext cx="1371600" cy="45719"/>
          </a:xfrm>
          <a:prstGeom prst="rect">
            <a:avLst/>
          </a:prstGeom>
          <a:noFill/>
          <a:ln w="9525">
            <a:noFill/>
            <a:miter lim="800000"/>
            <a:headEnd/>
            <a:tailEnd/>
          </a:ln>
          <a:effectLst/>
        </p:spPr>
      </p:pic>
      <p:sp>
        <p:nvSpPr>
          <p:cNvPr id="13" name="TextBox 12"/>
          <p:cNvSpPr txBox="1"/>
          <p:nvPr/>
        </p:nvSpPr>
        <p:spPr>
          <a:xfrm>
            <a:off x="304800" y="838200"/>
            <a:ext cx="8686800" cy="2677656"/>
          </a:xfrm>
          <a:prstGeom prst="rect">
            <a:avLst/>
          </a:prstGeom>
          <a:noFill/>
        </p:spPr>
        <p:txBody>
          <a:bodyPr wrap="square" rtlCol="0">
            <a:spAutoFit/>
          </a:bodyPr>
          <a:lstStyle/>
          <a:p>
            <a:r>
              <a:rPr lang="es-ES" sz="2800" b="1" dirty="0"/>
              <a:t>La vida nos presenta momentos en que oramos, pedimos, rogamos, y tal pareciera que Cristo no nos escucha, que no está atento a nuestras súplicas, pues no hace lo que le pedimos. Nuestra fe se tambalea y hasta llegamos a renegar de Dios, alejándonos de El, dejando de orar, de ir a misa, de comulgar y de leer su Palabra.</a:t>
            </a:r>
            <a:endParaRPr lang="en-US" sz="2800" b="1" dirty="0"/>
          </a:p>
        </p:txBody>
      </p:sp>
      <p:pic>
        <p:nvPicPr>
          <p:cNvPr id="33802" name="Picture 10" descr="Dios No Me Escucha Mis Suplicas Le Oro Le Lloro Y No Tengo ..."/>
          <p:cNvPicPr>
            <a:picLocks noChangeAspect="1" noChangeArrowheads="1"/>
          </p:cNvPicPr>
          <p:nvPr/>
        </p:nvPicPr>
        <p:blipFill>
          <a:blip r:embed="rId5"/>
          <a:srcRect/>
          <a:stretch>
            <a:fillRect/>
          </a:stretch>
        </p:blipFill>
        <p:spPr bwMode="auto">
          <a:xfrm>
            <a:off x="2514600" y="3733800"/>
            <a:ext cx="3886200" cy="3017520"/>
          </a:xfrm>
          <a:prstGeom prst="rect">
            <a:avLst/>
          </a:prstGeom>
          <a:noFill/>
        </p:spPr>
      </p:pic>
      <p:pic>
        <p:nvPicPr>
          <p:cNvPr id="33803" name="Picture 11"/>
          <p:cNvPicPr>
            <a:picLocks noChangeAspect="1" noChangeArrowheads="1"/>
          </p:cNvPicPr>
          <p:nvPr/>
        </p:nvPicPr>
        <p:blipFill>
          <a:blip r:embed="rId6"/>
          <a:srcRect/>
          <a:stretch>
            <a:fillRect/>
          </a:stretch>
        </p:blipFill>
        <p:spPr bwMode="auto">
          <a:xfrm>
            <a:off x="7572375" y="6686550"/>
            <a:ext cx="1571625" cy="17145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2" name="Picture 6" descr=" "/>
          <p:cNvPicPr>
            <a:picLocks noChangeAspect="1" noChangeArrowheads="1"/>
          </p:cNvPicPr>
          <p:nvPr/>
        </p:nvPicPr>
        <p:blipFill>
          <a:blip r:embed="rId2"/>
          <a:srcRect/>
          <a:stretch>
            <a:fillRect/>
          </a:stretch>
        </p:blipFill>
        <p:spPr bwMode="auto">
          <a:xfrm>
            <a:off x="0" y="1"/>
            <a:ext cx="9144000" cy="6858000"/>
          </a:xfrm>
          <a:prstGeom prst="rect">
            <a:avLst/>
          </a:prstGeom>
          <a:noFill/>
        </p:spPr>
      </p:pic>
      <p:pic>
        <p:nvPicPr>
          <p:cNvPr id="7" name="Picture 6" descr="https://encrypted-tbn2.gstatic.com/images?q=tbn:ANd9GcQbLqMCMELo_axB5tsbB16sJp8-IPFuBM3T21tS70IcZgL0pW_r"/>
          <p:cNvPicPr/>
          <p:nvPr/>
        </p:nvPicPr>
        <p:blipFill>
          <a:blip r:embed="rId3" cstate="print"/>
          <a:srcRect/>
          <a:stretch>
            <a:fillRect/>
          </a:stretch>
        </p:blipFill>
        <p:spPr bwMode="auto">
          <a:xfrm>
            <a:off x="0" y="0"/>
            <a:ext cx="914400" cy="838200"/>
          </a:xfrm>
          <a:prstGeom prst="rect">
            <a:avLst/>
          </a:prstGeom>
          <a:noFill/>
          <a:ln w="9525">
            <a:noFill/>
            <a:miter lim="800000"/>
            <a:headEnd/>
            <a:tailEnd/>
          </a:ln>
        </p:spPr>
      </p:pic>
      <p:pic>
        <p:nvPicPr>
          <p:cNvPr id="21508" name="Picture 4"/>
          <p:cNvPicPr>
            <a:picLocks noChangeAspect="1" noChangeArrowheads="1"/>
          </p:cNvPicPr>
          <p:nvPr/>
        </p:nvPicPr>
        <p:blipFill>
          <a:blip r:embed="rId4" cstate="print"/>
          <a:srcRect/>
          <a:stretch>
            <a:fillRect/>
          </a:stretch>
        </p:blipFill>
        <p:spPr bwMode="auto">
          <a:xfrm flipV="1">
            <a:off x="7772400" y="6736081"/>
            <a:ext cx="1371600" cy="45719"/>
          </a:xfrm>
          <a:prstGeom prst="rect">
            <a:avLst/>
          </a:prstGeom>
          <a:noFill/>
          <a:ln w="9525">
            <a:noFill/>
            <a:miter lim="800000"/>
            <a:headEnd/>
            <a:tailEnd/>
          </a:ln>
          <a:effectLst/>
        </p:spPr>
      </p:pic>
      <p:sp>
        <p:nvSpPr>
          <p:cNvPr id="13" name="TextBox 12"/>
          <p:cNvSpPr txBox="1"/>
          <p:nvPr/>
        </p:nvSpPr>
        <p:spPr>
          <a:xfrm>
            <a:off x="304800" y="914400"/>
            <a:ext cx="8839200" cy="2308324"/>
          </a:xfrm>
          <a:prstGeom prst="rect">
            <a:avLst/>
          </a:prstGeom>
          <a:noFill/>
        </p:spPr>
        <p:txBody>
          <a:bodyPr wrap="square" rtlCol="0">
            <a:spAutoFit/>
          </a:bodyPr>
          <a:lstStyle/>
          <a:p>
            <a:r>
              <a:rPr lang="es-ES" sz="2400" b="1" dirty="0"/>
              <a:t>Dios espera exactamente lo contrario de nosotros en momentos difíciles. Espera que fortalezcamos nuestra fe a través de la constancia en nuestras oraciones, como la mujer cananea que persistió y persistió hasta ser escuchada. Su gran fe sanó a su hija.</a:t>
            </a:r>
          </a:p>
          <a:p>
            <a:r>
              <a:rPr lang="es-ES" sz="2400" b="1" dirty="0"/>
              <a:t>La paz volverá a nosotros cuando nos pongamos en las manos de Dios. </a:t>
            </a:r>
            <a:endParaRPr lang="en-US" sz="2400" b="1" dirty="0"/>
          </a:p>
        </p:txBody>
      </p:sp>
      <p:pic>
        <p:nvPicPr>
          <p:cNvPr id="34824" name="Picture 8" descr="Cómo hacer oración -"/>
          <p:cNvPicPr>
            <a:picLocks noChangeAspect="1" noChangeArrowheads="1"/>
          </p:cNvPicPr>
          <p:nvPr/>
        </p:nvPicPr>
        <p:blipFill>
          <a:blip r:embed="rId5"/>
          <a:srcRect/>
          <a:stretch>
            <a:fillRect/>
          </a:stretch>
        </p:blipFill>
        <p:spPr bwMode="auto">
          <a:xfrm>
            <a:off x="457200" y="3657600"/>
            <a:ext cx="2381250" cy="2000251"/>
          </a:xfrm>
          <a:prstGeom prst="rect">
            <a:avLst/>
          </a:prstGeom>
          <a:noFill/>
        </p:spPr>
      </p:pic>
      <p:pic>
        <p:nvPicPr>
          <p:cNvPr id="14" name="Picture 6" descr="What is prayer?"/>
          <p:cNvPicPr>
            <a:picLocks noChangeAspect="1" noChangeArrowheads="1"/>
          </p:cNvPicPr>
          <p:nvPr/>
        </p:nvPicPr>
        <p:blipFill>
          <a:blip r:embed="rId6"/>
          <a:srcRect/>
          <a:stretch>
            <a:fillRect/>
          </a:stretch>
        </p:blipFill>
        <p:spPr bwMode="auto">
          <a:xfrm>
            <a:off x="3276600" y="3810000"/>
            <a:ext cx="4876800" cy="2560321"/>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Green background Power Point Template"/>
          <p:cNvPicPr>
            <a:picLocks noChangeAspect="1" noChangeArrowheads="1"/>
          </p:cNvPicPr>
          <p:nvPr/>
        </p:nvPicPr>
        <p:blipFill>
          <a:blip r:embed="rId2" cstate="print"/>
          <a:srcRect/>
          <a:stretch>
            <a:fillRect/>
          </a:stretch>
        </p:blipFill>
        <p:spPr bwMode="auto">
          <a:xfrm>
            <a:off x="0" y="0"/>
            <a:ext cx="9144000" cy="7315203"/>
          </a:xfrm>
          <a:prstGeom prst="rect">
            <a:avLst/>
          </a:prstGeom>
          <a:noFill/>
        </p:spPr>
      </p:pic>
      <p:pic>
        <p:nvPicPr>
          <p:cNvPr id="7" name="Picture 6" descr="https://encrypted-tbn2.gstatic.com/images?q=tbn:ANd9GcQbLqMCMELo_axB5tsbB16sJp8-IPFuBM3T21tS70IcZgL0pW_r"/>
          <p:cNvPicPr/>
          <p:nvPr/>
        </p:nvPicPr>
        <p:blipFill>
          <a:blip r:embed="rId3" cstate="print"/>
          <a:srcRect/>
          <a:stretch>
            <a:fillRect/>
          </a:stretch>
        </p:blipFill>
        <p:spPr bwMode="auto">
          <a:xfrm>
            <a:off x="0" y="0"/>
            <a:ext cx="914400" cy="838200"/>
          </a:xfrm>
          <a:prstGeom prst="rect">
            <a:avLst/>
          </a:prstGeom>
          <a:noFill/>
          <a:ln w="9525">
            <a:noFill/>
            <a:miter lim="800000"/>
            <a:headEnd/>
            <a:tailEnd/>
          </a:ln>
        </p:spPr>
      </p:pic>
      <p:sp>
        <p:nvSpPr>
          <p:cNvPr id="9" name="TextBox 8"/>
          <p:cNvSpPr txBox="1"/>
          <p:nvPr/>
        </p:nvSpPr>
        <p:spPr>
          <a:xfrm>
            <a:off x="1600200" y="838200"/>
            <a:ext cx="7162800" cy="1446550"/>
          </a:xfrm>
          <a:prstGeom prst="rect">
            <a:avLst/>
          </a:prstGeom>
          <a:noFill/>
        </p:spPr>
        <p:txBody>
          <a:bodyPr wrap="square" rtlCol="0">
            <a:spAutoFit/>
          </a:bodyPr>
          <a:lstStyle/>
          <a:p>
            <a:r>
              <a:rPr lang="en-US" sz="8800" b="1" dirty="0"/>
              <a:t>ACTIVIDAD</a:t>
            </a:r>
          </a:p>
        </p:txBody>
      </p:sp>
      <p:pic>
        <p:nvPicPr>
          <p:cNvPr id="25602" name="Picture 2" descr="Por qué son importantes las manualidades? » Babytuto"/>
          <p:cNvPicPr>
            <a:picLocks noChangeAspect="1" noChangeArrowheads="1"/>
          </p:cNvPicPr>
          <p:nvPr/>
        </p:nvPicPr>
        <p:blipFill>
          <a:blip r:embed="rId4" cstate="print"/>
          <a:srcRect/>
          <a:stretch>
            <a:fillRect/>
          </a:stretch>
        </p:blipFill>
        <p:spPr bwMode="auto">
          <a:xfrm>
            <a:off x="1905000" y="2286000"/>
            <a:ext cx="4876800" cy="3486151"/>
          </a:xfrm>
          <a:prstGeom prst="rect">
            <a:avLst/>
          </a:prstGeom>
          <a:noFill/>
        </p:spPr>
      </p:pic>
      <p:pic>
        <p:nvPicPr>
          <p:cNvPr id="8" name="Picture 3"/>
          <p:cNvPicPr>
            <a:picLocks noChangeAspect="1" noChangeArrowheads="1"/>
          </p:cNvPicPr>
          <p:nvPr/>
        </p:nvPicPr>
        <p:blipFill>
          <a:blip r:embed="rId5" cstate="print"/>
          <a:srcRect/>
          <a:stretch>
            <a:fillRect/>
          </a:stretch>
        </p:blipFill>
        <p:spPr bwMode="auto">
          <a:xfrm>
            <a:off x="8229600" y="6972300"/>
            <a:ext cx="914400" cy="3429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Green background Power Point Template"/>
          <p:cNvPicPr>
            <a:picLocks noChangeAspect="1" noChangeArrowheads="1"/>
          </p:cNvPicPr>
          <p:nvPr/>
        </p:nvPicPr>
        <p:blipFill>
          <a:blip r:embed="rId2" cstate="print"/>
          <a:srcRect/>
          <a:stretch>
            <a:fillRect/>
          </a:stretch>
        </p:blipFill>
        <p:spPr bwMode="auto">
          <a:xfrm>
            <a:off x="0" y="0"/>
            <a:ext cx="9144000" cy="7315203"/>
          </a:xfrm>
          <a:prstGeom prst="rect">
            <a:avLst/>
          </a:prstGeom>
          <a:noFill/>
        </p:spPr>
      </p:pic>
      <p:pic>
        <p:nvPicPr>
          <p:cNvPr id="7" name="Picture 6" descr="https://encrypted-tbn2.gstatic.com/images?q=tbn:ANd9GcQbLqMCMELo_axB5tsbB16sJp8-IPFuBM3T21tS70IcZgL0pW_r"/>
          <p:cNvPicPr/>
          <p:nvPr/>
        </p:nvPicPr>
        <p:blipFill>
          <a:blip r:embed="rId3" cstate="print"/>
          <a:srcRect/>
          <a:stretch>
            <a:fillRect/>
          </a:stretch>
        </p:blipFill>
        <p:spPr bwMode="auto">
          <a:xfrm>
            <a:off x="0" y="0"/>
            <a:ext cx="914400" cy="838200"/>
          </a:xfrm>
          <a:prstGeom prst="rect">
            <a:avLst/>
          </a:prstGeom>
          <a:noFill/>
          <a:ln w="9525">
            <a:noFill/>
            <a:miter lim="800000"/>
            <a:headEnd/>
            <a:tailEnd/>
          </a:ln>
        </p:spPr>
      </p:pic>
      <p:pic>
        <p:nvPicPr>
          <p:cNvPr id="16" name="Picture 3"/>
          <p:cNvPicPr>
            <a:picLocks noChangeAspect="1" noChangeArrowheads="1"/>
          </p:cNvPicPr>
          <p:nvPr/>
        </p:nvPicPr>
        <p:blipFill>
          <a:blip r:embed="rId4" cstate="print"/>
          <a:srcRect/>
          <a:stretch>
            <a:fillRect/>
          </a:stretch>
        </p:blipFill>
        <p:spPr bwMode="auto">
          <a:xfrm>
            <a:off x="8229600" y="6972300"/>
            <a:ext cx="914400" cy="342900"/>
          </a:xfrm>
          <a:prstGeom prst="rect">
            <a:avLst/>
          </a:prstGeom>
          <a:noFill/>
          <a:ln w="9525">
            <a:noFill/>
            <a:miter lim="800000"/>
            <a:headEnd/>
            <a:tailEnd/>
          </a:ln>
          <a:effectLst/>
        </p:spPr>
      </p:pic>
      <p:pic>
        <p:nvPicPr>
          <p:cNvPr id="6146" name="Picture 2"/>
          <p:cNvPicPr>
            <a:picLocks noChangeAspect="1" noChangeArrowheads="1"/>
          </p:cNvPicPr>
          <p:nvPr/>
        </p:nvPicPr>
        <p:blipFill>
          <a:blip r:embed="rId5"/>
          <a:srcRect/>
          <a:stretch>
            <a:fillRect/>
          </a:stretch>
        </p:blipFill>
        <p:spPr bwMode="auto">
          <a:xfrm>
            <a:off x="1295400" y="990600"/>
            <a:ext cx="6734175" cy="5581650"/>
          </a:xfrm>
          <a:prstGeom prst="rect">
            <a:avLst/>
          </a:prstGeom>
          <a:noFill/>
          <a:ln w="9525">
            <a:noFill/>
            <a:miter lim="800000"/>
            <a:headEnd/>
            <a:tailEnd/>
          </a:ln>
          <a:effectLst/>
        </p:spPr>
      </p:pic>
      <p:sp>
        <p:nvSpPr>
          <p:cNvPr id="18" name="Oval 17"/>
          <p:cNvSpPr/>
          <p:nvPr/>
        </p:nvSpPr>
        <p:spPr>
          <a:xfrm>
            <a:off x="7648575" y="1600200"/>
            <a:ext cx="304800" cy="304800"/>
          </a:xfrm>
          <a:prstGeom prst="ellipse">
            <a:avLst/>
          </a:prstGeom>
          <a:noFill/>
          <a:ln>
            <a:solidFill>
              <a:srgbClr val="FF0000">
                <a:alpha val="7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343775" y="2057400"/>
            <a:ext cx="304800" cy="304800"/>
          </a:xfrm>
          <a:prstGeom prst="ellipse">
            <a:avLst/>
          </a:prstGeom>
          <a:noFill/>
          <a:ln>
            <a:solidFill>
              <a:srgbClr val="002060">
                <a:alpha val="7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648575" y="2438400"/>
            <a:ext cx="304800" cy="304800"/>
          </a:xfrm>
          <a:prstGeom prst="ellipse">
            <a:avLst/>
          </a:prstGeom>
          <a:noFill/>
          <a:ln>
            <a:solidFill>
              <a:srgbClr val="FF0000">
                <a:alpha val="7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343775" y="2819400"/>
            <a:ext cx="304800" cy="304800"/>
          </a:xfrm>
          <a:prstGeom prst="ellipse">
            <a:avLst/>
          </a:prstGeom>
          <a:noFill/>
          <a:ln>
            <a:solidFill>
              <a:srgbClr val="002060">
                <a:alpha val="7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648575" y="5791200"/>
            <a:ext cx="304800" cy="304800"/>
          </a:xfrm>
          <a:prstGeom prst="ellipse">
            <a:avLst/>
          </a:prstGeom>
          <a:noFill/>
          <a:ln>
            <a:solidFill>
              <a:srgbClr val="FF0000">
                <a:alpha val="7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343775" y="3657600"/>
            <a:ext cx="304800" cy="304800"/>
          </a:xfrm>
          <a:prstGeom prst="ellipse">
            <a:avLst/>
          </a:prstGeom>
          <a:noFill/>
          <a:ln>
            <a:solidFill>
              <a:srgbClr val="002060">
                <a:alpha val="7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648575" y="4953000"/>
            <a:ext cx="304800" cy="304800"/>
          </a:xfrm>
          <a:prstGeom prst="ellipse">
            <a:avLst/>
          </a:prstGeom>
          <a:noFill/>
          <a:ln>
            <a:solidFill>
              <a:srgbClr val="FF0000">
                <a:alpha val="7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343775" y="5334000"/>
            <a:ext cx="304800" cy="304800"/>
          </a:xfrm>
          <a:prstGeom prst="ellipse">
            <a:avLst/>
          </a:prstGeom>
          <a:noFill/>
          <a:ln>
            <a:solidFill>
              <a:srgbClr val="002060">
                <a:alpha val="7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343775" y="3276600"/>
            <a:ext cx="304800" cy="304800"/>
          </a:xfrm>
          <a:prstGeom prst="ellipse">
            <a:avLst/>
          </a:prstGeom>
          <a:noFill/>
          <a:ln>
            <a:solidFill>
              <a:srgbClr val="002060">
                <a:alpha val="7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648575" y="4495800"/>
            <a:ext cx="304800" cy="304800"/>
          </a:xfrm>
          <a:prstGeom prst="ellipse">
            <a:avLst/>
          </a:prstGeom>
          <a:noFill/>
          <a:ln>
            <a:solidFill>
              <a:srgbClr val="FF0000">
                <a:alpha val="7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648575" y="4114800"/>
            <a:ext cx="304800" cy="304800"/>
          </a:xfrm>
          <a:prstGeom prst="ellipse">
            <a:avLst/>
          </a:prstGeom>
          <a:noFill/>
          <a:ln>
            <a:solidFill>
              <a:srgbClr val="FF0000">
                <a:alpha val="7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343775" y="6172200"/>
            <a:ext cx="304800" cy="304800"/>
          </a:xfrm>
          <a:prstGeom prst="ellipse">
            <a:avLst/>
          </a:prstGeom>
          <a:noFill/>
          <a:ln>
            <a:solidFill>
              <a:srgbClr val="002060">
                <a:alpha val="7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295400" y="228600"/>
            <a:ext cx="7086600" cy="646331"/>
          </a:xfrm>
          <a:prstGeom prst="rect">
            <a:avLst/>
          </a:prstGeom>
          <a:noFill/>
        </p:spPr>
        <p:txBody>
          <a:bodyPr wrap="square" rtlCol="0">
            <a:spAutoFit/>
          </a:bodyPr>
          <a:lstStyle/>
          <a:p>
            <a:r>
              <a:rPr lang="en-US" b="1" dirty="0" err="1"/>
              <a:t>Coloca</a:t>
            </a:r>
            <a:r>
              <a:rPr lang="en-US" b="1" dirty="0"/>
              <a:t> un </a:t>
            </a:r>
            <a:r>
              <a:rPr lang="en-US" b="1" dirty="0" err="1"/>
              <a:t>círculo</a:t>
            </a:r>
            <a:r>
              <a:rPr lang="en-US" b="1" dirty="0"/>
              <a:t> </a:t>
            </a:r>
            <a:r>
              <a:rPr lang="en-US" b="1" dirty="0" err="1"/>
              <a:t>alrededor</a:t>
            </a:r>
            <a:r>
              <a:rPr lang="en-US" b="1" dirty="0"/>
              <a:t> de la H </a:t>
            </a:r>
            <a:r>
              <a:rPr lang="en-US" b="1" dirty="0" err="1"/>
              <a:t>si</a:t>
            </a:r>
            <a:r>
              <a:rPr lang="en-US" b="1" dirty="0"/>
              <a:t> </a:t>
            </a:r>
            <a:r>
              <a:rPr lang="en-US" b="1" dirty="0" err="1"/>
              <a:t>refleja</a:t>
            </a:r>
            <a:r>
              <a:rPr lang="en-US" b="1" dirty="0"/>
              <a:t> </a:t>
            </a:r>
            <a:r>
              <a:rPr lang="en-US" b="1" dirty="0" err="1"/>
              <a:t>una</a:t>
            </a:r>
            <a:r>
              <a:rPr lang="en-US" b="1" dirty="0"/>
              <a:t> </a:t>
            </a:r>
            <a:r>
              <a:rPr lang="en-US" b="1" dirty="0" err="1"/>
              <a:t>actitud</a:t>
            </a:r>
            <a:r>
              <a:rPr lang="en-US" b="1" dirty="0"/>
              <a:t> </a:t>
            </a:r>
            <a:r>
              <a:rPr lang="en-US" b="1" dirty="0" err="1"/>
              <a:t>humilde</a:t>
            </a:r>
            <a:r>
              <a:rPr lang="en-US" b="1" dirty="0"/>
              <a:t> ó un </a:t>
            </a:r>
            <a:r>
              <a:rPr lang="en-US" b="1" dirty="0" err="1"/>
              <a:t>círculo</a:t>
            </a:r>
            <a:r>
              <a:rPr lang="en-US" b="1" dirty="0"/>
              <a:t> </a:t>
            </a:r>
            <a:r>
              <a:rPr lang="en-US" b="1" dirty="0" err="1"/>
              <a:t>alrededor</a:t>
            </a:r>
            <a:r>
              <a:rPr lang="en-US" b="1" dirty="0"/>
              <a:t> de la O </a:t>
            </a:r>
            <a:r>
              <a:rPr lang="en-US" b="1" dirty="0" err="1"/>
              <a:t>si</a:t>
            </a:r>
            <a:r>
              <a:rPr lang="en-US" b="1" dirty="0"/>
              <a:t> </a:t>
            </a:r>
            <a:r>
              <a:rPr lang="en-US" b="1" dirty="0" err="1"/>
              <a:t>refleja</a:t>
            </a:r>
            <a:r>
              <a:rPr lang="en-US" b="1" dirty="0"/>
              <a:t> </a:t>
            </a:r>
            <a:r>
              <a:rPr lang="en-US" b="1" dirty="0" err="1"/>
              <a:t>una</a:t>
            </a:r>
            <a:r>
              <a:rPr lang="en-US" b="1" dirty="0"/>
              <a:t> </a:t>
            </a:r>
            <a:r>
              <a:rPr lang="en-US" b="1" dirty="0" err="1"/>
              <a:t>actitud</a:t>
            </a:r>
            <a:r>
              <a:rPr lang="en-US" b="1" dirty="0"/>
              <a:t> </a:t>
            </a:r>
            <a:r>
              <a:rPr lang="en-US" b="1" dirty="0" err="1"/>
              <a:t>orgullosa</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down)">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down)">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down)">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down)">
                                      <p:cBhvr>
                                        <p:cTn id="6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Green background Power Point Template"/>
          <p:cNvPicPr>
            <a:picLocks noChangeAspect="1" noChangeArrowheads="1"/>
          </p:cNvPicPr>
          <p:nvPr/>
        </p:nvPicPr>
        <p:blipFill>
          <a:blip r:embed="rId2" cstate="print"/>
          <a:srcRect/>
          <a:stretch>
            <a:fillRect/>
          </a:stretch>
        </p:blipFill>
        <p:spPr bwMode="auto">
          <a:xfrm>
            <a:off x="0" y="0"/>
            <a:ext cx="9144000" cy="7315203"/>
          </a:xfrm>
          <a:prstGeom prst="rect">
            <a:avLst/>
          </a:prstGeom>
          <a:noFill/>
        </p:spPr>
      </p:pic>
      <p:pic>
        <p:nvPicPr>
          <p:cNvPr id="7" name="Picture 6" descr="https://encrypted-tbn2.gstatic.com/images?q=tbn:ANd9GcQbLqMCMELo_axB5tsbB16sJp8-IPFuBM3T21tS70IcZgL0pW_r"/>
          <p:cNvPicPr/>
          <p:nvPr/>
        </p:nvPicPr>
        <p:blipFill>
          <a:blip r:embed="rId3" cstate="print"/>
          <a:srcRect/>
          <a:stretch>
            <a:fillRect/>
          </a:stretch>
        </p:blipFill>
        <p:spPr bwMode="auto">
          <a:xfrm>
            <a:off x="0" y="0"/>
            <a:ext cx="914400" cy="838200"/>
          </a:xfrm>
          <a:prstGeom prst="rect">
            <a:avLst/>
          </a:prstGeom>
          <a:noFill/>
          <a:ln w="9525">
            <a:noFill/>
            <a:miter lim="800000"/>
            <a:headEnd/>
            <a:tailEnd/>
          </a:ln>
        </p:spPr>
      </p:pic>
      <p:sp>
        <p:nvSpPr>
          <p:cNvPr id="8" name="TextBox 7"/>
          <p:cNvSpPr txBox="1"/>
          <p:nvPr/>
        </p:nvSpPr>
        <p:spPr>
          <a:xfrm>
            <a:off x="3276600" y="1600200"/>
            <a:ext cx="1219200" cy="369332"/>
          </a:xfrm>
          <a:prstGeom prst="rect">
            <a:avLst/>
          </a:prstGeom>
          <a:noFill/>
        </p:spPr>
        <p:txBody>
          <a:bodyPr wrap="square" rtlCol="0">
            <a:spAutoFit/>
          </a:bodyPr>
          <a:lstStyle/>
          <a:p>
            <a:endParaRPr lang="en-US" b="1" dirty="0">
              <a:solidFill>
                <a:srgbClr val="FF0000"/>
              </a:solidFill>
            </a:endParaRPr>
          </a:p>
        </p:txBody>
      </p:sp>
      <p:sp>
        <p:nvSpPr>
          <p:cNvPr id="10" name="TextBox 9"/>
          <p:cNvSpPr txBox="1"/>
          <p:nvPr/>
        </p:nvSpPr>
        <p:spPr>
          <a:xfrm>
            <a:off x="1752600" y="2057400"/>
            <a:ext cx="1600200" cy="369332"/>
          </a:xfrm>
          <a:prstGeom prst="rect">
            <a:avLst/>
          </a:prstGeom>
          <a:noFill/>
        </p:spPr>
        <p:txBody>
          <a:bodyPr wrap="square" rtlCol="0">
            <a:spAutoFit/>
          </a:bodyPr>
          <a:lstStyle/>
          <a:p>
            <a:endParaRPr lang="en-US" b="1" dirty="0">
              <a:solidFill>
                <a:srgbClr val="FF0000"/>
              </a:solidFill>
            </a:endParaRPr>
          </a:p>
        </p:txBody>
      </p:sp>
      <p:sp>
        <p:nvSpPr>
          <p:cNvPr id="11" name="TextBox 10"/>
          <p:cNvSpPr txBox="1"/>
          <p:nvPr/>
        </p:nvSpPr>
        <p:spPr>
          <a:xfrm>
            <a:off x="3124200" y="2514600"/>
            <a:ext cx="1600200" cy="369332"/>
          </a:xfrm>
          <a:prstGeom prst="rect">
            <a:avLst/>
          </a:prstGeom>
          <a:noFill/>
        </p:spPr>
        <p:txBody>
          <a:bodyPr wrap="square" rtlCol="0">
            <a:spAutoFit/>
          </a:bodyPr>
          <a:lstStyle/>
          <a:p>
            <a:endParaRPr lang="en-US" b="1" dirty="0">
              <a:solidFill>
                <a:srgbClr val="FF0000"/>
              </a:solidFill>
            </a:endParaRPr>
          </a:p>
        </p:txBody>
      </p:sp>
      <p:sp>
        <p:nvSpPr>
          <p:cNvPr id="12" name="TextBox 11"/>
          <p:cNvSpPr txBox="1"/>
          <p:nvPr/>
        </p:nvSpPr>
        <p:spPr>
          <a:xfrm>
            <a:off x="2667000" y="2971800"/>
            <a:ext cx="1600200" cy="369332"/>
          </a:xfrm>
          <a:prstGeom prst="rect">
            <a:avLst/>
          </a:prstGeom>
          <a:noFill/>
        </p:spPr>
        <p:txBody>
          <a:bodyPr wrap="square" rtlCol="0">
            <a:spAutoFit/>
          </a:bodyPr>
          <a:lstStyle/>
          <a:p>
            <a:endParaRPr lang="en-US" b="1" dirty="0">
              <a:solidFill>
                <a:srgbClr val="FF0000"/>
              </a:solidFill>
            </a:endParaRPr>
          </a:p>
        </p:txBody>
      </p:sp>
      <p:sp>
        <p:nvSpPr>
          <p:cNvPr id="13" name="TextBox 12"/>
          <p:cNvSpPr txBox="1"/>
          <p:nvPr/>
        </p:nvSpPr>
        <p:spPr>
          <a:xfrm>
            <a:off x="2895600" y="3516868"/>
            <a:ext cx="1600200" cy="369332"/>
          </a:xfrm>
          <a:prstGeom prst="rect">
            <a:avLst/>
          </a:prstGeom>
          <a:noFill/>
        </p:spPr>
        <p:txBody>
          <a:bodyPr wrap="square" rtlCol="0">
            <a:spAutoFit/>
          </a:bodyPr>
          <a:lstStyle/>
          <a:p>
            <a:endParaRPr lang="en-US" b="1" dirty="0">
              <a:solidFill>
                <a:srgbClr val="FF0000"/>
              </a:solidFill>
            </a:endParaRPr>
          </a:p>
        </p:txBody>
      </p:sp>
      <p:pic>
        <p:nvPicPr>
          <p:cNvPr id="17" name="Picture 3"/>
          <p:cNvPicPr>
            <a:picLocks noChangeAspect="1" noChangeArrowheads="1"/>
          </p:cNvPicPr>
          <p:nvPr/>
        </p:nvPicPr>
        <p:blipFill>
          <a:blip r:embed="rId4" cstate="print"/>
          <a:srcRect/>
          <a:stretch>
            <a:fillRect/>
          </a:stretch>
        </p:blipFill>
        <p:spPr bwMode="auto">
          <a:xfrm>
            <a:off x="8229600" y="6972300"/>
            <a:ext cx="914400" cy="342900"/>
          </a:xfrm>
          <a:prstGeom prst="rect">
            <a:avLst/>
          </a:prstGeom>
          <a:noFill/>
          <a:ln w="9525">
            <a:noFill/>
            <a:miter lim="800000"/>
            <a:headEnd/>
            <a:tailEnd/>
          </a:ln>
          <a:effectLst/>
        </p:spPr>
      </p:pic>
      <p:pic>
        <p:nvPicPr>
          <p:cNvPr id="7170" name="Picture 2"/>
          <p:cNvPicPr>
            <a:picLocks noChangeAspect="1" noChangeArrowheads="1"/>
          </p:cNvPicPr>
          <p:nvPr/>
        </p:nvPicPr>
        <p:blipFill>
          <a:blip r:embed="rId5"/>
          <a:srcRect/>
          <a:stretch>
            <a:fillRect/>
          </a:stretch>
        </p:blipFill>
        <p:spPr bwMode="auto">
          <a:xfrm>
            <a:off x="1295400" y="228600"/>
            <a:ext cx="6630735" cy="6516591"/>
          </a:xfrm>
          <a:prstGeom prst="rect">
            <a:avLst/>
          </a:prstGeom>
          <a:noFill/>
          <a:ln w="9525">
            <a:noFill/>
            <a:miter lim="800000"/>
            <a:headEnd/>
            <a:tailEnd/>
          </a:ln>
          <a:effectLst/>
        </p:spPr>
      </p:pic>
      <p:sp>
        <p:nvSpPr>
          <p:cNvPr id="22" name="TextBox 21"/>
          <p:cNvSpPr txBox="1"/>
          <p:nvPr/>
        </p:nvSpPr>
        <p:spPr>
          <a:xfrm>
            <a:off x="2362200" y="152400"/>
            <a:ext cx="1066800" cy="369332"/>
          </a:xfrm>
          <a:prstGeom prst="rect">
            <a:avLst/>
          </a:prstGeom>
          <a:noFill/>
        </p:spPr>
        <p:txBody>
          <a:bodyPr wrap="square" rtlCol="0">
            <a:spAutoFit/>
          </a:bodyPr>
          <a:lstStyle/>
          <a:p>
            <a:r>
              <a:rPr lang="es-ES" dirty="0">
                <a:solidFill>
                  <a:srgbClr val="FF0000"/>
                </a:solidFill>
              </a:rPr>
              <a:t>cananea</a:t>
            </a:r>
            <a:endParaRPr lang="en-US" dirty="0">
              <a:solidFill>
                <a:srgbClr val="FF0000"/>
              </a:solidFill>
            </a:endParaRPr>
          </a:p>
        </p:txBody>
      </p:sp>
      <p:sp>
        <p:nvSpPr>
          <p:cNvPr id="23" name="TextBox 22"/>
          <p:cNvSpPr txBox="1"/>
          <p:nvPr/>
        </p:nvSpPr>
        <p:spPr>
          <a:xfrm>
            <a:off x="4495800" y="381000"/>
            <a:ext cx="1295400" cy="369332"/>
          </a:xfrm>
          <a:prstGeom prst="rect">
            <a:avLst/>
          </a:prstGeom>
          <a:noFill/>
        </p:spPr>
        <p:txBody>
          <a:bodyPr wrap="square" rtlCol="0">
            <a:spAutoFit/>
          </a:bodyPr>
          <a:lstStyle/>
          <a:p>
            <a:r>
              <a:rPr lang="es-ES" dirty="0">
                <a:solidFill>
                  <a:srgbClr val="FF0000"/>
                </a:solidFill>
              </a:rPr>
              <a:t>compasión</a:t>
            </a:r>
            <a:endParaRPr lang="en-US" dirty="0">
              <a:solidFill>
                <a:srgbClr val="FF0000"/>
              </a:solidFill>
            </a:endParaRPr>
          </a:p>
        </p:txBody>
      </p:sp>
      <p:sp>
        <p:nvSpPr>
          <p:cNvPr id="24" name="TextBox 23"/>
          <p:cNvSpPr txBox="1"/>
          <p:nvPr/>
        </p:nvSpPr>
        <p:spPr>
          <a:xfrm>
            <a:off x="3505200" y="685800"/>
            <a:ext cx="1524000" cy="369332"/>
          </a:xfrm>
          <a:prstGeom prst="rect">
            <a:avLst/>
          </a:prstGeom>
          <a:noFill/>
        </p:spPr>
        <p:txBody>
          <a:bodyPr wrap="square" rtlCol="0">
            <a:spAutoFit/>
          </a:bodyPr>
          <a:lstStyle/>
          <a:p>
            <a:r>
              <a:rPr lang="es-ES" dirty="0">
                <a:solidFill>
                  <a:srgbClr val="FF0000"/>
                </a:solidFill>
              </a:rPr>
              <a:t>endemoniada</a:t>
            </a:r>
            <a:endParaRPr lang="en-US" dirty="0">
              <a:solidFill>
                <a:srgbClr val="FF0000"/>
              </a:solidFill>
            </a:endParaRPr>
          </a:p>
        </p:txBody>
      </p:sp>
      <p:sp>
        <p:nvSpPr>
          <p:cNvPr id="25" name="TextBox 24"/>
          <p:cNvSpPr txBox="1"/>
          <p:nvPr/>
        </p:nvSpPr>
        <p:spPr>
          <a:xfrm>
            <a:off x="5410200" y="1066800"/>
            <a:ext cx="1371600" cy="369332"/>
          </a:xfrm>
          <a:prstGeom prst="rect">
            <a:avLst/>
          </a:prstGeom>
          <a:noFill/>
        </p:spPr>
        <p:txBody>
          <a:bodyPr wrap="square" rtlCol="0">
            <a:spAutoFit/>
          </a:bodyPr>
          <a:lstStyle/>
          <a:p>
            <a:r>
              <a:rPr lang="es-ES" dirty="0">
                <a:solidFill>
                  <a:srgbClr val="FF0000"/>
                </a:solidFill>
              </a:rPr>
              <a:t>discípulos</a:t>
            </a:r>
            <a:endParaRPr lang="en-US" dirty="0">
              <a:solidFill>
                <a:srgbClr val="FF0000"/>
              </a:solidFill>
            </a:endParaRPr>
          </a:p>
        </p:txBody>
      </p:sp>
      <p:sp>
        <p:nvSpPr>
          <p:cNvPr id="26" name="TextBox 25"/>
          <p:cNvSpPr txBox="1"/>
          <p:nvPr/>
        </p:nvSpPr>
        <p:spPr>
          <a:xfrm>
            <a:off x="3810000" y="2209800"/>
            <a:ext cx="1066800" cy="369332"/>
          </a:xfrm>
          <a:prstGeom prst="rect">
            <a:avLst/>
          </a:prstGeom>
          <a:noFill/>
        </p:spPr>
        <p:txBody>
          <a:bodyPr wrap="square" rtlCol="0">
            <a:spAutoFit/>
          </a:bodyPr>
          <a:lstStyle/>
          <a:p>
            <a:r>
              <a:rPr lang="es-ES" dirty="0">
                <a:solidFill>
                  <a:srgbClr val="FF0000"/>
                </a:solidFill>
              </a:rPr>
              <a:t>ovejas</a:t>
            </a:r>
            <a:endParaRPr lang="en-US" dirty="0">
              <a:solidFill>
                <a:srgbClr val="FF0000"/>
              </a:solidFill>
            </a:endParaRPr>
          </a:p>
        </p:txBody>
      </p:sp>
      <p:sp>
        <p:nvSpPr>
          <p:cNvPr id="27" name="TextBox 26"/>
          <p:cNvSpPr txBox="1"/>
          <p:nvPr/>
        </p:nvSpPr>
        <p:spPr>
          <a:xfrm>
            <a:off x="1447800" y="3200400"/>
            <a:ext cx="1219200" cy="369332"/>
          </a:xfrm>
          <a:prstGeom prst="rect">
            <a:avLst/>
          </a:prstGeom>
          <a:noFill/>
        </p:spPr>
        <p:txBody>
          <a:bodyPr wrap="square" rtlCol="0">
            <a:spAutoFit/>
          </a:bodyPr>
          <a:lstStyle/>
          <a:p>
            <a:r>
              <a:rPr lang="es-ES" dirty="0">
                <a:solidFill>
                  <a:srgbClr val="FF0000"/>
                </a:solidFill>
              </a:rPr>
              <a:t>ayúdame</a:t>
            </a:r>
            <a:endParaRPr lang="en-US" dirty="0">
              <a:solidFill>
                <a:srgbClr val="FF0000"/>
              </a:solidFill>
            </a:endParaRPr>
          </a:p>
        </p:txBody>
      </p:sp>
      <p:sp>
        <p:nvSpPr>
          <p:cNvPr id="28" name="TextBox 27"/>
          <p:cNvSpPr txBox="1"/>
          <p:nvPr/>
        </p:nvSpPr>
        <p:spPr>
          <a:xfrm>
            <a:off x="1752600" y="3886200"/>
            <a:ext cx="990600" cy="369332"/>
          </a:xfrm>
          <a:prstGeom prst="rect">
            <a:avLst/>
          </a:prstGeom>
          <a:noFill/>
        </p:spPr>
        <p:txBody>
          <a:bodyPr wrap="square" rtlCol="0">
            <a:spAutoFit/>
          </a:bodyPr>
          <a:lstStyle/>
          <a:p>
            <a:r>
              <a:rPr lang="es-ES" dirty="0">
                <a:solidFill>
                  <a:srgbClr val="FF0000"/>
                </a:solidFill>
              </a:rPr>
              <a:t>perros</a:t>
            </a:r>
            <a:endParaRPr lang="en-US" dirty="0">
              <a:solidFill>
                <a:srgbClr val="FF0000"/>
              </a:solidFill>
            </a:endParaRPr>
          </a:p>
        </p:txBody>
      </p:sp>
      <p:sp>
        <p:nvSpPr>
          <p:cNvPr id="29" name="TextBox 28"/>
          <p:cNvSpPr txBox="1"/>
          <p:nvPr/>
        </p:nvSpPr>
        <p:spPr>
          <a:xfrm>
            <a:off x="5410200" y="4355068"/>
            <a:ext cx="1219200" cy="369332"/>
          </a:xfrm>
          <a:prstGeom prst="rect">
            <a:avLst/>
          </a:prstGeom>
          <a:noFill/>
        </p:spPr>
        <p:txBody>
          <a:bodyPr wrap="square" rtlCol="0">
            <a:spAutoFit/>
          </a:bodyPr>
          <a:lstStyle/>
          <a:p>
            <a:r>
              <a:rPr lang="es-ES" dirty="0">
                <a:solidFill>
                  <a:srgbClr val="FF0000"/>
                </a:solidFill>
              </a:rPr>
              <a:t>migajas</a:t>
            </a:r>
            <a:endParaRPr lang="en-US" dirty="0">
              <a:solidFill>
                <a:srgbClr val="FF0000"/>
              </a:solidFill>
            </a:endParaRPr>
          </a:p>
        </p:txBody>
      </p:sp>
      <p:sp>
        <p:nvSpPr>
          <p:cNvPr id="30" name="TextBox 29"/>
          <p:cNvSpPr txBox="1"/>
          <p:nvPr/>
        </p:nvSpPr>
        <p:spPr>
          <a:xfrm>
            <a:off x="1752600" y="4648200"/>
            <a:ext cx="1066800" cy="369332"/>
          </a:xfrm>
          <a:prstGeom prst="rect">
            <a:avLst/>
          </a:prstGeom>
          <a:noFill/>
        </p:spPr>
        <p:txBody>
          <a:bodyPr wrap="square" rtlCol="0">
            <a:spAutoFit/>
          </a:bodyPr>
          <a:lstStyle/>
          <a:p>
            <a:r>
              <a:rPr lang="es-ES" dirty="0">
                <a:solidFill>
                  <a:srgbClr val="FF0000"/>
                </a:solidFill>
              </a:rPr>
              <a:t>mesa</a:t>
            </a:r>
            <a:endParaRPr lang="en-US" dirty="0">
              <a:solidFill>
                <a:srgbClr val="FF0000"/>
              </a:solidFill>
            </a:endParaRPr>
          </a:p>
        </p:txBody>
      </p:sp>
      <p:sp>
        <p:nvSpPr>
          <p:cNvPr id="31" name="TextBox 30"/>
          <p:cNvSpPr txBox="1"/>
          <p:nvPr/>
        </p:nvSpPr>
        <p:spPr>
          <a:xfrm>
            <a:off x="3733800" y="5040868"/>
            <a:ext cx="838200" cy="369332"/>
          </a:xfrm>
          <a:prstGeom prst="rect">
            <a:avLst/>
          </a:prstGeom>
          <a:noFill/>
        </p:spPr>
        <p:txBody>
          <a:bodyPr wrap="square" rtlCol="0">
            <a:spAutoFit/>
          </a:bodyPr>
          <a:lstStyle/>
          <a:p>
            <a:r>
              <a:rPr lang="es-ES" dirty="0">
                <a:solidFill>
                  <a:srgbClr val="FF0000"/>
                </a:solidFill>
              </a:rPr>
              <a:t>fe</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20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wipe(down)">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4">
                                            <p:txEl>
                                              <p:pRg st="0" end="0"/>
                                            </p:txEl>
                                          </p:spTgt>
                                        </p:tgtEl>
                                        <p:attrNameLst>
                                          <p:attrName>style.visibility</p:attrName>
                                        </p:attrNameLst>
                                      </p:cBhvr>
                                      <p:to>
                                        <p:strVal val="visible"/>
                                      </p:to>
                                    </p:set>
                                    <p:anim calcmode="lin" valueType="num">
                                      <p:cBhvr additive="base">
                                        <p:cTn id="17"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5">
                                            <p:txEl>
                                              <p:pRg st="0" end="0"/>
                                            </p:txEl>
                                          </p:spTgt>
                                        </p:tgtEl>
                                        <p:attrNameLst>
                                          <p:attrName>style.visibility</p:attrName>
                                        </p:attrNameLst>
                                      </p:cBhvr>
                                      <p:to>
                                        <p:strVal val="visible"/>
                                      </p:to>
                                    </p:set>
                                    <p:animEffect transition="in" filter="wipe(down)">
                                      <p:cBhvr>
                                        <p:cTn id="23" dur="500"/>
                                        <p:tgtEl>
                                          <p:spTgt spid="2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
                                            <p:txEl>
                                              <p:pRg st="0" end="0"/>
                                            </p:txEl>
                                          </p:spTgt>
                                        </p:tgtEl>
                                        <p:attrNameLst>
                                          <p:attrName>style.visibility</p:attrName>
                                        </p:attrNameLst>
                                      </p:cBhvr>
                                      <p:to>
                                        <p:strVal val="visible"/>
                                      </p:to>
                                    </p:set>
                                    <p:animEffect transition="in" filter="fade">
                                      <p:cBhvr>
                                        <p:cTn id="28" dur="2000"/>
                                        <p:tgtEl>
                                          <p:spTgt spid="2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7">
                                            <p:txEl>
                                              <p:pRg st="0" end="0"/>
                                            </p:txEl>
                                          </p:spTgt>
                                        </p:tgtEl>
                                        <p:attrNameLst>
                                          <p:attrName>style.visibility</p:attrName>
                                        </p:attrNameLst>
                                      </p:cBhvr>
                                      <p:to>
                                        <p:strVal val="visible"/>
                                      </p:to>
                                    </p:set>
                                    <p:animEffect transition="in" filter="wipe(down)">
                                      <p:cBhvr>
                                        <p:cTn id="33" dur="500"/>
                                        <p:tgtEl>
                                          <p:spTgt spid="27">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8">
                                            <p:txEl>
                                              <p:pRg st="0" end="0"/>
                                            </p:txEl>
                                          </p:spTgt>
                                        </p:tgtEl>
                                        <p:attrNameLst>
                                          <p:attrName>style.visibility</p:attrName>
                                        </p:attrNameLst>
                                      </p:cBhvr>
                                      <p:to>
                                        <p:strVal val="visible"/>
                                      </p:to>
                                    </p:set>
                                    <p:animEffect transition="in" filter="fade">
                                      <p:cBhvr>
                                        <p:cTn id="38" dur="2000"/>
                                        <p:tgtEl>
                                          <p:spTgt spid="28">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9">
                                            <p:txEl>
                                              <p:pRg st="0" end="0"/>
                                            </p:txEl>
                                          </p:spTgt>
                                        </p:tgtEl>
                                        <p:attrNameLst>
                                          <p:attrName>style.visibility</p:attrName>
                                        </p:attrNameLst>
                                      </p:cBhvr>
                                      <p:to>
                                        <p:strVal val="visible"/>
                                      </p:to>
                                    </p:set>
                                    <p:animEffect transition="in" filter="wipe(down)">
                                      <p:cBhvr>
                                        <p:cTn id="43" dur="500"/>
                                        <p:tgtEl>
                                          <p:spTgt spid="29">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0">
                                            <p:txEl>
                                              <p:pRg st="0" end="0"/>
                                            </p:txEl>
                                          </p:spTgt>
                                        </p:tgtEl>
                                        <p:attrNameLst>
                                          <p:attrName>style.visibility</p:attrName>
                                        </p:attrNameLst>
                                      </p:cBhvr>
                                      <p:to>
                                        <p:strVal val="visible"/>
                                      </p:to>
                                    </p:set>
                                    <p:animEffect transition="in" filter="fade">
                                      <p:cBhvr>
                                        <p:cTn id="48" dur="2000"/>
                                        <p:tgtEl>
                                          <p:spTgt spid="30">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1">
                                            <p:txEl>
                                              <p:pRg st="0" end="0"/>
                                            </p:txEl>
                                          </p:spTgt>
                                        </p:tgtEl>
                                        <p:attrNameLst>
                                          <p:attrName>style.visibility</p:attrName>
                                        </p:attrNameLst>
                                      </p:cBhvr>
                                      <p:to>
                                        <p:strVal val="visible"/>
                                      </p:to>
                                    </p:set>
                                    <p:animEffect transition="in" filter="fade">
                                      <p:cBhvr>
                                        <p:cTn id="53" dur="20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allAtOnce"/>
      <p:bldP spid="23" grpId="0" build="allAtOnce"/>
      <p:bldP spid="24" grpId="0" build="allAtOnce"/>
      <p:bldP spid="25" grpId="0" build="allAtOnce"/>
      <p:bldP spid="26" grpId="0" build="allAtOnce"/>
      <p:bldP spid="27" grpId="0" build="allAtOnce"/>
      <p:bldP spid="28" grpId="0" build="allAtOnce"/>
      <p:bldP spid="29" grpId="0" build="allAtOnce"/>
      <p:bldP spid="30" grpId="0" build="allAtOnce"/>
      <p:bldP spid="31"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Green background Power Point Template"/>
          <p:cNvPicPr>
            <a:picLocks noChangeAspect="1" noChangeArrowheads="1"/>
          </p:cNvPicPr>
          <p:nvPr/>
        </p:nvPicPr>
        <p:blipFill>
          <a:blip r:embed="rId2" cstate="print"/>
          <a:srcRect/>
          <a:stretch>
            <a:fillRect/>
          </a:stretch>
        </p:blipFill>
        <p:spPr bwMode="auto">
          <a:xfrm>
            <a:off x="0" y="0"/>
            <a:ext cx="9144000" cy="7315203"/>
          </a:xfrm>
          <a:prstGeom prst="rect">
            <a:avLst/>
          </a:prstGeom>
          <a:noFill/>
        </p:spPr>
      </p:pic>
      <p:pic>
        <p:nvPicPr>
          <p:cNvPr id="7" name="Picture 6" descr="https://encrypted-tbn2.gstatic.com/images?q=tbn:ANd9GcQbLqMCMELo_axB5tsbB16sJp8-IPFuBM3T21tS70IcZgL0pW_r"/>
          <p:cNvPicPr/>
          <p:nvPr/>
        </p:nvPicPr>
        <p:blipFill>
          <a:blip r:embed="rId3" cstate="print"/>
          <a:srcRect/>
          <a:stretch>
            <a:fillRect/>
          </a:stretch>
        </p:blipFill>
        <p:spPr bwMode="auto">
          <a:xfrm>
            <a:off x="0" y="0"/>
            <a:ext cx="914400" cy="838200"/>
          </a:xfrm>
          <a:prstGeom prst="rect">
            <a:avLst/>
          </a:prstGeom>
          <a:noFill/>
          <a:ln w="9525">
            <a:noFill/>
            <a:miter lim="800000"/>
            <a:headEnd/>
            <a:tailEnd/>
          </a:ln>
        </p:spPr>
      </p:pic>
      <p:sp>
        <p:nvSpPr>
          <p:cNvPr id="16" name="TextBox 15"/>
          <p:cNvSpPr txBox="1"/>
          <p:nvPr/>
        </p:nvSpPr>
        <p:spPr>
          <a:xfrm>
            <a:off x="1600200" y="457200"/>
            <a:ext cx="7162800" cy="1446550"/>
          </a:xfrm>
          <a:prstGeom prst="rect">
            <a:avLst/>
          </a:prstGeom>
          <a:noFill/>
        </p:spPr>
        <p:txBody>
          <a:bodyPr wrap="square" rtlCol="0">
            <a:spAutoFit/>
          </a:bodyPr>
          <a:lstStyle/>
          <a:p>
            <a:r>
              <a:rPr lang="en-US" sz="8800" b="1" dirty="0"/>
              <a:t>ORACION</a:t>
            </a:r>
          </a:p>
        </p:txBody>
      </p:sp>
      <p:sp>
        <p:nvSpPr>
          <p:cNvPr id="17" name="TextBox 16"/>
          <p:cNvSpPr txBox="1"/>
          <p:nvPr/>
        </p:nvSpPr>
        <p:spPr>
          <a:xfrm>
            <a:off x="152400" y="2133600"/>
            <a:ext cx="5181600" cy="2862322"/>
          </a:xfrm>
          <a:prstGeom prst="rect">
            <a:avLst/>
          </a:prstGeom>
          <a:noFill/>
        </p:spPr>
        <p:txBody>
          <a:bodyPr wrap="square" rtlCol="0">
            <a:spAutoFit/>
          </a:bodyPr>
          <a:lstStyle/>
          <a:p>
            <a:pPr algn="just"/>
            <a:r>
              <a:rPr lang="es-ES" sz="2000" dirty="0"/>
              <a:t>Oh Jesús, manso y humilde de corazón, óyeme. </a:t>
            </a:r>
          </a:p>
          <a:p>
            <a:pPr algn="just"/>
            <a:r>
              <a:rPr lang="es-ES" sz="2000" dirty="0"/>
              <a:t>Del deseo de ser alabado(a), </a:t>
            </a:r>
            <a:r>
              <a:rPr lang="es-ES" sz="2000" b="1" dirty="0"/>
              <a:t>sálvame Señor</a:t>
            </a:r>
            <a:r>
              <a:rPr lang="es-ES" sz="2000" dirty="0"/>
              <a:t>. </a:t>
            </a:r>
          </a:p>
          <a:p>
            <a:pPr algn="just"/>
            <a:r>
              <a:rPr lang="es-ES" sz="2000" dirty="0"/>
              <a:t>Del deseo de ser preferido(a) por otros, </a:t>
            </a:r>
            <a:r>
              <a:rPr lang="es-ES" sz="2000" b="1" dirty="0"/>
              <a:t>sálvame Señor. </a:t>
            </a:r>
          </a:p>
          <a:p>
            <a:pPr algn="just"/>
            <a:r>
              <a:rPr lang="es-ES" sz="2000" dirty="0"/>
              <a:t>Del deseo de ser consultado(a), </a:t>
            </a:r>
            <a:r>
              <a:rPr lang="es-ES" sz="2000" b="1" dirty="0"/>
              <a:t>sálvame Señor</a:t>
            </a:r>
            <a:r>
              <a:rPr lang="es-ES" sz="2000" dirty="0"/>
              <a:t>. </a:t>
            </a:r>
          </a:p>
          <a:p>
            <a:pPr algn="just"/>
            <a:r>
              <a:rPr lang="es-ES" sz="2000" dirty="0"/>
              <a:t>Del miedo de ser humillado(a), </a:t>
            </a:r>
            <a:r>
              <a:rPr lang="es-ES" sz="2000" b="1" dirty="0"/>
              <a:t>sálvame Señor.</a:t>
            </a:r>
          </a:p>
          <a:p>
            <a:pPr algn="just"/>
            <a:r>
              <a:rPr lang="es-ES" sz="2000" dirty="0"/>
              <a:t>Del miedo de ser odiado(a), </a:t>
            </a:r>
            <a:r>
              <a:rPr lang="es-ES" sz="2000" b="1" dirty="0"/>
              <a:t>sálvame Señor </a:t>
            </a:r>
          </a:p>
          <a:p>
            <a:pPr algn="just"/>
            <a:r>
              <a:rPr lang="es-ES" sz="2000" dirty="0"/>
              <a:t>Del miedo de ser olvidado(a), </a:t>
            </a:r>
            <a:r>
              <a:rPr lang="es-ES" sz="2000" b="1" dirty="0"/>
              <a:t>sálvame Señor </a:t>
            </a:r>
            <a:r>
              <a:rPr lang="es-ES" sz="2000" dirty="0"/>
              <a:t>Del miedo de ser burlado(a), </a:t>
            </a:r>
            <a:r>
              <a:rPr lang="es-ES" sz="2000" b="1" dirty="0"/>
              <a:t>sálvame Señor</a:t>
            </a:r>
            <a:endParaRPr lang="en-US" sz="2000" b="1" dirty="0"/>
          </a:p>
        </p:txBody>
      </p:sp>
      <p:pic>
        <p:nvPicPr>
          <p:cNvPr id="28674" name="Picture 2" descr="CLASE ROQUITAS: EL TEMPLO ES UN LUGAR PARA ORAR"/>
          <p:cNvPicPr>
            <a:picLocks noChangeAspect="1" noChangeArrowheads="1"/>
          </p:cNvPicPr>
          <p:nvPr/>
        </p:nvPicPr>
        <p:blipFill>
          <a:blip r:embed="rId4" cstate="print"/>
          <a:srcRect/>
          <a:stretch>
            <a:fillRect/>
          </a:stretch>
        </p:blipFill>
        <p:spPr bwMode="auto">
          <a:xfrm>
            <a:off x="5486400" y="1828800"/>
            <a:ext cx="3371850" cy="4524375"/>
          </a:xfrm>
          <a:prstGeom prst="rect">
            <a:avLst/>
          </a:prstGeom>
          <a:noFill/>
        </p:spPr>
      </p:pic>
      <p:pic>
        <p:nvPicPr>
          <p:cNvPr id="28675" name="Picture 3"/>
          <p:cNvPicPr>
            <a:picLocks noChangeAspect="1" noChangeArrowheads="1"/>
          </p:cNvPicPr>
          <p:nvPr/>
        </p:nvPicPr>
        <p:blipFill>
          <a:blip r:embed="rId5" cstate="print"/>
          <a:srcRect/>
          <a:stretch>
            <a:fillRect/>
          </a:stretch>
        </p:blipFill>
        <p:spPr bwMode="auto">
          <a:xfrm>
            <a:off x="8229600" y="6972300"/>
            <a:ext cx="914400" cy="342900"/>
          </a:xfrm>
          <a:prstGeom prst="rect">
            <a:avLst/>
          </a:prstGeom>
          <a:noFill/>
          <a:ln w="9525">
            <a:noFill/>
            <a:miter lim="800000"/>
            <a:headEnd/>
            <a:tailEnd/>
          </a:ln>
          <a:effectLst/>
        </p:spPr>
      </p:pic>
      <p:sp>
        <p:nvSpPr>
          <p:cNvPr id="9" name="Rectangle 8"/>
          <p:cNvSpPr/>
          <p:nvPr/>
        </p:nvSpPr>
        <p:spPr>
          <a:xfrm>
            <a:off x="583870" y="5367992"/>
            <a:ext cx="4572000" cy="923330"/>
          </a:xfrm>
          <a:prstGeom prst="rect">
            <a:avLst/>
          </a:prstGeom>
        </p:spPr>
        <p:txBody>
          <a:bodyPr>
            <a:spAutoFit/>
          </a:bodyPr>
          <a:lstStyle/>
          <a:p>
            <a:r>
              <a:rPr lang="es-ES" dirty="0"/>
              <a:t>Canción: Eres mi Dios, VDF </a:t>
            </a:r>
            <a:r>
              <a:rPr lang="es-ES" dirty="0" err="1"/>
              <a:t>Kids</a:t>
            </a:r>
            <a:r>
              <a:rPr lang="es-ES" dirty="0"/>
              <a:t>, (</a:t>
            </a:r>
            <a:r>
              <a:rPr lang="es-ES" dirty="0" err="1"/>
              <a:t>Ctrl</a:t>
            </a:r>
            <a:r>
              <a:rPr lang="es-ES" dirty="0"/>
              <a:t> </a:t>
            </a:r>
            <a:r>
              <a:rPr lang="es-ES" dirty="0" err="1"/>
              <a:t>Click</a:t>
            </a:r>
            <a:r>
              <a:rPr lang="es-ES" dirty="0"/>
              <a:t>) </a:t>
            </a:r>
            <a:r>
              <a:rPr lang="es-ES" dirty="0">
                <a:hlinkClick r:id="rId6"/>
              </a:rPr>
              <a:t>https://youtu.be/14BUInw8eRk</a:t>
            </a:r>
            <a:endParaRPr lang="es-ES" dirty="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56" name="Picture 16" descr="Hofmann - Tu álbum digital de fotos personalizado"/>
          <p:cNvPicPr>
            <a:picLocks noChangeAspect="1" noChangeArrowheads="1"/>
          </p:cNvPicPr>
          <p:nvPr/>
        </p:nvPicPr>
        <p:blipFill>
          <a:blip r:embed="rId2"/>
          <a:srcRect/>
          <a:stretch>
            <a:fillRect/>
          </a:stretch>
        </p:blipFill>
        <p:spPr bwMode="auto">
          <a:xfrm>
            <a:off x="10688" y="0"/>
            <a:ext cx="9137268" cy="6858000"/>
          </a:xfrm>
          <a:prstGeom prst="rect">
            <a:avLst/>
          </a:prstGeom>
          <a:noFill/>
        </p:spPr>
      </p:pic>
      <p:sp>
        <p:nvSpPr>
          <p:cNvPr id="7" name="TextBox 6"/>
          <p:cNvSpPr txBox="1"/>
          <p:nvPr/>
        </p:nvSpPr>
        <p:spPr>
          <a:xfrm>
            <a:off x="1219200" y="457200"/>
            <a:ext cx="7696200" cy="830997"/>
          </a:xfrm>
          <a:prstGeom prst="rect">
            <a:avLst/>
          </a:prstGeom>
          <a:noFill/>
        </p:spPr>
        <p:txBody>
          <a:bodyPr wrap="square" rtlCol="0">
            <a:spAutoFit/>
          </a:bodyPr>
          <a:lstStyle/>
          <a:p>
            <a:r>
              <a:rPr lang="en-US" sz="4800" dirty="0"/>
              <a:t>¿</a:t>
            </a:r>
            <a:r>
              <a:rPr lang="en-US" sz="4800" b="1" dirty="0" err="1"/>
              <a:t>Qué</a:t>
            </a:r>
            <a:r>
              <a:rPr lang="en-US" sz="4800" b="1" dirty="0"/>
              <a:t> </a:t>
            </a:r>
            <a:r>
              <a:rPr lang="en-US" sz="4800" b="1" dirty="0" err="1"/>
              <a:t>significa</a:t>
            </a:r>
            <a:r>
              <a:rPr lang="en-US" sz="4800" dirty="0"/>
              <a:t> </a:t>
            </a:r>
            <a:r>
              <a:rPr lang="en-US" sz="4800" b="1" dirty="0"/>
              <a:t>“Asunción”</a:t>
            </a:r>
            <a:r>
              <a:rPr lang="en-US" sz="4800" dirty="0"/>
              <a:t>?</a:t>
            </a:r>
            <a:endParaRPr lang="en-US" sz="4800" b="1" dirty="0"/>
          </a:p>
        </p:txBody>
      </p:sp>
      <p:sp>
        <p:nvSpPr>
          <p:cNvPr id="6" name="TextBox 5"/>
          <p:cNvSpPr txBox="1"/>
          <p:nvPr/>
        </p:nvSpPr>
        <p:spPr>
          <a:xfrm>
            <a:off x="304800" y="2590800"/>
            <a:ext cx="3048000" cy="2062103"/>
          </a:xfrm>
          <a:prstGeom prst="rect">
            <a:avLst/>
          </a:prstGeom>
          <a:noFill/>
        </p:spPr>
        <p:txBody>
          <a:bodyPr wrap="square" rtlCol="0">
            <a:spAutoFit/>
          </a:bodyPr>
          <a:lstStyle/>
          <a:p>
            <a:pPr algn="ctr"/>
            <a:r>
              <a:rPr lang="es-ES" sz="3200" b="1" dirty="0"/>
              <a:t>Significa ser llevado al cielo por Dios o por los ángeles.</a:t>
            </a:r>
            <a:endParaRPr lang="en-US" sz="3200" b="1" dirty="0"/>
          </a:p>
        </p:txBody>
      </p:sp>
      <p:sp>
        <p:nvSpPr>
          <p:cNvPr id="35846" name="AutoShape 6" descr="La espada de la tristeza, traspasaba su... - Angelitos Del Cielo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48" name="AutoShape 8" descr="Angelitos Del Cielo - Posts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5854" name="Picture 14" descr="Mis ilustraciones: Asunción de María al cielo."/>
          <p:cNvPicPr>
            <a:picLocks noChangeAspect="1" noChangeArrowheads="1"/>
          </p:cNvPicPr>
          <p:nvPr/>
        </p:nvPicPr>
        <p:blipFill>
          <a:blip r:embed="rId3"/>
          <a:srcRect/>
          <a:stretch>
            <a:fillRect/>
          </a:stretch>
        </p:blipFill>
        <p:spPr bwMode="auto">
          <a:xfrm>
            <a:off x="3505200" y="1676400"/>
            <a:ext cx="4052923" cy="49911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5854"/>
                                        </p:tgtEl>
                                        <p:attrNameLst>
                                          <p:attrName>style.visibility</p:attrName>
                                        </p:attrNameLst>
                                      </p:cBhvr>
                                      <p:to>
                                        <p:strVal val="visible"/>
                                      </p:to>
                                    </p:set>
                                    <p:animEffect transition="in" filter="fade">
                                      <p:cBhvr>
                                        <p:cTn id="7" dur="1000"/>
                                        <p:tgtEl>
                                          <p:spTgt spid="35854"/>
                                        </p:tgtEl>
                                      </p:cBhvr>
                                    </p:animEffect>
                                    <p:anim calcmode="lin" valueType="num">
                                      <p:cBhvr>
                                        <p:cTn id="8" dur="1000" fill="hold"/>
                                        <p:tgtEl>
                                          <p:spTgt spid="35854"/>
                                        </p:tgtEl>
                                        <p:attrNameLst>
                                          <p:attrName>ppt_x</p:attrName>
                                        </p:attrNameLst>
                                      </p:cBhvr>
                                      <p:tavLst>
                                        <p:tav tm="0">
                                          <p:val>
                                            <p:strVal val="#ppt_x"/>
                                          </p:val>
                                        </p:tav>
                                        <p:tav tm="100000">
                                          <p:val>
                                            <p:strVal val="#ppt_x"/>
                                          </p:val>
                                        </p:tav>
                                      </p:tavLst>
                                    </p:anim>
                                    <p:anim calcmode="lin" valueType="num">
                                      <p:cBhvr>
                                        <p:cTn id="9" dur="1000" fill="hold"/>
                                        <p:tgtEl>
                                          <p:spTgt spid="358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0" name="Picture 6" descr="Hofmann - Tu álbum digital de fotos personalizado"/>
          <p:cNvPicPr>
            <a:picLocks noChangeAspect="1" noChangeArrowheads="1"/>
          </p:cNvPicPr>
          <p:nvPr/>
        </p:nvPicPr>
        <p:blipFill>
          <a:blip r:embed="rId2"/>
          <a:srcRect/>
          <a:stretch>
            <a:fillRect/>
          </a:stretch>
        </p:blipFill>
        <p:spPr bwMode="auto">
          <a:xfrm>
            <a:off x="0" y="0"/>
            <a:ext cx="9137268" cy="6858000"/>
          </a:xfrm>
          <a:prstGeom prst="rect">
            <a:avLst/>
          </a:prstGeom>
          <a:noFill/>
        </p:spPr>
      </p:pic>
      <p:sp>
        <p:nvSpPr>
          <p:cNvPr id="7" name="TextBox 6"/>
          <p:cNvSpPr txBox="1"/>
          <p:nvPr/>
        </p:nvSpPr>
        <p:spPr>
          <a:xfrm>
            <a:off x="1475509" y="23771"/>
            <a:ext cx="7086600" cy="1446550"/>
          </a:xfrm>
          <a:prstGeom prst="rect">
            <a:avLst/>
          </a:prstGeom>
          <a:noFill/>
        </p:spPr>
        <p:txBody>
          <a:bodyPr wrap="square" rtlCol="0">
            <a:spAutoFit/>
          </a:bodyPr>
          <a:lstStyle/>
          <a:p>
            <a:pPr algn="ctr"/>
            <a:r>
              <a:rPr lang="en-US" sz="4800" dirty="0"/>
              <a:t>¿</a:t>
            </a:r>
            <a:r>
              <a:rPr lang="es-ES" sz="4000" b="1" dirty="0"/>
              <a:t>Qué celebramos el día de la Asunción de la Virgen María</a:t>
            </a:r>
            <a:r>
              <a:rPr lang="es-ES" sz="4000" dirty="0"/>
              <a:t>?</a:t>
            </a:r>
            <a:endParaRPr lang="en-US" sz="4000" b="1" dirty="0"/>
          </a:p>
        </p:txBody>
      </p:sp>
      <p:sp>
        <p:nvSpPr>
          <p:cNvPr id="6" name="TextBox 5"/>
          <p:cNvSpPr txBox="1"/>
          <p:nvPr/>
        </p:nvSpPr>
        <p:spPr>
          <a:xfrm>
            <a:off x="942109" y="1470321"/>
            <a:ext cx="7620000" cy="1077218"/>
          </a:xfrm>
          <a:prstGeom prst="rect">
            <a:avLst/>
          </a:prstGeom>
          <a:noFill/>
        </p:spPr>
        <p:txBody>
          <a:bodyPr wrap="square" rtlCol="0">
            <a:spAutoFit/>
          </a:bodyPr>
          <a:lstStyle/>
          <a:p>
            <a:r>
              <a:rPr lang="es-ES" sz="3200" dirty="0"/>
              <a:t>Celebramos que la Virgen María, Mamá de Jesús, fue llevada en cuerpo y alma al </a:t>
            </a:r>
            <a:r>
              <a:rPr lang="es-ES" sz="3200" b="1" dirty="0"/>
              <a:t>cielo</a:t>
            </a:r>
            <a:r>
              <a:rPr lang="es-ES" sz="3200" dirty="0"/>
              <a:t>.</a:t>
            </a:r>
            <a:endParaRPr lang="en-US" sz="3200" b="1" dirty="0"/>
          </a:p>
        </p:txBody>
      </p:sp>
      <p:sp>
        <p:nvSpPr>
          <p:cNvPr id="35846" name="AutoShape 6" descr="La espada de la tristeza, traspasaba su... - Angelitos Del Cielo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48" name="AutoShape 8" descr="Angelitos Del Cielo - Posts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6866" name="Picture 2" descr="Asuncion de Maria | Virgen de la asuncion, Catequesis, Asuncion de ..."/>
          <p:cNvPicPr>
            <a:picLocks noChangeAspect="1" noChangeArrowheads="1"/>
          </p:cNvPicPr>
          <p:nvPr/>
        </p:nvPicPr>
        <p:blipFill>
          <a:blip r:embed="rId3"/>
          <a:srcRect/>
          <a:stretch>
            <a:fillRect/>
          </a:stretch>
        </p:blipFill>
        <p:spPr bwMode="auto">
          <a:xfrm>
            <a:off x="4751119" y="2690022"/>
            <a:ext cx="3276600" cy="3365157"/>
          </a:xfrm>
          <a:prstGeom prst="rect">
            <a:avLst/>
          </a:prstGeom>
          <a:noFill/>
        </p:spPr>
      </p:pic>
      <p:pic>
        <p:nvPicPr>
          <p:cNvPr id="36868" name="Picture 4" descr="Vídeo niños y meditación escrita &quot;La Asunción de María a los ..."/>
          <p:cNvPicPr>
            <a:picLocks noChangeAspect="1" noChangeArrowheads="1"/>
          </p:cNvPicPr>
          <p:nvPr/>
        </p:nvPicPr>
        <p:blipFill>
          <a:blip r:embed="rId4"/>
          <a:srcRect/>
          <a:stretch>
            <a:fillRect/>
          </a:stretch>
        </p:blipFill>
        <p:spPr bwMode="auto">
          <a:xfrm>
            <a:off x="1066800" y="2691012"/>
            <a:ext cx="2770271" cy="3381574"/>
          </a:xfrm>
          <a:prstGeom prst="rect">
            <a:avLst/>
          </a:prstGeom>
          <a:noFill/>
        </p:spPr>
      </p:pic>
      <p:sp>
        <p:nvSpPr>
          <p:cNvPr id="2" name="TextBox 1"/>
          <p:cNvSpPr txBox="1"/>
          <p:nvPr/>
        </p:nvSpPr>
        <p:spPr>
          <a:xfrm>
            <a:off x="2819400" y="6255781"/>
            <a:ext cx="3276600" cy="400110"/>
          </a:xfrm>
          <a:prstGeom prst="rect">
            <a:avLst/>
          </a:prstGeom>
          <a:noFill/>
        </p:spPr>
        <p:txBody>
          <a:bodyPr wrap="square" rtlCol="0">
            <a:spAutoFit/>
          </a:bodyPr>
          <a:lstStyle/>
          <a:p>
            <a:r>
              <a:rPr lang="en-US" sz="2000" b="1" dirty="0" err="1"/>
              <a:t>Es</a:t>
            </a:r>
            <a:r>
              <a:rPr lang="en-US" sz="2000" b="1" dirty="0"/>
              <a:t> un Dogma de </a:t>
            </a:r>
            <a:r>
              <a:rPr lang="en-US" sz="2000" b="1" dirty="0" err="1"/>
              <a:t>nuestra</a:t>
            </a:r>
            <a:r>
              <a:rPr lang="en-US" sz="2000" b="1" dirty="0"/>
              <a:t> </a:t>
            </a:r>
            <a:r>
              <a:rPr lang="en-US" sz="2000" b="1" dirty="0" err="1"/>
              <a:t>fe</a:t>
            </a:r>
            <a:r>
              <a:rPr lang="en-US" sz="2000" b="1"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6868"/>
                                        </p:tgtEl>
                                        <p:attrNameLst>
                                          <p:attrName>style.visibility</p:attrName>
                                        </p:attrNameLst>
                                      </p:cBhvr>
                                      <p:to>
                                        <p:strVal val="visible"/>
                                      </p:to>
                                    </p:set>
                                    <p:animEffect transition="in" filter="fade">
                                      <p:cBhvr>
                                        <p:cTn id="14" dur="1000"/>
                                        <p:tgtEl>
                                          <p:spTgt spid="36868"/>
                                        </p:tgtEl>
                                      </p:cBhvr>
                                    </p:animEffect>
                                    <p:anim calcmode="lin" valueType="num">
                                      <p:cBhvr>
                                        <p:cTn id="15" dur="1000" fill="hold"/>
                                        <p:tgtEl>
                                          <p:spTgt spid="36868"/>
                                        </p:tgtEl>
                                        <p:attrNameLst>
                                          <p:attrName>ppt_x</p:attrName>
                                        </p:attrNameLst>
                                      </p:cBhvr>
                                      <p:tavLst>
                                        <p:tav tm="0">
                                          <p:val>
                                            <p:strVal val="#ppt_x"/>
                                          </p:val>
                                        </p:tav>
                                        <p:tav tm="100000">
                                          <p:val>
                                            <p:strVal val="#ppt_x"/>
                                          </p:val>
                                        </p:tav>
                                      </p:tavLst>
                                    </p:anim>
                                    <p:anim calcmode="lin" valueType="num">
                                      <p:cBhvr>
                                        <p:cTn id="16" dur="1000" fill="hold"/>
                                        <p:tgtEl>
                                          <p:spTgt spid="3686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6866"/>
                                        </p:tgtEl>
                                        <p:attrNameLst>
                                          <p:attrName>style.visibility</p:attrName>
                                        </p:attrNameLst>
                                      </p:cBhvr>
                                      <p:to>
                                        <p:strVal val="visible"/>
                                      </p:to>
                                    </p:set>
                                    <p:animEffect transition="in" filter="fade">
                                      <p:cBhvr>
                                        <p:cTn id="21" dur="1000"/>
                                        <p:tgtEl>
                                          <p:spTgt spid="36866"/>
                                        </p:tgtEl>
                                      </p:cBhvr>
                                    </p:animEffect>
                                    <p:anim calcmode="lin" valueType="num">
                                      <p:cBhvr>
                                        <p:cTn id="22" dur="1000" fill="hold"/>
                                        <p:tgtEl>
                                          <p:spTgt spid="36866"/>
                                        </p:tgtEl>
                                        <p:attrNameLst>
                                          <p:attrName>ppt_x</p:attrName>
                                        </p:attrNameLst>
                                      </p:cBhvr>
                                      <p:tavLst>
                                        <p:tav tm="0">
                                          <p:val>
                                            <p:strVal val="#ppt_x"/>
                                          </p:val>
                                        </p:tav>
                                        <p:tav tm="100000">
                                          <p:val>
                                            <p:strVal val="#ppt_x"/>
                                          </p:val>
                                        </p:tav>
                                      </p:tavLst>
                                    </p:anim>
                                    <p:anim calcmode="lin" valueType="num">
                                      <p:cBhvr>
                                        <p:cTn id="23" dur="1000" fill="hold"/>
                                        <p:tgtEl>
                                          <p:spTgt spid="3686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6" name="Picture 8" descr="This Flower design PowerPoint can be used for many applications that include wedding flower design ideas as well as tropical wedding flowers and can also be used for flower design schools that need to create impressive presentations about flowers and flower design"/>
          <p:cNvPicPr>
            <a:picLocks noChangeAspect="1" noChangeArrowheads="1"/>
          </p:cNvPicPr>
          <p:nvPr/>
        </p:nvPicPr>
        <p:blipFill>
          <a:blip r:embed="rId2"/>
          <a:srcRect/>
          <a:stretch>
            <a:fillRect/>
          </a:stretch>
        </p:blipFill>
        <p:spPr bwMode="auto">
          <a:xfrm>
            <a:off x="0" y="0"/>
            <a:ext cx="9144000" cy="7010403"/>
          </a:xfrm>
          <a:prstGeom prst="rect">
            <a:avLst/>
          </a:prstGeom>
          <a:noFill/>
        </p:spPr>
      </p:pic>
      <p:sp>
        <p:nvSpPr>
          <p:cNvPr id="7" name="TextBox 6"/>
          <p:cNvSpPr txBox="1"/>
          <p:nvPr/>
        </p:nvSpPr>
        <p:spPr>
          <a:xfrm>
            <a:off x="76200" y="-84287"/>
            <a:ext cx="8915400" cy="1138773"/>
          </a:xfrm>
          <a:prstGeom prst="rect">
            <a:avLst/>
          </a:prstGeom>
          <a:noFill/>
        </p:spPr>
        <p:txBody>
          <a:bodyPr wrap="square" rtlCol="0">
            <a:spAutoFit/>
          </a:bodyPr>
          <a:lstStyle/>
          <a:p>
            <a:pPr algn="ctr"/>
            <a:r>
              <a:rPr lang="es-ES" sz="4000" dirty="0"/>
              <a:t> </a:t>
            </a:r>
            <a:r>
              <a:rPr lang="es-ES" sz="2800" b="1" dirty="0"/>
              <a:t>Un Dogma es una Verdad Absoluta, </a:t>
            </a:r>
          </a:p>
          <a:p>
            <a:pPr algn="ctr"/>
            <a:r>
              <a:rPr lang="es-ES" sz="2800" dirty="0"/>
              <a:t>proclamada por el Papa,</a:t>
            </a:r>
            <a:r>
              <a:rPr lang="es-ES" sz="2800" b="1" dirty="0"/>
              <a:t> </a:t>
            </a:r>
            <a:r>
              <a:rPr lang="es-ES" sz="2800" dirty="0"/>
              <a:t>sobre la cual NO hay duda.</a:t>
            </a:r>
            <a:r>
              <a:rPr lang="es-ES" sz="2800" b="1" dirty="0"/>
              <a:t> </a:t>
            </a:r>
          </a:p>
        </p:txBody>
      </p:sp>
      <p:sp>
        <p:nvSpPr>
          <p:cNvPr id="6" name="TextBox 5"/>
          <p:cNvSpPr txBox="1"/>
          <p:nvPr/>
        </p:nvSpPr>
        <p:spPr>
          <a:xfrm>
            <a:off x="460374" y="1636879"/>
            <a:ext cx="8302625" cy="1384995"/>
          </a:xfrm>
          <a:prstGeom prst="rect">
            <a:avLst/>
          </a:prstGeom>
          <a:noFill/>
        </p:spPr>
        <p:txBody>
          <a:bodyPr wrap="square" rtlCol="0">
            <a:spAutoFit/>
          </a:bodyPr>
          <a:lstStyle/>
          <a:p>
            <a:pPr algn="ctr"/>
            <a:r>
              <a:rPr lang="es-ES" sz="2800" i="1" dirty="0"/>
              <a:t>Que la Virgen María está en el cielo, cuerpo y alma, junto a Jesús. Y ese es nuestro destino final, vivir para siempre junto a Jesús como ya lo hace la Virgen.</a:t>
            </a:r>
            <a:endParaRPr lang="en-US" sz="2800" i="1" dirty="0"/>
          </a:p>
        </p:txBody>
      </p:sp>
      <p:sp>
        <p:nvSpPr>
          <p:cNvPr id="35846" name="AutoShape 6" descr="La espada de la tristeza, traspasaba su... - Angelitos Del Cielo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48" name="AutoShape 8" descr="Angelitos Del Cielo - Posts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7890" name="Picture 2" descr="Pin em GRACES"/>
          <p:cNvPicPr>
            <a:picLocks noChangeAspect="1" noChangeArrowheads="1"/>
          </p:cNvPicPr>
          <p:nvPr/>
        </p:nvPicPr>
        <p:blipFill>
          <a:blip r:embed="rId3"/>
          <a:srcRect/>
          <a:stretch>
            <a:fillRect/>
          </a:stretch>
        </p:blipFill>
        <p:spPr bwMode="auto">
          <a:xfrm>
            <a:off x="1066800" y="3066035"/>
            <a:ext cx="3124200" cy="3733800"/>
          </a:xfrm>
          <a:prstGeom prst="rect">
            <a:avLst/>
          </a:prstGeom>
          <a:noFill/>
        </p:spPr>
      </p:pic>
      <p:pic>
        <p:nvPicPr>
          <p:cNvPr id="37892" name="Picture 4" descr="La asunción de la Santísima Virgen María. – Ideas de Lectio Divina"/>
          <p:cNvPicPr>
            <a:picLocks noChangeAspect="1" noChangeArrowheads="1"/>
          </p:cNvPicPr>
          <p:nvPr/>
        </p:nvPicPr>
        <p:blipFill>
          <a:blip r:embed="rId4"/>
          <a:srcRect/>
          <a:stretch>
            <a:fillRect/>
          </a:stretch>
        </p:blipFill>
        <p:spPr bwMode="auto">
          <a:xfrm>
            <a:off x="4876800" y="3066035"/>
            <a:ext cx="3243943" cy="3733800"/>
          </a:xfrm>
          <a:prstGeom prst="rect">
            <a:avLst/>
          </a:prstGeom>
          <a:noFill/>
        </p:spPr>
      </p:pic>
      <p:sp>
        <p:nvSpPr>
          <p:cNvPr id="2" name="TextBox 1"/>
          <p:cNvSpPr txBox="1"/>
          <p:nvPr/>
        </p:nvSpPr>
        <p:spPr>
          <a:xfrm>
            <a:off x="2057400" y="1114662"/>
            <a:ext cx="4724400" cy="523220"/>
          </a:xfrm>
          <a:prstGeom prst="rect">
            <a:avLst/>
          </a:prstGeom>
          <a:noFill/>
        </p:spPr>
        <p:txBody>
          <a:bodyPr wrap="square" rtlCol="0">
            <a:spAutoFit/>
          </a:bodyPr>
          <a:lstStyle/>
          <a:p>
            <a:pPr algn="ctr"/>
            <a:r>
              <a:rPr lang="es-ES" sz="2800" b="1" dirty="0"/>
              <a:t>¿Qué nos dice este Dogma?</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7890"/>
                                        </p:tgtEl>
                                        <p:attrNameLst>
                                          <p:attrName>style.visibility</p:attrName>
                                        </p:attrNameLst>
                                      </p:cBhvr>
                                      <p:to>
                                        <p:strVal val="visible"/>
                                      </p:to>
                                    </p:set>
                                    <p:animEffect transition="in" filter="fade">
                                      <p:cBhvr>
                                        <p:cTn id="21" dur="1000"/>
                                        <p:tgtEl>
                                          <p:spTgt spid="37890"/>
                                        </p:tgtEl>
                                      </p:cBhvr>
                                    </p:animEffect>
                                    <p:anim calcmode="lin" valueType="num">
                                      <p:cBhvr>
                                        <p:cTn id="22" dur="1000" fill="hold"/>
                                        <p:tgtEl>
                                          <p:spTgt spid="37890"/>
                                        </p:tgtEl>
                                        <p:attrNameLst>
                                          <p:attrName>ppt_x</p:attrName>
                                        </p:attrNameLst>
                                      </p:cBhvr>
                                      <p:tavLst>
                                        <p:tav tm="0">
                                          <p:val>
                                            <p:strVal val="#ppt_x"/>
                                          </p:val>
                                        </p:tav>
                                        <p:tav tm="100000">
                                          <p:val>
                                            <p:strVal val="#ppt_x"/>
                                          </p:val>
                                        </p:tav>
                                      </p:tavLst>
                                    </p:anim>
                                    <p:anim calcmode="lin" valueType="num">
                                      <p:cBhvr>
                                        <p:cTn id="23" dur="1000" fill="hold"/>
                                        <p:tgtEl>
                                          <p:spTgt spid="3789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7892"/>
                                        </p:tgtEl>
                                        <p:attrNameLst>
                                          <p:attrName>style.visibility</p:attrName>
                                        </p:attrNameLst>
                                      </p:cBhvr>
                                      <p:to>
                                        <p:strVal val="visible"/>
                                      </p:to>
                                    </p:set>
                                    <p:animEffect transition="in" filter="fade">
                                      <p:cBhvr>
                                        <p:cTn id="28" dur="1000"/>
                                        <p:tgtEl>
                                          <p:spTgt spid="37892"/>
                                        </p:tgtEl>
                                      </p:cBhvr>
                                    </p:animEffect>
                                    <p:anim calcmode="lin" valueType="num">
                                      <p:cBhvr>
                                        <p:cTn id="29" dur="1000" fill="hold"/>
                                        <p:tgtEl>
                                          <p:spTgt spid="37892"/>
                                        </p:tgtEl>
                                        <p:attrNameLst>
                                          <p:attrName>ppt_x</p:attrName>
                                        </p:attrNameLst>
                                      </p:cBhvr>
                                      <p:tavLst>
                                        <p:tav tm="0">
                                          <p:val>
                                            <p:strVal val="#ppt_x"/>
                                          </p:val>
                                        </p:tav>
                                        <p:tav tm="100000">
                                          <p:val>
                                            <p:strVal val="#ppt_x"/>
                                          </p:val>
                                        </p:tav>
                                      </p:tavLst>
                                    </p:anim>
                                    <p:anim calcmode="lin" valueType="num">
                                      <p:cBhvr>
                                        <p:cTn id="30" dur="1000" fill="hold"/>
                                        <p:tgtEl>
                                          <p:spTgt spid="378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20" name="Picture 8" descr=" "/>
          <p:cNvPicPr>
            <a:picLocks noChangeAspect="1" noChangeArrowheads="1"/>
          </p:cNvPicPr>
          <p:nvPr/>
        </p:nvPicPr>
        <p:blipFill>
          <a:blip r:embed="rId2"/>
          <a:srcRect/>
          <a:stretch>
            <a:fillRect/>
          </a:stretch>
        </p:blipFill>
        <p:spPr bwMode="auto">
          <a:xfrm>
            <a:off x="0" y="-13240"/>
            <a:ext cx="9144000" cy="6871240"/>
          </a:xfrm>
          <a:prstGeom prst="rect">
            <a:avLst/>
          </a:prstGeom>
          <a:noFill/>
        </p:spPr>
      </p:pic>
      <p:sp>
        <p:nvSpPr>
          <p:cNvPr id="7" name="TextBox 6"/>
          <p:cNvSpPr txBox="1"/>
          <p:nvPr/>
        </p:nvSpPr>
        <p:spPr>
          <a:xfrm>
            <a:off x="1447800" y="762000"/>
            <a:ext cx="7696200" cy="707886"/>
          </a:xfrm>
          <a:prstGeom prst="rect">
            <a:avLst/>
          </a:prstGeom>
          <a:noFill/>
        </p:spPr>
        <p:txBody>
          <a:bodyPr wrap="square" rtlCol="0">
            <a:spAutoFit/>
          </a:bodyPr>
          <a:lstStyle/>
          <a:p>
            <a:r>
              <a:rPr lang="es-ES" sz="4000" dirty="0"/>
              <a:t> </a:t>
            </a:r>
            <a:endParaRPr lang="en-US" sz="4000" b="1" dirty="0"/>
          </a:p>
        </p:txBody>
      </p:sp>
      <p:sp>
        <p:nvSpPr>
          <p:cNvPr id="6" name="TextBox 5"/>
          <p:cNvSpPr txBox="1"/>
          <p:nvPr/>
        </p:nvSpPr>
        <p:spPr>
          <a:xfrm>
            <a:off x="460375" y="206330"/>
            <a:ext cx="4724400" cy="1815882"/>
          </a:xfrm>
          <a:prstGeom prst="rect">
            <a:avLst/>
          </a:prstGeom>
          <a:noFill/>
        </p:spPr>
        <p:txBody>
          <a:bodyPr wrap="square" rtlCol="0">
            <a:spAutoFit/>
          </a:bodyPr>
          <a:lstStyle/>
          <a:p>
            <a:pPr algn="ctr"/>
            <a:r>
              <a:rPr lang="es-ES" sz="2800" b="1" dirty="0"/>
              <a:t>La Iglesia nos pide que pongamos nuestra mirada en María, imitarla, pedirle que nos lleve hacia su Hijo Jesús. </a:t>
            </a:r>
            <a:endParaRPr lang="en-US" sz="2800" b="1" dirty="0"/>
          </a:p>
        </p:txBody>
      </p:sp>
      <p:sp>
        <p:nvSpPr>
          <p:cNvPr id="35846" name="AutoShape 6" descr="La espada de la tristeza, traspasaba su... - Angelitos Del Cielo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48" name="AutoShape 8" descr="Angelitos Del Cielo - Posts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8921" name="Picture 9"/>
          <p:cNvPicPr>
            <a:picLocks noChangeAspect="1" noChangeArrowheads="1"/>
          </p:cNvPicPr>
          <p:nvPr/>
        </p:nvPicPr>
        <p:blipFill>
          <a:blip r:embed="rId3"/>
          <a:srcRect/>
          <a:stretch>
            <a:fillRect/>
          </a:stretch>
        </p:blipFill>
        <p:spPr bwMode="auto">
          <a:xfrm>
            <a:off x="685800" y="2241782"/>
            <a:ext cx="4800600" cy="4580214"/>
          </a:xfrm>
          <a:prstGeom prst="rect">
            <a:avLst/>
          </a:prstGeom>
          <a:noFill/>
          <a:ln w="9525">
            <a:noFill/>
            <a:miter lim="800000"/>
            <a:headEnd/>
            <a:tailEnd/>
          </a:ln>
          <a:effectLst/>
        </p:spPr>
      </p:pic>
      <p:sp>
        <p:nvSpPr>
          <p:cNvPr id="2" name="TextBox 1"/>
          <p:cNvSpPr txBox="1"/>
          <p:nvPr/>
        </p:nvSpPr>
        <p:spPr>
          <a:xfrm>
            <a:off x="5870575" y="381000"/>
            <a:ext cx="3121025" cy="3970318"/>
          </a:xfrm>
          <a:prstGeom prst="rect">
            <a:avLst/>
          </a:prstGeom>
          <a:noFill/>
        </p:spPr>
        <p:txBody>
          <a:bodyPr wrap="square" rtlCol="0">
            <a:spAutoFit/>
          </a:bodyPr>
          <a:lstStyle/>
          <a:p>
            <a:pPr algn="ctr"/>
            <a:r>
              <a:rPr lang="es-ES" sz="2800" b="1" dirty="0"/>
              <a:t>Ella nos cuida, nos guía, nos da fuerzas, nos acompaña con su amor de madre durante toda nuestra vida, para vivir como Jesús nos pide.</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8921"/>
                                        </p:tgtEl>
                                        <p:attrNameLst>
                                          <p:attrName>style.visibility</p:attrName>
                                        </p:attrNameLst>
                                      </p:cBhvr>
                                      <p:to>
                                        <p:strVal val="visible"/>
                                      </p:to>
                                    </p:set>
                                    <p:animEffect transition="in" filter="fade">
                                      <p:cBhvr>
                                        <p:cTn id="14" dur="1000"/>
                                        <p:tgtEl>
                                          <p:spTgt spid="38921"/>
                                        </p:tgtEl>
                                      </p:cBhvr>
                                    </p:animEffect>
                                    <p:anim calcmode="lin" valueType="num">
                                      <p:cBhvr>
                                        <p:cTn id="15" dur="1000" fill="hold"/>
                                        <p:tgtEl>
                                          <p:spTgt spid="38921"/>
                                        </p:tgtEl>
                                        <p:attrNameLst>
                                          <p:attrName>ppt_x</p:attrName>
                                        </p:attrNameLst>
                                      </p:cBhvr>
                                      <p:tavLst>
                                        <p:tav tm="0">
                                          <p:val>
                                            <p:strVal val="#ppt_x"/>
                                          </p:val>
                                        </p:tav>
                                        <p:tav tm="100000">
                                          <p:val>
                                            <p:strVal val="#ppt_x"/>
                                          </p:val>
                                        </p:tav>
                                      </p:tavLst>
                                    </p:anim>
                                    <p:anim calcmode="lin" valueType="num">
                                      <p:cBhvr>
                                        <p:cTn id="16" dur="1000" fill="hold"/>
                                        <p:tgtEl>
                                          <p:spTgt spid="389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20" name="Picture 8" descr=" "/>
          <p:cNvPicPr>
            <a:picLocks noChangeAspect="1" noChangeArrowheads="1"/>
          </p:cNvPicPr>
          <p:nvPr/>
        </p:nvPicPr>
        <p:blipFill>
          <a:blip r:embed="rId2"/>
          <a:srcRect/>
          <a:stretch>
            <a:fillRect/>
          </a:stretch>
        </p:blipFill>
        <p:spPr bwMode="auto">
          <a:xfrm>
            <a:off x="0" y="-13240"/>
            <a:ext cx="9144000" cy="6871240"/>
          </a:xfrm>
          <a:prstGeom prst="rect">
            <a:avLst/>
          </a:prstGeom>
          <a:noFill/>
        </p:spPr>
      </p:pic>
      <p:sp>
        <p:nvSpPr>
          <p:cNvPr id="7" name="TextBox 6"/>
          <p:cNvSpPr txBox="1"/>
          <p:nvPr/>
        </p:nvSpPr>
        <p:spPr>
          <a:xfrm>
            <a:off x="6096000" y="0"/>
            <a:ext cx="2819400" cy="4524315"/>
          </a:xfrm>
          <a:prstGeom prst="rect">
            <a:avLst/>
          </a:prstGeom>
          <a:noFill/>
        </p:spPr>
        <p:txBody>
          <a:bodyPr wrap="square" rtlCol="0">
            <a:spAutoFit/>
          </a:bodyPr>
          <a:lstStyle/>
          <a:p>
            <a:pPr algn="just"/>
            <a:endParaRPr lang="es-ES" sz="2400" b="1" dirty="0"/>
          </a:p>
          <a:p>
            <a:pPr algn="ctr"/>
            <a:r>
              <a:rPr lang="es-ES" sz="2400" b="1" dirty="0"/>
              <a:t>Oración</a:t>
            </a:r>
          </a:p>
          <a:p>
            <a:pPr algn="ctr"/>
            <a:endParaRPr lang="es-ES" sz="2400" b="1" dirty="0"/>
          </a:p>
          <a:p>
            <a:pPr algn="ctr"/>
            <a:r>
              <a:rPr lang="es-ES" sz="2400" b="1" dirty="0"/>
              <a:t>Virgen María, Madre de Dios y Madre mía en el Cielo, te quiero con todo mi corazón.  Ruega por nosotros para algún día estar contigo en el Cielo. </a:t>
            </a:r>
          </a:p>
          <a:p>
            <a:pPr algn="ctr"/>
            <a:r>
              <a:rPr lang="es-ES" sz="2400" b="1" dirty="0"/>
              <a:t>Amen.</a:t>
            </a:r>
            <a:endParaRPr lang="en-US" sz="2400" b="1" dirty="0"/>
          </a:p>
        </p:txBody>
      </p:sp>
      <p:sp>
        <p:nvSpPr>
          <p:cNvPr id="35846" name="AutoShape 6" descr="La espada de la tristeza, traspasaba su... - Angelitos Del Cielo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48" name="AutoShape 8" descr="Angelitos Del Cielo - Posts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304800" y="6096000"/>
            <a:ext cx="5562600" cy="646331"/>
          </a:xfrm>
          <a:prstGeom prst="rect">
            <a:avLst/>
          </a:prstGeom>
        </p:spPr>
        <p:txBody>
          <a:bodyPr wrap="square">
            <a:spAutoFit/>
          </a:bodyPr>
          <a:lstStyle/>
          <a:p>
            <a:r>
              <a:rPr lang="es-ES" dirty="0"/>
              <a:t>Película </a:t>
            </a:r>
            <a:r>
              <a:rPr lang="es-ES" dirty="0" err="1"/>
              <a:t>YouTube</a:t>
            </a:r>
            <a:r>
              <a:rPr lang="es-ES" dirty="0"/>
              <a:t>: Fiesta de la Asunción de la Virgen </a:t>
            </a:r>
            <a:r>
              <a:rPr lang="es-ES" dirty="0" err="1"/>
              <a:t>Maria</a:t>
            </a:r>
            <a:r>
              <a:rPr lang="es-ES" dirty="0"/>
              <a:t>, (</a:t>
            </a:r>
            <a:r>
              <a:rPr lang="es-ES" dirty="0" err="1"/>
              <a:t>Ctrl</a:t>
            </a:r>
            <a:r>
              <a:rPr lang="es-ES" dirty="0"/>
              <a:t> </a:t>
            </a:r>
            <a:r>
              <a:rPr lang="es-ES" dirty="0" err="1"/>
              <a:t>Click</a:t>
            </a:r>
            <a:r>
              <a:rPr lang="es-ES" dirty="0"/>
              <a:t>) </a:t>
            </a:r>
            <a:r>
              <a:rPr lang="es-ES" dirty="0">
                <a:hlinkClick r:id="rId3"/>
              </a:rPr>
              <a:t>https://youtu.be/PuBMv2QCWeQ</a:t>
            </a:r>
            <a:r>
              <a:rPr lang="es-ES" dirty="0"/>
              <a:t> </a:t>
            </a:r>
          </a:p>
        </p:txBody>
      </p:sp>
      <p:pic>
        <p:nvPicPr>
          <p:cNvPr id="40963" name="Picture 3"/>
          <p:cNvPicPr>
            <a:picLocks noChangeAspect="1" noChangeArrowheads="1"/>
          </p:cNvPicPr>
          <p:nvPr/>
        </p:nvPicPr>
        <p:blipFill>
          <a:blip r:embed="rId4"/>
          <a:srcRect/>
          <a:stretch>
            <a:fillRect/>
          </a:stretch>
        </p:blipFill>
        <p:spPr bwMode="auto">
          <a:xfrm>
            <a:off x="0" y="0"/>
            <a:ext cx="5972175" cy="59912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encrypted-tbn2.gstatic.com/images?q=tbn:ANd9GcQbLqMCMELo_axB5tsbB16sJp8-IPFuBM3T21tS70IcZgL0pW_r"/>
          <p:cNvPicPr/>
          <p:nvPr/>
        </p:nvPicPr>
        <p:blipFill>
          <a:blip r:embed="rId2" cstate="print"/>
          <a:srcRect/>
          <a:stretch>
            <a:fillRect/>
          </a:stretch>
        </p:blipFill>
        <p:spPr bwMode="auto">
          <a:xfrm>
            <a:off x="7467600" y="152400"/>
            <a:ext cx="1524000" cy="1524000"/>
          </a:xfrm>
          <a:prstGeom prst="rect">
            <a:avLst/>
          </a:prstGeom>
          <a:noFill/>
          <a:ln w="9525">
            <a:noFill/>
            <a:miter lim="800000"/>
            <a:headEnd/>
            <a:tailEnd/>
          </a:ln>
        </p:spPr>
      </p:pic>
      <p:pic>
        <p:nvPicPr>
          <p:cNvPr id="11266" name="Picture 2" descr="Tosca Gradient Background Powerpoint – Today"/>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7" name="Picture 6" descr="https://encrypted-tbn2.gstatic.com/images?q=tbn:ANd9GcQbLqMCMELo_axB5tsbB16sJp8-IPFuBM3T21tS70IcZgL0pW_r"/>
          <p:cNvPicPr/>
          <p:nvPr/>
        </p:nvPicPr>
        <p:blipFill>
          <a:blip r:embed="rId2" cstate="print"/>
          <a:srcRect/>
          <a:stretch>
            <a:fillRect/>
          </a:stretch>
        </p:blipFill>
        <p:spPr bwMode="auto">
          <a:xfrm>
            <a:off x="0" y="0"/>
            <a:ext cx="914400" cy="838200"/>
          </a:xfrm>
          <a:prstGeom prst="rect">
            <a:avLst/>
          </a:prstGeom>
          <a:noFill/>
          <a:ln w="9525">
            <a:noFill/>
            <a:miter lim="800000"/>
            <a:headEnd/>
            <a:tailEnd/>
          </a:ln>
        </p:spPr>
      </p:pic>
      <p:sp>
        <p:nvSpPr>
          <p:cNvPr id="9" name="TextBox 8"/>
          <p:cNvSpPr txBox="1"/>
          <p:nvPr/>
        </p:nvSpPr>
        <p:spPr>
          <a:xfrm>
            <a:off x="1143000" y="0"/>
            <a:ext cx="7696200" cy="954107"/>
          </a:xfrm>
          <a:prstGeom prst="rect">
            <a:avLst/>
          </a:prstGeom>
          <a:noFill/>
        </p:spPr>
        <p:txBody>
          <a:bodyPr wrap="square" rtlCol="0">
            <a:spAutoFit/>
          </a:bodyPr>
          <a:lstStyle/>
          <a:p>
            <a:r>
              <a:rPr lang="en-US" sz="2800" b="1" dirty="0">
                <a:solidFill>
                  <a:schemeClr val="bg1"/>
                </a:solidFill>
              </a:rPr>
              <a:t>EVANGELIO DEL DOMINGO 16 DE AGOSTO 2020</a:t>
            </a:r>
          </a:p>
          <a:p>
            <a:r>
              <a:rPr lang="en-US" sz="2800" b="1" dirty="0">
                <a:solidFill>
                  <a:schemeClr val="bg1"/>
                </a:solidFill>
              </a:rPr>
              <a:t>                         MATEO 15, 21-28</a:t>
            </a:r>
          </a:p>
        </p:txBody>
      </p:sp>
      <p:pic>
        <p:nvPicPr>
          <p:cNvPr id="41986" name="Picture 2" descr="Ciclo A"/>
          <p:cNvPicPr>
            <a:picLocks noChangeAspect="1" noChangeArrowheads="1"/>
          </p:cNvPicPr>
          <p:nvPr/>
        </p:nvPicPr>
        <p:blipFill>
          <a:blip r:embed="rId4"/>
          <a:srcRect/>
          <a:stretch>
            <a:fillRect/>
          </a:stretch>
        </p:blipFill>
        <p:spPr bwMode="auto">
          <a:xfrm>
            <a:off x="304800" y="1066800"/>
            <a:ext cx="5562600" cy="5562601"/>
          </a:xfrm>
          <a:prstGeom prst="rect">
            <a:avLst/>
          </a:prstGeom>
          <a:noFill/>
        </p:spPr>
      </p:pic>
      <p:sp>
        <p:nvSpPr>
          <p:cNvPr id="10" name="TextBox 9"/>
          <p:cNvSpPr txBox="1"/>
          <p:nvPr/>
        </p:nvSpPr>
        <p:spPr>
          <a:xfrm>
            <a:off x="6172200" y="2133600"/>
            <a:ext cx="2590800" cy="2308324"/>
          </a:xfrm>
          <a:prstGeom prst="rect">
            <a:avLst/>
          </a:prstGeom>
          <a:noFill/>
        </p:spPr>
        <p:txBody>
          <a:bodyPr wrap="square" rtlCol="0">
            <a:spAutoFit/>
          </a:bodyPr>
          <a:lstStyle/>
          <a:p>
            <a:r>
              <a:rPr lang="es-ES" sz="3600" b="1" dirty="0"/>
              <a:t>JESUS CURA A LA HIJA DE UNA MUJER CANANEA</a:t>
            </a:r>
            <a:endParaRPr lang="en-US" sz="3600" b="1" dirty="0"/>
          </a:p>
        </p:txBody>
      </p:sp>
      <p:pic>
        <p:nvPicPr>
          <p:cNvPr id="41987" name="Picture 3"/>
          <p:cNvPicPr>
            <a:picLocks noChangeAspect="1" noChangeArrowheads="1"/>
          </p:cNvPicPr>
          <p:nvPr/>
        </p:nvPicPr>
        <p:blipFill>
          <a:blip r:embed="rId5"/>
          <a:srcRect/>
          <a:stretch>
            <a:fillRect/>
          </a:stretch>
        </p:blipFill>
        <p:spPr bwMode="auto">
          <a:xfrm>
            <a:off x="7572375" y="6686550"/>
            <a:ext cx="1571625" cy="17145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encrypted-tbn2.gstatic.com/images?q=tbn:ANd9GcQbLqMCMELo_axB5tsbB16sJp8-IPFuBM3T21tS70IcZgL0pW_r"/>
          <p:cNvPicPr/>
          <p:nvPr/>
        </p:nvPicPr>
        <p:blipFill>
          <a:blip r:embed="rId2" cstate="print"/>
          <a:srcRect/>
          <a:stretch>
            <a:fillRect/>
          </a:stretch>
        </p:blipFill>
        <p:spPr bwMode="auto">
          <a:xfrm>
            <a:off x="7467600" y="152400"/>
            <a:ext cx="1524000" cy="1524000"/>
          </a:xfrm>
          <a:prstGeom prst="rect">
            <a:avLst/>
          </a:prstGeom>
          <a:noFill/>
          <a:ln w="9525">
            <a:noFill/>
            <a:miter lim="800000"/>
            <a:headEnd/>
            <a:tailEnd/>
          </a:ln>
        </p:spPr>
      </p:pic>
      <p:pic>
        <p:nvPicPr>
          <p:cNvPr id="11266" name="Picture 2" descr="Tosca Gradient Background Powerpoint – Today"/>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7" name="Picture 6" descr="https://encrypted-tbn2.gstatic.com/images?q=tbn:ANd9GcQbLqMCMELo_axB5tsbB16sJp8-IPFuBM3T21tS70IcZgL0pW_r"/>
          <p:cNvPicPr/>
          <p:nvPr/>
        </p:nvPicPr>
        <p:blipFill>
          <a:blip r:embed="rId2" cstate="print"/>
          <a:srcRect/>
          <a:stretch>
            <a:fillRect/>
          </a:stretch>
        </p:blipFill>
        <p:spPr bwMode="auto">
          <a:xfrm>
            <a:off x="0" y="0"/>
            <a:ext cx="914400" cy="838200"/>
          </a:xfrm>
          <a:prstGeom prst="rect">
            <a:avLst/>
          </a:prstGeom>
          <a:noFill/>
          <a:ln w="9525">
            <a:noFill/>
            <a:miter lim="800000"/>
            <a:headEnd/>
            <a:tailEnd/>
          </a:ln>
        </p:spPr>
      </p:pic>
      <p:sp>
        <p:nvSpPr>
          <p:cNvPr id="8" name="TextBox 7"/>
          <p:cNvSpPr txBox="1"/>
          <p:nvPr/>
        </p:nvSpPr>
        <p:spPr>
          <a:xfrm>
            <a:off x="228600" y="990600"/>
            <a:ext cx="8839200" cy="1615827"/>
          </a:xfrm>
          <a:prstGeom prst="rect">
            <a:avLst/>
          </a:prstGeom>
          <a:noFill/>
        </p:spPr>
        <p:txBody>
          <a:bodyPr wrap="square" rtlCol="0">
            <a:spAutoFit/>
          </a:bodyPr>
          <a:lstStyle/>
          <a:p>
            <a:r>
              <a:rPr lang="es-ES" sz="3300" b="1" dirty="0"/>
              <a:t>En aquel tiempo, Jesús se retiró a la comarca de Tiro y Sidón. Entonces una mujer cananea le salió al encuentro y se puso a gritar:</a:t>
            </a:r>
          </a:p>
        </p:txBody>
      </p:sp>
      <p:sp>
        <p:nvSpPr>
          <p:cNvPr id="9" name="TextBox 8"/>
          <p:cNvSpPr txBox="1"/>
          <p:nvPr/>
        </p:nvSpPr>
        <p:spPr>
          <a:xfrm>
            <a:off x="1143000" y="0"/>
            <a:ext cx="7696200" cy="954107"/>
          </a:xfrm>
          <a:prstGeom prst="rect">
            <a:avLst/>
          </a:prstGeom>
          <a:noFill/>
        </p:spPr>
        <p:txBody>
          <a:bodyPr wrap="square" rtlCol="0">
            <a:spAutoFit/>
          </a:bodyPr>
          <a:lstStyle/>
          <a:p>
            <a:r>
              <a:rPr lang="en-US" sz="2800" b="1" dirty="0">
                <a:solidFill>
                  <a:schemeClr val="bg1"/>
                </a:solidFill>
              </a:rPr>
              <a:t>EVANGELIO DEL DOMINGO 16 DE AGOSTO 2020</a:t>
            </a:r>
          </a:p>
          <a:p>
            <a:r>
              <a:rPr lang="en-US" sz="2800" b="1" dirty="0">
                <a:solidFill>
                  <a:schemeClr val="bg1"/>
                </a:solidFill>
              </a:rPr>
              <a:t>                               MATEO 15, 21-28</a:t>
            </a:r>
          </a:p>
        </p:txBody>
      </p:sp>
      <p:pic>
        <p:nvPicPr>
          <p:cNvPr id="1027" name="Picture 3"/>
          <p:cNvPicPr>
            <a:picLocks noChangeAspect="1" noChangeArrowheads="1"/>
          </p:cNvPicPr>
          <p:nvPr/>
        </p:nvPicPr>
        <p:blipFill>
          <a:blip r:embed="rId4"/>
          <a:srcRect/>
          <a:stretch>
            <a:fillRect/>
          </a:stretch>
        </p:blipFill>
        <p:spPr bwMode="auto">
          <a:xfrm>
            <a:off x="7572375" y="6686550"/>
            <a:ext cx="1571625" cy="171450"/>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533400" y="2743200"/>
            <a:ext cx="8153400" cy="397441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FF0000"/>
            </a:solidFill>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3730</TotalTime>
  <Words>912</Words>
  <Application>Microsoft Office PowerPoint</Application>
  <PresentationFormat>On-screen Show (4:3)</PresentationFormat>
  <Paragraphs>79</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Arial Black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Miguel Angel Di Geronimo O</dc:creator>
  <cp:lastModifiedBy>Maria Varona</cp:lastModifiedBy>
  <cp:revision>234</cp:revision>
  <dcterms:created xsi:type="dcterms:W3CDTF">2020-07-19T19:30:39Z</dcterms:created>
  <dcterms:modified xsi:type="dcterms:W3CDTF">2021-08-24T21:45:40Z</dcterms:modified>
</cp:coreProperties>
</file>