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69" r:id="rId4"/>
    <p:sldId id="270" r:id="rId5"/>
    <p:sldId id="271" r:id="rId6"/>
    <p:sldId id="281" r:id="rId7"/>
    <p:sldId id="290" r:id="rId8"/>
    <p:sldId id="280" r:id="rId9"/>
    <p:sldId id="293" r:id="rId10"/>
    <p:sldId id="278" r:id="rId11"/>
    <p:sldId id="282" r:id="rId12"/>
    <p:sldId id="291" r:id="rId13"/>
    <p:sldId id="295" r:id="rId14"/>
    <p:sldId id="294" r:id="rId15"/>
    <p:sldId id="265" r:id="rId16"/>
    <p:sldId id="284" r:id="rId17"/>
    <p:sldId id="267" r:id="rId18"/>
    <p:sldId id="296" r:id="rId19"/>
    <p:sldId id="297" r:id="rId20"/>
    <p:sldId id="298" r:id="rId21"/>
    <p:sldId id="299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B7434-3DEF-4F70-AB2B-F826192911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63681E-D90D-4FA7-A961-F01E4B4C41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DCA707-D661-4DF5-A1FA-093B17159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1A696-4D83-49AA-B7AD-FB71D6F12D20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18134A-1A26-48C2-889F-3498E28E9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815AF1-7A2B-4DA8-946E-978F0D1F2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BD3CD-B672-4384-9103-85FC860EFF8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FBB62622-8456-4D31-AF50-32A2AB9FE3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806" y="4135437"/>
            <a:ext cx="1122363" cy="112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172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0CDCE-EA07-4D60-8B8E-A5BBC0C46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9B5EC1-29FD-4CA7-8AE0-062CEC1AE2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FBA3D2-B74E-451A-AEA3-093530949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1A696-4D83-49AA-B7AD-FB71D6F12D20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64837A-51D9-4507-BC96-E91D13357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DF2F42-27D6-484F-8CBE-B5AE01687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BD3CD-B672-4384-9103-85FC860EF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052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55775C-50AF-486D-AB0C-AD345D21DE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333C57-D1D5-4970-B9BC-74002012A2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1E878F-A7BD-4FB1-AFA3-B6420EEF2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1A696-4D83-49AA-B7AD-FB71D6F12D20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BD7A7F-1B42-4235-AB9D-95F1A097B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8F0264-3126-485D-9FE3-9202C1A17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BD3CD-B672-4384-9103-85FC860EF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104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6F0F9-3A68-4882-9DCA-16B2242F6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12B5BA-EA4D-4A9A-B56B-79DF7707A8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A2CE5B-76B7-4AA1-B1CF-837488CD7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1A696-4D83-49AA-B7AD-FB71D6F12D20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C606AE-EA62-4B9C-8C4E-9D7776B4B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449C73-D389-4E18-81E3-2921673B8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BD3CD-B672-4384-9103-85FC860EF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176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65C869-0042-445A-A6F1-00C6A7F23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CAB7D3-0392-40F8-84F1-F0D7E367A0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FFA020-18BF-40B4-BE33-F8C6501B2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1A696-4D83-49AA-B7AD-FB71D6F12D20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26CE4B-78A2-4843-9D78-9F3A179F1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FF38D-BCBA-435A-B274-F5F37530C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BD3CD-B672-4384-9103-85FC860EF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862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0FD5D-DCE1-4253-AF17-BDAE65520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03B08-9815-4EF8-9A02-52FAF469ED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11C80E-C351-4B34-A77F-024D672BEF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EC0899-04FF-4E0B-9793-B046D08BD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1A696-4D83-49AA-B7AD-FB71D6F12D20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964BC9-B11A-4042-8740-E29CB0F70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CACBC4-182C-4DAF-8F2D-00FA1B349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BD3CD-B672-4384-9103-85FC860EF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555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F33BB-E85A-43C0-A94C-00053B53B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9F2E92-B302-4BED-BD31-DB40B97F36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0D16B7-562D-48D4-A305-1FA12E1D69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03E90E-6EEE-45C5-8485-6DF1A19DBB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F3CDA4-E791-4D5B-B8E3-C59AE34138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B1CD02E-F7BC-4AE5-BEB6-23AEDBAAF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1A696-4D83-49AA-B7AD-FB71D6F12D20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1678FC-F0BA-4AEB-B1D4-6ECAEE168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3A030A-A224-4BB2-A00C-7524771B6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BD3CD-B672-4384-9103-85FC860EF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253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E1B0A-207E-4920-82C6-3F24BFE84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0264F2-B926-44D3-B628-1C0666A58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1A696-4D83-49AA-B7AD-FB71D6F12D20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C2D427-9C3F-4F69-BC59-D4D84F217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C5811B-0B30-4B9A-A167-C11F0C5CE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BD3CD-B672-4384-9103-85FC860EF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491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762C8126-FDE5-4A1C-8D25-BD6A3EC1F7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5348" y="5491348"/>
            <a:ext cx="1366652" cy="1366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342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BF34E-8118-453D-9121-86F5B357F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923002-9B35-4DF0-A815-B7C40FBFD5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F8498E-542B-41E1-B56C-56E2FD5730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36B2C9-AA14-45AE-BE18-87798AC5C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1A696-4D83-49AA-B7AD-FB71D6F12D20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E86CBD-7761-415F-9064-A07812EC9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7A0ED5-5531-4340-AD94-6770B995F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BD3CD-B672-4384-9103-85FC860EF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057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F4165-83C9-4B57-ABDB-0CB7DC336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B0AA53-0485-4AC6-8FF4-9A43164F96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8A632F-B092-4017-BF81-FF639583F4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A970D3-99FF-45EB-8877-5C06C26AE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1A696-4D83-49AA-B7AD-FB71D6F12D20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0AC034-4964-45F8-9276-420CC1B99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D43E73-645C-43D1-84E8-568382F9E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BD3CD-B672-4384-9103-85FC860EF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222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E26F4F-F214-45AA-942E-77ADF53A7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9D042A-B6B9-45CD-BE2D-B24F1D26DB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AD186E-EEA3-458F-8F44-3FE468959A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E1A696-4D83-49AA-B7AD-FB71D6F12D20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C970B7-0D78-48E6-B7FD-FA078A4985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27042C-43AD-4DA1-8EBD-2A2143311C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1BD3CD-B672-4384-9103-85FC860EF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470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3GzqPjWh7KU" TargetMode="External"/><Relationship Id="rId2" Type="http://schemas.openxmlformats.org/officeDocument/2006/relationships/hyperlink" Target="https://youtu.be/toaChP21SZM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JNEAtmq6oTE" TargetMode="External"/><Relationship Id="rId2" Type="http://schemas.openxmlformats.org/officeDocument/2006/relationships/hyperlink" Target="https://youtu.be/3GzqPjWh7KU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2684B-6B3C-44B3-9F70-CB6B54A054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1026" y="260970"/>
            <a:ext cx="10349948" cy="1726855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latin typeface="Comic Sans MS" panose="030F0702030302020204" pitchFamily="66" charset="0"/>
              </a:rPr>
              <a:t>Ministerio</a:t>
            </a:r>
            <a:br>
              <a:rPr lang="en-US" dirty="0">
                <a:latin typeface="Comic Sans MS" panose="030F0702030302020204" pitchFamily="66" charset="0"/>
              </a:rPr>
            </a:br>
            <a:r>
              <a:rPr lang="en-US" dirty="0">
                <a:latin typeface="Comic Sans MS" panose="030F0702030302020204" pitchFamily="66" charset="0"/>
              </a:rPr>
              <a:t>Amigos de Jesus y Maria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6A3C24-D8AB-42A6-85EC-53DD3E28D6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225718"/>
            <a:ext cx="9144000" cy="1726855"/>
          </a:xfrm>
        </p:spPr>
        <p:txBody>
          <a:bodyPr>
            <a:noAutofit/>
          </a:bodyPr>
          <a:lstStyle/>
          <a:p>
            <a:r>
              <a:rPr lang="es-CL" sz="2200" b="1" dirty="0">
                <a:latin typeface="Comic Sans MS" panose="030F0702030302020204" pitchFamily="66" charset="0"/>
              </a:rPr>
              <a:t>Grupo de Oración de Niños</a:t>
            </a:r>
          </a:p>
          <a:p>
            <a:endParaRPr lang="es-CL" sz="1800" b="1" dirty="0">
              <a:latin typeface="Comic Sans MS" panose="030F0702030302020204" pitchFamily="66" charset="0"/>
            </a:endParaRPr>
          </a:p>
          <a:p>
            <a:r>
              <a:rPr lang="es-CL" sz="2200" b="1" dirty="0">
                <a:latin typeface="Comic Sans MS" panose="030F0702030302020204" pitchFamily="66" charset="0"/>
              </a:rPr>
              <a:t>Ciclo A – XXIV Domingo del Tiempo Ordinario</a:t>
            </a:r>
          </a:p>
          <a:p>
            <a:r>
              <a:rPr lang="es-CL" sz="2200" b="1" dirty="0">
                <a:latin typeface="Comic Sans MS" panose="030F0702030302020204" pitchFamily="66" charset="0"/>
              </a:rPr>
              <a:t>Perdonar 70 x 7 veces - Mateo 18, 21-35</a:t>
            </a:r>
          </a:p>
        </p:txBody>
      </p:sp>
    </p:spTree>
    <p:extLst>
      <p:ext uri="{BB962C8B-B14F-4D97-AF65-F5344CB8AC3E}">
        <p14:creationId xmlns:p14="http://schemas.microsoft.com/office/powerpoint/2010/main" val="10888132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1083" y="108647"/>
            <a:ext cx="10985810" cy="1325563"/>
          </a:xfrm>
        </p:spPr>
        <p:txBody>
          <a:bodyPr>
            <a:normAutofit/>
          </a:bodyPr>
          <a:lstStyle/>
          <a:p>
            <a:pPr algn="ctr"/>
            <a:r>
              <a:rPr lang="es-ES" sz="2800" b="1" dirty="0">
                <a:latin typeface="Comic Sans MS" panose="030F0702030302020204" pitchFamily="66" charset="0"/>
                <a:ea typeface="+mn-ea"/>
                <a:cs typeface="+mn-cs"/>
              </a:rPr>
              <a:t>Jesús nos enseña la importancia de perdonar con una parábola sobre el Reino de los Cielos (los que siguen a Jesús).</a:t>
            </a:r>
            <a:endParaRPr lang="en-US" sz="2800" b="1" dirty="0"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231" y="1784195"/>
            <a:ext cx="4638161" cy="417678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464097" y="1951463"/>
            <a:ext cx="33342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latin typeface="Comic Sans MS" panose="030F0702030302020204" pitchFamily="66" charset="0"/>
              </a:rPr>
              <a:t>¿Quién es el rey? </a:t>
            </a:r>
            <a:endParaRPr lang="en-US" sz="2800" b="1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567746" y="1951463"/>
            <a:ext cx="1115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Dios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86400" y="2932771"/>
            <a:ext cx="33119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latin typeface="Comic Sans MS" panose="030F0702030302020204" pitchFamily="66" charset="0"/>
              </a:rPr>
              <a:t>¿Quién es el servidor? </a:t>
            </a:r>
            <a:endParaRPr lang="en-US" sz="2800" b="1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099394" y="3148214"/>
            <a:ext cx="24885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Un </a:t>
            </a:r>
            <a:r>
              <a:rPr lang="en-US" sz="28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pecador</a:t>
            </a:r>
            <a:endParaRPr lang="en-US" sz="2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86400" y="4560409"/>
            <a:ext cx="61889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latin typeface="Comic Sans MS" panose="030F0702030302020204" pitchFamily="66" charset="0"/>
              </a:rPr>
              <a:t>¿Por qué le perdona sus </a:t>
            </a:r>
          </a:p>
          <a:p>
            <a:pPr algn="ctr"/>
            <a:r>
              <a:rPr lang="es-ES" sz="2800" b="1" dirty="0">
                <a:latin typeface="Comic Sans MS" panose="030F0702030302020204" pitchFamily="66" charset="0"/>
              </a:rPr>
              <a:t>deudas el rey? </a:t>
            </a:r>
            <a:endParaRPr lang="en-US" sz="28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8168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5" grpId="0"/>
      <p:bldP spid="6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18" y="1116414"/>
            <a:ext cx="4884177" cy="44365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2166" y="0"/>
            <a:ext cx="110954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Le dio lástima cuando el servidor se postró y </a:t>
            </a:r>
          </a:p>
          <a:p>
            <a:pPr algn="ctr"/>
            <a:r>
              <a:rPr lang="es-ES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le suplicó que tuviera paciencia con él.</a:t>
            </a:r>
            <a:endParaRPr lang="en-US" sz="2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49897" y="1572322"/>
            <a:ext cx="496229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¿</a:t>
            </a:r>
            <a:r>
              <a:rPr lang="es-ES" sz="2800" b="1" dirty="0">
                <a:latin typeface="Comic Sans MS" panose="030F0702030302020204" pitchFamily="66" charset="0"/>
              </a:rPr>
              <a:t>Cuándo pecamos que debemos hacer para recibir el perdón de Dios? </a:t>
            </a:r>
            <a:endParaRPr lang="en-US" sz="2800" b="1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43239" y="3724508"/>
            <a:ext cx="58543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Arrepentirnos de corazón y pedirle perdón. </a:t>
            </a:r>
            <a:endParaRPr lang="en-US" sz="2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3513" y="5909563"/>
            <a:ext cx="96475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latin typeface="Comic Sans MS" panose="030F0702030302020204" pitchFamily="66" charset="0"/>
              </a:rPr>
              <a:t>¿Qué hizo el servidor después que lo perdonaron? </a:t>
            </a:r>
            <a:endParaRPr lang="en-US" sz="28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668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24948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ES" sz="2800" b="1" dirty="0">
                <a:solidFill>
                  <a:srgbClr val="FF0000"/>
                </a:solidFill>
                <a:latin typeface="Comic Sans MS" panose="030F0702030302020204" pitchFamily="66" charset="0"/>
                <a:ea typeface="+mn-ea"/>
                <a:cs typeface="+mn-cs"/>
              </a:rPr>
              <a:t>Mandó a un compañero que le debía un poco de </a:t>
            </a:r>
            <a:br>
              <a:rPr lang="es-ES" sz="2800" b="1" dirty="0">
                <a:solidFill>
                  <a:srgbClr val="FF0000"/>
                </a:solidFill>
                <a:latin typeface="Comic Sans MS" panose="030F0702030302020204" pitchFamily="66" charset="0"/>
                <a:ea typeface="+mn-ea"/>
                <a:cs typeface="+mn-cs"/>
              </a:rPr>
            </a:br>
            <a:r>
              <a:rPr lang="es-ES" sz="2800" b="1" dirty="0">
                <a:solidFill>
                  <a:srgbClr val="FF0000"/>
                </a:solidFill>
                <a:latin typeface="Comic Sans MS" panose="030F0702030302020204" pitchFamily="66" charset="0"/>
                <a:ea typeface="+mn-ea"/>
                <a:cs typeface="+mn-cs"/>
              </a:rPr>
              <a:t>dinero a la cárcel hasta que le pagara. </a:t>
            </a:r>
            <a:endParaRPr lang="en-US" sz="2800" b="1" dirty="0">
              <a:solidFill>
                <a:srgbClr val="FF0000"/>
              </a:solidFill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97" y="1470992"/>
            <a:ext cx="5107351" cy="510735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368209" y="2729948"/>
            <a:ext cx="282271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latin typeface="Comic Sans MS" panose="030F0702030302020204" pitchFamily="66" charset="0"/>
              </a:rPr>
              <a:t>¿Cómo reaccionó el rey cuando se lo dijeron? </a:t>
            </a:r>
            <a:endParaRPr lang="en-US" sz="28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3312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18052" y="113334"/>
            <a:ext cx="11569148" cy="1325563"/>
          </a:xfrm>
        </p:spPr>
        <p:txBody>
          <a:bodyPr>
            <a:normAutofit/>
          </a:bodyPr>
          <a:lstStyle/>
          <a:p>
            <a:pPr algn="ctr"/>
            <a:r>
              <a:rPr lang="es-ES" sz="2800" b="1" dirty="0">
                <a:solidFill>
                  <a:srgbClr val="FF0000"/>
                </a:solidFill>
                <a:latin typeface="Comic Sans MS" panose="030F0702030302020204" pitchFamily="66" charset="0"/>
                <a:ea typeface="+mn-ea"/>
                <a:cs typeface="+mn-cs"/>
              </a:rPr>
              <a:t>Lo metió en la cárcel hasta que pagara su deuda por no tener la misma compasión con su compañero que el rey tuvo con él. </a:t>
            </a:r>
            <a:endParaRPr lang="en-US" sz="2800" b="1" dirty="0">
              <a:solidFill>
                <a:srgbClr val="FF0000"/>
              </a:solidFill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97" y="1616766"/>
            <a:ext cx="5318329" cy="478929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487478" y="2968487"/>
            <a:ext cx="30214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latin typeface="Comic Sans MS" panose="030F0702030302020204" pitchFamily="66" charset="0"/>
              </a:rPr>
              <a:t>¿Qué quiere Dios de nosotros? </a:t>
            </a:r>
            <a:endParaRPr lang="en-US" sz="28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663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2277" y="192847"/>
            <a:ext cx="11781183" cy="1325563"/>
          </a:xfrm>
        </p:spPr>
        <p:txBody>
          <a:bodyPr>
            <a:noAutofit/>
          </a:bodyPr>
          <a:lstStyle/>
          <a:p>
            <a:pPr algn="ctr"/>
            <a:r>
              <a:rPr lang="es-ES" sz="2800" b="1" dirty="0">
                <a:solidFill>
                  <a:srgbClr val="FF0000"/>
                </a:solidFill>
                <a:latin typeface="Comic Sans MS" panose="030F0702030302020204" pitchFamily="66" charset="0"/>
                <a:ea typeface="+mn-ea"/>
                <a:cs typeface="+mn-cs"/>
              </a:rPr>
              <a:t>Dios quiere que siempre perdonemos a los que nos hieren, </a:t>
            </a:r>
            <a:br>
              <a:rPr lang="es-ES" sz="2800" b="1" dirty="0">
                <a:solidFill>
                  <a:srgbClr val="FF0000"/>
                </a:solidFill>
                <a:latin typeface="Comic Sans MS" panose="030F0702030302020204" pitchFamily="66" charset="0"/>
                <a:ea typeface="+mn-ea"/>
                <a:cs typeface="+mn-cs"/>
              </a:rPr>
            </a:br>
            <a:r>
              <a:rPr lang="es-ES" sz="2800" b="1" dirty="0">
                <a:solidFill>
                  <a:srgbClr val="FF0000"/>
                </a:solidFill>
                <a:latin typeface="Comic Sans MS" panose="030F0702030302020204" pitchFamily="66" charset="0"/>
                <a:ea typeface="+mn-ea"/>
                <a:cs typeface="+mn-cs"/>
              </a:rPr>
              <a:t>igual que El siempre nos perdona cuando nos arrepentimos. </a:t>
            </a:r>
            <a:endParaRPr lang="en-US" sz="2800" b="1" dirty="0">
              <a:solidFill>
                <a:srgbClr val="FF0000"/>
              </a:solidFill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38471" y="5512905"/>
            <a:ext cx="64405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latin typeface="Comic Sans MS" panose="030F0702030302020204" pitchFamily="66" charset="0"/>
              </a:rPr>
              <a:t>No es fácil pero podemos pedirle </a:t>
            </a:r>
          </a:p>
          <a:p>
            <a:pPr algn="ctr"/>
            <a:r>
              <a:rPr lang="es-ES" sz="2800" b="1" dirty="0">
                <a:latin typeface="Comic Sans MS" panose="030F0702030302020204" pitchFamily="66" charset="0"/>
              </a:rPr>
              <a:t>que nos ayude con Su gracia.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009" y="1695213"/>
            <a:ext cx="4641986" cy="33671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096" y="1695212"/>
            <a:ext cx="3922643" cy="34103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166" y="5250425"/>
            <a:ext cx="1479066" cy="1479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778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ÓMO DAR CLASE DE RELIGIÓN&#10;6-7 AÑOS&#10; ">
            <a:extLst>
              <a:ext uri="{FF2B5EF4-FFF2-40B4-BE49-F238E27FC236}">
                <a16:creationId xmlns:a16="http://schemas.microsoft.com/office/drawing/2014/main" id="{F854A02D-F9FE-4DA5-A838-89B28ACC57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6" t="30969" r="9639" b="1267"/>
          <a:stretch/>
        </p:blipFill>
        <p:spPr bwMode="auto">
          <a:xfrm>
            <a:off x="1081667" y="1773042"/>
            <a:ext cx="8307659" cy="4761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2C0AF59-2C2D-417E-AA48-46DFBD22B36D}"/>
              </a:ext>
            </a:extLst>
          </p:cNvPr>
          <p:cNvSpPr txBox="1"/>
          <p:nvPr/>
        </p:nvSpPr>
        <p:spPr>
          <a:xfrm>
            <a:off x="1114706" y="1998855"/>
            <a:ext cx="1494263" cy="15555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F26F8F-9B13-4A64-9578-83094BFE86E9}"/>
              </a:ext>
            </a:extLst>
          </p:cNvPr>
          <p:cNvSpPr txBox="1"/>
          <p:nvPr/>
        </p:nvSpPr>
        <p:spPr>
          <a:xfrm>
            <a:off x="4572000" y="1773042"/>
            <a:ext cx="1215483" cy="100361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93ED81-D9C4-41ED-AF1A-E310697B24BF}"/>
              </a:ext>
            </a:extLst>
          </p:cNvPr>
          <p:cNvSpPr txBox="1"/>
          <p:nvPr/>
        </p:nvSpPr>
        <p:spPr>
          <a:xfrm rot="19542138">
            <a:off x="3379292" y="4200557"/>
            <a:ext cx="1620371" cy="21692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25AE1E-7CAA-4556-9EBD-59D66D822C51}"/>
              </a:ext>
            </a:extLst>
          </p:cNvPr>
          <p:cNvSpPr txBox="1"/>
          <p:nvPr/>
        </p:nvSpPr>
        <p:spPr>
          <a:xfrm>
            <a:off x="1763816" y="1773042"/>
            <a:ext cx="196043" cy="25090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24B4AE-2A43-412C-9F93-E74E7500A9EF}"/>
              </a:ext>
            </a:extLst>
          </p:cNvPr>
          <p:cNvSpPr txBox="1"/>
          <p:nvPr/>
        </p:nvSpPr>
        <p:spPr>
          <a:xfrm>
            <a:off x="2491400" y="2322241"/>
            <a:ext cx="356839" cy="32896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644D575-84BE-4227-B5B5-F260213CCA85}"/>
              </a:ext>
            </a:extLst>
          </p:cNvPr>
          <p:cNvSpPr txBox="1"/>
          <p:nvPr/>
        </p:nvSpPr>
        <p:spPr>
          <a:xfrm>
            <a:off x="1190426" y="3433921"/>
            <a:ext cx="356839" cy="32896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D7BDCAD-8919-46E8-B903-5DDF104F732D}"/>
              </a:ext>
            </a:extLst>
          </p:cNvPr>
          <p:cNvSpPr/>
          <p:nvPr/>
        </p:nvSpPr>
        <p:spPr>
          <a:xfrm>
            <a:off x="947854" y="223023"/>
            <a:ext cx="810693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</a:t>
            </a:r>
            <a:r>
              <a:rPr lang="en-US" sz="8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ctivity</a:t>
            </a:r>
          </a:p>
        </p:txBody>
      </p:sp>
    </p:spTree>
    <p:extLst>
      <p:ext uri="{BB962C8B-B14F-4D97-AF65-F5344CB8AC3E}">
        <p14:creationId xmlns:p14="http://schemas.microsoft.com/office/powerpoint/2010/main" val="28930327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850137" y="3902927"/>
            <a:ext cx="825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816684" y="130098"/>
            <a:ext cx="825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95386" y="130097"/>
            <a:ext cx="825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724401" y="3902927"/>
            <a:ext cx="825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582110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3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1954566-E7CF-4655-9F4D-72B6EFD026EF}"/>
              </a:ext>
            </a:extLst>
          </p:cNvPr>
          <p:cNvSpPr/>
          <p:nvPr/>
        </p:nvSpPr>
        <p:spPr>
          <a:xfrm>
            <a:off x="159026" y="292854"/>
            <a:ext cx="1154517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Oración</a:t>
            </a:r>
            <a:endParaRPr lang="en-US" sz="6000" b="1" i="0" u="none" strike="noStrike" baseline="0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algn="ctr"/>
            <a:endParaRPr lang="en-US" sz="4000" b="1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algn="ctr"/>
            <a:r>
              <a:rPr lang="en-US" sz="4000" b="1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s-ES" sz="4000" dirty="0"/>
              <a:t>Jesús, ayúdame a siempre arrepentirme de mis pecados; y ayúdame a siempre perdonar al </a:t>
            </a:r>
          </a:p>
          <a:p>
            <a:pPr algn="ctr"/>
            <a:r>
              <a:rPr lang="es-ES" sz="4000" dirty="0"/>
              <a:t>que peca contra mi, especialmente a ______.</a:t>
            </a:r>
            <a:endParaRPr lang="en-US" sz="4000" dirty="0"/>
          </a:p>
          <a:p>
            <a:pPr algn="ctr"/>
            <a:endParaRPr lang="en-US" sz="6000" b="0" i="0" u="none" strike="noStrike" baseline="0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77978D8-8431-4709-9331-1285886021C9}"/>
              </a:ext>
            </a:extLst>
          </p:cNvPr>
          <p:cNvSpPr/>
          <p:nvPr/>
        </p:nvSpPr>
        <p:spPr>
          <a:xfrm>
            <a:off x="742122" y="5633204"/>
            <a:ext cx="96078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/>
              <a:t>Canción</a:t>
            </a:r>
            <a:r>
              <a:rPr lang="en-US" b="1" dirty="0"/>
              <a:t>: </a:t>
            </a:r>
            <a:r>
              <a:rPr lang="es-ES" dirty="0"/>
              <a:t>El Perdón, Primaria Bolivia, (</a:t>
            </a:r>
            <a:r>
              <a:rPr lang="es-ES" dirty="0" err="1"/>
              <a:t>Ctrl</a:t>
            </a:r>
            <a:r>
              <a:rPr lang="es-ES" dirty="0"/>
              <a:t> </a:t>
            </a:r>
            <a:r>
              <a:rPr lang="es-ES" dirty="0" err="1"/>
              <a:t>Click</a:t>
            </a:r>
            <a:r>
              <a:rPr lang="es-ES" dirty="0"/>
              <a:t>) </a:t>
            </a:r>
            <a:r>
              <a:rPr lang="es-ES" u="sng" dirty="0">
                <a:hlinkClick r:id="rId2"/>
              </a:rPr>
              <a:t>https://youtu.be/toaChP21SZM</a:t>
            </a:r>
            <a:r>
              <a:rPr lang="es-ES" dirty="0"/>
              <a:t>  (3-6 años)</a:t>
            </a:r>
            <a:endParaRPr lang="en-US" dirty="0"/>
          </a:p>
          <a:p>
            <a:r>
              <a:rPr lang="es-ES" dirty="0"/>
              <a:t>El Perdón, Música Cristiana para Niños, (</a:t>
            </a:r>
            <a:r>
              <a:rPr lang="es-ES" dirty="0" err="1"/>
              <a:t>Ctrl</a:t>
            </a:r>
            <a:r>
              <a:rPr lang="es-ES" dirty="0"/>
              <a:t> </a:t>
            </a:r>
            <a:r>
              <a:rPr lang="es-ES" dirty="0" err="1"/>
              <a:t>Click</a:t>
            </a:r>
            <a:r>
              <a:rPr lang="es-ES" dirty="0"/>
              <a:t>)  </a:t>
            </a:r>
            <a:r>
              <a:rPr lang="es-ES" u="sng" dirty="0">
                <a:hlinkClick r:id="rId3"/>
              </a:rPr>
              <a:t>https://youtu.be/3GzqPjWh7KU</a:t>
            </a:r>
            <a:r>
              <a:rPr lang="es-ES" dirty="0"/>
              <a:t>  (7+ años)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8257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288" y="0"/>
            <a:ext cx="59027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6117" y="0"/>
            <a:ext cx="6133171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La Natividad de la Virgen María-8 de septiembre</a:t>
            </a:r>
          </a:p>
          <a:p>
            <a:endParaRPr lang="en-US" sz="800" dirty="0"/>
          </a:p>
          <a:p>
            <a:r>
              <a:rPr lang="es-ES" sz="1600" b="1" dirty="0"/>
              <a:t>Ana, la madre de la Virgen María, se casó con un propietario rural llamado Joaquín, galileo de Nazaret. Descendía de la familia real de David. </a:t>
            </a:r>
          </a:p>
          <a:p>
            <a:endParaRPr lang="es-ES" sz="800" dirty="0"/>
          </a:p>
          <a:p>
            <a:r>
              <a:rPr lang="es-ES" sz="1600" b="1" dirty="0"/>
              <a:t>Llevaban ya veinte años casados y el hijo no llegaba. Los hebreos consideraban la esterilidad como un deshonor y un castigo del cielo. Ana intensificó sus ruegos a Dios por un hijo y prometió ofrecérselo a Dios. Dios premió su perseverancia en la oración con el nacimiento de una hija singular. </a:t>
            </a:r>
          </a:p>
          <a:p>
            <a:endParaRPr lang="es-ES" sz="800" dirty="0"/>
          </a:p>
          <a:p>
            <a:r>
              <a:rPr lang="es-ES" sz="1600" b="1" dirty="0"/>
              <a:t>María, fue concebida </a:t>
            </a:r>
            <a:r>
              <a:rPr lang="es-ES" sz="1600" b="1" i="1" u="sng" dirty="0"/>
              <a:t>sin pecado original</a:t>
            </a:r>
            <a:r>
              <a:rPr lang="es-ES" sz="1600" b="1" dirty="0"/>
              <a:t>, y fue predestinada a ser la madre de Jesucristo, el Hijo de Dios. Nace María, una niña santa. </a:t>
            </a:r>
          </a:p>
          <a:p>
            <a:endParaRPr lang="es-ES" sz="1600" b="1" dirty="0"/>
          </a:p>
          <a:p>
            <a:r>
              <a:rPr lang="es-ES" sz="1600" b="1" dirty="0"/>
              <a:t>A los tres años, fueron al Templo en Jerusalén para ofrecer a su hija amada a Dios. María vivió en el Templo desde los tres hasta los catorce años, trabajando, orando, y aprendiendo de las escrituras. </a:t>
            </a:r>
          </a:p>
          <a:p>
            <a:endParaRPr lang="es-ES" dirty="0"/>
          </a:p>
          <a:p>
            <a:r>
              <a:rPr lang="es-ES" sz="1600" b="1" dirty="0"/>
              <a:t>Ella quería vivir allí siempre, pero llegó el tiempo de casarse, como era costumbre; el sumo sacerdote le presentó a José y se comprometen. Con su vida, la Virgen María cumple las palabras de Dios a la serpiente en el jardín del Paraíso: </a:t>
            </a:r>
          </a:p>
          <a:p>
            <a:r>
              <a:rPr lang="es-ES" sz="1600" b="1" dirty="0"/>
              <a:t>"Haré que haya enemistad entre ti y la mujer, entre tu descendencia y la suya. Ella te pisará la cabeza mientras tú herirás su talón". </a:t>
            </a:r>
            <a:r>
              <a:rPr lang="es-ES" sz="1200" dirty="0"/>
              <a:t>(Gen. 3, 15) </a:t>
            </a:r>
          </a:p>
          <a:p>
            <a:endParaRPr lang="es-ES" sz="800" dirty="0"/>
          </a:p>
          <a:p>
            <a:r>
              <a:rPr lang="es-ES" b="1" dirty="0"/>
              <a:t>Nunca pecó</a:t>
            </a:r>
            <a:r>
              <a:rPr lang="es-ES" dirty="0"/>
              <a:t> y por eso es </a:t>
            </a:r>
            <a:r>
              <a:rPr lang="es-ES" b="1" dirty="0"/>
              <a:t>la Inmaculada Concepción</a:t>
            </a:r>
            <a:r>
              <a:rPr lang="es-ES" dirty="0"/>
              <a:t>.</a:t>
            </a:r>
          </a:p>
          <a:p>
            <a:endParaRPr lang="en-US" sz="800" dirty="0"/>
          </a:p>
          <a:p>
            <a:r>
              <a:rPr lang="es-ES" dirty="0"/>
              <a:t>María </a:t>
            </a:r>
            <a:r>
              <a:rPr lang="es-ES" b="1" dirty="0"/>
              <a:t>sin pecado concebida</a:t>
            </a:r>
            <a:r>
              <a:rPr lang="es-ES" dirty="0"/>
              <a:t>, ruega por nosotros.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1750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7292898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929218" y="6433827"/>
            <a:ext cx="2292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www.fcpeace.com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120513" y="323386"/>
            <a:ext cx="22926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ADOPCION</a:t>
            </a:r>
          </a:p>
          <a:p>
            <a:pPr algn="ctr"/>
            <a:r>
              <a:rPr lang="en-US" sz="2800" b="1" dirty="0"/>
              <a:t>ESPIRITUAL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26713" y="1766058"/>
            <a:ext cx="44381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altLang="en-US" dirty="0">
                <a:latin typeface="Arial" panose="020B0604020202020204" pitchFamily="34" charset="0"/>
              </a:rPr>
              <a:t>"Así habla Yahvé, tu redentor, el que te formó desde el seno materno: Yo, Yahvé, he hecho todas las cosas, yo solo estiré los cielos, yo afirmé la tierra."  </a:t>
            </a:r>
          </a:p>
          <a:p>
            <a:pPr algn="ctr"/>
            <a:r>
              <a:rPr lang="es-ES" altLang="en-US" dirty="0">
                <a:latin typeface="Arial" panose="020B0604020202020204" pitchFamily="34" charset="0"/>
              </a:rPr>
              <a:t>Isaías 44, 24</a:t>
            </a:r>
            <a:endParaRPr lang="en-US" dirty="0"/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7945245" y="3636937"/>
            <a:ext cx="3401122" cy="1661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"«Antes de formarte en el seno de tu madre, ya te conocía; antes de que tú nacieras, yo te consagré, y te destiné a ser profeta de las naciones.»"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altLang="en-US" dirty="0">
                <a:latin typeface="Arial" panose="020B0604020202020204" pitchFamily="34" charset="0"/>
              </a:rPr>
              <a:t>Jeremías 1, 5</a:t>
            </a:r>
            <a:endParaRPr kumimoji="0" lang="es-E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91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082" y="111907"/>
            <a:ext cx="11662117" cy="1325563"/>
          </a:xfrm>
        </p:spPr>
        <p:txBody>
          <a:bodyPr>
            <a:noAutofit/>
          </a:bodyPr>
          <a:lstStyle/>
          <a:p>
            <a:pPr algn="ctr"/>
            <a:r>
              <a:rPr lang="es-ES" sz="2800" b="1" dirty="0">
                <a:latin typeface="Comic Sans MS" panose="030F0702030302020204" pitchFamily="66" charset="0"/>
              </a:rPr>
              <a:t>En aquel tiempo, Pedro se acercó a Jesús y le preguntó: </a:t>
            </a:r>
            <a:br>
              <a:rPr lang="es-ES" sz="2800" b="1" dirty="0">
                <a:latin typeface="Comic Sans MS" panose="030F0702030302020204" pitchFamily="66" charset="0"/>
              </a:rPr>
            </a:br>
            <a:r>
              <a:rPr lang="es-ES" sz="2800" b="1" dirty="0">
                <a:latin typeface="Comic Sans MS" panose="030F0702030302020204" pitchFamily="66" charset="0"/>
              </a:rPr>
              <a:t>“Si mi hermano me ofende, ¿cuántas veces </a:t>
            </a:r>
            <a:br>
              <a:rPr lang="es-ES" sz="2800" b="1" dirty="0">
                <a:latin typeface="Comic Sans MS" panose="030F0702030302020204" pitchFamily="66" charset="0"/>
              </a:rPr>
            </a:br>
            <a:r>
              <a:rPr lang="es-ES" sz="2800" b="1" dirty="0">
                <a:latin typeface="Comic Sans MS" panose="030F0702030302020204" pitchFamily="66" charset="0"/>
              </a:rPr>
              <a:t>tengo que perdonarlo? ¿Hasta 7 veces?”</a:t>
            </a:r>
            <a:endParaRPr lang="en-US" sz="2800" b="1" dirty="0"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2234" y="5741844"/>
            <a:ext cx="115749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latin typeface="Comic Sans MS" panose="030F0702030302020204" pitchFamily="66" charset="0"/>
              </a:rPr>
              <a:t>Jesús le contestó: “No sólo hasta 7, </a:t>
            </a:r>
          </a:p>
          <a:p>
            <a:pPr algn="ctr"/>
            <a:r>
              <a:rPr lang="es-ES" sz="2800" b="1" dirty="0">
                <a:latin typeface="Comic Sans MS" panose="030F0702030302020204" pitchFamily="66" charset="0"/>
              </a:rPr>
              <a:t>sino hasta 70 x 7”. </a:t>
            </a:r>
            <a:endParaRPr lang="en-US" sz="2800" b="1" dirty="0">
              <a:latin typeface="Comic Sans MS" panose="030F0702030302020204" pitchFamily="66" charset="0"/>
              <a:ea typeface="+mj-ea"/>
              <a:cs typeface="+mj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151" y="1697437"/>
            <a:ext cx="5201978" cy="3784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19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" name="Picture 20" descr="blue floral clip art, children watercolor flower, floral - spring flower  clipart free PNG image with transparent background | TOPpng">
            <a:extLst>
              <a:ext uri="{FF2B5EF4-FFF2-40B4-BE49-F238E27FC236}">
                <a16:creationId xmlns:a16="http://schemas.microsoft.com/office/drawing/2014/main" id="{6B19DDCA-C074-442E-BDE9-D8B3657070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637" y="0"/>
            <a:ext cx="626084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blue floral clip art, children watercolor flower, floral - spring flower  clipart free PNG image with transparent background | TOPpng">
            <a:extLst>
              <a:ext uri="{FF2B5EF4-FFF2-40B4-BE49-F238E27FC236}">
                <a16:creationId xmlns:a16="http://schemas.microsoft.com/office/drawing/2014/main" id="{62AD7F35-C348-49B4-BFAE-8B4C4E4205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196" y="0"/>
            <a:ext cx="60058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close up of a boy&#10;&#10;Description automatically generated">
            <a:extLst>
              <a:ext uri="{FF2B5EF4-FFF2-40B4-BE49-F238E27FC236}">
                <a16:creationId xmlns:a16="http://schemas.microsoft.com/office/drawing/2014/main" id="{AF0C9855-B292-411E-99EA-9705964104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343" y="2024743"/>
            <a:ext cx="838485" cy="709125"/>
          </a:xfrm>
          <a:prstGeom prst="rect">
            <a:avLst/>
          </a:prstGeom>
        </p:spPr>
      </p:pic>
      <p:pic>
        <p:nvPicPr>
          <p:cNvPr id="7" name="Picture 6" descr="A close up of a boy&#10;&#10;Description automatically generated">
            <a:extLst>
              <a:ext uri="{FF2B5EF4-FFF2-40B4-BE49-F238E27FC236}">
                <a16:creationId xmlns:a16="http://schemas.microsoft.com/office/drawing/2014/main" id="{E26279D3-4102-4DCE-AC19-3E6A2A7A2A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04" y="3875314"/>
            <a:ext cx="838485" cy="709125"/>
          </a:xfrm>
          <a:prstGeom prst="rect">
            <a:avLst/>
          </a:prstGeom>
        </p:spPr>
      </p:pic>
      <p:pic>
        <p:nvPicPr>
          <p:cNvPr id="8" name="Picture 7" descr="A close up of a boy&#10;&#10;Description automatically generated">
            <a:extLst>
              <a:ext uri="{FF2B5EF4-FFF2-40B4-BE49-F238E27FC236}">
                <a16:creationId xmlns:a16="http://schemas.microsoft.com/office/drawing/2014/main" id="{2EBFE150-8BFA-4FDB-9204-853867863D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583" y="1315618"/>
            <a:ext cx="838485" cy="709125"/>
          </a:xfrm>
          <a:prstGeom prst="rect">
            <a:avLst/>
          </a:prstGeom>
        </p:spPr>
      </p:pic>
      <p:pic>
        <p:nvPicPr>
          <p:cNvPr id="9" name="Picture 8" descr="A close up of a boy&#10;&#10;Description automatically generated">
            <a:extLst>
              <a:ext uri="{FF2B5EF4-FFF2-40B4-BE49-F238E27FC236}">
                <a16:creationId xmlns:a16="http://schemas.microsoft.com/office/drawing/2014/main" id="{243D1CE9-AA6D-4DA4-A1C2-3F3A9108CB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115" y="3240833"/>
            <a:ext cx="838485" cy="709125"/>
          </a:xfrm>
          <a:prstGeom prst="rect">
            <a:avLst/>
          </a:prstGeom>
        </p:spPr>
      </p:pic>
      <p:pic>
        <p:nvPicPr>
          <p:cNvPr id="10" name="Picture 9" descr="A close up of a boy&#10;&#10;Description automatically generated">
            <a:extLst>
              <a:ext uri="{FF2B5EF4-FFF2-40B4-BE49-F238E27FC236}">
                <a16:creationId xmlns:a16="http://schemas.microsoft.com/office/drawing/2014/main" id="{635B1BEC-38D0-4B2A-8506-EBB7AA6352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568" y="684245"/>
            <a:ext cx="838485" cy="709125"/>
          </a:xfrm>
          <a:prstGeom prst="rect">
            <a:avLst/>
          </a:prstGeom>
        </p:spPr>
      </p:pic>
      <p:pic>
        <p:nvPicPr>
          <p:cNvPr id="11" name="Picture 10" descr="A close up of a boy&#10;&#10;Description automatically generated">
            <a:extLst>
              <a:ext uri="{FF2B5EF4-FFF2-40B4-BE49-F238E27FC236}">
                <a16:creationId xmlns:a16="http://schemas.microsoft.com/office/drawing/2014/main" id="{A1787366-BAA8-42E8-A07A-91BCD493F7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810" y="3240833"/>
            <a:ext cx="838485" cy="709125"/>
          </a:xfrm>
          <a:prstGeom prst="rect">
            <a:avLst/>
          </a:prstGeom>
        </p:spPr>
      </p:pic>
      <p:pic>
        <p:nvPicPr>
          <p:cNvPr id="12" name="Picture 11" descr="A close up of a boy&#10;&#10;Description automatically generated">
            <a:extLst>
              <a:ext uri="{FF2B5EF4-FFF2-40B4-BE49-F238E27FC236}">
                <a16:creationId xmlns:a16="http://schemas.microsoft.com/office/drawing/2014/main" id="{0E919263-6814-485F-9AB6-1BAE52FF25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951" y="2024742"/>
            <a:ext cx="838485" cy="709125"/>
          </a:xfrm>
          <a:prstGeom prst="rect">
            <a:avLst/>
          </a:prstGeom>
        </p:spPr>
      </p:pic>
      <p:pic>
        <p:nvPicPr>
          <p:cNvPr id="13" name="Picture 12" descr="A close up of a boy&#10;&#10;Description automatically generated">
            <a:extLst>
              <a:ext uri="{FF2B5EF4-FFF2-40B4-BE49-F238E27FC236}">
                <a16:creationId xmlns:a16="http://schemas.microsoft.com/office/drawing/2014/main" id="{D75DFAB5-4629-4836-9727-9C7ABE3DCC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3875314"/>
            <a:ext cx="838485" cy="709125"/>
          </a:xfrm>
          <a:prstGeom prst="rect">
            <a:avLst/>
          </a:prstGeom>
        </p:spPr>
      </p:pic>
      <p:pic>
        <p:nvPicPr>
          <p:cNvPr id="14" name="Picture 13" descr="A close up of a boy&#10;&#10;Description automatically generated">
            <a:extLst>
              <a:ext uri="{FF2B5EF4-FFF2-40B4-BE49-F238E27FC236}">
                <a16:creationId xmlns:a16="http://schemas.microsoft.com/office/drawing/2014/main" id="{2A730866-477D-4202-91AE-8C7356FAF9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92" y="1393370"/>
            <a:ext cx="838485" cy="709125"/>
          </a:xfrm>
          <a:prstGeom prst="rect">
            <a:avLst/>
          </a:prstGeom>
        </p:spPr>
      </p:pic>
      <p:pic>
        <p:nvPicPr>
          <p:cNvPr id="15" name="Picture 14" descr="A close up of a boy&#10;&#10;Description automatically generated">
            <a:extLst>
              <a:ext uri="{FF2B5EF4-FFF2-40B4-BE49-F238E27FC236}">
                <a16:creationId xmlns:a16="http://schemas.microsoft.com/office/drawing/2014/main" id="{765DC39F-2DE3-4595-83B2-4A3C77C192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3501" y="684245"/>
            <a:ext cx="838485" cy="709125"/>
          </a:xfrm>
          <a:prstGeom prst="rect">
            <a:avLst/>
          </a:prstGeom>
        </p:spPr>
      </p:pic>
      <p:pic>
        <p:nvPicPr>
          <p:cNvPr id="16" name="Picture 15" descr="A close up of a boy&#10;&#10;Description automatically generated">
            <a:extLst>
              <a:ext uri="{FF2B5EF4-FFF2-40B4-BE49-F238E27FC236}">
                <a16:creationId xmlns:a16="http://schemas.microsoft.com/office/drawing/2014/main" id="{4ECA30B5-DE62-4B05-B870-265C15B53D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743" y="3240832"/>
            <a:ext cx="838485" cy="709125"/>
          </a:xfrm>
          <a:prstGeom prst="rect">
            <a:avLst/>
          </a:prstGeom>
        </p:spPr>
      </p:pic>
      <p:pic>
        <p:nvPicPr>
          <p:cNvPr id="17" name="Picture 16" descr="A close up of a boy&#10;&#10;Description automatically generated">
            <a:extLst>
              <a:ext uri="{FF2B5EF4-FFF2-40B4-BE49-F238E27FC236}">
                <a16:creationId xmlns:a16="http://schemas.microsoft.com/office/drawing/2014/main" id="{11B672A5-828B-4BDA-85FF-767EACC879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4817" y="3240832"/>
            <a:ext cx="838485" cy="70912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67004" y="4584439"/>
            <a:ext cx="838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Clara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7004" y="2733867"/>
            <a:ext cx="1836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Francisco de Asís</a:t>
            </a:r>
          </a:p>
          <a:p>
            <a:pPr algn="ctr"/>
            <a:r>
              <a:rPr lang="es-ES" b="1" dirty="0"/>
              <a:t>(Andrea)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74033" y="2030808"/>
            <a:ext cx="825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Teresa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91539" y="3949957"/>
            <a:ext cx="885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Tomás</a:t>
            </a:r>
            <a:endParaRPr lang="en-US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4344956" y="1393370"/>
            <a:ext cx="14303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/>
              <a:t>Mónica</a:t>
            </a:r>
            <a:endParaRPr lang="en-US" b="1" dirty="0"/>
          </a:p>
          <a:p>
            <a:pPr algn="ctr"/>
            <a:r>
              <a:rPr lang="en-US" b="1" dirty="0"/>
              <a:t>(Cora Marie)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976042" y="3949957"/>
            <a:ext cx="915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Rosalie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058723" y="2733867"/>
            <a:ext cx="1059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Pedro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482937" y="4584439"/>
            <a:ext cx="10105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Marco</a:t>
            </a:r>
          </a:p>
          <a:p>
            <a:pPr algn="ctr"/>
            <a:r>
              <a:rPr lang="en-US" b="1" dirty="0"/>
              <a:t>(Marco)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072794" y="2117665"/>
            <a:ext cx="753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Kateri</a:t>
            </a:r>
            <a:endParaRPr lang="en-US" b="1" dirty="0"/>
          </a:p>
          <a:p>
            <a:r>
              <a:rPr lang="en-US" b="1" dirty="0"/>
              <a:t>(Ines)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423636" y="3949957"/>
            <a:ext cx="1025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Jacinta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633501" y="1393370"/>
            <a:ext cx="838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Juan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1052743" y="3949957"/>
            <a:ext cx="838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Lucía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914280" y="23173"/>
            <a:ext cx="42263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/>
              <a:t>Santo(a)______, Ora por mi niño no nacido que he adoptado espiritualmente en este año escolar, para que nazca sano y crezca feliz. Amen.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0" y="0"/>
            <a:ext cx="42009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/>
              <a:t>Jesús, Maria, y José, Deseo adoptar espiritualmente a un niño no nacido durante los 9 meses del año escolar. Pido que nazca sano y crezca feliz. Amen.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408" y="4968176"/>
            <a:ext cx="3929351" cy="187674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120" y="5004433"/>
            <a:ext cx="3929351" cy="187674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2203140" y="6083259"/>
            <a:ext cx="1442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Bernadette</a:t>
            </a:r>
          </a:p>
        </p:txBody>
      </p:sp>
      <p:pic>
        <p:nvPicPr>
          <p:cNvPr id="35" name="Picture 34" descr="A close up of a boy&#10;&#10;Description automatically generated">
            <a:extLst>
              <a:ext uri="{FF2B5EF4-FFF2-40B4-BE49-F238E27FC236}">
                <a16:creationId xmlns:a16="http://schemas.microsoft.com/office/drawing/2014/main" id="{243D1CE9-AA6D-4DA4-A1C2-3F3A9108CB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565" y="5404448"/>
            <a:ext cx="838485" cy="709125"/>
          </a:xfrm>
          <a:prstGeom prst="rect">
            <a:avLst/>
          </a:prstGeom>
        </p:spPr>
      </p:pic>
      <p:pic>
        <p:nvPicPr>
          <p:cNvPr id="36" name="Picture 35" descr="A close up of a boy&#10;&#10;Description automatically generated">
            <a:extLst>
              <a:ext uri="{FF2B5EF4-FFF2-40B4-BE49-F238E27FC236}">
                <a16:creationId xmlns:a16="http://schemas.microsoft.com/office/drawing/2014/main" id="{243D1CE9-AA6D-4DA4-A1C2-3F3A9108CB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884" y="5341643"/>
            <a:ext cx="838485" cy="709125"/>
          </a:xfrm>
          <a:prstGeom prst="rect">
            <a:avLst/>
          </a:prstGeom>
        </p:spPr>
      </p:pic>
      <p:pic>
        <p:nvPicPr>
          <p:cNvPr id="37" name="Picture 36" descr="A close up of a boy&#10;&#10;Description automatically generated">
            <a:extLst>
              <a:ext uri="{FF2B5EF4-FFF2-40B4-BE49-F238E27FC236}">
                <a16:creationId xmlns:a16="http://schemas.microsoft.com/office/drawing/2014/main" id="{243D1CE9-AA6D-4DA4-A1C2-3F3A9108CB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0111" y="5394104"/>
            <a:ext cx="838485" cy="709125"/>
          </a:xfrm>
          <a:prstGeom prst="rect">
            <a:avLst/>
          </a:prstGeom>
        </p:spPr>
      </p:pic>
      <p:pic>
        <p:nvPicPr>
          <p:cNvPr id="38" name="Picture 37" descr="A close up of a boy&#10;&#10;Description automatically generated">
            <a:extLst>
              <a:ext uri="{FF2B5EF4-FFF2-40B4-BE49-F238E27FC236}">
                <a16:creationId xmlns:a16="http://schemas.microsoft.com/office/drawing/2014/main" id="{243D1CE9-AA6D-4DA4-A1C2-3F3A9108CB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618" y="5418273"/>
            <a:ext cx="838485" cy="709125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4868196" y="6127398"/>
            <a:ext cx="987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/>
              <a:t>Tarso</a:t>
            </a:r>
            <a:endParaRPr lang="en-US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8423636" y="6127398"/>
            <a:ext cx="1025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Diego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1051618" y="6158048"/>
            <a:ext cx="838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Elena</a:t>
            </a:r>
          </a:p>
        </p:txBody>
      </p:sp>
    </p:spTree>
    <p:extLst>
      <p:ext uri="{BB962C8B-B14F-4D97-AF65-F5344CB8AC3E}">
        <p14:creationId xmlns:p14="http://schemas.microsoft.com/office/powerpoint/2010/main" val="28396924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03249" y="1890353"/>
            <a:ext cx="1058638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b="1" dirty="0"/>
              <a:t>Canción y Baile: </a:t>
            </a:r>
          </a:p>
          <a:p>
            <a:pPr algn="ctr"/>
            <a:endParaRPr lang="es-ES" sz="3600" b="1" dirty="0"/>
          </a:p>
          <a:p>
            <a:pPr algn="ctr"/>
            <a:r>
              <a:rPr lang="es-ES" sz="2400" dirty="0"/>
              <a:t>El Perdón, Música Cristiana para Niños, (</a:t>
            </a:r>
            <a:r>
              <a:rPr lang="es-ES" sz="2400" dirty="0" err="1"/>
              <a:t>Ctrl</a:t>
            </a:r>
            <a:r>
              <a:rPr lang="es-ES" sz="2400" dirty="0"/>
              <a:t> </a:t>
            </a:r>
            <a:r>
              <a:rPr lang="es-ES" sz="2400" dirty="0" err="1"/>
              <a:t>Click</a:t>
            </a:r>
            <a:r>
              <a:rPr lang="es-ES" sz="2400" dirty="0"/>
              <a:t>)  </a:t>
            </a:r>
            <a:r>
              <a:rPr lang="es-ES" sz="2400" u="sng" dirty="0">
                <a:hlinkClick r:id="rId2"/>
              </a:rPr>
              <a:t>https://youtu.be/3GzqPjWh7KU</a:t>
            </a:r>
            <a:endParaRPr lang="en-US" sz="2400" b="1" dirty="0"/>
          </a:p>
          <a:p>
            <a:pPr algn="ctr"/>
            <a:endParaRPr lang="en-US" sz="2400" b="1" dirty="0"/>
          </a:p>
          <a:p>
            <a:pPr algn="ctr"/>
            <a:r>
              <a:rPr lang="en-US" sz="2400" b="1" dirty="0"/>
              <a:t>Power Shuffle </a:t>
            </a:r>
            <a:r>
              <a:rPr lang="en-US" sz="2400" b="1" dirty="0">
                <a:hlinkClick r:id="rId3"/>
              </a:rPr>
              <a:t>https://youtu.be/JNEAtmq6oTE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2268600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2166" y="223349"/>
            <a:ext cx="112860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latin typeface="Comic Sans MS" panose="030F0702030302020204" pitchFamily="66" charset="0"/>
                <a:ea typeface="+mj-ea"/>
                <a:cs typeface="+mj-cs"/>
              </a:rPr>
              <a:t>Entonces Jesús les dijo: “El Reino de los Cielos se parece a un rey que quiso ajustar cuentas con sus servidores. </a:t>
            </a:r>
            <a:endParaRPr lang="en-US" sz="2800" b="1" dirty="0">
              <a:latin typeface="Comic Sans MS" panose="030F0702030302020204" pitchFamily="66" charset="0"/>
              <a:ea typeface="+mj-ea"/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454587" y="1676931"/>
            <a:ext cx="52103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latin typeface="Comic Sans MS" panose="030F0702030302020204" pitchFamily="66" charset="0"/>
              </a:rPr>
              <a:t>El primero le debía </a:t>
            </a:r>
          </a:p>
          <a:p>
            <a:pPr algn="ctr"/>
            <a:r>
              <a:rPr lang="es-ES" sz="2800" b="1" dirty="0">
                <a:latin typeface="Comic Sans MS" panose="030F0702030302020204" pitchFamily="66" charset="0"/>
              </a:rPr>
              <a:t>mucho dinero.</a:t>
            </a:r>
            <a:endParaRPr lang="en-US" sz="2800" b="1" dirty="0">
              <a:latin typeface="Comic Sans MS" panose="030F0702030302020204" pitchFamily="66" charset="0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03831" y="3561401"/>
            <a:ext cx="528436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latin typeface="Comic Sans MS" panose="030F0702030302020204" pitchFamily="66" charset="0"/>
              </a:rPr>
              <a:t>Como no tenía con qué pagar, el señor mandó que lo vendieran a él, a su mujer, </a:t>
            </a:r>
          </a:p>
          <a:p>
            <a:pPr algn="ctr"/>
            <a:r>
              <a:rPr lang="es-ES" sz="2800" b="1" dirty="0">
                <a:latin typeface="Comic Sans MS" panose="030F0702030302020204" pitchFamily="66" charset="0"/>
              </a:rPr>
              <a:t>a sus hijos y todas sus posesiones, para pagar </a:t>
            </a:r>
          </a:p>
          <a:p>
            <a:pPr algn="ctr"/>
            <a:r>
              <a:rPr lang="es-ES" sz="2800" b="1" dirty="0">
                <a:latin typeface="Comic Sans MS" panose="030F0702030302020204" pitchFamily="66" charset="0"/>
              </a:rPr>
              <a:t>la deuda. </a:t>
            </a:r>
            <a:endParaRPr lang="en-US" sz="2800" b="1" dirty="0">
              <a:latin typeface="Comic Sans MS" panose="030F0702030302020204" pitchFamily="66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23" y="1298479"/>
            <a:ext cx="6069106" cy="5465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807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382107" y="1403499"/>
            <a:ext cx="430942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latin typeface="Comic Sans MS" panose="030F0702030302020204" pitchFamily="66" charset="0"/>
                <a:ea typeface="+mj-ea"/>
                <a:cs typeface="+mj-cs"/>
              </a:rPr>
              <a:t>El servidor, arrojándose a sus pies, le suplicaba, diciendo: ‘Ten paciencia conmigo y te lo pagaré todo’. </a:t>
            </a:r>
          </a:p>
          <a:p>
            <a:pPr algn="ctr"/>
            <a:endParaRPr lang="es-ES" sz="2800" b="1" dirty="0">
              <a:latin typeface="Comic Sans MS" panose="030F0702030302020204" pitchFamily="66" charset="0"/>
              <a:ea typeface="+mj-ea"/>
              <a:cs typeface="+mj-cs"/>
            </a:endParaRPr>
          </a:p>
          <a:p>
            <a:pPr algn="ctr"/>
            <a:r>
              <a:rPr lang="es-ES" sz="2800" b="1" dirty="0">
                <a:latin typeface="Comic Sans MS" panose="030F0702030302020204" pitchFamily="66" charset="0"/>
                <a:ea typeface="+mj-ea"/>
                <a:cs typeface="+mj-cs"/>
              </a:rPr>
              <a:t>El rey tuvo lástima de aquel servidor, lo soltó y hasta le perdonó la deuda.</a:t>
            </a:r>
            <a:endParaRPr lang="en-US" sz="2800" b="1" dirty="0">
              <a:latin typeface="Comic Sans MS" panose="030F0702030302020204" pitchFamily="66" charset="0"/>
              <a:ea typeface="+mj-ea"/>
              <a:cs typeface="+mj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19" y="524435"/>
            <a:ext cx="6602504" cy="5997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053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874" y="115677"/>
            <a:ext cx="11753384" cy="1108006"/>
          </a:xfrm>
        </p:spPr>
        <p:txBody>
          <a:bodyPr>
            <a:noAutofit/>
          </a:bodyPr>
          <a:lstStyle/>
          <a:p>
            <a:pPr algn="ctr"/>
            <a:r>
              <a:rPr lang="es-ES" sz="2800" b="1" dirty="0">
                <a:latin typeface="Comic Sans MS" panose="030F0702030302020204" pitchFamily="66" charset="0"/>
                <a:ea typeface="+mn-ea"/>
                <a:cs typeface="+mn-cs"/>
              </a:rPr>
              <a:t>Pero, apenas había salido aquel servidor, se encontró con uno de sus compañeros, que le debía poco dinero. </a:t>
            </a:r>
            <a:endParaRPr lang="en-US" sz="2800" b="1" dirty="0"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74" y="1506070"/>
            <a:ext cx="7983071" cy="48596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821271" y="1680882"/>
            <a:ext cx="310398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latin typeface="Comic Sans MS" panose="030F0702030302020204" pitchFamily="66" charset="0"/>
              </a:rPr>
              <a:t>Entonces lo agarró por el cuello y casi lo estrangulaba, mientras le decía: ‘Págame lo que me debes’. </a:t>
            </a:r>
            <a:endParaRPr lang="en-US" sz="28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4040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4060" y="188004"/>
            <a:ext cx="109515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latin typeface="Comic Sans MS" panose="030F0702030302020204" pitchFamily="66" charset="0"/>
              </a:rPr>
              <a:t>El compañero se le arrodilló y le rogaba: ‘Ten paciencia conmigo y te lo pagaré todo’.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898341" y="2690847"/>
            <a:ext cx="41288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latin typeface="Comic Sans MS" panose="030F0702030302020204" pitchFamily="66" charset="0"/>
              </a:rPr>
              <a:t>Pero el otro no quiso escucharlo, sino que fue y lo metió en la cárcel hasta que le pagara la deuda. </a:t>
            </a:r>
            <a:endParaRPr lang="en-US" sz="2800" b="1" dirty="0"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860" y="1349734"/>
            <a:ext cx="5302080" cy="530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498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3160" y="124939"/>
            <a:ext cx="113802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latin typeface="Comic Sans MS" panose="030F0702030302020204" pitchFamily="66" charset="0"/>
                <a:ea typeface="+mj-ea"/>
                <a:cs typeface="+mj-cs"/>
              </a:rPr>
              <a:t>Al ver lo ocurrido, sus compañeros se llenaron de indignación y fueron a contar al rey lo sucedido. </a:t>
            </a:r>
            <a:endParaRPr lang="en-US" sz="2800" b="1" dirty="0">
              <a:latin typeface="Comic Sans MS" panose="030F0702030302020204" pitchFamily="66" charset="0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37155" y="1808967"/>
            <a:ext cx="545617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latin typeface="Comic Sans MS" panose="030F0702030302020204" pitchFamily="66" charset="0"/>
              </a:rPr>
              <a:t>Entonces el señor lo llamó y le dijo: ‘Siervo malvado. Te perdoné toda aquella deuda porque me lo suplicaste. </a:t>
            </a:r>
            <a:endParaRPr lang="en-US" sz="2800" b="1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60" y="1346028"/>
            <a:ext cx="5637675" cy="5162347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37155" y="4354770"/>
            <a:ext cx="5487056" cy="1777087"/>
          </a:xfrm>
        </p:spPr>
        <p:txBody>
          <a:bodyPr>
            <a:noAutofit/>
          </a:bodyPr>
          <a:lstStyle/>
          <a:p>
            <a:pPr algn="ctr" fontAlgn="base"/>
            <a:r>
              <a:rPr lang="es-ES" sz="2800" b="1" dirty="0">
                <a:latin typeface="Comic Sans MS" panose="030F0702030302020204" pitchFamily="66" charset="0"/>
              </a:rPr>
              <a:t>Y el señor, enfadado, lo mandó a la cárcel hasta que pagara lo que debía. </a:t>
            </a:r>
            <a:endParaRPr lang="en-US" sz="28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6501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25201" y="258446"/>
            <a:ext cx="110546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latin typeface="Comic Sans MS" panose="030F0702030302020204" pitchFamily="66" charset="0"/>
                <a:ea typeface="+mj-ea"/>
                <a:cs typeface="+mj-cs"/>
              </a:rPr>
              <a:t>Pues lo mismo hará mi Padre celestial con ustedes, si cada cual no perdona de corazón a su hermano’’.</a:t>
            </a:r>
            <a:endParaRPr lang="en-US" sz="2800" b="1" dirty="0">
              <a:latin typeface="Comic Sans MS" panose="030F0702030302020204" pitchFamily="66" charset="0"/>
              <a:ea typeface="+mj-ea"/>
              <a:cs typeface="+mj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5571" y="1422524"/>
            <a:ext cx="5918793" cy="430592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69341" y="5938417"/>
            <a:ext cx="43299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FF0000"/>
                </a:solidFill>
                <a:latin typeface="Comic Sans MS" panose="030F0702030302020204" pitchFamily="66" charset="0"/>
                <a:ea typeface="+mj-ea"/>
                <a:cs typeface="+mj-cs"/>
              </a:rPr>
              <a:t>Palabra de Dios</a:t>
            </a:r>
          </a:p>
          <a:p>
            <a:pPr algn="ctr"/>
            <a:r>
              <a:rPr lang="es-ES" sz="2000" b="1" dirty="0">
                <a:solidFill>
                  <a:srgbClr val="FF0000"/>
                </a:solidFill>
                <a:latin typeface="Comic Sans MS" panose="030F0702030302020204" pitchFamily="66" charset="0"/>
                <a:ea typeface="+mj-ea"/>
                <a:cs typeface="+mj-cs"/>
              </a:rPr>
              <a:t>Gloria a Ti, Señor Jesús</a:t>
            </a:r>
          </a:p>
        </p:txBody>
      </p:sp>
    </p:spTree>
    <p:extLst>
      <p:ext uri="{BB962C8B-B14F-4D97-AF65-F5344CB8AC3E}">
        <p14:creationId xmlns:p14="http://schemas.microsoft.com/office/powerpoint/2010/main" val="2629418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082" y="111907"/>
            <a:ext cx="11662117" cy="1325563"/>
          </a:xfrm>
        </p:spPr>
        <p:txBody>
          <a:bodyPr>
            <a:noAutofit/>
          </a:bodyPr>
          <a:lstStyle/>
          <a:p>
            <a:pPr algn="ctr"/>
            <a:r>
              <a:rPr lang="es-ES" sz="2800" b="1" dirty="0">
                <a:latin typeface="Comic Sans MS" panose="030F0702030302020204" pitchFamily="66" charset="0"/>
                <a:ea typeface="+mn-ea"/>
                <a:cs typeface="+mn-cs"/>
              </a:rPr>
              <a:t>Pedro le pregunta a Jesús cuantas veces tiene que perdonar. ¿Qué le contesta Jesús? </a:t>
            </a:r>
            <a:endParaRPr lang="en-US" sz="2800" b="1" dirty="0"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56140" y="2507991"/>
            <a:ext cx="58655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Jesús le contestó: “No sólo hasta 7, </a:t>
            </a:r>
          </a:p>
          <a:p>
            <a:pPr algn="ctr"/>
            <a:r>
              <a:rPr lang="es-ES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sino hasta 70 x 7”.</a:t>
            </a:r>
            <a:r>
              <a:rPr lang="es-ES" sz="2800" b="1" dirty="0">
                <a:latin typeface="Comic Sans MS" panose="030F0702030302020204" pitchFamily="66" charset="0"/>
              </a:rPr>
              <a:t> </a:t>
            </a:r>
            <a:endParaRPr lang="en-US" sz="2800" b="1" dirty="0">
              <a:latin typeface="Comic Sans MS" panose="030F0702030302020204" pitchFamily="66" charset="0"/>
              <a:ea typeface="+mj-ea"/>
              <a:cs typeface="+mj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29" y="1552471"/>
            <a:ext cx="5201978" cy="378443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75676" y="5832088"/>
            <a:ext cx="107609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latin typeface="Comic Sans MS" panose="030F0702030302020204" pitchFamily="66" charset="0"/>
              </a:rPr>
              <a:t>El número 7 en la biblia significa la perfección. </a:t>
            </a:r>
          </a:p>
          <a:p>
            <a:pPr algn="ctr"/>
            <a:r>
              <a:rPr lang="es-ES" sz="2800" b="1" dirty="0">
                <a:latin typeface="Comic Sans MS" panose="030F0702030302020204" pitchFamily="66" charset="0"/>
              </a:rPr>
              <a:t>Para ser perfecto hay que perdonar siempre. </a:t>
            </a:r>
            <a:endParaRPr lang="en-US" sz="28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852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1801</TotalTime>
  <Words>1165</Words>
  <Application>Microsoft Office PowerPoint</Application>
  <PresentationFormat>Widescreen</PresentationFormat>
  <Paragraphs>112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Cambria</vt:lpstr>
      <vt:lpstr>Comic Sans MS</vt:lpstr>
      <vt:lpstr>Office Theme</vt:lpstr>
      <vt:lpstr>Ministerio Amigos de Jesus y Maria</vt:lpstr>
      <vt:lpstr>En aquel tiempo, Pedro se acercó a Jesús y le preguntó:  “Si mi hermano me ofende, ¿cuántas veces  tengo que perdonarlo? ¿Hasta 7 veces?”</vt:lpstr>
      <vt:lpstr>PowerPoint Presentation</vt:lpstr>
      <vt:lpstr>PowerPoint Presentation</vt:lpstr>
      <vt:lpstr>Pero, apenas había salido aquel servidor, se encontró con uno de sus compañeros, que le debía poco dinero. </vt:lpstr>
      <vt:lpstr>PowerPoint Presentation</vt:lpstr>
      <vt:lpstr>Y el señor, enfadado, lo mandó a la cárcel hasta que pagara lo que debía. </vt:lpstr>
      <vt:lpstr>PowerPoint Presentation</vt:lpstr>
      <vt:lpstr>Pedro le pregunta a Jesús cuantas veces tiene que perdonar. ¿Qué le contesta Jesús? </vt:lpstr>
      <vt:lpstr>Jesús nos enseña la importancia de perdonar con una parábola sobre el Reino de los Cielos (los que siguen a Jesús).</vt:lpstr>
      <vt:lpstr>PowerPoint Presentation</vt:lpstr>
      <vt:lpstr>Mandó a un compañero que le debía un poco de  dinero a la cárcel hasta que le pagara. </vt:lpstr>
      <vt:lpstr>Lo metió en la cárcel hasta que pagara su deuda por no tener la misma compasión con su compañero que el rey tuvo con él. </vt:lpstr>
      <vt:lpstr>Dios quiere que siempre perdonemos a los que nos hieren,  igual que El siempre nos perdona cuando nos arrepentimos.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Ministerio Amigos de Jesús y María</dc:title>
  <dc:creator>Mercedes MBG1</dc:creator>
  <cp:lastModifiedBy>Maria Varona</cp:lastModifiedBy>
  <cp:revision>166</cp:revision>
  <dcterms:created xsi:type="dcterms:W3CDTF">2020-07-27T22:07:05Z</dcterms:created>
  <dcterms:modified xsi:type="dcterms:W3CDTF">2021-08-24T22:29:30Z</dcterms:modified>
</cp:coreProperties>
</file>