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5" r:id="rId2"/>
    <p:sldId id="297" r:id="rId3"/>
    <p:sldId id="261" r:id="rId4"/>
    <p:sldId id="277" r:id="rId5"/>
    <p:sldId id="296" r:id="rId6"/>
    <p:sldId id="278" r:id="rId7"/>
    <p:sldId id="257" r:id="rId8"/>
    <p:sldId id="269" r:id="rId9"/>
    <p:sldId id="279" r:id="rId10"/>
    <p:sldId id="283" r:id="rId11"/>
    <p:sldId id="298" r:id="rId12"/>
    <p:sldId id="288" r:id="rId13"/>
    <p:sldId id="299" r:id="rId14"/>
    <p:sldId id="301" r:id="rId15"/>
    <p:sldId id="300" r:id="rId16"/>
    <p:sldId id="303" r:id="rId17"/>
    <p:sldId id="293" r:id="rId18"/>
    <p:sldId id="286" r:id="rId19"/>
    <p:sldId id="302" r:id="rId20"/>
    <p:sldId id="290" r:id="rId21"/>
    <p:sldId id="270" r:id="rId22"/>
    <p:sldId id="304" r:id="rId23"/>
    <p:sldId id="292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73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3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914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0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81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6019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529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950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970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470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78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34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405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0B0DA-FF89-4FA9-8163-E4F7495A1028}" type="datetimeFigureOut">
              <a:rPr lang="en-US" smtClean="0"/>
              <a:t>8/24/2021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072C7-BEA1-4EC7-93FE-7A5A649EF4E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5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12" Type="http://schemas.openxmlformats.org/officeDocument/2006/relationships/image" Target="../media/image30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g"/><Relationship Id="rId11" Type="http://schemas.openxmlformats.org/officeDocument/2006/relationships/image" Target="../media/image29.png"/><Relationship Id="rId5" Type="http://schemas.openxmlformats.org/officeDocument/2006/relationships/image" Target="../media/image24.jpg"/><Relationship Id="rId10" Type="http://schemas.openxmlformats.org/officeDocument/2006/relationships/hyperlink" Target="https://www.google.com/url?sa=i&amp;url=http://clipart-library.com/clip-art/thumbs-up-png-transparent-18.htm&amp;psig=AOvVaw18E2GNNnWGSRa8L4nWla_7&amp;ust=1601489963808000&amp;source=images&amp;cd=vfe&amp;ved=0CAIQjRxqFwoTCJCipJn9juwCFQAAAAAdAAAAABAD" TargetMode="External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u5B9sz8dIdc" TargetMode="External"/><Relationship Id="rId2" Type="http://schemas.openxmlformats.org/officeDocument/2006/relationships/hyperlink" Target="https://youtu.be/-8i_dGYcmwA" TargetMode="Externa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2957" y="0"/>
            <a:ext cx="9144000" cy="2387600"/>
          </a:xfrm>
        </p:spPr>
        <p:txBody>
          <a:bodyPr/>
          <a:lstStyle/>
          <a:p>
            <a:r>
              <a:rPr lang="en-US" dirty="0" err="1"/>
              <a:t>Ministerio</a:t>
            </a:r>
            <a:br>
              <a:rPr lang="en-US" dirty="0"/>
            </a:br>
            <a:r>
              <a:rPr lang="en-US" dirty="0"/>
              <a:t>Amigos de Jesús y María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3076845"/>
            <a:ext cx="9144000" cy="1817626"/>
          </a:xfrm>
        </p:spPr>
        <p:txBody>
          <a:bodyPr>
            <a:noAutofit/>
          </a:bodyPr>
          <a:lstStyle/>
          <a:p>
            <a:r>
              <a:rPr lang="en-US" dirty="0">
                <a:latin typeface="+mj-lt"/>
              </a:rPr>
              <a:t>Grupo de </a:t>
            </a:r>
            <a:r>
              <a:rPr lang="en-US" dirty="0" err="1">
                <a:latin typeface="+mj-lt"/>
              </a:rPr>
              <a:t>Oración</a:t>
            </a:r>
            <a:r>
              <a:rPr lang="en-US" dirty="0">
                <a:latin typeface="+mj-lt"/>
              </a:rPr>
              <a:t> para </a:t>
            </a:r>
            <a:r>
              <a:rPr lang="en-US" dirty="0" err="1">
                <a:latin typeface="+mj-lt"/>
              </a:rPr>
              <a:t>Niños</a:t>
            </a:r>
            <a:endParaRPr lang="en-US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r>
              <a:rPr lang="en-US" dirty="0" err="1">
                <a:latin typeface="+mj-lt"/>
              </a:rPr>
              <a:t>Ciclo</a:t>
            </a:r>
            <a:r>
              <a:rPr lang="en-US" dirty="0">
                <a:latin typeface="+mj-lt"/>
              </a:rPr>
              <a:t> A – XXVIII Domingo del </a:t>
            </a:r>
            <a:r>
              <a:rPr lang="en-US" dirty="0" err="1">
                <a:latin typeface="+mj-lt"/>
              </a:rPr>
              <a:t>Tiempo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Ordinario</a:t>
            </a:r>
            <a:endParaRPr lang="en-US" dirty="0">
              <a:latin typeface="+mj-lt"/>
            </a:endParaRPr>
          </a:p>
          <a:p>
            <a:endParaRPr lang="en-US" sz="1000" dirty="0">
              <a:latin typeface="+mj-lt"/>
            </a:endParaRPr>
          </a:p>
          <a:p>
            <a:r>
              <a:rPr lang="en-US" dirty="0">
                <a:latin typeface="+mj-lt"/>
              </a:rPr>
              <a:t>Parabola del </a:t>
            </a:r>
            <a:r>
              <a:rPr lang="en-US" dirty="0" err="1">
                <a:latin typeface="+mj-lt"/>
              </a:rPr>
              <a:t>Banquete</a:t>
            </a:r>
            <a:r>
              <a:rPr lang="en-US" dirty="0">
                <a:latin typeface="+mj-lt"/>
              </a:rPr>
              <a:t> de </a:t>
            </a:r>
            <a:r>
              <a:rPr lang="en-US" dirty="0" err="1">
                <a:latin typeface="+mj-lt"/>
              </a:rPr>
              <a:t>Boda</a:t>
            </a:r>
            <a:r>
              <a:rPr lang="es-ES" dirty="0">
                <a:latin typeface="+mj-lt"/>
              </a:rPr>
              <a:t> - Mateo 22, 1-10 </a:t>
            </a:r>
            <a:endParaRPr lang="en-US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73" y="148364"/>
            <a:ext cx="2193254" cy="219325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4283422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95057BF-087B-4BD7-BE55-9504AA5B7D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31" y="1563758"/>
            <a:ext cx="5910469" cy="52942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51791"/>
            <a:ext cx="12192000" cy="881270"/>
          </a:xfrm>
          <a:noFill/>
        </p:spPr>
        <p:txBody>
          <a:bodyPr>
            <a:noAutofit/>
          </a:bodyPr>
          <a:lstStyle/>
          <a:p>
            <a:pPr algn="ctr"/>
            <a:r>
              <a:rPr lang="es-ES" sz="2400" b="1" dirty="0">
                <a:latin typeface="Comic Sans MS" panose="030F0702030302020204" pitchFamily="66" charset="0"/>
              </a:rPr>
              <a:t>Los criados salieron a los caminos y reunieron a todos los que encontraron, malos y buenos...</a:t>
            </a:r>
            <a:endParaRPr lang="en-US" sz="2400" b="1" dirty="0">
              <a:latin typeface="Comic Sans MS" panose="030F0702030302020204" pitchFamily="66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46E8B28-C743-466C-BB95-02FA57874B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32" y="1563759"/>
            <a:ext cx="5925611" cy="5294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123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ffiti, sign, covered, painted&#10;&#10;Description automatically generated">
            <a:extLst>
              <a:ext uri="{FF2B5EF4-FFF2-40B4-BE49-F238E27FC236}">
                <a16:creationId xmlns:a16="http://schemas.microsoft.com/office/drawing/2014/main" id="{38F330C4-3CC2-44B9-B130-C850FA08F4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9565E8A-10BC-4E7E-9D67-74D5E1CF5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564" y="100082"/>
            <a:ext cx="11396869" cy="748058"/>
          </a:xfrm>
        </p:spPr>
        <p:txBody>
          <a:bodyPr>
            <a:norm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omic Sans MS" panose="030F0702030302020204" pitchFamily="66" charset="0"/>
              </a:rPr>
              <a:t>y la sala del banquete se llenó de convidados</a:t>
            </a:r>
            <a:endParaRPr lang="en-US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36901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4655" y="524165"/>
            <a:ext cx="4928839" cy="984173"/>
          </a:xfrm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¿Quién representa el rey? 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pic>
        <p:nvPicPr>
          <p:cNvPr id="14" name="Picture 13" descr="A picture containing indoor, table, room, small&#10;&#10;Description automatically generated">
            <a:extLst>
              <a:ext uri="{FF2B5EF4-FFF2-40B4-BE49-F238E27FC236}">
                <a16:creationId xmlns:a16="http://schemas.microsoft.com/office/drawing/2014/main" id="{F4564E73-7518-4E7E-9AEE-C4C2B66B17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411"/>
            <a:ext cx="6677956" cy="337720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00239" y="195872"/>
            <a:ext cx="1003610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DIOS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984655" y="2226674"/>
            <a:ext cx="49288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¿Quienes representan los criados del rey? </a:t>
            </a:r>
          </a:p>
        </p:txBody>
      </p:sp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CF35A202-DF85-4417-8921-5ADE5D2602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62792"/>
            <a:ext cx="6677956" cy="349520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860" y="3385877"/>
            <a:ext cx="6655096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Los profetas de Dios; llevan el mensaje de Dios.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7155F96-6FB6-42C0-BA2A-BDA44E42AB7B}"/>
              </a:ext>
            </a:extLst>
          </p:cNvPr>
          <p:cNvSpPr txBox="1"/>
          <p:nvPr/>
        </p:nvSpPr>
        <p:spPr>
          <a:xfrm>
            <a:off x="6845403" y="3677220"/>
            <a:ext cx="52073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  <a:ea typeface="+mj-ea"/>
                <a:cs typeface="+mj-cs"/>
              </a:rPr>
              <a:t>¿Quiénes son los mensajeros de Dios hoy?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82C5ED5-7FCC-4595-B86D-EA8E1EEE0DEA}"/>
              </a:ext>
            </a:extLst>
          </p:cNvPr>
          <p:cNvSpPr txBox="1"/>
          <p:nvPr/>
        </p:nvSpPr>
        <p:spPr>
          <a:xfrm>
            <a:off x="6845404" y="4784273"/>
            <a:ext cx="5207341" cy="20159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Los sacerdotes, diáconos, religiosos o religiosas, los catequistas, nuestros padres…todos los que nos enseñan del amor de Dios.</a:t>
            </a:r>
          </a:p>
        </p:txBody>
      </p:sp>
    </p:spTree>
    <p:extLst>
      <p:ext uri="{BB962C8B-B14F-4D97-AF65-F5344CB8AC3E}">
        <p14:creationId xmlns:p14="http://schemas.microsoft.com/office/powerpoint/2010/main" val="155264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6" grpId="0"/>
      <p:bldP spid="10" grpId="0" animBg="1"/>
      <p:bldP spid="25" grpId="0"/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C9C427D8-C7FE-45D5-8A11-D1BFEDF542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C9236-7D58-4BC9-8306-B4C8C255354F}"/>
              </a:ext>
            </a:extLst>
          </p:cNvPr>
          <p:cNvSpPr txBox="1"/>
          <p:nvPr/>
        </p:nvSpPr>
        <p:spPr>
          <a:xfrm>
            <a:off x="178905" y="50379"/>
            <a:ext cx="512859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>
                <a:latin typeface="Comic Sans MS" panose="030F0702030302020204" pitchFamily="66" charset="0"/>
                <a:ea typeface="+mj-ea"/>
                <a:cs typeface="+mj-cs"/>
              </a:rPr>
              <a:t>¿Quiénes son los invitados al banquete?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919E658-2150-443A-A517-307E786A14EB}"/>
              </a:ext>
            </a:extLst>
          </p:cNvPr>
          <p:cNvSpPr txBox="1"/>
          <p:nvPr/>
        </p:nvSpPr>
        <p:spPr>
          <a:xfrm>
            <a:off x="5791200" y="64793"/>
            <a:ext cx="62218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_tradnl" sz="32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Todos los que reciben la invitación a conocer, amar, y seguir a Jesús.</a:t>
            </a:r>
          </a:p>
        </p:txBody>
      </p:sp>
    </p:spTree>
    <p:extLst>
      <p:ext uri="{BB962C8B-B14F-4D97-AF65-F5344CB8AC3E}">
        <p14:creationId xmlns:p14="http://schemas.microsoft.com/office/powerpoint/2010/main" val="3204596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picture containing indoor, table, small, sitting&#10;&#10;Description automatically generated">
            <a:extLst>
              <a:ext uri="{FF2B5EF4-FFF2-40B4-BE49-F238E27FC236}">
                <a16:creationId xmlns:a16="http://schemas.microsoft.com/office/drawing/2014/main" id="{7B68A817-FC91-4DF6-AE8A-A2088E3888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388A7AA-AFC5-4C5F-B031-C165A6761B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0716" y="0"/>
            <a:ext cx="9080705" cy="662609"/>
          </a:xfrm>
        </p:spPr>
        <p:txBody>
          <a:bodyPr>
            <a:no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¿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Qué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representa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el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banquete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36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boda</a:t>
            </a:r>
            <a:r>
              <a:rPr lang="en-US" sz="3600" b="1" dirty="0">
                <a:solidFill>
                  <a:schemeClr val="bg1"/>
                </a:solidFill>
                <a:latin typeface="Comic Sans MS" panose="030F0702030302020204" pitchFamily="66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AAAE93-9F28-4D8F-A721-8019400711E6}"/>
              </a:ext>
            </a:extLst>
          </p:cNvPr>
          <p:cNvSpPr txBox="1"/>
          <p:nvPr/>
        </p:nvSpPr>
        <p:spPr>
          <a:xfrm>
            <a:off x="6273421" y="662609"/>
            <a:ext cx="591857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>
                <a:solidFill>
                  <a:srgbClr val="FFC000"/>
                </a:solidFill>
                <a:latin typeface="Comic Sans MS" panose="030F0702030302020204" pitchFamily="66" charset="0"/>
                <a:ea typeface="+mj-ea"/>
                <a:cs typeface="+mj-cs"/>
              </a:rPr>
              <a:t>El banquete del Cielo que Dios prepara para los que aman y siguen a su hijo, Jesús.</a:t>
            </a:r>
          </a:p>
          <a:p>
            <a:pPr algn="ctr"/>
            <a:r>
              <a:rPr lang="es-ES" sz="2000" b="1" dirty="0">
                <a:solidFill>
                  <a:srgbClr val="FFC000"/>
                </a:solidFill>
                <a:latin typeface="Comic Sans MS" panose="030F0702030302020204" pitchFamily="66" charset="0"/>
                <a:ea typeface="+mj-ea"/>
                <a:cs typeface="+mj-cs"/>
              </a:rPr>
              <a:t>Y</a:t>
            </a:r>
          </a:p>
          <a:p>
            <a:pPr algn="ctr"/>
            <a:r>
              <a:rPr lang="es-ES" sz="3000" b="1" dirty="0">
                <a:solidFill>
                  <a:srgbClr val="FFC000"/>
                </a:solidFill>
                <a:latin typeface="Comic Sans MS" panose="030F0702030302020204" pitchFamily="66" charset="0"/>
                <a:ea typeface="+mj-ea"/>
                <a:cs typeface="+mj-cs"/>
              </a:rPr>
              <a:t>El banquete de la Eucaristía en la misa donde Jesús se hace presente.</a:t>
            </a:r>
            <a:endParaRPr lang="en-US" sz="3000" b="1" dirty="0">
              <a:solidFill>
                <a:srgbClr val="FFC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04609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7428B-C593-4B92-8B95-BE9988BD1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4300"/>
            <a:ext cx="10515600" cy="535626"/>
          </a:xfrm>
        </p:spPr>
        <p:txBody>
          <a:bodyPr/>
          <a:lstStyle/>
          <a:p>
            <a:pPr algn="ctr"/>
            <a:r>
              <a:rPr lang="en-US" sz="3200" b="1" dirty="0">
                <a:latin typeface="Comic Sans MS" panose="030F0702030302020204" pitchFamily="66" charset="0"/>
              </a:rPr>
              <a:t>¿Como </a:t>
            </a:r>
            <a:r>
              <a:rPr lang="en-US" sz="3200" b="1" dirty="0" err="1">
                <a:latin typeface="Comic Sans MS" panose="030F0702030302020204" pitchFamily="66" charset="0"/>
              </a:rPr>
              <a:t>respondieron</a:t>
            </a:r>
            <a:r>
              <a:rPr lang="en-US" sz="3200" b="1" dirty="0">
                <a:latin typeface="Comic Sans MS" panose="030F0702030302020204" pitchFamily="66" charset="0"/>
              </a:rPr>
              <a:t> los </a:t>
            </a:r>
            <a:r>
              <a:rPr lang="en-US" sz="3200" b="1" dirty="0" err="1">
                <a:latin typeface="Comic Sans MS" panose="030F0702030302020204" pitchFamily="66" charset="0"/>
              </a:rPr>
              <a:t>invitados</a:t>
            </a:r>
            <a:r>
              <a:rPr lang="en-US" sz="3200" b="1" dirty="0">
                <a:latin typeface="Comic Sans MS" panose="030F0702030302020204" pitchFamily="66" charset="0"/>
              </a:rPr>
              <a:t>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680084-14F6-42C4-B844-C855B404D2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641" y="2493469"/>
            <a:ext cx="3960018" cy="4250229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1DDB2419-3F63-4203-8334-AD8823BB46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41" y="2493471"/>
            <a:ext cx="3960018" cy="4250229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129FC3D8-4054-41D4-BF0C-A68507BA75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5991" y="2493470"/>
            <a:ext cx="3960018" cy="42502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93127FF-368D-41E0-83C7-9869C2B2F5BC}"/>
              </a:ext>
            </a:extLst>
          </p:cNvPr>
          <p:cNvSpPr txBox="1"/>
          <p:nvPr/>
        </p:nvSpPr>
        <p:spPr>
          <a:xfrm>
            <a:off x="382137" y="1105469"/>
            <a:ext cx="348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Algunos no hicieron caso. Uno se fue a su campo y otro a su negocio.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5BFD20-9E9A-4BAE-8474-A4D41E302775}"/>
              </a:ext>
            </a:extLst>
          </p:cNvPr>
          <p:cNvSpPr txBox="1"/>
          <p:nvPr/>
        </p:nvSpPr>
        <p:spPr>
          <a:xfrm>
            <a:off x="4355910" y="1105469"/>
            <a:ext cx="348017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Los demás se les echaron encima a los criados, los insultaron y los mataron.</a:t>
            </a:r>
            <a:endParaRPr lang="en-US" sz="20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E3BB627-6B56-410A-9C80-E0908E96DB1A}"/>
              </a:ext>
            </a:extLst>
          </p:cNvPr>
          <p:cNvSpPr txBox="1"/>
          <p:nvPr/>
        </p:nvSpPr>
        <p:spPr>
          <a:xfrm>
            <a:off x="8173642" y="1259357"/>
            <a:ext cx="3636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Los 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humildes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aceptaron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</a:t>
            </a: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la 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invitación</a:t>
            </a:r>
            <a:r>
              <a:rPr lang="en-US" sz="20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 con </a:t>
            </a:r>
            <a:r>
              <a:rPr lang="en-US" sz="2000" b="1" dirty="0" err="1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alegría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9189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oom filled with furniture and a curtain&#10;&#10;Description automatically generated">
            <a:extLst>
              <a:ext uri="{FF2B5EF4-FFF2-40B4-BE49-F238E27FC236}">
                <a16:creationId xmlns:a16="http://schemas.microsoft.com/office/drawing/2014/main" id="{DCA87FF0-0921-408F-8AE0-3A862D68FA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78B3E05-30A6-4474-B4EF-61BA8885F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854" y="185530"/>
            <a:ext cx="4820478" cy="801066"/>
          </a:xfrm>
        </p:spPr>
        <p:txBody>
          <a:bodyPr/>
          <a:lstStyle/>
          <a:p>
            <a:r>
              <a:rPr lang="es-419" sz="3200" b="1" dirty="0">
                <a:solidFill>
                  <a:schemeClr val="bg1"/>
                </a:solidFill>
                <a:latin typeface="Comic Sans MS" panose="030F0702030302020204" pitchFamily="66" charset="0"/>
              </a:rPr>
              <a:t>¿Como se sintió el rey?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3DF1320-473B-46A8-8165-5F5483371EA5}"/>
              </a:ext>
            </a:extLst>
          </p:cNvPr>
          <p:cNvSpPr txBox="1">
            <a:spLocks/>
          </p:cNvSpPr>
          <p:nvPr/>
        </p:nvSpPr>
        <p:spPr>
          <a:xfrm>
            <a:off x="6821558" y="304800"/>
            <a:ext cx="4820478" cy="801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s-419" sz="3200" b="1" dirty="0">
                <a:solidFill>
                  <a:srgbClr val="FFC000"/>
                </a:solidFill>
                <a:latin typeface="Comic Sans MS" panose="030F0702030302020204" pitchFamily="66" charset="0"/>
              </a:rPr>
              <a:t>Triste y bravo que habían matado a sus criados.</a:t>
            </a:r>
          </a:p>
        </p:txBody>
      </p:sp>
    </p:spTree>
    <p:extLst>
      <p:ext uri="{BB962C8B-B14F-4D97-AF65-F5344CB8AC3E}">
        <p14:creationId xmlns:p14="http://schemas.microsoft.com/office/powerpoint/2010/main" val="22222785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1551" y="1"/>
            <a:ext cx="4623817" cy="2438400"/>
          </a:xfrm>
        </p:spPr>
        <p:txBody>
          <a:bodyPr>
            <a:norm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Los sumos sacerdotes y los ancianos del pueblo de Dios no le hicieron caso al profeta Juan el Bautista y mataron a Jesús. Son los primeros invitados. 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32" y="1137088"/>
            <a:ext cx="6763503" cy="458382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2BE755-065B-4525-A5B5-0C8CF2B6AB07}"/>
              </a:ext>
            </a:extLst>
          </p:cNvPr>
          <p:cNvSpPr txBox="1"/>
          <p:nvPr/>
        </p:nvSpPr>
        <p:spPr>
          <a:xfrm>
            <a:off x="7299962" y="2613539"/>
            <a:ext cx="462540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Por su rechazo, Dios abrió la invitación a amarlo a todo el mundo, no solo a los judíos.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9016443-59C0-4531-A715-831C5F2370D7}"/>
              </a:ext>
            </a:extLst>
          </p:cNvPr>
          <p:cNvSpPr txBox="1"/>
          <p:nvPr/>
        </p:nvSpPr>
        <p:spPr>
          <a:xfrm>
            <a:off x="7335222" y="4406449"/>
            <a:ext cx="459014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solidFill>
                  <a:srgbClr val="FF0000"/>
                </a:solidFill>
                <a:latin typeface="Comic Sans MS" panose="030F0702030302020204" pitchFamily="66" charset="0"/>
                <a:ea typeface="+mj-ea"/>
                <a:cs typeface="+mj-cs"/>
              </a:rPr>
              <a:t>Jesús les está comunicando que ellos no han respondido a la invitación de Dios de amar y seguir a Su Hijo y por eso no entrarán al banquete del Cielo.</a:t>
            </a:r>
            <a:endParaRPr lang="en-US" sz="2400" b="1" dirty="0">
              <a:solidFill>
                <a:srgbClr val="FF0000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33098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figuración con Cristo">
            <a:extLst>
              <a:ext uri="{FF2B5EF4-FFF2-40B4-BE49-F238E27FC236}">
                <a16:creationId xmlns:a16="http://schemas.microsoft.com/office/drawing/2014/main" id="{640CD15A-5791-4EBE-902F-910C201773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594300" y="487415"/>
            <a:ext cx="3310128" cy="1463040"/>
          </a:xfrm>
        </p:spPr>
        <p:txBody>
          <a:bodyPr>
            <a:normAutofit fontScale="90000"/>
          </a:bodyPr>
          <a:lstStyle/>
          <a:p>
            <a:pPr algn="ctr"/>
            <a:r>
              <a:rPr lang="es-ES" sz="2800" b="1" dirty="0">
                <a:solidFill>
                  <a:srgbClr val="FF0000"/>
                </a:solidFill>
                <a:latin typeface="Comic Sans MS" panose="030F0702030302020204" pitchFamily="66" charset="0"/>
              </a:rPr>
              <a:t>Jesús nos invita a amarlo y seguirlo. El nos guía al Banquete del Cielo.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931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E91E4757-51BB-44E3-B5A7-908D899069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42E51B-D1B5-4E2D-A70A-A81D14C871A3}"/>
              </a:ext>
            </a:extLst>
          </p:cNvPr>
          <p:cNvSpPr txBox="1"/>
          <p:nvPr/>
        </p:nvSpPr>
        <p:spPr>
          <a:xfrm>
            <a:off x="270609" y="0"/>
            <a:ext cx="2651760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Comic Sans MS" panose="030F0702030302020204" pitchFamily="66" charset="0"/>
                <a:ea typeface="+mj-ea"/>
                <a:cs typeface="+mj-cs"/>
              </a:rPr>
              <a:t>Jesús nos invita al banquete de la misa del domingo; el Cielo baja a adorar la presencia de Jesús en la Eucaristía.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2EAB5-54D6-4E09-92AD-D8197D99E363}"/>
              </a:ext>
            </a:extLst>
          </p:cNvPr>
          <p:cNvSpPr txBox="1"/>
          <p:nvPr/>
        </p:nvSpPr>
        <p:spPr>
          <a:xfrm>
            <a:off x="9983832" y="0"/>
            <a:ext cx="210588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Jesús </a:t>
            </a:r>
            <a:r>
              <a:rPr lang="en-US" sz="2500" b="1" dirty="0" err="1">
                <a:latin typeface="Comic Sans MS" panose="030F0702030302020204" pitchFamily="66" charset="0"/>
                <a:ea typeface="+mj-ea"/>
                <a:cs typeface="+mj-cs"/>
              </a:rPr>
              <a:t>quiere</a:t>
            </a:r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500" b="1" dirty="0" err="1">
                <a:latin typeface="Comic Sans MS" panose="030F0702030302020204" pitchFamily="66" charset="0"/>
                <a:ea typeface="+mj-ea"/>
                <a:cs typeface="+mj-cs"/>
              </a:rPr>
              <a:t>estar</a:t>
            </a:r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 con </a:t>
            </a:r>
            <a:r>
              <a:rPr lang="en-US" sz="2500" b="1" dirty="0" err="1">
                <a:latin typeface="Comic Sans MS" panose="030F0702030302020204" pitchFamily="66" charset="0"/>
                <a:ea typeface="+mj-ea"/>
                <a:cs typeface="+mj-cs"/>
              </a:rPr>
              <a:t>nosotros</a:t>
            </a:r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 para </a:t>
            </a:r>
            <a:r>
              <a:rPr lang="en-US" sz="2500" b="1" dirty="0" err="1">
                <a:latin typeface="Comic Sans MS" panose="030F0702030302020204" pitchFamily="66" charset="0"/>
                <a:ea typeface="+mj-ea"/>
                <a:cs typeface="+mj-cs"/>
              </a:rPr>
              <a:t>ayudarnos</a:t>
            </a:r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 a </a:t>
            </a:r>
            <a:r>
              <a:rPr lang="en-US" sz="2500" b="1" dirty="0" err="1">
                <a:latin typeface="Comic Sans MS" panose="030F0702030302020204" pitchFamily="66" charset="0"/>
                <a:ea typeface="+mj-ea"/>
                <a:cs typeface="+mj-cs"/>
              </a:rPr>
              <a:t>llegar</a:t>
            </a:r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 al Cielo, el </a:t>
            </a:r>
            <a:r>
              <a:rPr lang="en-US" sz="2500" b="1" dirty="0" err="1">
                <a:latin typeface="Comic Sans MS" panose="030F0702030302020204" pitchFamily="66" charset="0"/>
                <a:ea typeface="+mj-ea"/>
                <a:cs typeface="+mj-cs"/>
              </a:rPr>
              <a:t>banquete</a:t>
            </a:r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 </a:t>
            </a:r>
            <a:r>
              <a:rPr lang="en-US" sz="2500" b="1" dirty="0" err="1">
                <a:latin typeface="Comic Sans MS" panose="030F0702030302020204" pitchFamily="66" charset="0"/>
                <a:ea typeface="+mj-ea"/>
                <a:cs typeface="+mj-cs"/>
              </a:rPr>
              <a:t>eterno</a:t>
            </a:r>
            <a:r>
              <a:rPr lang="en-US" sz="2500" b="1" dirty="0">
                <a:latin typeface="Comic Sans MS" panose="030F0702030302020204" pitchFamily="66" charset="0"/>
                <a:ea typeface="+mj-ea"/>
                <a:cs typeface="+mj-cs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77652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D4B5EF12-DCA4-4A91-8C20-094B02D38F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368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Mateo 22, 1-10 Parábola de los Invitados al Banquete de la Boda</a:t>
            </a:r>
            <a:endParaRPr lang="en-US" sz="28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4118601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cake, table, toy, small&#10;&#10;Description automatically generated">
            <a:extLst>
              <a:ext uri="{FF2B5EF4-FFF2-40B4-BE49-F238E27FC236}">
                <a16:creationId xmlns:a16="http://schemas.microsoft.com/office/drawing/2014/main" id="{2D4CB1AE-BA9B-4180-AFB6-A889A44271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378680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Comic Sans MS" panose="030F0702030302020204" pitchFamily="66" charset="0"/>
                <a:ea typeface="+mj-ea"/>
                <a:cs typeface="+mj-cs"/>
              </a:rPr>
              <a:t>¿A veces hacemos escusas para no participar en el banquete de la misa? </a:t>
            </a:r>
            <a:endParaRPr lang="en-US" sz="25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0E5A19-450E-4760-8F90-3A2318B84C53}"/>
              </a:ext>
            </a:extLst>
          </p:cNvPr>
          <p:cNvSpPr txBox="1"/>
          <p:nvPr/>
        </p:nvSpPr>
        <p:spPr>
          <a:xfrm>
            <a:off x="8639033" y="150125"/>
            <a:ext cx="2811439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500" b="1" dirty="0">
                <a:latin typeface="Comic Sans MS" panose="030F0702030302020204" pitchFamily="66" charset="0"/>
                <a:ea typeface="+mj-ea"/>
                <a:cs typeface="+mj-cs"/>
              </a:rPr>
              <a:t>¿Cómo se siente Jesús?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943665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746628" y="1783959"/>
            <a:ext cx="4645250" cy="288911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>
                <a:latin typeface="+mj-lt"/>
                <a:ea typeface="+mj-ea"/>
                <a:cs typeface="+mj-cs"/>
              </a:rPr>
              <a:t>Actividad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220" name="Picture 4" descr="Etiquetas para regalos, tarros, postales etc... | Aprender ...">
            <a:extLst>
              <a:ext uri="{FF2B5EF4-FFF2-40B4-BE49-F238E27FC236}">
                <a16:creationId xmlns:a16="http://schemas.microsoft.com/office/drawing/2014/main" id="{92735DC5-3BF0-4E3D-B673-B04CD02058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" r="2" b="2"/>
          <a:stretch/>
        </p:blipFill>
        <p:spPr bwMode="auto"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7441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C91D05-DDEA-4983-B178-74F898464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3668" y="105819"/>
            <a:ext cx="8046493" cy="549274"/>
          </a:xfrm>
        </p:spPr>
        <p:txBody>
          <a:bodyPr>
            <a:normAutofit fontScale="90000"/>
          </a:bodyPr>
          <a:lstStyle/>
          <a:p>
            <a:r>
              <a:rPr lang="en-US" sz="3500" b="1" dirty="0">
                <a:latin typeface="Comic Sans MS" panose="030F0702030302020204" pitchFamily="66" charset="0"/>
              </a:rPr>
              <a:t>¿</a:t>
            </a:r>
            <a:r>
              <a:rPr lang="en-US" sz="3500" b="1" dirty="0" err="1">
                <a:latin typeface="Comic Sans MS" panose="030F0702030302020204" pitchFamily="66" charset="0"/>
              </a:rPr>
              <a:t>Cómo</a:t>
            </a:r>
            <a:r>
              <a:rPr lang="en-US" sz="3500" b="1" dirty="0">
                <a:latin typeface="Comic Sans MS" panose="030F0702030302020204" pitchFamily="66" charset="0"/>
              </a:rPr>
              <a:t> </a:t>
            </a:r>
            <a:r>
              <a:rPr lang="en-US" sz="3500" b="1" dirty="0" err="1">
                <a:latin typeface="Comic Sans MS" panose="030F0702030302020204" pitchFamily="66" charset="0"/>
              </a:rPr>
              <a:t>llegar</a:t>
            </a:r>
            <a:r>
              <a:rPr lang="en-US" sz="3500" b="1" dirty="0">
                <a:latin typeface="Comic Sans MS" panose="030F0702030302020204" pitchFamily="66" charset="0"/>
              </a:rPr>
              <a:t> al </a:t>
            </a:r>
            <a:r>
              <a:rPr lang="en-US" sz="3500" b="1" dirty="0" err="1">
                <a:latin typeface="Comic Sans MS" panose="030F0702030302020204" pitchFamily="66" charset="0"/>
              </a:rPr>
              <a:t>banquete</a:t>
            </a:r>
            <a:r>
              <a:rPr lang="en-US" sz="3500" b="1" dirty="0">
                <a:latin typeface="Comic Sans MS" panose="030F0702030302020204" pitchFamily="66" charset="0"/>
              </a:rPr>
              <a:t> del Cielo?</a:t>
            </a:r>
          </a:p>
        </p:txBody>
      </p:sp>
      <p:pic>
        <p:nvPicPr>
          <p:cNvPr id="3074" name="Picture 2" descr="material para escuela dominical niños gratis - Buscar con Google | Happy  kids, Bible activities, Cartoon kids">
            <a:extLst>
              <a:ext uri="{FF2B5EF4-FFF2-40B4-BE49-F238E27FC236}">
                <a16:creationId xmlns:a16="http://schemas.microsoft.com/office/drawing/2014/main" id="{E5689D93-A241-4955-A911-F64B72F497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9" y="967801"/>
            <a:ext cx="2879004" cy="2645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Nos encanta que vengan los niños a Misa&quot; - Revista Misión">
            <a:extLst>
              <a:ext uri="{FF2B5EF4-FFF2-40B4-BE49-F238E27FC236}">
                <a16:creationId xmlns:a16="http://schemas.microsoft.com/office/drawing/2014/main" id="{809F8715-9837-4ED2-8A67-EB6E3154A3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003" y="3911638"/>
            <a:ext cx="2879004" cy="2696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Vector Premium | Niños en la escuela prestando un lápiz">
            <a:extLst>
              <a:ext uri="{FF2B5EF4-FFF2-40B4-BE49-F238E27FC236}">
                <a16:creationId xmlns:a16="http://schemas.microsoft.com/office/drawing/2014/main" id="{D48072F1-E38A-49AD-8A00-88EFAC922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3757" y="967801"/>
            <a:ext cx="2879004" cy="26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toy, doll&#10;&#10;Description automatically generated">
            <a:extLst>
              <a:ext uri="{FF2B5EF4-FFF2-40B4-BE49-F238E27FC236}">
                <a16:creationId xmlns:a16="http://schemas.microsoft.com/office/drawing/2014/main" id="{DABD4D1F-16D2-4E50-977B-92AE3CEB2A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328" y="3962717"/>
            <a:ext cx="2879004" cy="2645080"/>
          </a:xfrm>
          <a:prstGeom prst="rect">
            <a:avLst/>
          </a:prstGeom>
        </p:spPr>
      </p:pic>
      <p:pic>
        <p:nvPicPr>
          <p:cNvPr id="6" name="Picture 5" descr="A picture containing window, table, bedroom, small&#10;&#10;Description automatically generated">
            <a:extLst>
              <a:ext uri="{FF2B5EF4-FFF2-40B4-BE49-F238E27FC236}">
                <a16:creationId xmlns:a16="http://schemas.microsoft.com/office/drawing/2014/main" id="{21E59090-837F-480A-BB34-D553AEDD4F5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003" y="967801"/>
            <a:ext cx="2879004" cy="2645080"/>
          </a:xfrm>
          <a:prstGeom prst="rect">
            <a:avLst/>
          </a:prstGeom>
        </p:spPr>
      </p:pic>
      <p:pic>
        <p:nvPicPr>
          <p:cNvPr id="10" name="Picture 9" descr="A toy doll&#10;&#10;Description automatically generated">
            <a:extLst>
              <a:ext uri="{FF2B5EF4-FFF2-40B4-BE49-F238E27FC236}">
                <a16:creationId xmlns:a16="http://schemas.microsoft.com/office/drawing/2014/main" id="{A91DB53A-AC2F-41FA-8DE2-9E1FA5B040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757" y="3911639"/>
            <a:ext cx="2879004" cy="2696159"/>
          </a:xfrm>
          <a:prstGeom prst="rect">
            <a:avLst/>
          </a:prstGeom>
        </p:spPr>
      </p:pic>
      <p:pic>
        <p:nvPicPr>
          <p:cNvPr id="12" name="Picture 11" descr="A picture containing young, person, child, person&#10;&#10;Description automatically generated">
            <a:extLst>
              <a:ext uri="{FF2B5EF4-FFF2-40B4-BE49-F238E27FC236}">
                <a16:creationId xmlns:a16="http://schemas.microsoft.com/office/drawing/2014/main" id="{906CC71C-8433-4BCB-837F-D74E12996F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996" y="966728"/>
            <a:ext cx="2879004" cy="2632311"/>
          </a:xfrm>
          <a:prstGeom prst="rect">
            <a:avLst/>
          </a:prstGeom>
        </p:spPr>
      </p:pic>
      <p:pic>
        <p:nvPicPr>
          <p:cNvPr id="3082" name="Picture 10" descr="ᐈ Robar imágenes de stock, dibujos robar animadas | descargar en  Depositphotos®">
            <a:extLst>
              <a:ext uri="{FF2B5EF4-FFF2-40B4-BE49-F238E27FC236}">
                <a16:creationId xmlns:a16="http://schemas.microsoft.com/office/drawing/2014/main" id="{ACE98F98-AF71-476E-94E6-EE6888FF22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44" y="3911638"/>
            <a:ext cx="2879004" cy="2645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Thumb signal Clip art - Thumb Up png download - 1307*1600 - Free  Transparent Thumb Signal png Download. - Clip Art Library">
            <a:hlinkClick r:id="rId10"/>
            <a:extLst>
              <a:ext uri="{FF2B5EF4-FFF2-40B4-BE49-F238E27FC236}">
                <a16:creationId xmlns:a16="http://schemas.microsoft.com/office/drawing/2014/main" id="{78433422-E164-4100-8000-FB87CAD9A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239" y="380456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Thumb signal Clip art - Thumb Up png download - 1307*1600 - Free  Transparent Thumb Signal png Download. - Clip Art Library">
            <a:hlinkClick r:id="rId10"/>
            <a:extLst>
              <a:ext uri="{FF2B5EF4-FFF2-40B4-BE49-F238E27FC236}">
                <a16:creationId xmlns:a16="http://schemas.microsoft.com/office/drawing/2014/main" id="{030D381E-E85D-4FFC-8EAB-A909C516DE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247" y="655093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Thumb signal Clip art - Thumb Up png download - 1307*1600 - Free  Transparent Thumb Signal png Download. - Clip Art Library">
            <a:hlinkClick r:id="rId10"/>
            <a:extLst>
              <a:ext uri="{FF2B5EF4-FFF2-40B4-BE49-F238E27FC236}">
                <a16:creationId xmlns:a16="http://schemas.microsoft.com/office/drawing/2014/main" id="{D2B35078-D7B3-489A-AC10-C7B27FAB5E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979" y="520890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Thumb signal Clip art - Thumb Up png download - 1307*1600 - Free  Transparent Thumb Signal png Download. - Clip Art Library">
            <a:hlinkClick r:id="rId10"/>
            <a:extLst>
              <a:ext uri="{FF2B5EF4-FFF2-40B4-BE49-F238E27FC236}">
                <a16:creationId xmlns:a16="http://schemas.microsoft.com/office/drawing/2014/main" id="{E4ADE600-6A3C-49F1-85C2-9CF4347377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740" y="3398920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Thumb signal Clip art - Thumb Up png download - 1307*1600 - Free  Transparent Thumb Signal png Download. - Clip Art Library">
            <a:hlinkClick r:id="rId10"/>
            <a:extLst>
              <a:ext uri="{FF2B5EF4-FFF2-40B4-BE49-F238E27FC236}">
                <a16:creationId xmlns:a16="http://schemas.microsoft.com/office/drawing/2014/main" id="{64ABDC30-D833-4E0F-BD1A-7F0A4DC702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9497" y="3599039"/>
            <a:ext cx="1029935" cy="126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47CCB17-A7C5-4A99-BA3B-F9A6D263FBAC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2145" y="1159847"/>
            <a:ext cx="2133544" cy="213354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C6067CB8-61E2-4E12-8073-6FA47608E2E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74" y="4029693"/>
            <a:ext cx="2133544" cy="213354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603BC69C-3D99-40C3-BF12-08BF6C238A1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7182" y="4167406"/>
            <a:ext cx="2133544" cy="21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442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34623"/>
            <a:ext cx="12192000" cy="4988753"/>
          </a:xfrm>
        </p:spPr>
        <p:txBody>
          <a:bodyPr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s-ES" sz="3500" b="1" dirty="0">
                <a:latin typeface="Comic Sans MS" panose="030F0702030302020204" pitchFamily="66" charset="0"/>
              </a:rPr>
              <a:t>Oración</a:t>
            </a:r>
            <a:br>
              <a:rPr lang="es-ES" sz="3500" b="1" dirty="0">
                <a:latin typeface="Comic Sans MS" panose="030F0702030302020204" pitchFamily="66" charset="0"/>
              </a:rPr>
            </a:br>
            <a:br>
              <a:rPr lang="en-US" sz="3500" b="1" dirty="0">
                <a:latin typeface="Comic Sans MS" panose="030F0702030302020204" pitchFamily="66" charset="0"/>
              </a:rPr>
            </a:br>
            <a:r>
              <a:rPr lang="es-ES" sz="3500" b="1" dirty="0">
                <a:latin typeface="Comic Sans MS" panose="030F0702030302020204" pitchFamily="66" charset="0"/>
              </a:rPr>
              <a:t>Jesús, entra en mi corazón y ayúdame a siempre decirte que sí. Te ruego por la conversión de todas las almas para que todo el mundo comparta del banquete del Reino de los Cielos. Amen.</a:t>
            </a:r>
            <a:br>
              <a:rPr lang="es-ES" sz="3500" b="1" dirty="0">
                <a:latin typeface="Comic Sans MS" panose="030F0702030302020204" pitchFamily="66" charset="0"/>
              </a:rPr>
            </a:br>
            <a:br>
              <a:rPr lang="en-US" sz="2000" b="1" dirty="0">
                <a:latin typeface="Comic Sans MS" panose="030F0702030302020204" pitchFamily="66" charset="0"/>
              </a:rPr>
            </a:br>
            <a:r>
              <a:rPr lang="es-ES" sz="2000" b="1" dirty="0">
                <a:effectLst/>
                <a:latin typeface="Comic Sans MS" panose="030F0702030302020204" pitchFamily="66" charset="0"/>
                <a:ea typeface="Times New Roman" panose="02020603050405020304" pitchFamily="18" charset="0"/>
                <a:cs typeface="Arial" panose="020B0604020202020204" pitchFamily="34" charset="0"/>
              </a:rPr>
              <a:t>Canción</a:t>
            </a:r>
            <a:r>
              <a:rPr lang="es-ES" sz="2000" dirty="0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:  Parábola los Invitados que se Escusan, </a:t>
            </a:r>
            <a:r>
              <a:rPr lang="es-ES" sz="2000" dirty="0" err="1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Valivan</a:t>
            </a:r>
            <a:r>
              <a:rPr lang="es-ES" sz="2000" dirty="0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, (</a:t>
            </a:r>
            <a:r>
              <a:rPr lang="es-ES" sz="2000" dirty="0" err="1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Ctrl</a:t>
            </a:r>
            <a:r>
              <a:rPr lang="es-ES" sz="2000" dirty="0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Click</a:t>
            </a:r>
            <a:r>
              <a:rPr lang="es-ES" sz="2000" dirty="0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 </a:t>
            </a:r>
            <a:r>
              <a:rPr lang="es-ES" sz="2000" u="sng" dirty="0">
                <a:solidFill>
                  <a:srgbClr val="363936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2"/>
              </a:rPr>
              <a:t>https://youtu.be/-8i_dGYcmwA</a:t>
            </a:r>
            <a:br>
              <a:rPr lang="en-US" sz="2000" dirty="0"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</a:br>
            <a:r>
              <a:rPr lang="es-ES" sz="20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Cristo es la Fuente, Un Canal de Bendición, (</a:t>
            </a:r>
            <a:r>
              <a:rPr lang="es-ES" sz="200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Ctrl</a:t>
            </a:r>
            <a:r>
              <a:rPr lang="es-ES" sz="20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</a:t>
            </a:r>
            <a:r>
              <a:rPr lang="es-ES" sz="2000" dirty="0" err="1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Click</a:t>
            </a:r>
            <a:r>
              <a:rPr lang="es-ES" sz="2000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)</a:t>
            </a:r>
            <a:r>
              <a:rPr lang="es-ES" sz="2000" b="1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  </a:t>
            </a:r>
            <a:r>
              <a:rPr lang="es-ES" sz="2000" u="sng" dirty="0">
                <a:solidFill>
                  <a:srgbClr val="333333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  <a:hlinkClick r:id="rId3"/>
              </a:rPr>
              <a:t>https://youtu.be/u5B9sz8dIdc</a:t>
            </a:r>
            <a:b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s-ES" sz="2400" b="1" dirty="0">
                <a:latin typeface="Comic Sans MS" panose="030F0702030302020204" pitchFamily="66" charset="0"/>
              </a:rPr>
            </a:br>
            <a:endParaRPr lang="en-US" sz="2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0367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76" y="-300037"/>
            <a:ext cx="11656904" cy="7158037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38507" y="5446644"/>
            <a:ext cx="12110224" cy="1411356"/>
          </a:xfrm>
          <a:solidFill>
            <a:schemeClr val="accent1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latin typeface="Comic Sans MS" panose="030F0702030302020204" pitchFamily="66" charset="0"/>
              </a:rPr>
              <a:t>En aquel tiempo, volvió Jesús a hablar en parábolas a los sumos sacerdotes y a los ancianos del pueblo, diciendo: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BCD27E0-7DE7-467E-9B02-33922B702B9D}"/>
              </a:ext>
            </a:extLst>
          </p:cNvPr>
          <p:cNvSpPr txBox="1"/>
          <p:nvPr/>
        </p:nvSpPr>
        <p:spPr>
          <a:xfrm>
            <a:off x="5636419" y="2821781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298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table, room, small&#10;&#10;Description automatically generated">
            <a:extLst>
              <a:ext uri="{FF2B5EF4-FFF2-40B4-BE49-F238E27FC236}">
                <a16:creationId xmlns:a16="http://schemas.microsoft.com/office/drawing/2014/main" id="{1043B79B-BDCC-425E-9D85-29A9C23CDE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40" y="0"/>
            <a:ext cx="12191999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“El Reino de los cielos es semejante a un rey que preparó un banquete de bodas para su hijo. 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595241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room&#10;&#10;Description automatically generated">
            <a:extLst>
              <a:ext uri="{FF2B5EF4-FFF2-40B4-BE49-F238E27FC236}">
                <a16:creationId xmlns:a16="http://schemas.microsoft.com/office/drawing/2014/main" id="{A930889A-0BBD-459C-863E-6DA2A7651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B731D5F-7C16-4004-8C7C-75C8D26A50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9269" y="0"/>
            <a:ext cx="12072729" cy="954157"/>
          </a:xfrm>
        </p:spPr>
        <p:txBody>
          <a:bodyPr>
            <a:normAutofit fontScale="90000"/>
          </a:bodyPr>
          <a:lstStyle/>
          <a:p>
            <a:pPr algn="ctr"/>
            <a:r>
              <a:rPr lang="es-ES" sz="3500" b="1" dirty="0">
                <a:solidFill>
                  <a:schemeClr val="bg1"/>
                </a:solidFill>
                <a:latin typeface="Comic Sans MS" panose="030F0702030302020204" pitchFamily="66" charset="0"/>
                <a:ea typeface="+mj-ea"/>
                <a:cs typeface="+mj-cs"/>
              </a:rPr>
              <a:t>Mandó a sus criados que llamaran a los invitados, pero éstos no quisieron ir.</a:t>
            </a:r>
            <a:endParaRPr lang="en-US" sz="3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608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EF7C57A9-881F-4AE0-A9C4-4F246D0790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285461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800" b="1" dirty="0">
                <a:solidFill>
                  <a:schemeClr val="bg1"/>
                </a:solidFill>
                <a:latin typeface="Comic Sans MS" panose="030F0702030302020204" pitchFamily="66" charset="0"/>
              </a:rPr>
              <a:t>Envió de nuevo a otros criados que les dijeran: ‘Tengo preparado el banquete; he hecho matar mis terneras y los otros animales gordos; todo está listo. Vengan a la boda’. </a:t>
            </a:r>
            <a:endParaRPr lang="en-US" sz="28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9493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955288" y="168812"/>
            <a:ext cx="102814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>
                <a:latin typeface="Comic Sans MS" panose="030F0702030302020204" pitchFamily="66" charset="0"/>
                <a:ea typeface="+mj-ea"/>
                <a:cs typeface="+mj-cs"/>
              </a:rPr>
              <a:t>Pero los invitados no hicieron caso. Uno se fue a su campo, otro a su negocio y los demás se les echaron encima a los criados, los insultaron y los mataron. </a:t>
            </a:r>
            <a:endParaRPr lang="en-US" sz="3000" b="1" dirty="0">
              <a:latin typeface="Comic Sans MS" panose="030F0702030302020204" pitchFamily="66" charset="0"/>
              <a:ea typeface="+mj-ea"/>
              <a:cs typeface="+mj-cs"/>
            </a:endParaRP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87F183CB-D1F8-47D4-B5A1-28E6CF28938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41" y="1927274"/>
            <a:ext cx="5847848" cy="4930726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51C2779D-EFDF-4588-A0FA-85987CADB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27273"/>
            <a:ext cx="5847848" cy="4930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8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8622" y="0"/>
            <a:ext cx="12033378" cy="1152939"/>
          </a:xfrm>
          <a:noFill/>
        </p:spPr>
        <p:txBody>
          <a:bodyPr>
            <a:normAutofit fontScale="90000"/>
          </a:bodyPr>
          <a:lstStyle/>
          <a:p>
            <a:pPr algn="ctr"/>
            <a:r>
              <a:rPr lang="es-ES" sz="3000" b="1" dirty="0">
                <a:latin typeface="Comic Sans MS" panose="030F0702030302020204" pitchFamily="66" charset="0"/>
              </a:rPr>
              <a:t>Entonces el rey se llenó de cólera y mandó sus tropas, que dieron muerte a aquellos asesinos y prendieron fuego a la ciudad. </a:t>
            </a:r>
            <a:endParaRPr lang="en-US" sz="3000" b="1" dirty="0">
              <a:latin typeface="Comic Sans MS" panose="030F0702030302020204" pitchFamily="66" charset="0"/>
            </a:endParaRPr>
          </a:p>
        </p:txBody>
      </p:sp>
      <p:pic>
        <p:nvPicPr>
          <p:cNvPr id="5" name="Picture 4" descr="A room filled with furniture and a curtain&#10;&#10;Description automatically generated">
            <a:extLst>
              <a:ext uri="{FF2B5EF4-FFF2-40B4-BE49-F238E27FC236}">
                <a16:creationId xmlns:a16="http://schemas.microsoft.com/office/drawing/2014/main" id="{42F4ED87-A7B0-4B69-99B0-5D17DD0E2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64566"/>
            <a:ext cx="5832859" cy="5493433"/>
          </a:xfrm>
          <a:prstGeom prst="rect">
            <a:avLst/>
          </a:prstGeom>
        </p:spPr>
      </p:pic>
      <p:pic>
        <p:nvPicPr>
          <p:cNvPr id="7" name="Picture 6" descr="A picture containing water, room, table, umbrella&#10;&#10;Description automatically generated">
            <a:extLst>
              <a:ext uri="{FF2B5EF4-FFF2-40B4-BE49-F238E27FC236}">
                <a16:creationId xmlns:a16="http://schemas.microsoft.com/office/drawing/2014/main" id="{F7F998D2-5DEC-4D09-AA82-6199DB0B18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09" y="1364566"/>
            <a:ext cx="6159091" cy="5493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647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ACD55F81-6EB6-40C0-BDF8-F382AE0538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623390"/>
          </a:xfrm>
          <a:noFill/>
        </p:spPr>
        <p:txBody>
          <a:bodyPr>
            <a:normAutofit/>
          </a:bodyPr>
          <a:lstStyle/>
          <a:p>
            <a:pPr algn="ctr"/>
            <a:r>
              <a:rPr lang="es-ES" sz="2700" b="1" dirty="0">
                <a:solidFill>
                  <a:schemeClr val="bg1"/>
                </a:solidFill>
                <a:latin typeface="Comic Sans MS" panose="030F0702030302020204" pitchFamily="66" charset="0"/>
              </a:rPr>
              <a:t>Luego les dijo a sus criados: ‘La boda está preparada; pero los que habían sido invitados no fueron dignos. Salgan, pues, a los cruces de los caminos y conviden al banquete de bodas a todos los que encuentren’. </a:t>
            </a:r>
            <a:endParaRPr lang="en-US" sz="27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3910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</TotalTime>
  <Words>721</Words>
  <Application>Microsoft Office PowerPoint</Application>
  <PresentationFormat>Widescreen</PresentationFormat>
  <Paragraphs>47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Comic Sans MS</vt:lpstr>
      <vt:lpstr>Times New Roman</vt:lpstr>
      <vt:lpstr>Office Theme</vt:lpstr>
      <vt:lpstr>Ministerio Amigos de Jesús y María</vt:lpstr>
      <vt:lpstr>PowerPoint Presentation</vt:lpstr>
      <vt:lpstr>En aquel tiempo, volvió Jesús a hablar en parábolas a los sumos sacerdotes y a los ancianos del pueblo, diciendo:</vt:lpstr>
      <vt:lpstr>PowerPoint Presentation</vt:lpstr>
      <vt:lpstr>Mandó a sus criados que llamaran a los invitados, pero éstos no quisieron ir.</vt:lpstr>
      <vt:lpstr>Envió de nuevo a otros criados que les dijeran: ‘Tengo preparado el banquete; he hecho matar mis terneras y los otros animales gordos; todo está listo. Vengan a la boda’. </vt:lpstr>
      <vt:lpstr>PowerPoint Presentation</vt:lpstr>
      <vt:lpstr>Entonces el rey se llenó de cólera y mandó sus tropas, que dieron muerte a aquellos asesinos y prendieron fuego a la ciudad. </vt:lpstr>
      <vt:lpstr>Luego les dijo a sus criados: ‘La boda está preparada; pero los que habían sido invitados no fueron dignos. Salgan, pues, a los cruces de los caminos y conviden al banquete de bodas a todos los que encuentren’. </vt:lpstr>
      <vt:lpstr>Los criados salieron a los caminos y reunieron a todos los que encontraron, malos y buenos...</vt:lpstr>
      <vt:lpstr>y la sala del banquete se llenó de convidados</vt:lpstr>
      <vt:lpstr>¿Quién representa el rey? </vt:lpstr>
      <vt:lpstr>PowerPoint Presentation</vt:lpstr>
      <vt:lpstr>¿Qué representa el banquete de boda?</vt:lpstr>
      <vt:lpstr>¿Como respondieron los invitados?</vt:lpstr>
      <vt:lpstr>¿Como se sintió el rey?</vt:lpstr>
      <vt:lpstr>Los sumos sacerdotes y los ancianos del pueblo de Dios no le hicieron caso al profeta Juan el Bautista y mataron a Jesús. Son los primeros invitados. </vt:lpstr>
      <vt:lpstr>Jesús nos invita a amarlo y seguirlo. El nos guía al Banquete del Cielo.</vt:lpstr>
      <vt:lpstr>PowerPoint Presentation</vt:lpstr>
      <vt:lpstr>PowerPoint Presentation</vt:lpstr>
      <vt:lpstr>PowerPoint Presentation</vt:lpstr>
      <vt:lpstr>¿Cómo llegar al banquete del Cielo?</vt:lpstr>
      <vt:lpstr>Oración  Jesús, entra en mi corazón y ayúdame a siempre decirte que sí. Te ruego por la conversión de todas las almas para que todo el mundo comparta del banquete del Reino de los Cielos. Amen.  Canción:  Parábola los Invitados que se Escusan, Valivan, (Ctrl Click) https://youtu.be/-8i_dGYcmwA Cristo es la Fuente, Un Canal de Bendición, (Ctrl Click)  https://youtu.be/u5B9sz8dIdc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Varona</dc:creator>
  <cp:lastModifiedBy>Maria Varona</cp:lastModifiedBy>
  <cp:revision>123</cp:revision>
  <dcterms:created xsi:type="dcterms:W3CDTF">2020-07-14T14:58:41Z</dcterms:created>
  <dcterms:modified xsi:type="dcterms:W3CDTF">2021-08-24T22:47:20Z</dcterms:modified>
</cp:coreProperties>
</file>