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308" r:id="rId3"/>
    <p:sldId id="310" r:id="rId4"/>
    <p:sldId id="311" r:id="rId5"/>
    <p:sldId id="312" r:id="rId6"/>
    <p:sldId id="313" r:id="rId7"/>
    <p:sldId id="261" r:id="rId8"/>
    <p:sldId id="264" r:id="rId9"/>
    <p:sldId id="268" r:id="rId10"/>
    <p:sldId id="257" r:id="rId11"/>
    <p:sldId id="258" r:id="rId12"/>
    <p:sldId id="259" r:id="rId13"/>
    <p:sldId id="269" r:id="rId14"/>
    <p:sldId id="297" r:id="rId15"/>
    <p:sldId id="279" r:id="rId16"/>
    <p:sldId id="284" r:id="rId17"/>
    <p:sldId id="285" r:id="rId18"/>
    <p:sldId id="286" r:id="rId19"/>
    <p:sldId id="287" r:id="rId20"/>
    <p:sldId id="300" r:id="rId21"/>
    <p:sldId id="280" r:id="rId22"/>
    <p:sldId id="281" r:id="rId23"/>
    <p:sldId id="301" r:id="rId24"/>
    <p:sldId id="289" r:id="rId25"/>
    <p:sldId id="302" r:id="rId26"/>
    <p:sldId id="303" r:id="rId27"/>
    <p:sldId id="290" r:id="rId28"/>
    <p:sldId id="291" r:id="rId29"/>
    <p:sldId id="307" r:id="rId30"/>
    <p:sldId id="292" r:id="rId31"/>
    <p:sldId id="304" r:id="rId32"/>
    <p:sldId id="293" r:id="rId33"/>
    <p:sldId id="294" r:id="rId34"/>
    <p:sldId id="295" r:id="rId35"/>
    <p:sldId id="298" r:id="rId36"/>
    <p:sldId id="296" r:id="rId37"/>
    <p:sldId id="29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23" autoAdjust="0"/>
    <p:restoredTop sz="94660"/>
  </p:normalViewPr>
  <p:slideViewPr>
    <p:cSldViewPr snapToGrid="0">
      <p:cViewPr varScale="1">
        <p:scale>
          <a:sx n="71" d="100"/>
          <a:sy n="71" d="100"/>
        </p:scale>
        <p:origin x="2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996-BAFE-4259-B9FA-1626B0DA532C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7CA1-0F11-48BC-B96B-05A88C90D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57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996-BAFE-4259-B9FA-1626B0DA532C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7CA1-0F11-48BC-B96B-05A88C90D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60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996-BAFE-4259-B9FA-1626B0DA532C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7CA1-0F11-48BC-B96B-05A88C90D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57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996-BAFE-4259-B9FA-1626B0DA532C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7CA1-0F11-48BC-B96B-05A88C90D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57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996-BAFE-4259-B9FA-1626B0DA532C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7CA1-0F11-48BC-B96B-05A88C90D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36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996-BAFE-4259-B9FA-1626B0DA532C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7CA1-0F11-48BC-B96B-05A88C90D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996-BAFE-4259-B9FA-1626B0DA532C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7CA1-0F11-48BC-B96B-05A88C90D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1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996-BAFE-4259-B9FA-1626B0DA532C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7CA1-0F11-48BC-B96B-05A88C90D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996-BAFE-4259-B9FA-1626B0DA532C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7CA1-0F11-48BC-B96B-05A88C90D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3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996-BAFE-4259-B9FA-1626B0DA532C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7CA1-0F11-48BC-B96B-05A88C90D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83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996-BAFE-4259-B9FA-1626B0DA532C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7CA1-0F11-48BC-B96B-05A88C90D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5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E7996-BAFE-4259-B9FA-1626B0DA532C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37CA1-0F11-48BC-B96B-05A88C90D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5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aLVb-XYriRo?feature=oembed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4981319-33B3-BC5B-AE59-7ADA91EE3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5" y="0"/>
            <a:ext cx="2143125" cy="21431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EE8F23-DE71-CD7E-D0A4-837079E8E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0048875" cy="2831719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0070C0"/>
                </a:solidFill>
              </a:rPr>
              <a:t>Ministerio Amigos de Jesús y María</a:t>
            </a:r>
            <a:br>
              <a:rPr lang="es-ES" dirty="0">
                <a:solidFill>
                  <a:srgbClr val="0070C0"/>
                </a:solidFill>
              </a:rPr>
            </a:br>
            <a:br>
              <a:rPr lang="es-ES" sz="3100" dirty="0">
                <a:solidFill>
                  <a:srgbClr val="0070C0"/>
                </a:solidFill>
              </a:rPr>
            </a:br>
            <a:r>
              <a:rPr lang="es-ES" sz="3100" dirty="0">
                <a:solidFill>
                  <a:srgbClr val="0070C0"/>
                </a:solidFill>
              </a:rPr>
              <a:t>www.fcpeace.org</a:t>
            </a:r>
            <a:br>
              <a:rPr lang="es-ES" sz="3100" dirty="0"/>
            </a:br>
            <a:br>
              <a:rPr lang="es-ES" sz="3100" dirty="0"/>
            </a:br>
            <a:endParaRPr lang="es-EC" sz="3600" u="sng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4349E4-BD5C-A75B-45D0-C5E21A5D1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355975"/>
            <a:ext cx="7687159" cy="2387600"/>
          </a:xfrm>
        </p:spPr>
        <p:txBody>
          <a:bodyPr>
            <a:normAutofit lnSpcReduction="10000"/>
          </a:bodyPr>
          <a:lstStyle/>
          <a:p>
            <a:r>
              <a:rPr lang="es-ES" sz="5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Adorar a</a:t>
            </a:r>
          </a:p>
          <a:p>
            <a:r>
              <a:rPr lang="es-ES" sz="5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Nuestro Señor Jesucristo, </a:t>
            </a:r>
          </a:p>
          <a:p>
            <a:r>
              <a:rPr lang="es-ES" sz="5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Rey del Universo</a:t>
            </a:r>
            <a:endParaRPr lang="es-EC" sz="54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Solemnidad de Cristo Rey">
            <a:extLst>
              <a:ext uri="{FF2B5EF4-FFF2-40B4-BE49-F238E27FC236}">
                <a16:creationId xmlns:a16="http://schemas.microsoft.com/office/drawing/2014/main" id="{80ABCE9B-390F-45EB-4664-FBBE6BC45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054" y="2143125"/>
            <a:ext cx="4558064" cy="4714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43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908"/>
            <a:ext cx="10515600" cy="591478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¿Que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significa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adorar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a Dios?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1" y="914400"/>
            <a:ext cx="6772548" cy="5262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701565" y="1236371"/>
            <a:ext cx="38021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28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Adorar significa ponerte en la presencia de Dios, tu Creador, como niño creado por </a:t>
            </a:r>
            <a:r>
              <a:rPr lang="es-PA" sz="28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Él</a:t>
            </a:r>
            <a:r>
              <a:rPr lang="es-US" sz="28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EFA43-6DF1-4886-B3AA-E65CE2FF90DF}"/>
              </a:ext>
            </a:extLst>
          </p:cNvPr>
          <p:cNvSpPr txBox="1"/>
          <p:nvPr/>
        </p:nvSpPr>
        <p:spPr>
          <a:xfrm>
            <a:off x="7701565" y="3545546"/>
            <a:ext cx="38021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28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Es dejarle saber cuánto lo amas, confías en </a:t>
            </a:r>
            <a:r>
              <a:rPr lang="es-PA" sz="28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Él</a:t>
            </a:r>
            <a:r>
              <a:rPr lang="es-US" sz="28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, crees en </a:t>
            </a:r>
            <a:r>
              <a:rPr lang="es-PA" sz="28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Él</a:t>
            </a:r>
            <a:r>
              <a:rPr lang="es-US" sz="28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, y lo alabas por lo que es y por lo que hace por ti.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621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4447" y="1913715"/>
            <a:ext cx="5061488" cy="2317323"/>
          </a:xfrm>
        </p:spPr>
        <p:txBody>
          <a:bodyPr>
            <a:normAutofit/>
          </a:bodyPr>
          <a:lstStyle/>
          <a:p>
            <a:pPr algn="ctr"/>
            <a:r>
              <a:rPr lang="es-US" sz="5200" b="1" dirty="0">
                <a:solidFill>
                  <a:schemeClr val="accent2">
                    <a:lumMod val="75000"/>
                  </a:schemeClr>
                </a:solidFill>
              </a:rPr>
              <a:t>¿Adoras a alguna persona?</a:t>
            </a:r>
            <a:endParaRPr lang="en-US" sz="5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65" y="421946"/>
            <a:ext cx="6143223" cy="4829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45268750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9010"/>
            <a:ext cx="10515600" cy="1450795"/>
          </a:xfrm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solidFill>
                  <a:srgbClr val="FF0000"/>
                </a:solidFill>
              </a:rPr>
              <a:t>¡NO!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3645" y="3823716"/>
            <a:ext cx="1038037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¡SOLO ADORAMOS A DIOS!</a:t>
            </a:r>
            <a:br>
              <a:rPr lang="en-US" sz="7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br>
              <a:rPr lang="en-US" sz="28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177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52" y="233240"/>
            <a:ext cx="11706895" cy="1325563"/>
          </a:xfrm>
        </p:spPr>
        <p:txBody>
          <a:bodyPr>
            <a:noAutofit/>
          </a:bodyPr>
          <a:lstStyle/>
          <a:p>
            <a:pPr algn="ctr"/>
            <a:r>
              <a:rPr lang="es-PA" b="1" dirty="0">
                <a:solidFill>
                  <a:schemeClr val="accent2">
                    <a:lumMod val="75000"/>
                  </a:schemeClr>
                </a:solidFill>
              </a:rPr>
              <a:t>A las personas se pueden amar, admirar, y respetar mucho, pero no se adoran porque no son Dios.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69" y="1558803"/>
            <a:ext cx="3911714" cy="51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3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03" y="197701"/>
            <a:ext cx="10941676" cy="987156"/>
          </a:xfrm>
        </p:spPr>
        <p:txBody>
          <a:bodyPr>
            <a:normAutofit/>
          </a:bodyPr>
          <a:lstStyle/>
          <a:p>
            <a:r>
              <a:rPr lang="es-PA" b="1" dirty="0">
                <a:solidFill>
                  <a:schemeClr val="accent2">
                    <a:lumMod val="75000"/>
                  </a:schemeClr>
                </a:solidFill>
              </a:rPr>
              <a:t>Los primeros adoradores de Cristo Rey fueron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68" y="1184857"/>
            <a:ext cx="6789044" cy="54312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5003" y="2060620"/>
            <a:ext cx="1519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José y María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12946" y="1955757"/>
            <a:ext cx="1493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Los Ángeles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003" y="4319662"/>
            <a:ext cx="1657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Los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Pastores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9763" y="4301108"/>
            <a:ext cx="1880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Y 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Los Reyes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Magos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91938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776B42-4A80-4FEA-ADC9-0F0273EF9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7964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PA" altLang="en-US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Después de su resurrección, Él iba a ascender al Cielo a sentarse a la derecho del Padre.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AD937-004A-40B9-BDA3-8B3D64BEA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593" y="1785104"/>
            <a:ext cx="8750814" cy="4375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E3BD39-B5CB-4409-9CEB-B7E4E9536198}"/>
              </a:ext>
            </a:extLst>
          </p:cNvPr>
          <p:cNvSpPr txBox="1"/>
          <p:nvPr/>
        </p:nvSpPr>
        <p:spPr>
          <a:xfrm>
            <a:off x="5809516" y="830997"/>
            <a:ext cx="5926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altLang="en-US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Pero Jesús amaba tanto a sus Apóstoles que les prometió nunca dejarlos solos.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6A9EA2-5BB8-436F-8BFC-237AFBEE32F3}"/>
              </a:ext>
            </a:extLst>
          </p:cNvPr>
          <p:cNvSpPr txBox="1"/>
          <p:nvPr/>
        </p:nvSpPr>
        <p:spPr>
          <a:xfrm>
            <a:off x="2859108" y="6101480"/>
            <a:ext cx="6568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altLang="en-US" sz="4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¿Dónde se queda Jesús?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146"/>
            <a:ext cx="10515600" cy="1043189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Está escondido en nuestro corazón </a:t>
            </a:r>
            <a:br>
              <a:rPr lang="es-E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cuando lo invitamos.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2" descr="http://media.bigoo.ws/content/gif/love/love_295.gif">
            <a:extLst>
              <a:ext uri="{FF2B5EF4-FFF2-40B4-BE49-F238E27FC236}">
                <a16:creationId xmlns:a16="http://schemas.microsoft.com/office/drawing/2014/main" id="{80FA9D07-F79F-4A09-8F4D-42EDB43915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17581"/>
            <a:ext cx="5486399" cy="534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21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63150"/>
            <a:ext cx="10515600" cy="75533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Jesús está escondido en la biblia</a:t>
            </a:r>
            <a:br>
              <a:rPr lang="es-E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cuando la meditamos.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77" y="1414580"/>
            <a:ext cx="7386243" cy="52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1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943"/>
            <a:ext cx="10515600" cy="1270492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chemeClr val="accent2">
                    <a:lumMod val="75000"/>
                  </a:schemeClr>
                </a:solidFill>
              </a:rPr>
              <a:t>Está espiritualmente con nosotros cuando </a:t>
            </a:r>
            <a:br>
              <a:rPr lang="es-ES" sz="4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sz="4000" b="1" dirty="0">
                <a:solidFill>
                  <a:schemeClr val="accent2">
                    <a:lumMod val="75000"/>
                  </a:schemeClr>
                </a:solidFill>
              </a:rPr>
              <a:t>dos o más personas están reunidos en su nombre.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27" y="1650440"/>
            <a:ext cx="8597945" cy="480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0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60" y="158261"/>
            <a:ext cx="8015895" cy="764931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dirty="0">
                <a:solidFill>
                  <a:schemeClr val="accent2">
                    <a:lumMod val="75000"/>
                  </a:schemeClr>
                </a:solidFill>
              </a:rPr>
              <a:t>Y está físicamente presente en el pan y el vino </a:t>
            </a:r>
            <a:br>
              <a:rPr lang="es-ES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sz="3600" b="1" dirty="0">
                <a:solidFill>
                  <a:schemeClr val="accent2">
                    <a:lumMod val="75000"/>
                  </a:schemeClr>
                </a:solidFill>
              </a:rPr>
              <a:t>que comemos durante la misa.  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1537" y="5846679"/>
            <a:ext cx="9214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rgbClr val="FF0000"/>
                </a:solidFill>
              </a:rPr>
              <a:t>¡Es un milagro, un acto de Dios!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44" y="1666228"/>
            <a:ext cx="8360902" cy="4180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2011" y="2343955"/>
            <a:ext cx="772733" cy="61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11" y="2052884"/>
            <a:ext cx="976266" cy="1200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7B3C9B-EDE8-4F76-A4D6-6CB9DE5821EF}"/>
              </a:ext>
            </a:extLst>
          </p:cNvPr>
          <p:cNvSpPr txBox="1"/>
          <p:nvPr/>
        </p:nvSpPr>
        <p:spPr>
          <a:xfrm>
            <a:off x="3092663" y="962851"/>
            <a:ext cx="8135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Se llama la </a:t>
            </a:r>
            <a:r>
              <a:rPr lang="es-ES" sz="32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Eucaristía</a:t>
            </a:r>
            <a:r>
              <a:rPr lang="es-E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que significa, dar gracias.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078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B3326-00B2-4ECD-91D0-E37740309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300" y="1"/>
            <a:ext cx="4025900" cy="876300"/>
          </a:xfrm>
        </p:spPr>
        <p:txBody>
          <a:bodyPr/>
          <a:lstStyle/>
          <a:p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¿Quién es Jesús?</a:t>
            </a:r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DB6BEFCD-4AF5-AEA7-B7B0-2D823A33D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274" y="1"/>
            <a:ext cx="1228725" cy="1207008"/>
          </a:xfrm>
          <a:prstGeom prst="rect">
            <a:avLst/>
          </a:prstGeom>
        </p:spPr>
      </p:pic>
      <p:pic>
        <p:nvPicPr>
          <p:cNvPr id="1026" name="Picture 2" descr="Solemnidad de la Santísima Trinidad – Radiomaria USA Espanol">
            <a:extLst>
              <a:ext uri="{FF2B5EF4-FFF2-40B4-BE49-F238E27FC236}">
                <a16:creationId xmlns:a16="http://schemas.microsoft.com/office/drawing/2014/main" id="{DA83AAFD-8309-B39F-5344-2F9D9D64F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43" y="1080792"/>
            <a:ext cx="7581900" cy="53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7DC804-C8B3-7543-D007-44E91D782B28}"/>
              </a:ext>
            </a:extLst>
          </p:cNvPr>
          <p:cNvSpPr txBox="1"/>
          <p:nvPr/>
        </p:nvSpPr>
        <p:spPr>
          <a:xfrm>
            <a:off x="8216900" y="1667867"/>
            <a:ext cx="39750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Es la 2da persona de la Santísima Trinidad: </a:t>
            </a:r>
          </a:p>
          <a:p>
            <a:r>
              <a:rPr lang="es-CU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1-Dios Padre</a:t>
            </a:r>
          </a:p>
          <a:p>
            <a:r>
              <a:rPr lang="es-CU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</a:t>
            </a:r>
            <a:r>
              <a:rPr lang="es-CU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2-Dios Hijo</a:t>
            </a:r>
          </a:p>
          <a:p>
            <a:r>
              <a:rPr lang="es-CU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3-Dios Espíritu Santo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C4F21-4C6A-70E7-716D-7A121CD98F0E}"/>
              </a:ext>
            </a:extLst>
          </p:cNvPr>
          <p:cNvSpPr txBox="1"/>
          <p:nvPr/>
        </p:nvSpPr>
        <p:spPr>
          <a:xfrm>
            <a:off x="6395634" y="1917699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3759C8-CE02-7EEF-5515-A78B88E470A6}"/>
              </a:ext>
            </a:extLst>
          </p:cNvPr>
          <p:cNvSpPr txBox="1"/>
          <p:nvPr/>
        </p:nvSpPr>
        <p:spPr>
          <a:xfrm>
            <a:off x="1587500" y="1917699"/>
            <a:ext cx="35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FBD428-B9DC-5038-25DF-1E67713902CB}"/>
              </a:ext>
            </a:extLst>
          </p:cNvPr>
          <p:cNvSpPr txBox="1"/>
          <p:nvPr/>
        </p:nvSpPr>
        <p:spPr>
          <a:xfrm>
            <a:off x="3812905" y="1207009"/>
            <a:ext cx="356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CCCB4B-C73B-B594-2365-24DBDFE85A89}"/>
              </a:ext>
            </a:extLst>
          </p:cNvPr>
          <p:cNvSpPr txBox="1"/>
          <p:nvPr/>
        </p:nvSpPr>
        <p:spPr>
          <a:xfrm>
            <a:off x="8216900" y="4850969"/>
            <a:ext cx="3913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¡ES DIOS!</a:t>
            </a:r>
          </a:p>
        </p:txBody>
      </p:sp>
    </p:spTree>
    <p:extLst>
      <p:ext uri="{BB962C8B-B14F-4D97-AF65-F5344CB8AC3E}">
        <p14:creationId xmlns:p14="http://schemas.microsoft.com/office/powerpoint/2010/main" val="160208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CF1EA-F4B7-468F-9B93-92FB23595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85" y="2581609"/>
            <a:ext cx="11115413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Como sabemos que se </a:t>
            </a:r>
            <a:br>
              <a:rPr lang="es-E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hace presente físicamente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642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2ACDB3-F755-458A-8DD7-C32CC25D1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558" y="60571"/>
            <a:ext cx="773507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PA" altLang="en-US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La noche antes de que se iba morir en la Cruz, Jesús reúne a sus Apóstoles para una cena muy especial.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DD05E-86C2-4667-B41F-9305554A1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78" y="1934307"/>
            <a:ext cx="8537265" cy="459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7BC668-FA1D-4174-B87E-704F960B508A}"/>
              </a:ext>
            </a:extLst>
          </p:cNvPr>
          <p:cNvSpPr txBox="1"/>
          <p:nvPr/>
        </p:nvSpPr>
        <p:spPr>
          <a:xfrm>
            <a:off x="3941108" y="997439"/>
            <a:ext cx="8250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altLang="en-US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Era la cena donde los Judíos celebraban la Pascua Judía; cuando Dios los liberó de la esclavitud de Egipto.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098842-BCB2-4CB1-AEF7-599CC0BD58AD}"/>
              </a:ext>
            </a:extLst>
          </p:cNvPr>
          <p:cNvSpPr txBox="1"/>
          <p:nvPr/>
        </p:nvSpPr>
        <p:spPr>
          <a:xfrm>
            <a:off x="9286986" y="2888414"/>
            <a:ext cx="24354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altLang="en-US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Pero esta cena era muy especial porque Jesús iba a cambiarla para siempre.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>
            <a:extLst>
              <a:ext uri="{FF2B5EF4-FFF2-40B4-BE49-F238E27FC236}">
                <a16:creationId xmlns:a16="http://schemas.microsoft.com/office/drawing/2014/main" id="{22B0B474-01C5-4E1A-8060-4E9795120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11" y="298938"/>
            <a:ext cx="4830390" cy="307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>
            <a:extLst>
              <a:ext uri="{FF2B5EF4-FFF2-40B4-BE49-F238E27FC236}">
                <a16:creationId xmlns:a16="http://schemas.microsoft.com/office/drawing/2014/main" id="{07F6F3DE-655B-4345-88AC-9C06610A2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53" y="3375026"/>
            <a:ext cx="4272336" cy="331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4">
            <a:extLst>
              <a:ext uri="{FF2B5EF4-FFF2-40B4-BE49-F238E27FC236}">
                <a16:creationId xmlns:a16="http://schemas.microsoft.com/office/drawing/2014/main" id="{178D26FB-8A1F-413E-8395-5CA12057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255" y="369332"/>
            <a:ext cx="441313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PA" altLang="en-US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Jesús tomó el pan, pronunció la bendición, lo partió y lo dio a sus discípulos, diciendo: “Tomen y coman; esto </a:t>
            </a:r>
            <a:r>
              <a:rPr lang="es-PA" altLang="en-US" sz="2800" b="1" dirty="0">
                <a:solidFill>
                  <a:srgbClr val="FF0000"/>
                </a:solidFill>
                <a:latin typeface="+mj-lt"/>
              </a:rPr>
              <a:t>ES</a:t>
            </a:r>
            <a:r>
              <a:rPr lang="es-PA" altLang="en-US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mi cuerpo que será entregado por ustedes.”</a:t>
            </a:r>
          </a:p>
        </p:txBody>
      </p:sp>
      <p:sp>
        <p:nvSpPr>
          <p:cNvPr id="6150" name="Rectangle 2">
            <a:extLst>
              <a:ext uri="{FF2B5EF4-FFF2-40B4-BE49-F238E27FC236}">
                <a16:creationId xmlns:a16="http://schemas.microsoft.com/office/drawing/2014/main" id="{A0EE4B40-7B2E-4D1A-905A-F69B8A52A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369332"/>
            <a:ext cx="6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br>
              <a:rPr lang="en-US" altLang="en-US"/>
            </a:br>
            <a:endParaRPr lang="en-US" altLang="en-US"/>
          </a:p>
        </p:txBody>
      </p:sp>
      <p:sp>
        <p:nvSpPr>
          <p:cNvPr id="6151" name="TextBox 12">
            <a:extLst>
              <a:ext uri="{FF2B5EF4-FFF2-40B4-BE49-F238E27FC236}">
                <a16:creationId xmlns:a16="http://schemas.microsoft.com/office/drawing/2014/main" id="{264268BB-B502-499D-B5B7-3899BCFF3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010" y="3793038"/>
            <a:ext cx="483039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PA" altLang="en-US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Jesús tomó la copa y dijo: “Beban todos de ella: esto </a:t>
            </a:r>
            <a:r>
              <a:rPr lang="es-PA" altLang="en-US" sz="2800" b="1" dirty="0">
                <a:solidFill>
                  <a:srgbClr val="FF0000"/>
                </a:solidFill>
                <a:latin typeface="+mj-lt"/>
              </a:rPr>
              <a:t>ES </a:t>
            </a:r>
            <a:r>
              <a:rPr lang="es-PA" altLang="en-US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mi sangre, la sangre de la Alianza Nueva, que es derramada por ustedes, para el perdón de los pecados."</a:t>
            </a:r>
          </a:p>
        </p:txBody>
      </p:sp>
      <p:sp>
        <p:nvSpPr>
          <p:cNvPr id="6152" name="Rectangle 3">
            <a:extLst>
              <a:ext uri="{FF2B5EF4-FFF2-40B4-BE49-F238E27FC236}">
                <a16:creationId xmlns:a16="http://schemas.microsoft.com/office/drawing/2014/main" id="{55BD38E7-8779-4471-AB20-71FAE784D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69888"/>
            <a:ext cx="76200" cy="73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 </a:t>
            </a:r>
            <a:br>
              <a:rPr lang="en-US" altLang="en-US"/>
            </a:b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215E-6DAE-4EA3-A113-03244DB3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180" y="166204"/>
            <a:ext cx="6979640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Jesús dijo, “Hagan esto en </a:t>
            </a:r>
            <a:br>
              <a:rPr lang="es-E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conmemoración mía.”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7C9646-9289-4CFE-8ECB-0EB655CFC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53" y="1491767"/>
            <a:ext cx="8865894" cy="395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33F7EE-4064-B19B-8ED3-615ECE024318}"/>
              </a:ext>
            </a:extLst>
          </p:cNvPr>
          <p:cNvSpPr txBox="1"/>
          <p:nvPr/>
        </p:nvSpPr>
        <p:spPr>
          <a:xfrm>
            <a:off x="1663053" y="5614578"/>
            <a:ext cx="8865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 estas palabras, le dio el poder a los sacerdotes a hacer el gran Milagro de la </a:t>
            </a:r>
            <a:r>
              <a:rPr lang="es-HN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Consagración</a:t>
            </a:r>
            <a:r>
              <a:rPr lang="es-HN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507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D59E2-3C19-4798-B0B2-FFDF9C61F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192" y="1523389"/>
            <a:ext cx="2883877" cy="3811221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Durante la misa, el sacerdote repite las palabras de Jesús en la Última Cena sobre un pedazo de pan y un cáliz con vino. 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266C494E-0ADF-4CE2-98E1-48A499287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238" y="279602"/>
            <a:ext cx="4692100" cy="645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157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48FFC4-F6AB-4755-9D2D-902BA831A167}"/>
              </a:ext>
            </a:extLst>
          </p:cNvPr>
          <p:cNvSpPr/>
          <p:nvPr/>
        </p:nvSpPr>
        <p:spPr>
          <a:xfrm>
            <a:off x="568569" y="899087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4400" dirty="0">
                <a:solidFill>
                  <a:schemeClr val="accent2">
                    <a:lumMod val="75000"/>
                  </a:schemeClr>
                </a:solidFill>
              </a:rPr>
              <a:t>Es el momento de </a:t>
            </a:r>
          </a:p>
          <a:p>
            <a:pPr algn="ctr"/>
            <a:r>
              <a:rPr lang="es-ES" sz="4400" b="1" i="1" dirty="0">
                <a:solidFill>
                  <a:srgbClr val="FF0000"/>
                </a:solidFill>
              </a:rPr>
              <a:t>la Consagración</a:t>
            </a:r>
            <a:r>
              <a:rPr lang="es-ES" sz="4400" dirty="0">
                <a:solidFill>
                  <a:schemeClr val="accent2">
                    <a:lumMod val="75000"/>
                  </a:schemeClr>
                </a:solidFill>
              </a:rPr>
              <a:t>, </a:t>
            </a:r>
          </a:p>
          <a:p>
            <a:pPr algn="ctr"/>
            <a:r>
              <a:rPr lang="es-ES" sz="4400" dirty="0">
                <a:solidFill>
                  <a:schemeClr val="accent2">
                    <a:lumMod val="75000"/>
                  </a:schemeClr>
                </a:solidFill>
              </a:rPr>
              <a:t>cuando Dios cambia el </a:t>
            </a:r>
          </a:p>
          <a:p>
            <a:pPr algn="ctr"/>
            <a:r>
              <a:rPr lang="es-ES" sz="4400" dirty="0">
                <a:solidFill>
                  <a:schemeClr val="accent2">
                    <a:lumMod val="75000"/>
                  </a:schemeClr>
                </a:solidFill>
              </a:rPr>
              <a:t>pan y el vino al </a:t>
            </a:r>
          </a:p>
          <a:p>
            <a:pPr algn="ctr"/>
            <a:r>
              <a:rPr lang="es-ES" sz="4400" dirty="0">
                <a:solidFill>
                  <a:schemeClr val="accent2">
                    <a:lumMod val="75000"/>
                  </a:schemeClr>
                </a:solidFill>
              </a:rPr>
              <a:t>cuerpo y sangre de Jesús.</a:t>
            </a:r>
            <a:r>
              <a:rPr lang="es-ES" sz="4400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BB0F7E2-B880-4348-BF63-47AC99C5D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01" y="1178167"/>
            <a:ext cx="4906109" cy="4906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114EA5-8F44-4A1D-B41E-7D15E6AEE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48" y="3293631"/>
            <a:ext cx="1091691" cy="1342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F11C7F-6AA8-45A6-BDE3-3041982D9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841" y="1545431"/>
            <a:ext cx="888642" cy="109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C4F62-3D3D-49E6-8DD4-E3809DDEBF83}"/>
              </a:ext>
            </a:extLst>
          </p:cNvPr>
          <p:cNvSpPr txBox="1"/>
          <p:nvPr/>
        </p:nvSpPr>
        <p:spPr>
          <a:xfrm>
            <a:off x="589085" y="5354515"/>
            <a:ext cx="5345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¡ES UN MILAGRO!</a:t>
            </a:r>
          </a:p>
        </p:txBody>
      </p:sp>
    </p:spTree>
    <p:extLst>
      <p:ext uri="{BB962C8B-B14F-4D97-AF65-F5344CB8AC3E}">
        <p14:creationId xmlns:p14="http://schemas.microsoft.com/office/powerpoint/2010/main" val="41108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DF4D7-3780-4E25-963B-3ECCB1FF8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1134207"/>
            <a:ext cx="5873262" cy="1334673"/>
          </a:xfrm>
        </p:spPr>
        <p:txBody>
          <a:bodyPr>
            <a:no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Este milagro se llama la </a:t>
            </a:r>
            <a:r>
              <a:rPr lang="es-ES" b="1" i="1" dirty="0">
                <a:solidFill>
                  <a:srgbClr val="FF0000"/>
                </a:solidFill>
              </a:rPr>
              <a:t>Transustanciación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3DDD461-D912-45FE-AE5B-945931F9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979" y="955486"/>
            <a:ext cx="4933286" cy="494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7629CE-3E95-40EB-A8DF-F2975A6BED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096" y="1394848"/>
            <a:ext cx="1419344" cy="1745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B36682-D01D-4052-8995-2B16EBADAFD6}"/>
              </a:ext>
            </a:extLst>
          </p:cNvPr>
          <p:cNvSpPr txBox="1"/>
          <p:nvPr/>
        </p:nvSpPr>
        <p:spPr>
          <a:xfrm>
            <a:off x="345441" y="2918029"/>
            <a:ext cx="5750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2">
                    <a:lumMod val="75000"/>
                  </a:schemeClr>
                </a:solidFill>
              </a:rPr>
              <a:t>Aunque parezcan pan y vino, 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8577E-A709-4AC3-B2DE-F1A03AAED369}"/>
              </a:ext>
            </a:extLst>
          </p:cNvPr>
          <p:cNvSpPr txBox="1"/>
          <p:nvPr/>
        </p:nvSpPr>
        <p:spPr>
          <a:xfrm>
            <a:off x="456418" y="4232811"/>
            <a:ext cx="5040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2">
                    <a:lumMod val="75000"/>
                  </a:schemeClr>
                </a:solidFill>
              </a:rPr>
              <a:t>la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600" b="1" dirty="0">
                <a:solidFill>
                  <a:schemeClr val="accent2">
                    <a:lumMod val="75000"/>
                  </a:schemeClr>
                </a:solidFill>
              </a:rPr>
              <a:t>substancia cambia al cuerpo y sangre de Jesús.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D2A52-D0BB-44B2-B834-88918BBAE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54" y="79131"/>
            <a:ext cx="11781692" cy="677007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En la iglesia, Jesús en la Eucaristía vive en el </a:t>
            </a:r>
            <a:r>
              <a:rPr lang="es-ES" b="1" i="1" dirty="0">
                <a:solidFill>
                  <a:srgbClr val="FF0000"/>
                </a:solidFill>
              </a:rPr>
              <a:t>Tabernáculo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0C5ED-C7A7-4F30-9304-ACAD6B316095}"/>
              </a:ext>
            </a:extLst>
          </p:cNvPr>
          <p:cNvSpPr txBox="1"/>
          <p:nvPr/>
        </p:nvSpPr>
        <p:spPr>
          <a:xfrm>
            <a:off x="5362414" y="2087481"/>
            <a:ext cx="29722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La vela </a:t>
            </a:r>
            <a:r>
              <a:rPr lang="es-ES" sz="2800" b="1" dirty="0">
                <a:solidFill>
                  <a:srgbClr val="FF0000"/>
                </a:solidFill>
              </a:rPr>
              <a:t>roja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 encendida cerca del </a:t>
            </a:r>
            <a:r>
              <a:rPr lang="es-ES" sz="2800" b="1" i="1" dirty="0">
                <a:solidFill>
                  <a:schemeClr val="accent2">
                    <a:lumMod val="75000"/>
                  </a:schemeClr>
                </a:solidFill>
              </a:rPr>
              <a:t>Tabernáculo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 indica la presencia de Jesús.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6" name="Picture 6" descr="Image result for gratis,tabernaculo en iglesia catolica con vela, ninos">
            <a:extLst>
              <a:ext uri="{FF2B5EF4-FFF2-40B4-BE49-F238E27FC236}">
                <a16:creationId xmlns:a16="http://schemas.microsoft.com/office/drawing/2014/main" id="{F896B539-BC36-4F38-83EC-7EFD3664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68" y="932074"/>
            <a:ext cx="3798277" cy="568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gratis, jesus en el tabernaculo, ninos">
            <a:extLst>
              <a:ext uri="{FF2B5EF4-FFF2-40B4-BE49-F238E27FC236}">
                <a16:creationId xmlns:a16="http://schemas.microsoft.com/office/drawing/2014/main" id="{5BF3AE8F-AA54-461D-AB4E-564B6C31C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591" y="1191487"/>
            <a:ext cx="3030528" cy="4303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D9EAD-2664-43A5-A1E1-CF4924CCB359}"/>
              </a:ext>
            </a:extLst>
          </p:cNvPr>
          <p:cNvSpPr txBox="1"/>
          <p:nvPr/>
        </p:nvSpPr>
        <p:spPr>
          <a:xfrm>
            <a:off x="9040464" y="5495192"/>
            <a:ext cx="2493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FF0000"/>
                </a:solidFill>
              </a:rPr>
              <a:t>¡Jesús está allí!</a:t>
            </a:r>
          </a:p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Él nos espera.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0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B140-BF85-4D6B-A8AA-F2A0DDEE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85" y="83771"/>
            <a:ext cx="12060115" cy="1325563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Cuando queremos adorar a Jesús en grupos grandes, </a:t>
            </a:r>
            <a:b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el Sacerdote pone a Jesús en una </a:t>
            </a:r>
            <a:r>
              <a:rPr lang="es-ES" sz="3400" b="1" i="1" dirty="0">
                <a:solidFill>
                  <a:srgbClr val="FF0000"/>
                </a:solidFill>
              </a:rPr>
              <a:t>Custodia</a:t>
            </a:r>
            <a:r>
              <a:rPr lang="es-ES" sz="3200" b="1" dirty="0">
                <a:solidFill>
                  <a:srgbClr val="FF0000"/>
                </a:solidFill>
              </a:rPr>
              <a:t> </a:t>
            </a:r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para </a:t>
            </a:r>
            <a:b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poder verlo bien y acercarlo a todos presente. 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 descr="Image result for gratis,Jesus en el Santisimo Sacramento, ninos">
            <a:extLst>
              <a:ext uri="{FF2B5EF4-FFF2-40B4-BE49-F238E27FC236}">
                <a16:creationId xmlns:a16="http://schemas.microsoft.com/office/drawing/2014/main" id="{A7030F19-E05A-48A3-B047-726D143FC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8" y="1819162"/>
            <a:ext cx="5784133" cy="45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358E2-036C-44FC-9806-EACB0D0DDADA}"/>
              </a:ext>
            </a:extLst>
          </p:cNvPr>
          <p:cNvSpPr txBox="1"/>
          <p:nvPr/>
        </p:nvSpPr>
        <p:spPr>
          <a:xfrm>
            <a:off x="6834753" y="2923638"/>
            <a:ext cx="50679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solidFill>
                  <a:schemeClr val="accent2">
                    <a:lumMod val="75000"/>
                  </a:schemeClr>
                </a:solidFill>
              </a:rPr>
              <a:t>Decimos que adoramos a Jesús en el </a:t>
            </a:r>
          </a:p>
          <a:p>
            <a:pPr algn="ctr"/>
            <a:r>
              <a:rPr lang="es-ES" sz="3000" b="1" i="1" dirty="0">
                <a:solidFill>
                  <a:srgbClr val="FF0000"/>
                </a:solidFill>
              </a:rPr>
              <a:t>Santísimo Sacramento</a:t>
            </a:r>
            <a:r>
              <a:rPr lang="es-ES" sz="3000" b="1" dirty="0">
                <a:solidFill>
                  <a:srgbClr val="FF0000"/>
                </a:solidFill>
              </a:rPr>
              <a:t>.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0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F4F0836-5291-43B2-BB7D-53AA23DE2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106" y="340676"/>
            <a:ext cx="7840300" cy="6176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4E35C1-F1A1-41D4-9467-FCF5B8D71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03" y="1896489"/>
            <a:ext cx="960895" cy="1181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468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2243-B00E-59BA-936C-8E2D3AFDE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42441"/>
          </a:xfrm>
        </p:spPr>
        <p:txBody>
          <a:bodyPr>
            <a:noAutofit/>
          </a:bodyPr>
          <a:lstStyle/>
          <a:p>
            <a:pPr algn="ctr"/>
            <a:r>
              <a:rPr lang="es-PA" sz="3600" b="1" dirty="0">
                <a:solidFill>
                  <a:schemeClr val="accent2">
                    <a:lumMod val="75000"/>
                  </a:schemeClr>
                </a:solidFill>
              </a:rPr>
              <a:t>Dios, para salvarnos, quiso hacerse hombre.</a:t>
            </a:r>
          </a:p>
        </p:txBody>
      </p:sp>
      <p:pic>
        <p:nvPicPr>
          <p:cNvPr id="3" name="Online Media 2" title="L'Anunciació a Maria">
            <a:hlinkClick r:id="" action="ppaction://media"/>
            <a:extLst>
              <a:ext uri="{FF2B5EF4-FFF2-40B4-BE49-F238E27FC236}">
                <a16:creationId xmlns:a16="http://schemas.microsoft.com/office/drawing/2014/main" id="{CCD2C986-E70E-28F4-7011-A518DE014D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542441"/>
            <a:ext cx="12192000" cy="63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2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F586-A70D-442A-BF1B-8CADBCD81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73" y="132452"/>
            <a:ext cx="3623120" cy="424187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dirty="0">
                <a:solidFill>
                  <a:schemeClr val="accent2">
                    <a:lumMod val="75000"/>
                  </a:schemeClr>
                </a:solidFill>
              </a:rPr>
              <a:t>Donde está Jesús,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6E487E-AB7F-417F-9A82-9E7C51AE8385}"/>
              </a:ext>
            </a:extLst>
          </p:cNvPr>
          <p:cNvSpPr txBox="1"/>
          <p:nvPr/>
        </p:nvSpPr>
        <p:spPr>
          <a:xfrm>
            <a:off x="8185639" y="3429000"/>
            <a:ext cx="3019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En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el Cielo…</a:t>
            </a:r>
          </a:p>
        </p:txBody>
      </p:sp>
      <p:pic>
        <p:nvPicPr>
          <p:cNvPr id="3074" name="Picture 2" descr="Image result for gratis, los angeles y los santos adoran al santisimo, ninos&quot;">
            <a:extLst>
              <a:ext uri="{FF2B5EF4-FFF2-40B4-BE49-F238E27FC236}">
                <a16:creationId xmlns:a16="http://schemas.microsoft.com/office/drawing/2014/main" id="{74BC3B9D-4891-4B5E-973D-72B5E6D67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0" y="1505514"/>
            <a:ext cx="6960046" cy="5220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A0DA72-2213-47F0-84AF-4562BDB58A3D}"/>
              </a:ext>
            </a:extLst>
          </p:cNvPr>
          <p:cNvSpPr txBox="1"/>
          <p:nvPr/>
        </p:nvSpPr>
        <p:spPr>
          <a:xfrm>
            <a:off x="3147646" y="464431"/>
            <a:ext cx="398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los ángeles y los santos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85D36-9C4A-4090-8F16-27D512A7C076}"/>
              </a:ext>
            </a:extLst>
          </p:cNvPr>
          <p:cNvSpPr txBox="1"/>
          <p:nvPr/>
        </p:nvSpPr>
        <p:spPr>
          <a:xfrm>
            <a:off x="6614961" y="851283"/>
            <a:ext cx="52228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adoran y alaban su </a:t>
            </a:r>
            <a:r>
              <a:rPr lang="es-ES" sz="3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Dios y Rey</a:t>
            </a:r>
            <a:r>
              <a:rPr lang="es-ES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8043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13674-DFBF-4198-9039-627DE54B0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59" y="2794000"/>
            <a:ext cx="2629681" cy="1175955"/>
          </a:xfrm>
        </p:spPr>
        <p:txBody>
          <a:bodyPr>
            <a:normAutofit fontScale="90000"/>
          </a:bodyPr>
          <a:lstStyle/>
          <a:p>
            <a:pPr algn="ctr"/>
            <a:r>
              <a:rPr lang="es-PR" b="1" dirty="0">
                <a:solidFill>
                  <a:schemeClr val="accent2">
                    <a:lumMod val="75000"/>
                  </a:schemeClr>
                </a:solidFill>
              </a:rPr>
              <a:t>Y en la </a:t>
            </a:r>
            <a:br>
              <a:rPr lang="es-PR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PR" b="1" dirty="0">
                <a:solidFill>
                  <a:schemeClr val="accent2">
                    <a:lumMod val="75000"/>
                  </a:schemeClr>
                </a:solidFill>
              </a:rPr>
              <a:t>Eucaristía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71F936-CFB1-4E16-B05F-010005C34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05" y="342583"/>
            <a:ext cx="7234807" cy="617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79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1703-09D3-4DF5-87CF-37EE8D2C2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224" y="0"/>
            <a:ext cx="8982808" cy="879231"/>
          </a:xfrm>
        </p:spPr>
        <p:txBody>
          <a:bodyPr/>
          <a:lstStyle/>
          <a:p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¿Cómo se portan en frente de un rey?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194" name="Picture 2" descr="Image result for free, king in middle ages with loyal subjects">
            <a:extLst>
              <a:ext uri="{FF2B5EF4-FFF2-40B4-BE49-F238E27FC236}">
                <a16:creationId xmlns:a16="http://schemas.microsoft.com/office/drawing/2014/main" id="{037C6BDA-36EE-49BE-A663-77FC026F4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27" y="1135130"/>
            <a:ext cx="7185037" cy="524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66329C-512C-4B9C-B93B-3C482E782A46}"/>
              </a:ext>
            </a:extLst>
          </p:cNvPr>
          <p:cNvSpPr txBox="1"/>
          <p:nvPr/>
        </p:nvSpPr>
        <p:spPr>
          <a:xfrm>
            <a:off x="7870270" y="2644170"/>
            <a:ext cx="393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>
                <a:solidFill>
                  <a:schemeClr val="accent2">
                    <a:lumMod val="75000"/>
                  </a:schemeClr>
                </a:solidFill>
              </a:rPr>
              <a:t>Se arrodillan y lo tratan con mucho respeto. 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A59FD-C61A-4F25-972C-6DC9E9DF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04" y="0"/>
            <a:ext cx="11667392" cy="861646"/>
          </a:xfrm>
        </p:spPr>
        <p:txBody>
          <a:bodyPr/>
          <a:lstStyle/>
          <a:p>
            <a:pPr algn="ctr"/>
            <a:r>
              <a:rPr lang="es-PA" b="1" dirty="0">
                <a:solidFill>
                  <a:schemeClr val="accent2">
                    <a:lumMod val="75000"/>
                  </a:schemeClr>
                </a:solidFill>
              </a:rPr>
              <a:t>¿Como nos portamos en frente de nuestro Rey?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4" descr="Image result for free, kids kneeling before blessed sacrament">
            <a:extLst>
              <a:ext uri="{FF2B5EF4-FFF2-40B4-BE49-F238E27FC236}">
                <a16:creationId xmlns:a16="http://schemas.microsoft.com/office/drawing/2014/main" id="{C17A95D7-6AE4-4A65-9E9A-60BCAA286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769" y="1042140"/>
            <a:ext cx="8857544" cy="407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EEA2EF-45CC-41C3-8A1B-FA5CB6DBA225}"/>
              </a:ext>
            </a:extLst>
          </p:cNvPr>
          <p:cNvSpPr txBox="1"/>
          <p:nvPr/>
        </p:nvSpPr>
        <p:spPr>
          <a:xfrm>
            <a:off x="2404288" y="5244681"/>
            <a:ext cx="7127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Nos arrodillamos silenciosamente, con mucho respeto para hablarle y escucharle con nuestro corazón.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43" y="4868377"/>
            <a:ext cx="1916705" cy="1989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99" y="4973361"/>
            <a:ext cx="1742971" cy="174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3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438CA-1741-4775-AACC-327B12E2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15" y="66188"/>
            <a:ext cx="11922369" cy="975804"/>
          </a:xfrm>
        </p:spPr>
        <p:txBody>
          <a:bodyPr>
            <a:normAutofit/>
          </a:bodyPr>
          <a:lstStyle/>
          <a:p>
            <a:pPr algn="ctr"/>
            <a:r>
              <a:rPr lang="es-PA" sz="3200" b="1" dirty="0">
                <a:solidFill>
                  <a:schemeClr val="accent2">
                    <a:lumMod val="75000"/>
                  </a:schemeClr>
                </a:solidFill>
              </a:rPr>
              <a:t>El ángel en Fátima, Portugal les enseñó a los tres pastorcitos </a:t>
            </a:r>
            <a:br>
              <a:rPr lang="es-PA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PA" sz="3200" b="1" dirty="0">
                <a:solidFill>
                  <a:schemeClr val="accent2">
                    <a:lumMod val="75000"/>
                  </a:schemeClr>
                </a:solidFill>
              </a:rPr>
              <a:t>una oración para adorar a Jesús en la Eucaristía.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2BB480-977D-4139-A851-DBF487604FE3}"/>
              </a:ext>
            </a:extLst>
          </p:cNvPr>
          <p:cNvSpPr txBox="1"/>
          <p:nvPr/>
        </p:nvSpPr>
        <p:spPr>
          <a:xfrm>
            <a:off x="6682155" y="1335347"/>
            <a:ext cx="43037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800" b="1" dirty="0">
                <a:solidFill>
                  <a:srgbClr val="FF0000"/>
                </a:solidFill>
              </a:rPr>
              <a:t>¡Dios mío, </a:t>
            </a:r>
          </a:p>
          <a:p>
            <a:pPr algn="ctr"/>
            <a:r>
              <a:rPr lang="es-PA" sz="2800" b="1" dirty="0">
                <a:solidFill>
                  <a:srgbClr val="FF0000"/>
                </a:solidFill>
              </a:rPr>
              <a:t>yo creo, </a:t>
            </a:r>
          </a:p>
          <a:p>
            <a:pPr algn="ctr"/>
            <a:r>
              <a:rPr lang="es-PA" sz="2800" b="1" dirty="0">
                <a:solidFill>
                  <a:srgbClr val="FF0000"/>
                </a:solidFill>
              </a:rPr>
              <a:t>te adoro, </a:t>
            </a:r>
          </a:p>
          <a:p>
            <a:pPr algn="ctr"/>
            <a:r>
              <a:rPr lang="es-PA" sz="2800" b="1" dirty="0">
                <a:solidFill>
                  <a:srgbClr val="FF0000"/>
                </a:solidFill>
              </a:rPr>
              <a:t>espero y </a:t>
            </a:r>
          </a:p>
          <a:p>
            <a:pPr algn="ctr"/>
            <a:r>
              <a:rPr lang="es-PA" sz="2800" b="1" dirty="0">
                <a:solidFill>
                  <a:srgbClr val="FF0000"/>
                </a:solidFill>
              </a:rPr>
              <a:t>te amo! </a:t>
            </a:r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s-PA" sz="2800" b="1" dirty="0">
                <a:solidFill>
                  <a:srgbClr val="FF0000"/>
                </a:solidFill>
              </a:rPr>
              <a:t>¡Te pido perdón por los que </a:t>
            </a:r>
          </a:p>
          <a:p>
            <a:pPr algn="ctr"/>
            <a:r>
              <a:rPr lang="es-PA" sz="2800" b="1" dirty="0">
                <a:solidFill>
                  <a:srgbClr val="FF0000"/>
                </a:solidFill>
              </a:rPr>
              <a:t>no creen, </a:t>
            </a:r>
          </a:p>
          <a:p>
            <a:pPr algn="ctr"/>
            <a:r>
              <a:rPr lang="es-PA" sz="2800" b="1" dirty="0">
                <a:solidFill>
                  <a:srgbClr val="FF0000"/>
                </a:solidFill>
              </a:rPr>
              <a:t>no te adoran, </a:t>
            </a:r>
          </a:p>
          <a:p>
            <a:pPr algn="ctr"/>
            <a:r>
              <a:rPr lang="es-PA" sz="2800" b="1" dirty="0">
                <a:solidFill>
                  <a:srgbClr val="FF0000"/>
                </a:solidFill>
              </a:rPr>
              <a:t>no esperan, </a:t>
            </a:r>
          </a:p>
          <a:p>
            <a:pPr algn="ctr"/>
            <a:r>
              <a:rPr lang="es-PA" sz="2800" b="1" dirty="0">
                <a:solidFill>
                  <a:srgbClr val="FF0000"/>
                </a:solidFill>
              </a:rPr>
              <a:t>no te aman! (3X)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Picture 4" descr="A group of people in costumes&#10;&#10;Description automatically generated">
            <a:extLst>
              <a:ext uri="{FF2B5EF4-FFF2-40B4-BE49-F238E27FC236}">
                <a16:creationId xmlns:a16="http://schemas.microsoft.com/office/drawing/2014/main" id="{896C68FA-3B18-4AF1-9D36-A20713E8D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24" y="1335347"/>
            <a:ext cx="3049875" cy="486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4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276" y="146184"/>
            <a:ext cx="11204620" cy="639427"/>
          </a:xfrm>
        </p:spPr>
        <p:txBody>
          <a:bodyPr>
            <a:normAutofit fontScale="90000"/>
          </a:bodyPr>
          <a:lstStyle/>
          <a:p>
            <a:r>
              <a:rPr lang="es-PA" b="1" dirty="0">
                <a:solidFill>
                  <a:schemeClr val="accent2">
                    <a:lumMod val="75000"/>
                  </a:schemeClr>
                </a:solidFill>
              </a:rPr>
              <a:t>Pero también Jesús quiere oír de toda nuestra vida: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742" y="1114022"/>
            <a:ext cx="4515118" cy="4515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387" y="6072388"/>
            <a:ext cx="4628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32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de nuestros pensamientos,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8979" y="6072388"/>
            <a:ext cx="505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y de nuestros sentimientos.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14" y="1114022"/>
            <a:ext cx="3833799" cy="46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02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1232-87FF-48DC-902D-88AEE21D9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89" y="268943"/>
            <a:ext cx="10796221" cy="593237"/>
          </a:xfrm>
        </p:spPr>
        <p:txBody>
          <a:bodyPr>
            <a:normAutofit fontScale="90000"/>
          </a:bodyPr>
          <a:lstStyle/>
          <a:p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Vamos a practicar como adorar a Jesús en la Eucaristía con una canción. 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B454D-A28B-4250-9AE5-25010EAE1746}"/>
              </a:ext>
            </a:extLst>
          </p:cNvPr>
          <p:cNvSpPr txBox="1"/>
          <p:nvPr/>
        </p:nvSpPr>
        <p:spPr>
          <a:xfrm>
            <a:off x="11101753" y="4921237"/>
            <a:ext cx="1090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Jesús </a:t>
            </a:r>
          </a:p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yo creo </a:t>
            </a:r>
          </a:p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en ti.</a:t>
            </a:r>
          </a:p>
        </p:txBody>
      </p:sp>
      <p:pic>
        <p:nvPicPr>
          <p:cNvPr id="4" name="19 Jesús yo Creo en tí">
            <a:hlinkClick r:id="" action="ppaction://media"/>
            <a:extLst>
              <a:ext uri="{FF2B5EF4-FFF2-40B4-BE49-F238E27FC236}">
                <a16:creationId xmlns:a16="http://schemas.microsoft.com/office/drawing/2014/main" id="{F244858C-4E86-4E7E-960E-D716E8909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2076" y="5982387"/>
            <a:ext cx="609600" cy="606670"/>
          </a:xfrm>
          <a:prstGeom prst="rect">
            <a:avLst/>
          </a:prstGeom>
        </p:spPr>
      </p:pic>
      <p:pic>
        <p:nvPicPr>
          <p:cNvPr id="7170" name="Picture 2" descr="Image result for gratis, jesus en el santisimo sacramento&quot;">
            <a:extLst>
              <a:ext uri="{FF2B5EF4-FFF2-40B4-BE49-F238E27FC236}">
                <a16:creationId xmlns:a16="http://schemas.microsoft.com/office/drawing/2014/main" id="{BF8F89F9-C33B-47E2-8C7D-492635888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834" y="1071444"/>
            <a:ext cx="9680330" cy="54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919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4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16700"/>
          </a:xfrm>
        </p:spPr>
        <p:txBody>
          <a:bodyPr>
            <a:normAutofit/>
          </a:bodyPr>
          <a:lstStyle/>
          <a:p>
            <a:pPr algn="ctr"/>
            <a:r>
              <a:rPr lang="es-ES" sz="3800" b="1" dirty="0">
                <a:solidFill>
                  <a:schemeClr val="accent2">
                    <a:lumMod val="75000"/>
                  </a:schemeClr>
                </a:solidFill>
              </a:rPr>
              <a:t>Manualidad – Hacer un Tabernáculo o Sagrario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412FE9-0D9B-98FD-FC0E-7937791CB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04" y="716700"/>
            <a:ext cx="6143625" cy="4048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C0B911-AAFF-F693-AAF1-A2D32EB0D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48" y="716700"/>
            <a:ext cx="2970590" cy="4032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9CE9CA-9E77-DF93-C102-2B6558DCC281}"/>
              </a:ext>
            </a:extLst>
          </p:cNvPr>
          <p:cNvSpPr txBox="1"/>
          <p:nvPr/>
        </p:nvSpPr>
        <p:spPr>
          <a:xfrm>
            <a:off x="338380" y="4764825"/>
            <a:ext cx="11515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PA" sz="2000" b="1" dirty="0">
                <a:effectLst/>
                <a:latin typeface="+mj-lt"/>
                <a:ea typeface="Times New Roman" panose="02020603050405020304" pitchFamily="18" charset="0"/>
              </a:rPr>
              <a:t>Instrucciones</a:t>
            </a:r>
            <a:r>
              <a:rPr lang="es-PA" sz="2000" dirty="0">
                <a:effectLst/>
                <a:latin typeface="+mj-lt"/>
                <a:ea typeface="Times New Roman" panose="02020603050405020304" pitchFamily="18" charset="0"/>
              </a:rPr>
              <a:t>: Un papel de construcción color marrón se dobla en tres con el centro más grande que los dos lados.  Cortar en pico arriba mientras está doblado. Colorear la vela en rojo y pegar en la puerta cerrada. Pegar las palabras “Tabernáculo o Sagrario” en la otra puerta cerrada. Abrir las puertas. Colorear la custodia en amarilla y pegar en el centro y pegar la hostia con Jesús en el centro. Pegar las palabras “Jesús en el Santísimo Sacramento” y </a:t>
            </a:r>
            <a:r>
              <a:rPr lang="es-PA" sz="2000" dirty="0">
                <a:latin typeface="+mj-lt"/>
                <a:ea typeface="Times New Roman" panose="02020603050405020304" pitchFamily="18" charset="0"/>
              </a:rPr>
              <a:t>“Custodia” en cada lado de la base. </a:t>
            </a:r>
            <a:r>
              <a:rPr lang="es-PA" sz="2000" dirty="0">
                <a:effectLst/>
                <a:latin typeface="+mj-lt"/>
                <a:ea typeface="Times New Roman" panose="02020603050405020304" pitchFamily="18" charset="0"/>
              </a:rPr>
              <a:t>Colorear los niños y pegar uno en cada puerta abierta con las Oraciones de Adoración arriba y la palabra “Adoración</a:t>
            </a:r>
            <a:r>
              <a:rPr lang="es-PA" sz="2000" dirty="0">
                <a:latin typeface="+mj-lt"/>
                <a:ea typeface="Times New Roman" panose="02020603050405020304" pitchFamily="18" charset="0"/>
              </a:rPr>
              <a:t>” debajo de un niño. Orar las oraciones.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67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2243-B00E-59BA-936C-8E2D3AFDE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1410"/>
          </a:xfrm>
        </p:spPr>
        <p:txBody>
          <a:bodyPr>
            <a:noAutofit/>
          </a:bodyPr>
          <a:lstStyle/>
          <a:p>
            <a:pPr algn="ctr"/>
            <a:r>
              <a:rPr lang="es-PA" b="1" dirty="0">
                <a:solidFill>
                  <a:schemeClr val="accent2">
                    <a:lumMod val="75000"/>
                  </a:schemeClr>
                </a:solidFill>
              </a:rPr>
              <a:t>¿De qué quiso salvarnos Dios?</a:t>
            </a:r>
          </a:p>
        </p:txBody>
      </p:sp>
      <p:pic>
        <p:nvPicPr>
          <p:cNvPr id="4098" name="Picture 2" descr="Ilustraciones cristianas para predicar | Dibujos de jesús, Historias de la  biblia para niños, Dibujos animados cristianos">
            <a:extLst>
              <a:ext uri="{FF2B5EF4-FFF2-40B4-BE49-F238E27FC236}">
                <a16:creationId xmlns:a16="http://schemas.microsoft.com/office/drawing/2014/main" id="{019567CB-CD98-6C56-C8E1-0806C5913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03" y="989793"/>
            <a:ext cx="7315200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EDEC57-31A0-DEE4-8DE2-ACA0CE565E64}"/>
              </a:ext>
            </a:extLst>
          </p:cNvPr>
          <p:cNvSpPr txBox="1"/>
          <p:nvPr/>
        </p:nvSpPr>
        <p:spPr>
          <a:xfrm>
            <a:off x="8105614" y="989793"/>
            <a:ext cx="38435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4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De nuestros pecados, o desobediencias, que nos roban de estar en la presencia eterna de Dios en el Cielo.</a:t>
            </a:r>
          </a:p>
        </p:txBody>
      </p:sp>
    </p:spTree>
    <p:extLst>
      <p:ext uri="{BB962C8B-B14F-4D97-AF65-F5344CB8AC3E}">
        <p14:creationId xmlns:p14="http://schemas.microsoft.com/office/powerpoint/2010/main" val="397141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2243-B00E-59BA-936C-8E2D3AFDE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11887200" cy="821410"/>
          </a:xfrm>
        </p:spPr>
        <p:txBody>
          <a:bodyPr>
            <a:noAutofit/>
          </a:bodyPr>
          <a:lstStyle/>
          <a:p>
            <a:pPr algn="ctr"/>
            <a:r>
              <a:rPr lang="es-PA" b="1" dirty="0">
                <a:solidFill>
                  <a:schemeClr val="accent2">
                    <a:lumMod val="75000"/>
                  </a:schemeClr>
                </a:solidFill>
              </a:rPr>
              <a:t>¡Entonces Jesús es Dios, Creador y Rey del Universo! </a:t>
            </a:r>
          </a:p>
        </p:txBody>
      </p:sp>
      <p:pic>
        <p:nvPicPr>
          <p:cNvPr id="5122" name="Picture 2" descr="Audio-Evangelio: Solemnidad Jesucristo, Rey del Universo | Delegación de  Catequesis">
            <a:extLst>
              <a:ext uri="{FF2B5EF4-FFF2-40B4-BE49-F238E27FC236}">
                <a16:creationId xmlns:a16="http://schemas.microsoft.com/office/drawing/2014/main" id="{14617467-2818-EDF1-F006-A0547B26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67" y="821410"/>
            <a:ext cx="11023065" cy="568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75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EDEC57-31A0-DEE4-8DE2-ACA0CE565E64}"/>
              </a:ext>
            </a:extLst>
          </p:cNvPr>
          <p:cNvSpPr txBox="1"/>
          <p:nvPr/>
        </p:nvSpPr>
        <p:spPr>
          <a:xfrm>
            <a:off x="7415939" y="220269"/>
            <a:ext cx="47760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4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¡Y es nuestro </a:t>
            </a:r>
            <a:r>
              <a:rPr lang="es-PA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SALVADOR</a:t>
            </a:r>
            <a:r>
              <a:rPr lang="es-PA" sz="4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, que pagó por nuestros pecados en la cruz y nos abrió las puertas del Cielo!</a:t>
            </a:r>
          </a:p>
        </p:txBody>
      </p:sp>
      <p:pic>
        <p:nvPicPr>
          <p:cNvPr id="6148" name="Picture 4" descr="60 ideas de Murals | biblia para niños, escuela dominical para niños,  iglesia niños">
            <a:extLst>
              <a:ext uri="{FF2B5EF4-FFF2-40B4-BE49-F238E27FC236}">
                <a16:creationId xmlns:a16="http://schemas.microsoft.com/office/drawing/2014/main" id="{F4D12E9A-D1AE-B02C-DC8C-9A038E882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39" y="588936"/>
            <a:ext cx="7010400" cy="567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3614BB-BAD3-3AFB-C93F-769EBDFBA49E}"/>
              </a:ext>
            </a:extLst>
          </p:cNvPr>
          <p:cNvSpPr txBox="1"/>
          <p:nvPr/>
        </p:nvSpPr>
        <p:spPr>
          <a:xfrm>
            <a:off x="7997125" y="4883405"/>
            <a:ext cx="3789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¡GRACIAS JESÚS!</a:t>
            </a:r>
          </a:p>
        </p:txBody>
      </p:sp>
    </p:spTree>
    <p:extLst>
      <p:ext uri="{BB962C8B-B14F-4D97-AF65-F5344CB8AC3E}">
        <p14:creationId xmlns:p14="http://schemas.microsoft.com/office/powerpoint/2010/main" val="360455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36" y="890543"/>
            <a:ext cx="2322936" cy="2437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77" y="3754962"/>
            <a:ext cx="2909865" cy="2775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23" y="994148"/>
            <a:ext cx="3037661" cy="2126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5404" y="41687"/>
            <a:ext cx="4944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¿CÓMO ES DIOS?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2388" y="1744436"/>
            <a:ext cx="2677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Es</a:t>
            </a:r>
          </a:p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Todopoderoso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156" y="4555623"/>
            <a:ext cx="2163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Lo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sabe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todo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96271" y="1675778"/>
            <a:ext cx="3219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Está en todos partes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 descr="A picture containing yellow, table, sitting, black&#10;&#10;Description automatically generated">
            <a:extLst>
              <a:ext uri="{FF2B5EF4-FFF2-40B4-BE49-F238E27FC236}">
                <a16:creationId xmlns:a16="http://schemas.microsoft.com/office/drawing/2014/main" id="{61136B01-F725-4B4D-9D88-75C4FA27E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856" y="3754962"/>
            <a:ext cx="3110990" cy="29308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7B9F55-9CE5-42AC-9FC6-CE8A2F6B1FBE}"/>
              </a:ext>
            </a:extLst>
          </p:cNvPr>
          <p:cNvSpPr txBox="1"/>
          <p:nvPr/>
        </p:nvSpPr>
        <p:spPr>
          <a:xfrm>
            <a:off x="6254565" y="4621502"/>
            <a:ext cx="2318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Nos ama </a:t>
            </a:r>
          </a:p>
          <a:p>
            <a:pPr algn="ctr"/>
            <a:r>
              <a:rPr lang="es-ES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sin límites</a:t>
            </a:r>
          </a:p>
        </p:txBody>
      </p:sp>
    </p:spTree>
    <p:extLst>
      <p:ext uri="{BB962C8B-B14F-4D97-AF65-F5344CB8AC3E}">
        <p14:creationId xmlns:p14="http://schemas.microsoft.com/office/powerpoint/2010/main" val="15510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68" y="2446199"/>
            <a:ext cx="3154961" cy="678064"/>
          </a:xfrm>
        </p:spPr>
        <p:txBody>
          <a:bodyPr>
            <a:noAutofit/>
          </a:bodyPr>
          <a:lstStyle/>
          <a:p>
            <a:pPr algn="ctr"/>
            <a:r>
              <a:rPr lang="es-PA" sz="2800" b="1" dirty="0">
                <a:solidFill>
                  <a:schemeClr val="accent2">
                    <a:lumMod val="75000"/>
                  </a:schemeClr>
                </a:solidFill>
              </a:rPr>
              <a:t>Siempre nos perdona cuando nos arrepentimos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D5AD78-AD58-4856-A4AE-3F06F9D67EAE}"/>
              </a:ext>
            </a:extLst>
          </p:cNvPr>
          <p:cNvSpPr txBox="1">
            <a:spLocks/>
          </p:cNvSpPr>
          <p:nvPr/>
        </p:nvSpPr>
        <p:spPr>
          <a:xfrm>
            <a:off x="242368" y="5905789"/>
            <a:ext cx="3931006" cy="678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A" sz="2800" b="1" dirty="0">
                <a:solidFill>
                  <a:schemeClr val="accent2">
                    <a:lumMod val="75000"/>
                  </a:schemeClr>
                </a:solidFill>
              </a:rPr>
              <a:t>Nos da un Ángel Guardian para cuidarnos y guiarnos al Cielo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19D476-9057-4E83-992D-E1705C4C1F0E}"/>
              </a:ext>
            </a:extLst>
          </p:cNvPr>
          <p:cNvSpPr txBox="1">
            <a:spLocks/>
          </p:cNvSpPr>
          <p:nvPr/>
        </p:nvSpPr>
        <p:spPr>
          <a:xfrm>
            <a:off x="9037039" y="2506402"/>
            <a:ext cx="3154961" cy="7519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A" sz="2800" b="1" dirty="0">
                <a:solidFill>
                  <a:schemeClr val="accent2">
                    <a:lumMod val="75000"/>
                  </a:schemeClr>
                </a:solidFill>
              </a:rPr>
              <a:t>Nos dio una Madre perfecta que nos ama y nos cuida.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1ED426-80EC-4A0D-809C-1FB74E539697}"/>
              </a:ext>
            </a:extLst>
          </p:cNvPr>
          <p:cNvSpPr txBox="1">
            <a:spLocks/>
          </p:cNvSpPr>
          <p:nvPr/>
        </p:nvSpPr>
        <p:spPr>
          <a:xfrm>
            <a:off x="8163285" y="5786045"/>
            <a:ext cx="4351224" cy="1061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A" sz="2800" b="1" dirty="0">
                <a:solidFill>
                  <a:schemeClr val="accent2">
                    <a:lumMod val="75000"/>
                  </a:schemeClr>
                </a:solidFill>
              </a:rPr>
              <a:t>Mandó a su Espíritu Santo para acompañarnos y guiarnos.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0308FC-7ED0-4382-9D1A-3965848E1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26" y="175598"/>
            <a:ext cx="1770137" cy="1770137"/>
          </a:xfrm>
          <a:prstGeom prst="rect">
            <a:avLst/>
          </a:prstGeom>
        </p:spPr>
      </p:pic>
      <p:pic>
        <p:nvPicPr>
          <p:cNvPr id="2050" name="Picture 2" descr="Image result for gratis, iglesia catolica, ninos&quot;">
            <a:extLst>
              <a:ext uri="{FF2B5EF4-FFF2-40B4-BE49-F238E27FC236}">
                <a16:creationId xmlns:a16="http://schemas.microsoft.com/office/drawing/2014/main" id="{B7D9BF9E-97C8-4FC7-89CB-026C20F46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468" y="155722"/>
            <a:ext cx="2105818" cy="177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1611E1-3457-4061-95B4-4080D5C325A0}"/>
              </a:ext>
            </a:extLst>
          </p:cNvPr>
          <p:cNvSpPr txBox="1"/>
          <p:nvPr/>
        </p:nvSpPr>
        <p:spPr>
          <a:xfrm>
            <a:off x="3522291" y="1880086"/>
            <a:ext cx="53897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Nos dio la Santa Biblia y la Iglesia Católica para estar siempre presente con nosotros.</a:t>
            </a:r>
          </a:p>
        </p:txBody>
      </p:sp>
      <p:pic>
        <p:nvPicPr>
          <p:cNvPr id="8194" name="Picture 2" descr="IMÁGENES PARA DESCARGAR: MARÍA EN IMÁGENES DE FANO">
            <a:extLst>
              <a:ext uri="{FF2B5EF4-FFF2-40B4-BE49-F238E27FC236}">
                <a16:creationId xmlns:a16="http://schemas.microsoft.com/office/drawing/2014/main" id="{79686724-F226-A55B-51E5-518DBF21E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943" y="109439"/>
            <a:ext cx="2649689" cy="219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úm. 125- Junio 2019">
            <a:extLst>
              <a:ext uri="{FF2B5EF4-FFF2-40B4-BE49-F238E27FC236}">
                <a16:creationId xmlns:a16="http://schemas.microsoft.com/office/drawing/2014/main" id="{89478BA5-083C-1D49-3905-1A4A0A88F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68" y="175598"/>
            <a:ext cx="27682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hico lindo ángel de la guarda con un gran corazón. día de san valentín.  dibujos animados de estilo plano. | Vector Premium">
            <a:extLst>
              <a:ext uri="{FF2B5EF4-FFF2-40B4-BE49-F238E27FC236}">
                <a16:creationId xmlns:a16="http://schemas.microsoft.com/office/drawing/2014/main" id="{01523380-D0A3-0E4C-8173-AE036ADC9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59" y="3574982"/>
            <a:ext cx="2532624" cy="20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Parroquia Nuestra Señora Guadalupe: ¿Estoy abierto a la acción del Espíritu  Santo, le pido que me dé luz, me haga más sensible a las cosas de Dios?">
            <a:extLst>
              <a:ext uri="{FF2B5EF4-FFF2-40B4-BE49-F238E27FC236}">
                <a16:creationId xmlns:a16="http://schemas.microsoft.com/office/drawing/2014/main" id="{04CF569A-D664-262D-3BAA-F254E37C9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72" y="3465642"/>
            <a:ext cx="3566856" cy="214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>
            <a:extLst>
              <a:ext uri="{FF2B5EF4-FFF2-40B4-BE49-F238E27FC236}">
                <a16:creationId xmlns:a16="http://schemas.microsoft.com/office/drawing/2014/main" id="{03ADEBE6-2BC5-44DC-2ECE-88F6D090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798" y="3258357"/>
            <a:ext cx="2692121" cy="257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F5AA9D-BBA9-B1E3-2511-C26829E03F8A}"/>
              </a:ext>
            </a:extLst>
          </p:cNvPr>
          <p:cNvSpPr txBox="1"/>
          <p:nvPr/>
        </p:nvSpPr>
        <p:spPr>
          <a:xfrm>
            <a:off x="4730352" y="5893572"/>
            <a:ext cx="3076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¡Y entregó su vida por nosotros!</a:t>
            </a:r>
          </a:p>
        </p:txBody>
      </p:sp>
    </p:spTree>
    <p:extLst>
      <p:ext uri="{BB962C8B-B14F-4D97-AF65-F5344CB8AC3E}">
        <p14:creationId xmlns:p14="http://schemas.microsoft.com/office/powerpoint/2010/main" val="400837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31376"/>
          </a:xfrm>
        </p:spPr>
        <p:txBody>
          <a:bodyPr>
            <a:noAutofit/>
          </a:bodyPr>
          <a:lstStyle/>
          <a:p>
            <a:pPr algn="ctr"/>
            <a:r>
              <a:rPr lang="es-PA" b="1" dirty="0">
                <a:solidFill>
                  <a:schemeClr val="accent2">
                    <a:lumMod val="75000"/>
                  </a:schemeClr>
                </a:solidFill>
              </a:rPr>
              <a:t>¿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Conocen a alguien que es todo esto </a:t>
            </a:r>
            <a:br>
              <a:rPr lang="es-E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y que hace todo esto por nosotros</a:t>
            </a:r>
            <a:r>
              <a:rPr lang="es-PA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43099" y="2140730"/>
            <a:ext cx="22924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4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Por eso solo Él merece ser adorado. </a:t>
            </a:r>
            <a:endParaRPr lang="en-US" sz="40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Vicaría para Niños: CRISTO REY">
            <a:extLst>
              <a:ext uri="{FF2B5EF4-FFF2-40B4-BE49-F238E27FC236}">
                <a16:creationId xmlns:a16="http://schemas.microsoft.com/office/drawing/2014/main" id="{53E8E49C-006E-D100-93EA-7EEFF490B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02" y="1270862"/>
            <a:ext cx="6483995" cy="523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2089A5-49C6-8CCC-E19B-3EB47958C4D7}"/>
              </a:ext>
            </a:extLst>
          </p:cNvPr>
          <p:cNvSpPr txBox="1"/>
          <p:nvPr/>
        </p:nvSpPr>
        <p:spPr>
          <a:xfrm>
            <a:off x="539900" y="3171781"/>
            <a:ext cx="18676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¡NO!</a:t>
            </a:r>
            <a:endParaRPr lang="en-US" sz="6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628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1103</Words>
  <Application>Microsoft Office PowerPoint</Application>
  <PresentationFormat>Widescreen</PresentationFormat>
  <Paragraphs>113</Paragraphs>
  <Slides>37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Ministerio Amigos de Jesús y María  www.fcpeace.org  </vt:lpstr>
      <vt:lpstr>¿Quién es Jesús?</vt:lpstr>
      <vt:lpstr>Dios, para salvarnos, quiso hacerse hombre.</vt:lpstr>
      <vt:lpstr>¿De qué quiso salvarnos Dios?</vt:lpstr>
      <vt:lpstr>¡Entonces Jesús es Dios, Creador y Rey del Universo! </vt:lpstr>
      <vt:lpstr>PowerPoint Presentation</vt:lpstr>
      <vt:lpstr>PowerPoint Presentation</vt:lpstr>
      <vt:lpstr>Siempre nos perdona cuando nos arrepentimos</vt:lpstr>
      <vt:lpstr>¿Conocen a alguien que es todo esto  y que hace todo esto por nosotros?</vt:lpstr>
      <vt:lpstr>¿Que significa adorar a Dios?</vt:lpstr>
      <vt:lpstr>¿Adoras a alguna persona?</vt:lpstr>
      <vt:lpstr>¡NO!</vt:lpstr>
      <vt:lpstr>A las personas se pueden amar, admirar, y respetar mucho, pero no se adoran porque no son Dios. </vt:lpstr>
      <vt:lpstr>Los primeros adoradores de Cristo Rey fueron:</vt:lpstr>
      <vt:lpstr>PowerPoint Presentation</vt:lpstr>
      <vt:lpstr>Está escondido en nuestro corazón  cuando lo invitamos. </vt:lpstr>
      <vt:lpstr>Jesús está escondido en la biblia cuando la meditamos. </vt:lpstr>
      <vt:lpstr>Está espiritualmente con nosotros cuando  dos o más personas están reunidos en su nombre.</vt:lpstr>
      <vt:lpstr>Y está físicamente presente en el pan y el vino  que comemos durante la misa.  </vt:lpstr>
      <vt:lpstr>Como sabemos que se  hace presente físicamente?</vt:lpstr>
      <vt:lpstr>PowerPoint Presentation</vt:lpstr>
      <vt:lpstr>PowerPoint Presentation</vt:lpstr>
      <vt:lpstr>Jesús dijo, “Hagan esto en  conmemoración mía.”</vt:lpstr>
      <vt:lpstr>Durante la misa, el sacerdote repite las palabras de Jesús en la Última Cena sobre un pedazo de pan y un cáliz con vino. </vt:lpstr>
      <vt:lpstr>PowerPoint Presentation</vt:lpstr>
      <vt:lpstr>Este milagro se llama la Transustanciación.</vt:lpstr>
      <vt:lpstr>En la iglesia, Jesús en la Eucaristía vive en el Tabernáculo. </vt:lpstr>
      <vt:lpstr>Cuando queremos adorar a Jesús en grupos grandes,  el Sacerdote pone a Jesús en una Custodia para  poder verlo bien y acercarlo a todos presente. </vt:lpstr>
      <vt:lpstr>PowerPoint Presentation</vt:lpstr>
      <vt:lpstr>Donde está Jesús, </vt:lpstr>
      <vt:lpstr>Y en la  Eucaristía…</vt:lpstr>
      <vt:lpstr>¿Cómo se portan en frente de un rey?</vt:lpstr>
      <vt:lpstr>¿Como nos portamos en frente de nuestro Rey? </vt:lpstr>
      <vt:lpstr>El ángel en Fátima, Portugal les enseñó a los tres pastorcitos  una oración para adorar a Jesús en la Eucaristía.</vt:lpstr>
      <vt:lpstr>Pero también Jesús quiere oír de toda nuestra vida:</vt:lpstr>
      <vt:lpstr>Vamos a practicar como adorar a Jesús en la Eucaristía con una canción. </vt:lpstr>
      <vt:lpstr>Manualidad – Hacer un Tabernáculo o Sagrario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¿Como Adorar a Dios?</dc:title>
  <dc:creator>Maria Varona</dc:creator>
  <cp:lastModifiedBy>Maria Varona</cp:lastModifiedBy>
  <cp:revision>160</cp:revision>
  <dcterms:created xsi:type="dcterms:W3CDTF">2018-10-09T02:31:18Z</dcterms:created>
  <dcterms:modified xsi:type="dcterms:W3CDTF">2022-11-12T02:49:17Z</dcterms:modified>
</cp:coreProperties>
</file>