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44" r:id="rId3"/>
    <p:sldId id="345" r:id="rId4"/>
    <p:sldId id="346" r:id="rId5"/>
    <p:sldId id="341" r:id="rId6"/>
    <p:sldId id="342" r:id="rId7"/>
    <p:sldId id="343" r:id="rId8"/>
    <p:sldId id="338" r:id="rId9"/>
    <p:sldId id="339" r:id="rId10"/>
    <p:sldId id="340" r:id="rId11"/>
    <p:sldId id="321" r:id="rId12"/>
    <p:sldId id="351" r:id="rId13"/>
    <p:sldId id="348" r:id="rId14"/>
    <p:sldId id="347" r:id="rId15"/>
    <p:sldId id="349" r:id="rId16"/>
    <p:sldId id="350" r:id="rId17"/>
    <p:sldId id="352" r:id="rId18"/>
    <p:sldId id="353" r:id="rId19"/>
    <p:sldId id="354" r:id="rId20"/>
    <p:sldId id="355" r:id="rId21"/>
    <p:sldId id="356" r:id="rId22"/>
    <p:sldId id="359" r:id="rId23"/>
    <p:sldId id="360" r:id="rId24"/>
    <p:sldId id="331" r:id="rId25"/>
    <p:sldId id="296" r:id="rId26"/>
    <p:sldId id="270" r:id="rId27"/>
    <p:sldId id="293" r:id="rId28"/>
    <p:sldId id="294" r:id="rId29"/>
    <p:sldId id="357" r:id="rId30"/>
    <p:sldId id="3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B0DA-FF89-4FA9-8163-E4F7495A102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Dy589RSJi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CESJ4JPJ44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9859"/>
            <a:ext cx="9144000" cy="23876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Amigos de Jesús y </a:t>
            </a:r>
            <a:r>
              <a:rPr lang="en-US" dirty="0" err="1">
                <a:latin typeface="Comic Sans MS" panose="030F0702030302020204" pitchFamily="66" charset="0"/>
              </a:rPr>
              <a:t>María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0844"/>
            <a:ext cx="9144000" cy="164093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Grupo de </a:t>
            </a:r>
            <a:r>
              <a:rPr lang="en-US" sz="2800" dirty="0" err="1">
                <a:latin typeface="Comic Sans MS" panose="030F0702030302020204" pitchFamily="66" charset="0"/>
              </a:rPr>
              <a:t>Oración</a:t>
            </a:r>
            <a:r>
              <a:rPr lang="en-US" sz="2800" dirty="0">
                <a:latin typeface="Comic Sans MS" panose="030F0702030302020204" pitchFamily="66" charset="0"/>
              </a:rPr>
              <a:t> para </a:t>
            </a:r>
            <a:r>
              <a:rPr lang="en-US" sz="2800" dirty="0" err="1">
                <a:latin typeface="Comic Sans MS" panose="030F0702030302020204" pitchFamily="66" charset="0"/>
              </a:rPr>
              <a:t>Niños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err="1">
                <a:latin typeface="Comic Sans MS" panose="030F0702030302020204" pitchFamily="66" charset="0"/>
              </a:rPr>
              <a:t>Ciclo</a:t>
            </a:r>
            <a:r>
              <a:rPr lang="en-US" sz="2800" dirty="0">
                <a:latin typeface="Comic Sans MS" panose="030F0702030302020204" pitchFamily="66" charset="0"/>
              </a:rPr>
              <a:t> B - I Domingo de </a:t>
            </a:r>
            <a:r>
              <a:rPr lang="en-US" sz="2800">
                <a:latin typeface="Comic Sans MS" panose="030F0702030302020204" pitchFamily="66" charset="0"/>
              </a:rPr>
              <a:t>Adviento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s-ES" sz="2800" dirty="0">
                <a:latin typeface="Comic Sans MS" panose="030F0702030302020204" pitchFamily="66" charset="0"/>
              </a:rPr>
              <a:t>Permanezcan Alerta - Marcos 13, 33-37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713232"/>
            <a:ext cx="2193254" cy="21932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4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3CFCB-ABA9-4D80-BF80-926173447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03"/>
            <a:ext cx="12192000" cy="62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C8FED3-6F1F-4612-84B1-D2BB287B7B0F}"/>
              </a:ext>
            </a:extLst>
          </p:cNvPr>
          <p:cNvSpPr txBox="1"/>
          <p:nvPr/>
        </p:nvSpPr>
        <p:spPr>
          <a:xfrm>
            <a:off x="655320" y="6324600"/>
            <a:ext cx="3992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PALABRA DE DIOS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D9338-E264-4202-AE68-8B4902D02B76}"/>
              </a:ext>
            </a:extLst>
          </p:cNvPr>
          <p:cNvSpPr txBox="1"/>
          <p:nvPr/>
        </p:nvSpPr>
        <p:spPr>
          <a:xfrm>
            <a:off x="5425440" y="6324600"/>
            <a:ext cx="6111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GLORIA A TI SEÑOR JESÚS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C73F6-E3B0-438B-BB55-5DA9EBA0D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16"/>
            <a:ext cx="12192000" cy="61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AFA2-FC4B-419B-AEDB-4F958C1D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8" y="0"/>
            <a:ext cx="9833114" cy="814318"/>
          </a:xfrm>
        </p:spPr>
        <p:txBody>
          <a:bodyPr>
            <a:noAutofit/>
          </a:bodyPr>
          <a:lstStyle/>
          <a:p>
            <a:r>
              <a:rPr lang="es-ES" sz="4000" b="1" dirty="0"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¿Cómo nos preparamos para ir al colegio?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83 recursos educativos online para que los niños aprendan en casa: apps,  fichas para imprimir, juegos y más">
            <a:extLst>
              <a:ext uri="{FF2B5EF4-FFF2-40B4-BE49-F238E27FC236}">
                <a16:creationId xmlns:a16="http://schemas.microsoft.com/office/drawing/2014/main" id="{321356ED-B1C8-43B5-999F-178CDD192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3" y="1190002"/>
            <a:ext cx="3948850" cy="22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entar a sus hijos a cepillarse los dientes - American Dental Association">
            <a:extLst>
              <a:ext uri="{FF2B5EF4-FFF2-40B4-BE49-F238E27FC236}">
                <a16:creationId xmlns:a16="http://schemas.microsoft.com/office/drawing/2014/main" id="{1EB36DF4-103B-4318-AB9B-716650D4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3" y="3980620"/>
            <a:ext cx="3948849" cy="22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Orange Juice Child Stock Vectors | StockUnlimited">
            <a:extLst>
              <a:ext uri="{FF2B5EF4-FFF2-40B4-BE49-F238E27FC236}">
                <a16:creationId xmlns:a16="http://schemas.microsoft.com/office/drawing/2014/main" id="{31903CB6-917D-4A47-B0DB-97999B29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6" y="1190002"/>
            <a:ext cx="3358497" cy="22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90.000 niños disfrutarán de extraescolares gratis | Cataluña | EL PAÍS">
            <a:extLst>
              <a:ext uri="{FF2B5EF4-FFF2-40B4-BE49-F238E27FC236}">
                <a16:creationId xmlns:a16="http://schemas.microsoft.com/office/drawing/2014/main" id="{9F8E02B4-0C4C-4460-ACE3-595EF848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96" y="3887137"/>
            <a:ext cx="3948849" cy="23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35962-EBA0-47D9-A82C-E6709A05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1000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llegamos al colegio sin libros, y lápices o sin hacer la tarea, ¿qué pasa? </a:t>
            </a:r>
            <a:endParaRPr lang="en-US" sz="4000" b="1" dirty="0">
              <a:latin typeface="Berlin Sans FB Demi" panose="020E0802020502020306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sí se estudia en Finlandia, las mejores escuelas del mundo | El Correo">
            <a:extLst>
              <a:ext uri="{FF2B5EF4-FFF2-40B4-BE49-F238E27FC236}">
                <a16:creationId xmlns:a16="http://schemas.microsoft.com/office/drawing/2014/main" id="{F3FCB533-AF9E-4F5E-9D33-8028EFB5A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7" y="1825936"/>
            <a:ext cx="7789282" cy="43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5DD918-D8F4-43BC-AFA5-504FF29AA5B8}"/>
              </a:ext>
            </a:extLst>
          </p:cNvPr>
          <p:cNvSpPr txBox="1"/>
          <p:nvPr/>
        </p:nvSpPr>
        <p:spPr>
          <a:xfrm>
            <a:off x="8362122" y="2128518"/>
            <a:ext cx="36045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Tenemos que pedir prestado lápices. La maestra nos pueden dar mala nota.</a:t>
            </a:r>
            <a:endParaRPr lang="en-US" sz="4000" b="1" dirty="0"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BC3C3-78FD-4196-86EE-F6E1BF63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7" y="192847"/>
            <a:ext cx="11115261" cy="748058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¿Cómo nos preparamos para ir a una fiesta?</a:t>
            </a:r>
            <a:endParaRPr lang="en-US" dirty="0"/>
          </a:p>
        </p:txBody>
      </p:sp>
      <p:pic>
        <p:nvPicPr>
          <p:cNvPr id="2050" name="Picture 2" descr="Vectores de stock de Niño bañandose dibujo, ilustraciones de Niño bañandose  dibujo sin royalties | Depositphotos®">
            <a:extLst>
              <a:ext uri="{FF2B5EF4-FFF2-40B4-BE49-F238E27FC236}">
                <a16:creationId xmlns:a16="http://schemas.microsoft.com/office/drawing/2014/main" id="{F4F7A604-0CD9-42B6-9F1D-DBCD146E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85" y="969443"/>
            <a:ext cx="2990022" cy="29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9E8D39A-686B-4D33-B52F-22A55457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11" y="1047037"/>
            <a:ext cx="3001242" cy="29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uguetes gratis para niños de 12 años y menores - Articulos">
            <a:extLst>
              <a:ext uri="{FF2B5EF4-FFF2-40B4-BE49-F238E27FC236}">
                <a16:creationId xmlns:a16="http://schemas.microsoft.com/office/drawing/2014/main" id="{BB237375-9033-4099-9EAB-A5A8A5D92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96" y="4152637"/>
            <a:ext cx="5189054" cy="25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B2E5-69CA-41AD-898E-A7EEF9BE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s-ES" sz="40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Si llegamos a la fiesta sin bañarnos con ropa sucia y chancletas, ¿cómo nos sentimos? </a:t>
            </a:r>
            <a:endParaRPr lang="en-US" sz="4000" b="1" dirty="0"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Vectores gratuitos de Nino Sucio, +200 Imágenes en formato AI, EPS">
            <a:extLst>
              <a:ext uri="{FF2B5EF4-FFF2-40B4-BE49-F238E27FC236}">
                <a16:creationId xmlns:a16="http://schemas.microsoft.com/office/drawing/2014/main" id="{6CCFB970-63C5-4B8F-BCD3-8028E3D8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52" y="1609449"/>
            <a:ext cx="4673069" cy="46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A31F2-E335-46AE-AB55-98CBE146F159}"/>
              </a:ext>
            </a:extLst>
          </p:cNvPr>
          <p:cNvSpPr txBox="1"/>
          <p:nvPr/>
        </p:nvSpPr>
        <p:spPr>
          <a:xfrm>
            <a:off x="7739270" y="3127513"/>
            <a:ext cx="3707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Berlin Sans FB Demi" panose="020E0802020502020306" pitchFamily="34" charset="0"/>
                <a:ea typeface="+mj-ea"/>
                <a:cs typeface="Arial" panose="020B0604020202020204" pitchFamily="34" charset="0"/>
              </a:rPr>
              <a:t>Abochornados, apenados</a:t>
            </a:r>
            <a:endParaRPr lang="en-US" sz="4000" b="1" dirty="0">
              <a:latin typeface="Berlin Sans FB Demi" panose="020E0802020502020306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11C08-0E18-43ED-940C-CF8C8AF4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0"/>
            <a:ext cx="12191999" cy="6653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2E5AB3-8F31-4BCD-844B-1A94976D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4" y="204755"/>
            <a:ext cx="11741426" cy="1325563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/>
            <a:r>
              <a:rPr lang="es-ES" sz="40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Jesús quiere que estemos preparados y nos da el ejemplo de un hombre que se va de viaje y deja su casa a cuidado de otros. </a:t>
            </a:r>
            <a:endParaRPr lang="en-US" sz="4000" b="1" dirty="0"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6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2036-3D5E-4556-9E2E-D7FE0300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S" sz="40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El hombre espera que le cuiden bien la casa, manteniéndola limpia y el césped cortado.</a:t>
            </a:r>
            <a:endParaRPr lang="en-US" sz="4000" b="1" dirty="0"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asa dulce paisaje ciudad | Vector Gratis">
            <a:extLst>
              <a:ext uri="{FF2B5EF4-FFF2-40B4-BE49-F238E27FC236}">
                <a16:creationId xmlns:a16="http://schemas.microsoft.com/office/drawing/2014/main" id="{43C3D624-B722-4882-879C-3B4E2C3D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86" y="1570797"/>
            <a:ext cx="5141429" cy="514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71AC-BB2E-4420-BFD4-27E9E677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52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Si llega y la casa esta sucia y desordenada y el césped largo lleno de hierba mala, ¿qué haría?</a:t>
            </a:r>
            <a:endParaRPr lang="en-US" sz="4000" b="1" dirty="0"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ala desordenada con platos sucios en la mesa | Vector Gratis">
            <a:extLst>
              <a:ext uri="{FF2B5EF4-FFF2-40B4-BE49-F238E27FC236}">
                <a16:creationId xmlns:a16="http://schemas.microsoft.com/office/drawing/2014/main" id="{B3B72C57-66B9-41DC-8247-A14B38C6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0" y="1853233"/>
            <a:ext cx="6002018" cy="47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 vecino no limpia la maleza">
            <a:extLst>
              <a:ext uri="{FF2B5EF4-FFF2-40B4-BE49-F238E27FC236}">
                <a16:creationId xmlns:a16="http://schemas.microsoft.com/office/drawing/2014/main" id="{1EA93908-A072-40EE-A353-8491EDCC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7" y="1853233"/>
            <a:ext cx="5632174" cy="47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7F7D-9621-4349-9004-23EED47C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8" y="1"/>
            <a:ext cx="10866782" cy="927652"/>
          </a:xfrm>
        </p:spPr>
        <p:txBody>
          <a:bodyPr>
            <a:normAutofit/>
          </a:bodyPr>
          <a:lstStyle/>
          <a:p>
            <a:r>
              <a:rPr lang="es-ES" sz="36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Se enojaría y posiblemente los echaría de sus cargos.</a:t>
            </a:r>
            <a:endParaRPr lang="en-US" sz="3600" b="1" dirty="0"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2FCF0-DFC8-4684-8FCC-7B63C876B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90" y="1184977"/>
            <a:ext cx="7936020" cy="50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B881B-1297-430E-9A1C-EFBBF4925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839"/>
            <a:ext cx="12192000" cy="60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1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8170-2196-4D1D-990D-47CF0432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1" y="0"/>
            <a:ext cx="10515600" cy="821635"/>
          </a:xfrm>
        </p:spPr>
        <p:txBody>
          <a:bodyPr>
            <a:normAutofit/>
          </a:bodyPr>
          <a:lstStyle/>
          <a:p>
            <a:r>
              <a:rPr lang="es-ES" sz="36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¿Para qué quiere Jesús que estemos preparados?</a:t>
            </a:r>
            <a:endParaRPr lang="en-US" sz="3600" b="1" dirty="0"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Que Es La Vida Eterna Para Niños - Noticias Niños">
            <a:extLst>
              <a:ext uri="{FF2B5EF4-FFF2-40B4-BE49-F238E27FC236}">
                <a16:creationId xmlns:a16="http://schemas.microsoft.com/office/drawing/2014/main" id="{847F36FD-906E-4C0C-9783-B35A021A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65" y="1020606"/>
            <a:ext cx="6111495" cy="564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039F8B-E63D-42E6-852C-80D8E0BDCB87}"/>
              </a:ext>
            </a:extLst>
          </p:cNvPr>
          <p:cNvSpPr txBox="1"/>
          <p:nvPr/>
        </p:nvSpPr>
        <p:spPr>
          <a:xfrm>
            <a:off x="7977808" y="2133600"/>
            <a:ext cx="3680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Berlin Sans FB Demi" panose="020E0802020502020306" pitchFamily="34" charset="0"/>
                <a:ea typeface="+mj-ea"/>
                <a:cs typeface="Arial" panose="020B0604020202020204" pitchFamily="34" charset="0"/>
              </a:rPr>
              <a:t>Para cuando Él venga a buscarnos para llevarnos al Cielo.</a:t>
            </a:r>
            <a:endParaRPr lang="en-US" sz="3600" b="1" dirty="0">
              <a:latin typeface="Berlin Sans FB Demi" panose="020E0802020502020306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AC12-E851-4529-A574-6226E20C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935" y="0"/>
            <a:ext cx="7272130" cy="708301"/>
          </a:xfrm>
        </p:spPr>
        <p:txBody>
          <a:bodyPr/>
          <a:lstStyle/>
          <a:p>
            <a:r>
              <a:rPr lang="es-ES" sz="36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¿Cómo quiere encontrarnos Jesús?</a:t>
            </a:r>
            <a:endParaRPr lang="en-US" sz="3600" b="1" dirty="0"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Niños y corazón vector gratuito">
            <a:extLst>
              <a:ext uri="{FF2B5EF4-FFF2-40B4-BE49-F238E27FC236}">
                <a16:creationId xmlns:a16="http://schemas.microsoft.com/office/drawing/2014/main" id="{B6AC7351-9015-47F7-AAAB-2089CDBEC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1" y="924961"/>
            <a:ext cx="6890716" cy="57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CFE285-3B34-43C7-ABCA-2A145BC214CF}"/>
              </a:ext>
            </a:extLst>
          </p:cNvPr>
          <p:cNvSpPr txBox="1"/>
          <p:nvPr/>
        </p:nvSpPr>
        <p:spPr>
          <a:xfrm>
            <a:off x="8268942" y="1934817"/>
            <a:ext cx="3432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Berlin Sans FB Demi" panose="020E0802020502020306" pitchFamily="34" charset="0"/>
                <a:ea typeface="+mj-ea"/>
                <a:cs typeface="Arial" panose="020B0604020202020204" pitchFamily="34" charset="0"/>
              </a:rPr>
              <a:t>Con un corazón limpio, lleno de amor para Dios y el prójimo.</a:t>
            </a:r>
            <a:endParaRPr lang="en-US" sz="3600" b="1" dirty="0">
              <a:latin typeface="Berlin Sans FB Demi" panose="020E0802020502020306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172" name="Picture 4" descr="Biblia App para Niños: Historias Bíblicas Animadas - Apps en Google Play">
            <a:extLst>
              <a:ext uri="{FF2B5EF4-FFF2-40B4-BE49-F238E27FC236}">
                <a16:creationId xmlns:a16="http://schemas.microsoft.com/office/drawing/2014/main" id="{FA878946-AC88-41AE-AF92-F96289E9E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87" y="3269974"/>
            <a:ext cx="1563755" cy="15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81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CC85-1FA2-486D-BEC4-985FF179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87" y="0"/>
            <a:ext cx="9737035" cy="808383"/>
          </a:xfrm>
        </p:spPr>
        <p:txBody>
          <a:bodyPr/>
          <a:lstStyle/>
          <a:p>
            <a:r>
              <a:rPr lang="es-ES" sz="36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¿Como limpiamos nuestro Corazón de pecado?</a:t>
            </a:r>
          </a:p>
        </p:txBody>
      </p:sp>
      <p:pic>
        <p:nvPicPr>
          <p:cNvPr id="2050" name="Picture 2" descr="El Sacramento de la Penitencia o Reconciliación">
            <a:extLst>
              <a:ext uri="{FF2B5EF4-FFF2-40B4-BE49-F238E27FC236}">
                <a16:creationId xmlns:a16="http://schemas.microsoft.com/office/drawing/2014/main" id="{ABA6A290-B43C-4985-A95C-C1396D72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1026239"/>
            <a:ext cx="3563105" cy="45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ágenes de Eucaristia | Vectores, fotos de stock y PSD gratuitos">
            <a:extLst>
              <a:ext uri="{FF2B5EF4-FFF2-40B4-BE49-F238E27FC236}">
                <a16:creationId xmlns:a16="http://schemas.microsoft.com/office/drawing/2014/main" id="{BB7E8E86-81AF-48FD-8065-FDA73913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98" y="3922044"/>
            <a:ext cx="1969742" cy="19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17295-927E-4E90-986B-DA3EBEA24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05" y="1026239"/>
            <a:ext cx="4269589" cy="2402761"/>
          </a:xfrm>
          <a:prstGeom prst="rect">
            <a:avLst/>
          </a:prstGeom>
        </p:spPr>
      </p:pic>
      <p:pic>
        <p:nvPicPr>
          <p:cNvPr id="2058" name="Picture 10" descr="Fotos de Niños orando de stock, imágenes de Niños orando sin royalties |  Depositphotos">
            <a:extLst>
              <a:ext uri="{FF2B5EF4-FFF2-40B4-BE49-F238E27FC236}">
                <a16:creationId xmlns:a16="http://schemas.microsoft.com/office/drawing/2014/main" id="{63BD0FD0-93A7-4C45-9B5C-B967DAFA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62" y="2743200"/>
            <a:ext cx="3672096" cy="24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505DC-9008-401B-AAEA-4C41DB426643}"/>
              </a:ext>
            </a:extLst>
          </p:cNvPr>
          <p:cNvSpPr txBox="1"/>
          <p:nvPr/>
        </p:nvSpPr>
        <p:spPr>
          <a:xfrm>
            <a:off x="332546" y="5751423"/>
            <a:ext cx="325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latin typeface="Berlin Sans FB" panose="020E0602020502020306" pitchFamily="34" charset="0"/>
              </a:rPr>
              <a:t>El Sacramento de la Reconciliación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72F92-C2FF-4777-9858-4CC2D7F78D10}"/>
              </a:ext>
            </a:extLst>
          </p:cNvPr>
          <p:cNvSpPr txBox="1"/>
          <p:nvPr/>
        </p:nvSpPr>
        <p:spPr>
          <a:xfrm>
            <a:off x="4284304" y="3446801"/>
            <a:ext cx="390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latin typeface="Berlin Sans FB" panose="020E0602020502020306" pitchFamily="34" charset="0"/>
              </a:rPr>
              <a:t>Participando en la Santa Misa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928FB-8619-48BF-9975-3C04ABEEA9E5}"/>
              </a:ext>
            </a:extLst>
          </p:cNvPr>
          <p:cNvSpPr txBox="1"/>
          <p:nvPr/>
        </p:nvSpPr>
        <p:spPr>
          <a:xfrm>
            <a:off x="4607404" y="5966919"/>
            <a:ext cx="325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latin typeface="Berlin Sans FB" panose="020E0602020502020306" pitchFamily="34" charset="0"/>
              </a:rPr>
              <a:t>Recibiendo la Eucaristía</a:t>
            </a:r>
          </a:p>
          <a:p>
            <a:pPr algn="ctr"/>
            <a:r>
              <a:rPr lang="es-PE" sz="2000" b="1" dirty="0">
                <a:latin typeface="Berlin Sans FB" panose="020E0602020502020306" pitchFamily="34" charset="0"/>
              </a:rPr>
              <a:t>en estado de Gracia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F3960-EAE0-4A30-BE11-878DEBEB2E78}"/>
              </a:ext>
            </a:extLst>
          </p:cNvPr>
          <p:cNvSpPr txBox="1"/>
          <p:nvPr/>
        </p:nvSpPr>
        <p:spPr>
          <a:xfrm>
            <a:off x="9131837" y="5351313"/>
            <a:ext cx="2200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latin typeface="Berlin Sans FB" panose="020E0602020502020306" pitchFamily="34" charset="0"/>
              </a:rPr>
              <a:t>Orando Mucho</a:t>
            </a:r>
          </a:p>
        </p:txBody>
      </p:sp>
    </p:spTree>
    <p:extLst>
      <p:ext uri="{BB962C8B-B14F-4D97-AF65-F5344CB8AC3E}">
        <p14:creationId xmlns:p14="http://schemas.microsoft.com/office/powerpoint/2010/main" val="3440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5 COSAS NECESARIAS PARA UNA BUENA CONFESIÓN">
            <a:extLst>
              <a:ext uri="{FF2B5EF4-FFF2-40B4-BE49-F238E27FC236}">
                <a16:creationId xmlns:a16="http://schemas.microsoft.com/office/drawing/2014/main" id="{448665ED-3506-494A-A2C6-D9D3C683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659"/>
            <a:ext cx="10774017" cy="63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22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7230-CEF3-4B89-9FD4-17E7BCE0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6525"/>
            <a:ext cx="1207008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Empezamos</a:t>
            </a:r>
            <a:r>
              <a:rPr lang="en-US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el </a:t>
            </a:r>
            <a:r>
              <a:rPr lang="en-US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Tiempo</a:t>
            </a:r>
            <a:r>
              <a:rPr lang="en-US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 </a:t>
            </a:r>
            <a:r>
              <a:rPr lang="en-US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Adviento</a:t>
            </a:r>
            <a:r>
              <a:rPr lang="en-US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del </a:t>
            </a:r>
            <a:r>
              <a:rPr lang="en-US" sz="4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Ciclo</a:t>
            </a:r>
            <a:r>
              <a:rPr lang="en-US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B.</a:t>
            </a:r>
            <a:endParaRPr lang="es-419" sz="4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B3F43-E4A5-4F45-AADE-F669E01322A2}"/>
              </a:ext>
            </a:extLst>
          </p:cNvPr>
          <p:cNvSpPr txBox="1"/>
          <p:nvPr/>
        </p:nvSpPr>
        <p:spPr>
          <a:xfrm>
            <a:off x="6903720" y="1212160"/>
            <a:ext cx="5288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Adviento es el comienzo del año litúrgico. (La Liturgia es la misa.) </a:t>
            </a:r>
          </a:p>
          <a:p>
            <a:pPr algn="ctr"/>
            <a:endParaRPr lang="es-419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419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Comienza después de la Fiesta de Cristo Rey, el domingo pasado. </a:t>
            </a:r>
          </a:p>
          <a:p>
            <a:pPr algn="ctr"/>
            <a:endParaRPr lang="es-419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419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Hay 3 ciclos anuales del año litúrgico: A, B, y C que determinan las lecturas que leemos en la misa. </a:t>
            </a:r>
          </a:p>
          <a:p>
            <a:pPr algn="ctr"/>
            <a:endParaRPr lang="es-419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419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Si todos los días lees las lecturas diarias de la misa durante los 3 ciclos, has leído toda la biblia.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38C475-2443-4FA4-8696-38913AAF5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871216"/>
            <a:ext cx="5568473" cy="57556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BC84AF-602D-42A8-8888-0832F802AEEC}"/>
              </a:ext>
            </a:extLst>
          </p:cNvPr>
          <p:cNvCxnSpPr/>
          <p:nvPr/>
        </p:nvCxnSpPr>
        <p:spPr>
          <a:xfrm>
            <a:off x="158273" y="1981200"/>
            <a:ext cx="822960" cy="111252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Simbolo de corazon - Descargar PNG/SVG transparente">
            <a:extLst>
              <a:ext uri="{FF2B5EF4-FFF2-40B4-BE49-F238E27FC236}">
                <a16:creationId xmlns:a16="http://schemas.microsoft.com/office/drawing/2014/main" id="{A7FD621E-1876-41FF-B3AC-BD1BB304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02" y="270494"/>
            <a:ext cx="6126993" cy="612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26B20-1E2E-4FAA-BEF1-E694DEF8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0513"/>
            <a:ext cx="3221766" cy="5936974"/>
          </a:xfrm>
        </p:spPr>
        <p:txBody>
          <a:bodyPr>
            <a:normAutofit fontScale="90000"/>
          </a:bodyPr>
          <a:lstStyle/>
          <a:p>
            <a:pPr algn="ctr"/>
            <a:r>
              <a:rPr lang="es-PA" b="1" dirty="0">
                <a:solidFill>
                  <a:srgbClr val="7030A0"/>
                </a:solidFill>
                <a:latin typeface="Comic Sans MS" panose="030F0702030302020204" pitchFamily="66" charset="0"/>
              </a:rPr>
              <a:t>Durante el Adviento preparamos para recibir a Jesús en nuestro Corazón la mañana de Navidad.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E11B7-4647-4510-8D90-C2822F21A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08" y="1646251"/>
            <a:ext cx="2551179" cy="2668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D171EA-A27A-4CD6-A61C-44EC31F6135F}"/>
              </a:ext>
            </a:extLst>
          </p:cNvPr>
          <p:cNvSpPr txBox="1"/>
          <p:nvPr/>
        </p:nvSpPr>
        <p:spPr>
          <a:xfrm>
            <a:off x="9571085" y="69951"/>
            <a:ext cx="185530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Orar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 Más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80C61-DB69-4BC1-AB3F-7E3E314C6679}"/>
              </a:ext>
            </a:extLst>
          </p:cNvPr>
          <p:cNvSpPr txBox="1"/>
          <p:nvPr/>
        </p:nvSpPr>
        <p:spPr>
          <a:xfrm>
            <a:off x="8755276" y="2388570"/>
            <a:ext cx="340596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Ayudar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 a </a:t>
            </a:r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Otros</a:t>
            </a:r>
            <a:endParaRPr lang="en-US" sz="2800" b="1" dirty="0">
              <a:solidFill>
                <a:srgbClr val="7030A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6F4E4-71C2-4E08-AE19-4B67E8D79356}"/>
              </a:ext>
            </a:extLst>
          </p:cNvPr>
          <p:cNvSpPr txBox="1"/>
          <p:nvPr/>
        </p:nvSpPr>
        <p:spPr>
          <a:xfrm>
            <a:off x="6577181" y="4775089"/>
            <a:ext cx="6320318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Hacer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Pequeños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Sacrificios</a:t>
            </a:r>
            <a:endParaRPr lang="en-US" sz="2800" b="1" dirty="0">
              <a:solidFill>
                <a:srgbClr val="7030A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C542A-C647-4021-935B-1CCA4E82D8B6}"/>
              </a:ext>
            </a:extLst>
          </p:cNvPr>
          <p:cNvSpPr txBox="1"/>
          <p:nvPr/>
        </p:nvSpPr>
        <p:spPr>
          <a:xfrm>
            <a:off x="5002092" y="198903"/>
            <a:ext cx="1855304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1026" name="Picture 2" descr="Pin en Jardín de infantes">
            <a:extLst>
              <a:ext uri="{FF2B5EF4-FFF2-40B4-BE49-F238E27FC236}">
                <a16:creationId xmlns:a16="http://schemas.microsoft.com/office/drawing/2014/main" id="{49E15016-A919-48C7-B1FE-90BC5F3E4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832" y="630038"/>
            <a:ext cx="2061015" cy="16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es de stock de Niño limpiando, ilustraciones de Niño limpiando sin  royalties | Depositphotos®">
            <a:extLst>
              <a:ext uri="{FF2B5EF4-FFF2-40B4-BE49-F238E27FC236}">
                <a16:creationId xmlns:a16="http://schemas.microsoft.com/office/drawing/2014/main" id="{076F4FBB-E42E-4E48-AD2E-25F67564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95" y="2907774"/>
            <a:ext cx="2646670" cy="182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dy, diabetes, diet, food, no, sugarfree icon - Download on Iconfinder">
            <a:extLst>
              <a:ext uri="{FF2B5EF4-FFF2-40B4-BE49-F238E27FC236}">
                <a16:creationId xmlns:a16="http://schemas.microsoft.com/office/drawing/2014/main" id="{908C42EF-CF10-4EF9-8A9A-58DA77423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50" y="5359060"/>
            <a:ext cx="1498940" cy="14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Video Games Images, Stock Photos &amp; Vectors | Shutterstock">
            <a:extLst>
              <a:ext uri="{FF2B5EF4-FFF2-40B4-BE49-F238E27FC236}">
                <a16:creationId xmlns:a16="http://schemas.microsoft.com/office/drawing/2014/main" id="{D216E9F3-13A6-496B-B7EF-9493BFCFB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07" y="5446792"/>
            <a:ext cx="1498940" cy="14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Actividad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Etiquetas para regalos, tarros, postales etc... | Aprender ...">
            <a:extLst>
              <a:ext uri="{FF2B5EF4-FFF2-40B4-BE49-F238E27FC236}">
                <a16:creationId xmlns:a16="http://schemas.microsoft.com/office/drawing/2014/main" id="{92735DC5-3BF0-4E3D-B673-B04CD0205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r="2" b="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4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7FA10B-756C-4BA8-9FDA-2F42B9A4E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55" y="57656"/>
            <a:ext cx="80962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3F908-09E3-49F2-9EC8-233292F97044}"/>
              </a:ext>
            </a:extLst>
          </p:cNvPr>
          <p:cNvSpPr txBox="1"/>
          <p:nvPr/>
        </p:nvSpPr>
        <p:spPr>
          <a:xfrm>
            <a:off x="2729947" y="165377"/>
            <a:ext cx="67718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  <a:latin typeface="Comic Sans MS" panose="030F0702030302020204" pitchFamily="66" charset="0"/>
              </a:rPr>
              <a:t>LOS SÍMBOLOS DE LA CORONA DE ADVIENTO</a:t>
            </a:r>
          </a:p>
          <a:p>
            <a:pPr algn="ctr"/>
            <a:r>
              <a:rPr lang="es-ES" dirty="0">
                <a:solidFill>
                  <a:srgbClr val="7030A0"/>
                </a:solidFill>
                <a:latin typeface="Comic Sans MS" panose="030F0702030302020204" pitchFamily="66" charset="0"/>
              </a:rPr>
              <a:t>Pegar los cuadros con los símbolos que describen.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520E6-A47A-4ECB-9ED8-28C3DB8AE4BC}"/>
              </a:ext>
            </a:extLst>
          </p:cNvPr>
          <p:cNvSpPr txBox="1"/>
          <p:nvPr/>
        </p:nvSpPr>
        <p:spPr>
          <a:xfrm>
            <a:off x="6096000" y="835751"/>
            <a:ext cx="21733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Las hojas </a:t>
            </a:r>
            <a:r>
              <a:rPr lang="en-US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verdes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AB11A-CD3A-44BC-8E6A-C53192D70B92}"/>
              </a:ext>
            </a:extLst>
          </p:cNvPr>
          <p:cNvSpPr txBox="1"/>
          <p:nvPr/>
        </p:nvSpPr>
        <p:spPr>
          <a:xfrm>
            <a:off x="8083826" y="2631420"/>
            <a:ext cx="21733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Las 4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velas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F0082-E5FB-41D7-BF58-81B7DFA7157F}"/>
              </a:ext>
            </a:extLst>
          </p:cNvPr>
          <p:cNvSpPr txBox="1"/>
          <p:nvPr/>
        </p:nvSpPr>
        <p:spPr>
          <a:xfrm>
            <a:off x="2157855" y="1439568"/>
            <a:ext cx="23787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La forma circular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F3DB1-7C7F-4AAE-80E9-B6F26B682996}"/>
              </a:ext>
            </a:extLst>
          </p:cNvPr>
          <p:cNvSpPr txBox="1"/>
          <p:nvPr/>
        </p:nvSpPr>
        <p:spPr>
          <a:xfrm>
            <a:off x="2157855" y="3174405"/>
            <a:ext cx="20497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El laso rojo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72953F-0D94-4397-8377-AE516CAA96FC}"/>
              </a:ext>
            </a:extLst>
          </p:cNvPr>
          <p:cNvSpPr/>
          <p:nvPr/>
        </p:nvSpPr>
        <p:spPr>
          <a:xfrm>
            <a:off x="2544417" y="5142251"/>
            <a:ext cx="1489745" cy="157589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1FD04-9292-4418-92CE-38976EFD1E1C}"/>
              </a:ext>
            </a:extLst>
          </p:cNvPr>
          <p:cNvSpPr txBox="1"/>
          <p:nvPr/>
        </p:nvSpPr>
        <p:spPr>
          <a:xfrm>
            <a:off x="2662561" y="5208593"/>
            <a:ext cx="125345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 err="1">
                <a:latin typeface="Comic Sans MS" panose="030F0702030302020204" pitchFamily="66" charset="0"/>
              </a:rPr>
              <a:t>Representa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nuestro</a:t>
            </a:r>
            <a:r>
              <a:rPr lang="en-US" sz="1400" b="1" dirty="0">
                <a:latin typeface="Comic Sans MS" panose="030F0702030302020204" pitchFamily="66" charset="0"/>
              </a:rPr>
              <a:t> amor por Dios que </a:t>
            </a:r>
            <a:r>
              <a:rPr lang="en-US" sz="1400" b="1" dirty="0" err="1">
                <a:latin typeface="Comic Sans MS" panose="030F0702030302020204" pitchFamily="66" charset="0"/>
              </a:rPr>
              <a:t>nos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latin typeface="Comic Sans MS" panose="030F0702030302020204" pitchFamily="66" charset="0"/>
              </a:rPr>
              <a:t>envuelve</a:t>
            </a:r>
            <a:r>
              <a:rPr lang="en-US" sz="14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4B0844-F47C-4A62-B1F7-50B507F631BA}"/>
              </a:ext>
            </a:extLst>
          </p:cNvPr>
          <p:cNvSpPr/>
          <p:nvPr/>
        </p:nvSpPr>
        <p:spPr>
          <a:xfrm>
            <a:off x="4314707" y="5222334"/>
            <a:ext cx="155050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D334C8-BBEE-4AE8-A7A6-D2C7F2DC60B1}"/>
              </a:ext>
            </a:extLst>
          </p:cNvPr>
          <p:cNvSpPr txBox="1"/>
          <p:nvPr/>
        </p:nvSpPr>
        <p:spPr>
          <a:xfrm>
            <a:off x="4493611" y="5424037"/>
            <a:ext cx="119269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 err="1">
                <a:latin typeface="Comic Sans MS" panose="030F0702030302020204" pitchFamily="66" charset="0"/>
              </a:rPr>
              <a:t>Representael</a:t>
            </a:r>
            <a:r>
              <a:rPr lang="en-US" sz="1400" b="1" dirty="0">
                <a:latin typeface="Comic Sans MS" panose="030F0702030302020204" pitchFamily="66" charset="0"/>
              </a:rPr>
              <a:t> color de </a:t>
            </a:r>
            <a:r>
              <a:rPr lang="en-US" sz="1400" b="1" dirty="0" err="1">
                <a:latin typeface="Comic Sans MS" panose="030F0702030302020204" pitchFamily="66" charset="0"/>
              </a:rPr>
              <a:t>esperanza</a:t>
            </a:r>
            <a:r>
              <a:rPr lang="en-US" sz="1400" b="1" dirty="0">
                <a:latin typeface="Comic Sans MS" panose="030F0702030302020204" pitchFamily="66" charset="0"/>
              </a:rPr>
              <a:t> y </a:t>
            </a:r>
            <a:r>
              <a:rPr lang="en-US" sz="1400" b="1" dirty="0" err="1">
                <a:latin typeface="Comic Sans MS" panose="030F0702030302020204" pitchFamily="66" charset="0"/>
              </a:rPr>
              <a:t>vida</a:t>
            </a:r>
            <a:r>
              <a:rPr lang="en-US" sz="1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3A9833-B85D-45C8-84BA-A1DA03425880}"/>
              </a:ext>
            </a:extLst>
          </p:cNvPr>
          <p:cNvSpPr/>
          <p:nvPr/>
        </p:nvSpPr>
        <p:spPr>
          <a:xfrm>
            <a:off x="7936926" y="5126885"/>
            <a:ext cx="2024331" cy="157589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26396-2C7A-44A9-9955-ADB6E4ED4293}"/>
              </a:ext>
            </a:extLst>
          </p:cNvPr>
          <p:cNvSpPr txBox="1"/>
          <p:nvPr/>
        </p:nvSpPr>
        <p:spPr>
          <a:xfrm>
            <a:off x="8046195" y="5300925"/>
            <a:ext cx="184098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CO" sz="1200" b="1" dirty="0">
                <a:latin typeface="Comic Sans MS" panose="030F0702030302020204" pitchFamily="66" charset="0"/>
              </a:rPr>
              <a:t>Es signo del amor eterno de Dios que no tiene principio ni fin y nuestro amor al prójimo que no debe de terminar.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785D0C-487B-4A1F-A4B8-3FDDA1E5B1F1}"/>
              </a:ext>
            </a:extLst>
          </p:cNvPr>
          <p:cNvSpPr/>
          <p:nvPr/>
        </p:nvSpPr>
        <p:spPr>
          <a:xfrm>
            <a:off x="6060619" y="5084595"/>
            <a:ext cx="1790168" cy="17157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B150B-9E69-41AA-9A03-BFE4058DBAAA}"/>
              </a:ext>
            </a:extLst>
          </p:cNvPr>
          <p:cNvSpPr txBox="1"/>
          <p:nvPr/>
        </p:nvSpPr>
        <p:spPr>
          <a:xfrm>
            <a:off x="6120313" y="5199907"/>
            <a:ext cx="1670780" cy="149271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sz="1300" b="1" dirty="0">
                <a:latin typeface="Comic Sans MS" panose="030F0702030302020204" pitchFamily="66" charset="0"/>
              </a:rPr>
              <a:t>Representa la luz de Cristo que ilumina la oscuridad  provocado por el pecado que nos separa de Dios</a:t>
            </a:r>
            <a:r>
              <a:rPr lang="en-US" sz="1300" b="1" dirty="0"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683AA7-4FAD-4490-87B8-A39C761C6CFA}"/>
              </a:ext>
            </a:extLst>
          </p:cNvPr>
          <p:cNvCxnSpPr>
            <a:cxnSpLocks/>
          </p:cNvCxnSpPr>
          <p:nvPr/>
        </p:nvCxnSpPr>
        <p:spPr>
          <a:xfrm flipV="1">
            <a:off x="3120887" y="4055165"/>
            <a:ext cx="695739" cy="8679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BE324D-F94C-47EC-A352-D8029C433222}"/>
              </a:ext>
            </a:extLst>
          </p:cNvPr>
          <p:cNvCxnSpPr/>
          <p:nvPr/>
        </p:nvCxnSpPr>
        <p:spPr>
          <a:xfrm flipV="1">
            <a:off x="4536620" y="3543737"/>
            <a:ext cx="817258" cy="146558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E4F2B7-2E18-468D-8860-A27D2E60A86A}"/>
              </a:ext>
            </a:extLst>
          </p:cNvPr>
          <p:cNvCxnSpPr/>
          <p:nvPr/>
        </p:nvCxnSpPr>
        <p:spPr>
          <a:xfrm flipV="1">
            <a:off x="6732104" y="3248468"/>
            <a:ext cx="725557" cy="189378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EC0765A-27A1-4571-A281-AA3C72D74BFA}"/>
              </a:ext>
            </a:extLst>
          </p:cNvPr>
          <p:cNvCxnSpPr/>
          <p:nvPr/>
        </p:nvCxnSpPr>
        <p:spPr>
          <a:xfrm flipH="1" flipV="1">
            <a:off x="4438355" y="1833400"/>
            <a:ext cx="4583624" cy="319354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A8E4834-732D-46B6-9DD0-4FDAA13895B4}"/>
              </a:ext>
            </a:extLst>
          </p:cNvPr>
          <p:cNvSpPr txBox="1"/>
          <p:nvPr/>
        </p:nvSpPr>
        <p:spPr>
          <a:xfrm>
            <a:off x="-14910" y="1585276"/>
            <a:ext cx="22086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La Corona de Adviento nos ayuda a marcar el Tiempo de Adviento, Tiempo de Preparación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15EF5A-5E76-42F7-8838-D86F917E935F}"/>
              </a:ext>
            </a:extLst>
          </p:cNvPr>
          <p:cNvSpPr txBox="1"/>
          <p:nvPr/>
        </p:nvSpPr>
        <p:spPr>
          <a:xfrm>
            <a:off x="10347319" y="619860"/>
            <a:ext cx="1798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El color morado, que el sacerdote usa durante la misa, significa preparación y penitencia.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B865E-FE5F-45F7-94C5-156112FFBE78}"/>
              </a:ext>
            </a:extLst>
          </p:cNvPr>
          <p:cNvSpPr txBox="1"/>
          <p:nvPr/>
        </p:nvSpPr>
        <p:spPr>
          <a:xfrm>
            <a:off x="10347319" y="4047982"/>
            <a:ext cx="1707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Instrucción: Conectar los símbolos con su descripción.</a:t>
            </a:r>
          </a:p>
        </p:txBody>
      </p:sp>
    </p:spTree>
    <p:extLst>
      <p:ext uri="{BB962C8B-B14F-4D97-AF65-F5344CB8AC3E}">
        <p14:creationId xmlns:p14="http://schemas.microsoft.com/office/powerpoint/2010/main" val="35695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B23206-9BF1-4D4B-8AC3-56FC5BDCF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477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180A6-A913-4C97-9C1B-FA7C4E6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92" y="29817"/>
            <a:ext cx="4871829" cy="71893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La Corona de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Adviento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26099-20D8-413A-90E8-6C33D947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71" y="748747"/>
            <a:ext cx="5462672" cy="59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9E3A-B82F-4D63-9ACD-3239DBEF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177"/>
            <a:ext cx="10515600" cy="19142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Fiesta de San Andres, Apostol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 err="1">
                <a:latin typeface="Comic Sans MS" panose="030F0702030302020204" pitchFamily="66" charset="0"/>
              </a:rPr>
              <a:t>Noviembre</a:t>
            </a:r>
            <a:r>
              <a:rPr lang="en-US" b="1" dirty="0">
                <a:latin typeface="Comic Sans MS" panose="030F0702030302020204" pitchFamily="66" charset="0"/>
              </a:rPr>
              <a:t> 30</a:t>
            </a:r>
            <a:br>
              <a:rPr lang="en-US" b="1" dirty="0">
                <a:latin typeface="Comic Sans MS" panose="030F0702030302020204" pitchFamily="66" charset="0"/>
              </a:rPr>
            </a:br>
            <a:r>
              <a:rPr lang="en-US" b="1" dirty="0">
                <a:latin typeface="Comic Sans MS" panose="030F0702030302020204" pitchFamily="66" charset="0"/>
                <a:hlinkClick r:id="rId2"/>
              </a:rPr>
              <a:t>https://youtu.be/XDy589RSJi0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8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29DF2-CE7D-4DAD-8732-DFC9AAB6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430"/>
            <a:ext cx="12192000" cy="61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88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8434-90C3-4C13-8677-987D7611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1605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6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Oracion</a:t>
            </a:r>
            <a:br>
              <a:rPr lang="es-ES" sz="36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Jesusito, Gracias por todo lo que hiciste para abrirnos las puertas del Cielo. </a:t>
            </a:r>
            <a:b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Ayúdame a devolver ese gran amor con mucho amor a Ti y a mis hermanos y hermanas. Ayúdame a siempre seguirte y a estar alerta y listo(a) para cuando me vengas a buscar. </a:t>
            </a:r>
            <a:b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Te quiero mucho. Amen.</a:t>
            </a:r>
            <a:b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Canción: Adviento Llego, Unai Quirós, </a:t>
            </a:r>
            <a:r>
              <a:rPr lang="es-ES" sz="3600" b="1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https://youtu.be/bCESJ4JPJ44</a:t>
            </a:r>
            <a:r>
              <a:rPr lang="es-ES" sz="3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4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6E152-12BC-4B31-89E9-E75BF08FB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75"/>
            <a:ext cx="12191999" cy="6155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90E4B-2D0F-441E-BA35-C3D0097522F7}"/>
              </a:ext>
            </a:extLst>
          </p:cNvPr>
          <p:cNvSpPr txBox="1"/>
          <p:nvPr/>
        </p:nvSpPr>
        <p:spPr>
          <a:xfrm>
            <a:off x="4664765" y="1033670"/>
            <a:ext cx="5539409" cy="384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7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4A1518-A659-4D00-BD6C-63906F439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80"/>
            <a:ext cx="12191999" cy="6130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CCA63B-6C24-4F03-A93A-8A08EDE03BB0}"/>
              </a:ext>
            </a:extLst>
          </p:cNvPr>
          <p:cNvSpPr txBox="1"/>
          <p:nvPr/>
        </p:nvSpPr>
        <p:spPr>
          <a:xfrm>
            <a:off x="503583" y="596348"/>
            <a:ext cx="97005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ill Sans Ultra Bold" panose="020B0A02020104020203" pitchFamily="34" charset="0"/>
                <a:cs typeface="Aharoni" panose="02010803020104030203" pitchFamily="2" charset="-79"/>
              </a:rPr>
              <a:t>Y </a:t>
            </a:r>
            <a:r>
              <a:rPr lang="en-US" sz="2800" dirty="0" err="1">
                <a:latin typeface="Gill Sans Ultra Bold" panose="020B0A02020104020203" pitchFamily="34" charset="0"/>
                <a:cs typeface="Aharoni" panose="02010803020104030203" pitchFamily="2" charset="-79"/>
              </a:rPr>
              <a:t>encarga</a:t>
            </a:r>
            <a:r>
              <a:rPr lang="en-US" sz="2800" dirty="0">
                <a:latin typeface="Gill Sans Ultra Bold" panose="020B0A02020104020203" pitchFamily="34" charset="0"/>
                <a:cs typeface="Aharoni" panose="02010803020104030203" pitchFamily="2" charset="-79"/>
              </a:rPr>
              <a:t> al </a:t>
            </a:r>
            <a:r>
              <a:rPr lang="en-US" sz="2800" dirty="0" err="1">
                <a:latin typeface="Gill Sans Ultra Bold" panose="020B0A02020104020203" pitchFamily="34" charset="0"/>
                <a:cs typeface="Aharoni" panose="02010803020104030203" pitchFamily="2" charset="-79"/>
              </a:rPr>
              <a:t>portero</a:t>
            </a:r>
            <a:r>
              <a:rPr lang="en-US" sz="2800" dirty="0">
                <a:latin typeface="Gill Sans Ultra Bold" panose="020B0A02020104020203" pitchFamily="34" charset="0"/>
                <a:cs typeface="Aharoni" panose="02010803020104030203" pitchFamily="2" charset="-79"/>
              </a:rPr>
              <a:t> que </a:t>
            </a:r>
            <a:r>
              <a:rPr lang="en-US" sz="2800" dirty="0" err="1">
                <a:latin typeface="Gill Sans Ultra Bold" panose="020B0A02020104020203" pitchFamily="34" charset="0"/>
                <a:cs typeface="Aharoni" panose="02010803020104030203" pitchFamily="2" charset="-79"/>
              </a:rPr>
              <a:t>esté</a:t>
            </a:r>
            <a:r>
              <a:rPr lang="en-US" sz="2800" dirty="0">
                <a:latin typeface="Gill Sans Ultra Bold" panose="020B0A02020104020203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latin typeface="Gill Sans Ultra Bold" panose="020B0A02020104020203" pitchFamily="34" charset="0"/>
                <a:cs typeface="Aharoni" panose="02010803020104030203" pitchFamily="2" charset="-79"/>
              </a:rPr>
              <a:t>velando</a:t>
            </a:r>
            <a:r>
              <a:rPr lang="en-US" sz="2800" dirty="0">
                <a:latin typeface="Gill Sans Ultra Bold" panose="020B0A02020104020203" pitchFamily="34" charset="0"/>
                <a:cs typeface="Aharoni" panose="02010803020104030203" pitchFamily="2" charset="-79"/>
              </a:rPr>
              <a:t>.</a:t>
            </a:r>
          </a:p>
          <a:p>
            <a:endParaRPr lang="en-US" sz="2000" dirty="0">
              <a:latin typeface="Gill Sans Ultra Bold" panose="020B0A020201040202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798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3DABA-A399-4600-832D-BFF5EECA8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75"/>
            <a:ext cx="12191999" cy="61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7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4624C-C4EC-43F2-89DE-4D3A5FE53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23"/>
            <a:ext cx="12192000" cy="64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0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42860-7977-4A36-872F-57D3423D2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992"/>
            <a:ext cx="12217869" cy="6169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07488F-6C73-4991-9372-86796E7FC1F1}"/>
              </a:ext>
            </a:extLst>
          </p:cNvPr>
          <p:cNvSpPr txBox="1"/>
          <p:nvPr/>
        </p:nvSpPr>
        <p:spPr>
          <a:xfrm>
            <a:off x="437322" y="5950226"/>
            <a:ext cx="5380382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ill Sans Ultra Bold" panose="020B0A02020104020203" pitchFamily="34" charset="0"/>
              </a:rPr>
              <a:t>Al </a:t>
            </a:r>
            <a:r>
              <a:rPr lang="en-US" sz="2400" dirty="0" err="1">
                <a:latin typeface="Gill Sans Ultra Bold" panose="020B0A02020104020203" pitchFamily="34" charset="0"/>
              </a:rPr>
              <a:t>cantar</a:t>
            </a:r>
            <a:r>
              <a:rPr lang="en-US" sz="2400" dirty="0">
                <a:latin typeface="Gill Sans Ultra Bold" panose="020B0A02020104020203" pitchFamily="34" charset="0"/>
              </a:rPr>
              <a:t> el </a:t>
            </a:r>
            <a:r>
              <a:rPr lang="en-US" sz="2400" dirty="0" err="1">
                <a:latin typeface="Gill Sans Ultra Bold" panose="020B0A02020104020203" pitchFamily="34" charset="0"/>
              </a:rPr>
              <a:t>gallo</a:t>
            </a:r>
            <a:r>
              <a:rPr lang="en-US" sz="2400" dirty="0">
                <a:latin typeface="Gill Sans Ultra Bold" panose="020B0A02020104020203" pitchFamily="34" charset="0"/>
              </a:rPr>
              <a:t>…</a:t>
            </a:r>
          </a:p>
          <a:p>
            <a:pPr algn="ctr"/>
            <a:endParaRPr lang="en-US" sz="10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0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5E2EB-D043-4C64-B7EE-DFC0B56B8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1"/>
            <a:ext cx="12198625" cy="6099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35771B-463A-4B2C-ABB6-A86D63B5ED8B}"/>
              </a:ext>
            </a:extLst>
          </p:cNvPr>
          <p:cNvSpPr txBox="1"/>
          <p:nvPr/>
        </p:nvSpPr>
        <p:spPr>
          <a:xfrm>
            <a:off x="450574" y="5999945"/>
            <a:ext cx="536713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Gill Sans Ultra Bold" panose="020B0A02020104020203" pitchFamily="34" charset="0"/>
              </a:rPr>
              <a:t>O al </a:t>
            </a:r>
            <a:r>
              <a:rPr lang="en-US" sz="2500" dirty="0" err="1">
                <a:latin typeface="Gill Sans Ultra Bold" panose="020B0A02020104020203" pitchFamily="34" charset="0"/>
              </a:rPr>
              <a:t>amanecer</a:t>
            </a:r>
            <a:r>
              <a:rPr lang="en-US" sz="2500" dirty="0">
                <a:latin typeface="Gill Sans Ultra Bold" panose="020B0A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73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607</Words>
  <Application>Microsoft Office PowerPoint</Application>
  <PresentationFormat>Widescreen</PresentationFormat>
  <Paragraphs>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Berlin Sans FB</vt:lpstr>
      <vt:lpstr>Berlin Sans FB Demi</vt:lpstr>
      <vt:lpstr>Calibri</vt:lpstr>
      <vt:lpstr>Calibri Light</vt:lpstr>
      <vt:lpstr>Comic Sans MS</vt:lpstr>
      <vt:lpstr>Gill Sans Ultra Bold</vt:lpstr>
      <vt:lpstr>Office Theme</vt:lpstr>
      <vt:lpstr>Amigos de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¿Cómo nos preparamos para ir al colegio?</vt:lpstr>
      <vt:lpstr>Si llegamos al colegio sin libros, y lápices o sin hacer la tarea, ¿qué pasa? </vt:lpstr>
      <vt:lpstr>¿Cómo nos preparamos para ir a una fiesta?</vt:lpstr>
      <vt:lpstr>Si llegamos a la fiesta sin bañarnos con ropa sucia y chancletas, ¿cómo nos sentimos? </vt:lpstr>
      <vt:lpstr>Jesús quiere que estemos preparados y nos da el ejemplo de un hombre que se va de viaje y deja su casa a cuidado de otros. </vt:lpstr>
      <vt:lpstr>El hombre espera que le cuiden bien la casa, manteniéndola limpia y el césped cortado.</vt:lpstr>
      <vt:lpstr>Si llega y la casa esta sucia y desordenada y el césped largo lleno de hierba mala, ¿qué haría?</vt:lpstr>
      <vt:lpstr>Se enojaría y posiblemente los echaría de sus cargos.</vt:lpstr>
      <vt:lpstr>¿Para qué quiere Jesús que estemos preparados?</vt:lpstr>
      <vt:lpstr>¿Cómo quiere encontrarnos Jesús?</vt:lpstr>
      <vt:lpstr>¿Como limpiamos nuestro Corazón de pecado?</vt:lpstr>
      <vt:lpstr>PowerPoint Presentation</vt:lpstr>
      <vt:lpstr>Empezamos el Tiempo de Adviento del Ciclo B.</vt:lpstr>
      <vt:lpstr>Durante el Adviento preparamos para recibir a Jesús en nuestro Corazón la mañana de Navidad. </vt:lpstr>
      <vt:lpstr>PowerPoint Presentation</vt:lpstr>
      <vt:lpstr>PowerPoint Presentation</vt:lpstr>
      <vt:lpstr>La Corona de Adviento</vt:lpstr>
      <vt:lpstr>Fiesta de San Andres, Apostol Noviembre 30 https://youtu.be/XDy589RSJi0</vt:lpstr>
      <vt:lpstr>Oracion  Jesusito, Gracias por todo lo que hiciste para abrirnos las puertas del Cielo.  Ayúdame a devolver ese gran amor con mucho amor a Ti y a mis hermanos y hermanas. Ayúdame a siempre seguirte y a estar alerta y listo(a) para cuando me vengas a buscar.  Te quiero mucho. Amen.  Canción: Adviento Llego, Unai Quirós, https://youtu.be/bCESJ4JPJ44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245</cp:revision>
  <dcterms:created xsi:type="dcterms:W3CDTF">2020-07-14T14:58:41Z</dcterms:created>
  <dcterms:modified xsi:type="dcterms:W3CDTF">2021-08-26T17:45:19Z</dcterms:modified>
</cp:coreProperties>
</file>