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10" r:id="rId3"/>
    <p:sldId id="308" r:id="rId4"/>
    <p:sldId id="309" r:id="rId5"/>
    <p:sldId id="312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0" r:id="rId19"/>
    <p:sldId id="331" r:id="rId20"/>
    <p:sldId id="296" r:id="rId21"/>
    <p:sldId id="270" r:id="rId22"/>
    <p:sldId id="293" r:id="rId23"/>
    <p:sldId id="294" r:id="rId24"/>
    <p:sldId id="332" r:id="rId25"/>
    <p:sldId id="333" r:id="rId26"/>
    <p:sldId id="334" r:id="rId27"/>
    <p:sldId id="3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pLMUjM4fGQ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rubIhAu8ZQ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Amigos de Jesús y </a:t>
            </a:r>
            <a:r>
              <a:rPr lang="en-US" dirty="0" err="1">
                <a:latin typeface="Comic Sans MS" panose="030F0702030302020204" pitchFamily="66" charset="0"/>
              </a:rPr>
              <a:t>María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164093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Grupo de </a:t>
            </a:r>
            <a:r>
              <a:rPr lang="en-US" sz="2800" dirty="0" err="1">
                <a:latin typeface="Comic Sans MS" panose="030F0702030302020204" pitchFamily="66" charset="0"/>
              </a:rPr>
              <a:t>Oración</a:t>
            </a:r>
            <a:r>
              <a:rPr lang="en-US" sz="2800" dirty="0">
                <a:latin typeface="Comic Sans MS" panose="030F0702030302020204" pitchFamily="66" charset="0"/>
              </a:rPr>
              <a:t> para </a:t>
            </a:r>
            <a:r>
              <a:rPr lang="en-US" sz="2800" dirty="0" err="1">
                <a:latin typeface="Comic Sans MS" panose="030F0702030302020204" pitchFamily="66" charset="0"/>
              </a:rPr>
              <a:t>Niños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Ciclo</a:t>
            </a:r>
            <a:r>
              <a:rPr lang="en-US" sz="2800" dirty="0">
                <a:latin typeface="Comic Sans MS" panose="030F0702030302020204" pitchFamily="66" charset="0"/>
              </a:rPr>
              <a:t> B - II Domingo de </a:t>
            </a:r>
            <a:r>
              <a:rPr lang="en-US" sz="2800">
                <a:latin typeface="Comic Sans MS" panose="030F0702030302020204" pitchFamily="66" charset="0"/>
              </a:rPr>
              <a:t>Adviento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s-ES" sz="2800" dirty="0">
                <a:latin typeface="Comic Sans MS" panose="030F0702030302020204" pitchFamily="66" charset="0"/>
              </a:rPr>
              <a:t>Preparen el Camino del Señor - Marcos 1, 1-8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713232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45F09-9F37-4F5B-B64A-350A6978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59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8FED3-6F1F-4612-84B1-D2BB287B7B0F}"/>
              </a:ext>
            </a:extLst>
          </p:cNvPr>
          <p:cNvSpPr txBox="1"/>
          <p:nvPr/>
        </p:nvSpPr>
        <p:spPr>
          <a:xfrm>
            <a:off x="655320" y="6324600"/>
            <a:ext cx="3992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PALABRA DE DIOS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D9338-E264-4202-AE68-8B4902D02B76}"/>
              </a:ext>
            </a:extLst>
          </p:cNvPr>
          <p:cNvSpPr txBox="1"/>
          <p:nvPr/>
        </p:nvSpPr>
        <p:spPr>
          <a:xfrm>
            <a:off x="5425440" y="6324600"/>
            <a:ext cx="6111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GLORIA A TI SEÑOR JESÚS</a:t>
            </a:r>
          </a:p>
        </p:txBody>
      </p:sp>
    </p:spTree>
    <p:extLst>
      <p:ext uri="{BB962C8B-B14F-4D97-AF65-F5344CB8AC3E}">
        <p14:creationId xmlns:p14="http://schemas.microsoft.com/office/powerpoint/2010/main" val="22417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F2CB4B-E4F7-404B-BB11-1D4051CF14E1}"/>
              </a:ext>
            </a:extLst>
          </p:cNvPr>
          <p:cNvSpPr txBox="1"/>
          <p:nvPr/>
        </p:nvSpPr>
        <p:spPr>
          <a:xfrm>
            <a:off x="6791739" y="724313"/>
            <a:ext cx="489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¿Quién era </a:t>
            </a:r>
          </a:p>
          <a:p>
            <a:pPr algn="ctr"/>
            <a:r>
              <a:rPr lang="es-ES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 Juan El Bautista?</a:t>
            </a:r>
            <a:r>
              <a:rPr lang="es-E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0405B-AF6A-4AA4-A44F-B6A207C2BB76}"/>
              </a:ext>
            </a:extLst>
          </p:cNvPr>
          <p:cNvSpPr txBox="1"/>
          <p:nvPr/>
        </p:nvSpPr>
        <p:spPr>
          <a:xfrm>
            <a:off x="6612835" y="3208567"/>
            <a:ext cx="5247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primo de Jesús, hijo de Santa Isabel y 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San Zacarías; protagonista en la Visitación.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ontemplar los iconos. 2- La Visitación. | Virgen Peregrina del Barrio San  José">
            <a:extLst>
              <a:ext uri="{FF2B5EF4-FFF2-40B4-BE49-F238E27FC236}">
                <a16:creationId xmlns:a16="http://schemas.microsoft.com/office/drawing/2014/main" id="{F94D7CF1-02A4-49D3-B36C-CA0D1B54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2" y="141218"/>
            <a:ext cx="6177171" cy="6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EAC7F-3532-429A-9305-C3920B4054E5}"/>
              </a:ext>
            </a:extLst>
          </p:cNvPr>
          <p:cNvSpPr txBox="1"/>
          <p:nvPr/>
        </p:nvSpPr>
        <p:spPr>
          <a:xfrm>
            <a:off x="424070" y="225287"/>
            <a:ext cx="1159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vestía con pelo de camello y se alimentaba de saltamontes y miel?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EE31B-715D-43F2-B3D0-2D3381981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5" y="1004676"/>
            <a:ext cx="5725324" cy="342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C5B3C-BE3E-4C94-8A9E-681E2B0F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91" y="1919077"/>
            <a:ext cx="5544324" cy="3421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12549-72E9-49A3-926D-76DDD3BCBEAD}"/>
              </a:ext>
            </a:extLst>
          </p:cNvPr>
          <p:cNvSpPr txBox="1"/>
          <p:nvPr/>
        </p:nvSpPr>
        <p:spPr>
          <a:xfrm>
            <a:off x="347677" y="5741755"/>
            <a:ext cx="1149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No le importaba las apariencias; dedicaba toda su vida a acercarse a Dios orando y haciendo sacrificio porque Dios le había dado una misión especial.</a:t>
            </a:r>
            <a:endParaRPr lang="en-US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CFF25-65E6-49AB-92CD-9D3A0249F797}"/>
              </a:ext>
            </a:extLst>
          </p:cNvPr>
          <p:cNvSpPr txBox="1"/>
          <p:nvPr/>
        </p:nvSpPr>
        <p:spPr>
          <a:xfrm>
            <a:off x="3922644" y="168845"/>
            <a:ext cx="416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 era su misión?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3C372-8364-40AA-818B-05935290BA76}"/>
              </a:ext>
            </a:extLst>
          </p:cNvPr>
          <p:cNvSpPr txBox="1"/>
          <p:nvPr/>
        </p:nvSpPr>
        <p:spPr>
          <a:xfrm>
            <a:off x="344557" y="5735048"/>
            <a:ext cx="11105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Él fue profeta o mensajero de Dios anunciando a Su Pueblo que se preparen para la venida del Salvador.</a:t>
            </a:r>
            <a:endParaRPr lang="en-US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5BD33-A647-412E-9CED-09C72F862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" y="795131"/>
            <a:ext cx="12171336" cy="47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6DB47-DB10-4937-BD39-88D8729B018D}"/>
              </a:ext>
            </a:extLst>
          </p:cNvPr>
          <p:cNvSpPr txBox="1"/>
          <p:nvPr/>
        </p:nvSpPr>
        <p:spPr>
          <a:xfrm>
            <a:off x="3220278" y="5480"/>
            <a:ext cx="575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dice que se preparen?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2112E-9B6A-47E3-8CE3-D2B60FAA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700"/>
            <a:ext cx="12192000" cy="5642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945B2-03DA-4200-95DB-24724F9745D9}"/>
              </a:ext>
            </a:extLst>
          </p:cNvPr>
          <p:cNvSpPr txBox="1"/>
          <p:nvPr/>
        </p:nvSpPr>
        <p:spPr>
          <a:xfrm>
            <a:off x="2584174" y="6324061"/>
            <a:ext cx="665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Confiesen sus pecados y bautícense.</a:t>
            </a:r>
            <a:endParaRPr lang="en-US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B3EA-2B9D-48F5-B7B6-84C98F15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350" y="-1"/>
            <a:ext cx="4244340" cy="234696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Nuestro corazón se mancha cuando pecamos y sacamos a Jesús.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082" name="Picture 10" descr="Simbolo de corazon - Descargar PNG/SVG transparente">
            <a:extLst>
              <a:ext uri="{FF2B5EF4-FFF2-40B4-BE49-F238E27FC236}">
                <a16:creationId xmlns:a16="http://schemas.microsoft.com/office/drawing/2014/main" id="{4239C75A-CC3E-47AB-A5D3-130366A7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182563"/>
            <a:ext cx="6911340" cy="69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Corazón Negro De La Tinta. Resumen Ilustración Vectorial. Ilustraciones  Vectoriales, Clip Art Vectorizado Libre De Derechos. Image 22303454.">
            <a:extLst>
              <a:ext uri="{FF2B5EF4-FFF2-40B4-BE49-F238E27FC236}">
                <a16:creationId xmlns:a16="http://schemas.microsoft.com/office/drawing/2014/main" id="{C247660B-86EA-479B-B040-5425D9E7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0"/>
            <a:ext cx="7543800" cy="66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Baby Jesus Images Free posted by John Cunningham">
            <a:extLst>
              <a:ext uri="{FF2B5EF4-FFF2-40B4-BE49-F238E27FC236}">
                <a16:creationId xmlns:a16="http://schemas.microsoft.com/office/drawing/2014/main" id="{7FB8B4F5-B0E1-46F1-8859-4AF40B3B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2052637"/>
            <a:ext cx="22479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3E0647-C016-49DA-946A-3BFF6512B339}"/>
              </a:ext>
            </a:extLst>
          </p:cNvPr>
          <p:cNvSpPr txBox="1"/>
          <p:nvPr/>
        </p:nvSpPr>
        <p:spPr>
          <a:xfrm>
            <a:off x="8027670" y="2362201"/>
            <a:ext cx="3695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Cuando confesamos sinceramente nuestros pecados a Dios, Él nos perdona y limpia nuestro corazón para recibir a Jesús nuestro Rey con amor.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00BE-32A6-4C2D-8085-AB3CBAB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"/>
            <a:ext cx="11811000" cy="960120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dice Juan, que él bautiza con agua, pero vendrá otro </a:t>
            </a:r>
            <a:b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bautizará con el fuego del Espíritu Santo?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Pouring Water Clip Art at Clker.com - vector clip art online, royalty free  &amp; public domain">
            <a:extLst>
              <a:ext uri="{FF2B5EF4-FFF2-40B4-BE49-F238E27FC236}">
                <a16:creationId xmlns:a16="http://schemas.microsoft.com/office/drawing/2014/main" id="{3070109F-8FF0-407F-B960-1D096BF8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6360"/>
            <a:ext cx="438912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D3324-BD1F-441B-8B40-450EB4C5A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84" y="1158839"/>
            <a:ext cx="3658111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CF0C-F0E3-4B90-8FD5-B6616298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730"/>
            <a:ext cx="12298680" cy="82296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…Porque el bautizo de Juan es solo simbólico de la conversión. </a:t>
            </a:r>
            <a:endParaRPr lang="en-US" sz="3200" dirty="0"/>
          </a:p>
        </p:txBody>
      </p:sp>
      <p:pic>
        <p:nvPicPr>
          <p:cNvPr id="1026" name="Picture 2" descr="Symbols: A Universal Language: Piercy, Joseph: 9781782437697: Amazon.com:  Books">
            <a:extLst>
              <a:ext uri="{FF2B5EF4-FFF2-40B4-BE49-F238E27FC236}">
                <a16:creationId xmlns:a16="http://schemas.microsoft.com/office/drawing/2014/main" id="{24C286CF-69C2-4BD8-84BF-8660D39D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1" y="1179195"/>
            <a:ext cx="2941319" cy="5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oji brazo png » PNG Image">
            <a:extLst>
              <a:ext uri="{FF2B5EF4-FFF2-40B4-BE49-F238E27FC236}">
                <a16:creationId xmlns:a16="http://schemas.microsoft.com/office/drawing/2014/main" id="{9818B809-3DB4-456E-94FB-71E38B2B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93470"/>
            <a:ext cx="5764530" cy="57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E0F05B5D-41E0-4781-AF04-E19D8370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EF3DE-D0A3-4DF3-9903-C1EE3AC1209B}"/>
              </a:ext>
            </a:extLst>
          </p:cNvPr>
          <p:cNvSpPr txBox="1"/>
          <p:nvPr/>
        </p:nvSpPr>
        <p:spPr>
          <a:xfrm>
            <a:off x="9479280" y="2367171"/>
            <a:ext cx="2255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¡NO TIENE PODER!</a:t>
            </a:r>
          </a:p>
        </p:txBody>
      </p:sp>
    </p:spTree>
    <p:extLst>
      <p:ext uri="{BB962C8B-B14F-4D97-AF65-F5344CB8AC3E}">
        <p14:creationId xmlns:p14="http://schemas.microsoft.com/office/powerpoint/2010/main" val="33148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0821-379C-427C-B869-AAE62AFF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1285"/>
            <a:ext cx="11597640" cy="101933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Pero el bautizo del Salvador, de Dios mismo, tiene el poder de perdonar nuestros pecados y darnos Vida Eterna.</a:t>
            </a:r>
            <a:endParaRPr lang="en-US" sz="32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imbolo de corazon - Descargar PNG/SVG transparente">
            <a:extLst>
              <a:ext uri="{FF2B5EF4-FFF2-40B4-BE49-F238E27FC236}">
                <a16:creationId xmlns:a16="http://schemas.microsoft.com/office/drawing/2014/main" id="{B9995AEB-98EC-4A1F-AB0F-A4183E74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4" y="1076485"/>
            <a:ext cx="5905183" cy="5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 descr="Corazón Negro De La Tinta. Resumen Ilustración Vectorial. Ilustraciones  Vectoriales, Clip Art Vectorizado Libre De Derechos. Image 22303454.">
            <a:extLst>
              <a:ext uri="{FF2B5EF4-FFF2-40B4-BE49-F238E27FC236}">
                <a16:creationId xmlns:a16="http://schemas.microsoft.com/office/drawing/2014/main" id="{1EDA3FEB-51A2-46B1-8B8E-62EB60B8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1446848"/>
            <a:ext cx="5908740" cy="52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e Es La Vida Eterna Para Niños - Noticias Niños">
            <a:extLst>
              <a:ext uri="{FF2B5EF4-FFF2-40B4-BE49-F238E27FC236}">
                <a16:creationId xmlns:a16="http://schemas.microsoft.com/office/drawing/2014/main" id="{43EF0509-2F25-4811-A07B-462B79A6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83" y="1446848"/>
            <a:ext cx="5664897" cy="52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230-CEF3-4B89-9FD4-17E7BCE0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207008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Empezamos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el </a:t>
            </a:r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Tiempo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Adviento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del </a:t>
            </a:r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Ciclo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B.</a:t>
            </a:r>
            <a:endParaRPr lang="es-419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B3F43-E4A5-4F45-AADE-F669E01322A2}"/>
              </a:ext>
            </a:extLst>
          </p:cNvPr>
          <p:cNvSpPr txBox="1"/>
          <p:nvPr/>
        </p:nvSpPr>
        <p:spPr>
          <a:xfrm>
            <a:off x="6903720" y="1212160"/>
            <a:ext cx="528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Adviento es el comienzo del año litúrgico. (La Liturgia es la misa.) </a:t>
            </a:r>
          </a:p>
          <a:p>
            <a:pPr algn="ctr"/>
            <a:endParaRPr lang="es-419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Comienza después de la Fiesta de Cristo Rey, el domingo pasado. </a:t>
            </a:r>
          </a:p>
          <a:p>
            <a:pPr algn="ctr"/>
            <a:endParaRPr lang="es-419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Hay 3 ciclos anuales del año litúrgico: A, B, y C que determinan las lecturas que leemos en la misa. </a:t>
            </a:r>
          </a:p>
          <a:p>
            <a:pPr algn="ctr"/>
            <a:endParaRPr lang="es-419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Si todos los días lees las lecturas diarias de la misa durante los 3 ciclos, has leído toda la biblia.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C475-2443-4FA4-8696-38913AAF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71216"/>
            <a:ext cx="5568473" cy="5755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C84AF-602D-42A8-8888-0832F802AEEC}"/>
              </a:ext>
            </a:extLst>
          </p:cNvPr>
          <p:cNvCxnSpPr/>
          <p:nvPr/>
        </p:nvCxnSpPr>
        <p:spPr>
          <a:xfrm>
            <a:off x="158273" y="1981200"/>
            <a:ext cx="822960" cy="11125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8E9657-C124-433B-A8FA-A5D44F965D37}"/>
              </a:ext>
            </a:extLst>
          </p:cNvPr>
          <p:cNvSpPr txBox="1"/>
          <p:nvPr/>
        </p:nvSpPr>
        <p:spPr>
          <a:xfrm>
            <a:off x="2468879" y="5897880"/>
            <a:ext cx="72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D9F20-8C0E-4977-AE79-ED65586E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" y="115007"/>
            <a:ext cx="12165143" cy="6331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302D2-A06E-499D-8809-94A527B571EE}"/>
              </a:ext>
            </a:extLst>
          </p:cNvPr>
          <p:cNvSpPr txBox="1"/>
          <p:nvPr/>
        </p:nvSpPr>
        <p:spPr>
          <a:xfrm>
            <a:off x="662609" y="5738191"/>
            <a:ext cx="75007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Éste es el principio del Evangelio de Jesucristo, Hijo de Dios. En el libro del profeta Isaías está escrito:</a:t>
            </a:r>
            <a:endParaRPr lang="en-US" sz="20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1DE42-2AC8-4693-8B55-5233EFE2AAC3}"/>
              </a:ext>
            </a:extLst>
          </p:cNvPr>
          <p:cNvSpPr txBox="1"/>
          <p:nvPr/>
        </p:nvSpPr>
        <p:spPr>
          <a:xfrm>
            <a:off x="9518073" y="4017818"/>
            <a:ext cx="2286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Nota: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El </a:t>
            </a:r>
            <a:r>
              <a:rPr lang="es-PA" dirty="0">
                <a:latin typeface="Comic Sans MS" panose="030F0702030302020204" pitchFamily="66" charset="0"/>
              </a:rPr>
              <a:t>Profeta Isaías </a:t>
            </a:r>
            <a:r>
              <a:rPr lang="es-PA" sz="1800" dirty="0">
                <a:latin typeface="Comic Sans MS" panose="030F0702030302020204" pitchFamily="66" charset="0"/>
              </a:rPr>
              <a:t>vivió 765 años antes de Cristo.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Simbolo de corazon - Descargar PNG/SVG transparente">
            <a:extLst>
              <a:ext uri="{FF2B5EF4-FFF2-40B4-BE49-F238E27FC236}">
                <a16:creationId xmlns:a16="http://schemas.microsoft.com/office/drawing/2014/main" id="{A7FD621E-1876-41FF-B3AC-BD1BB304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02" y="270494"/>
            <a:ext cx="6126993" cy="612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26B20-1E2E-4FAA-BEF1-E694DEF8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0513"/>
            <a:ext cx="3221766" cy="5936974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>
                <a:solidFill>
                  <a:srgbClr val="7030A0"/>
                </a:solidFill>
                <a:latin typeface="Comic Sans MS" panose="030F0702030302020204" pitchFamily="66" charset="0"/>
              </a:rPr>
              <a:t>Durante el Adviento preparamos nuestro Corazón para recibir a Jesús en nuestro Corazón la mañana de Navidad.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11B7-4647-4510-8D90-C2822F21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55" y="1819586"/>
            <a:ext cx="2551179" cy="266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171EA-A27A-4CD6-A61C-44EC31F6135F}"/>
              </a:ext>
            </a:extLst>
          </p:cNvPr>
          <p:cNvSpPr txBox="1"/>
          <p:nvPr/>
        </p:nvSpPr>
        <p:spPr>
          <a:xfrm>
            <a:off x="9571085" y="69951"/>
            <a:ext cx="185530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Orar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Más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80C61-DB69-4BC1-AB3F-7E3E314C6679}"/>
              </a:ext>
            </a:extLst>
          </p:cNvPr>
          <p:cNvSpPr txBox="1"/>
          <p:nvPr/>
        </p:nvSpPr>
        <p:spPr>
          <a:xfrm>
            <a:off x="8755276" y="2388570"/>
            <a:ext cx="34059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Ayudar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a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Otros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6F4E4-71C2-4E08-AE19-4B67E8D79356}"/>
              </a:ext>
            </a:extLst>
          </p:cNvPr>
          <p:cNvSpPr txBox="1"/>
          <p:nvPr/>
        </p:nvSpPr>
        <p:spPr>
          <a:xfrm>
            <a:off x="6577181" y="4775089"/>
            <a:ext cx="632031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Hacer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Pequeños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Sacrificios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C542A-C647-4021-935B-1CCA4E82D8B6}"/>
              </a:ext>
            </a:extLst>
          </p:cNvPr>
          <p:cNvSpPr txBox="1"/>
          <p:nvPr/>
        </p:nvSpPr>
        <p:spPr>
          <a:xfrm>
            <a:off x="5002092" y="198903"/>
            <a:ext cx="185530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1026" name="Picture 2" descr="Pin en Jardín de infantes">
            <a:extLst>
              <a:ext uri="{FF2B5EF4-FFF2-40B4-BE49-F238E27FC236}">
                <a16:creationId xmlns:a16="http://schemas.microsoft.com/office/drawing/2014/main" id="{49E15016-A919-48C7-B1FE-90BC5F3E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32" y="630038"/>
            <a:ext cx="2061015" cy="1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es de stock de Niño limpiando, ilustraciones de Niño limpiando sin  royalties | Depositphotos®">
            <a:extLst>
              <a:ext uri="{FF2B5EF4-FFF2-40B4-BE49-F238E27FC236}">
                <a16:creationId xmlns:a16="http://schemas.microsoft.com/office/drawing/2014/main" id="{076F4FBB-E42E-4E48-AD2E-25F67564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95" y="2907774"/>
            <a:ext cx="2646670" cy="182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, diabetes, diet, food, no, sugarfree icon - Download on Iconfinder">
            <a:extLst>
              <a:ext uri="{FF2B5EF4-FFF2-40B4-BE49-F238E27FC236}">
                <a16:creationId xmlns:a16="http://schemas.microsoft.com/office/drawing/2014/main" id="{908C42EF-CF10-4EF9-8A9A-58DA7742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50" y="5359060"/>
            <a:ext cx="1498940" cy="14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Video Games Images, Stock Photos &amp; Vectors | Shutterstock">
            <a:extLst>
              <a:ext uri="{FF2B5EF4-FFF2-40B4-BE49-F238E27FC236}">
                <a16:creationId xmlns:a16="http://schemas.microsoft.com/office/drawing/2014/main" id="{D216E9F3-13A6-496B-B7EF-9493BFCF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07" y="5446792"/>
            <a:ext cx="1498940" cy="14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7FA10B-756C-4BA8-9FDA-2F42B9A4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5" y="57656"/>
            <a:ext cx="80962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3F908-09E3-49F2-9EC8-233292F97044}"/>
              </a:ext>
            </a:extLst>
          </p:cNvPr>
          <p:cNvSpPr txBox="1"/>
          <p:nvPr/>
        </p:nvSpPr>
        <p:spPr>
          <a:xfrm>
            <a:off x="2729947" y="165377"/>
            <a:ext cx="67718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LOS SÍMBOLOS DE LA CORONA DE ADVIENTO</a:t>
            </a:r>
          </a:p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Pegar los cuadros con los símbolos que describen.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20E6-A47A-4ECB-9ED8-28C3DB8AE4BC}"/>
              </a:ext>
            </a:extLst>
          </p:cNvPr>
          <p:cNvSpPr txBox="1"/>
          <p:nvPr/>
        </p:nvSpPr>
        <p:spPr>
          <a:xfrm>
            <a:off x="6096000" y="835751"/>
            <a:ext cx="2173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Las hojas </a:t>
            </a:r>
            <a:r>
              <a:rPr lang="en-US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verdes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AB11A-CD3A-44BC-8E6A-C53192D70B92}"/>
              </a:ext>
            </a:extLst>
          </p:cNvPr>
          <p:cNvSpPr txBox="1"/>
          <p:nvPr/>
        </p:nvSpPr>
        <p:spPr>
          <a:xfrm>
            <a:off x="8083826" y="2631420"/>
            <a:ext cx="2173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Las 4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velas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F0082-E5FB-41D7-BF58-81B7DFA7157F}"/>
              </a:ext>
            </a:extLst>
          </p:cNvPr>
          <p:cNvSpPr txBox="1"/>
          <p:nvPr/>
        </p:nvSpPr>
        <p:spPr>
          <a:xfrm>
            <a:off x="2157855" y="1439568"/>
            <a:ext cx="23787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La forma circular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F3DB1-7C7F-4AAE-80E9-B6F26B682996}"/>
              </a:ext>
            </a:extLst>
          </p:cNvPr>
          <p:cNvSpPr txBox="1"/>
          <p:nvPr/>
        </p:nvSpPr>
        <p:spPr>
          <a:xfrm>
            <a:off x="2157855" y="3174405"/>
            <a:ext cx="20497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El laso rojo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2953F-0D94-4397-8377-AE516CAA96FC}"/>
              </a:ext>
            </a:extLst>
          </p:cNvPr>
          <p:cNvSpPr/>
          <p:nvPr/>
        </p:nvSpPr>
        <p:spPr>
          <a:xfrm>
            <a:off x="2544417" y="5142251"/>
            <a:ext cx="1489745" cy="15758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1FD04-9292-4418-92CE-38976EFD1E1C}"/>
              </a:ext>
            </a:extLst>
          </p:cNvPr>
          <p:cNvSpPr txBox="1"/>
          <p:nvPr/>
        </p:nvSpPr>
        <p:spPr>
          <a:xfrm>
            <a:off x="2662561" y="5208593"/>
            <a:ext cx="125345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 err="1">
                <a:latin typeface="Comic Sans MS" panose="030F0702030302020204" pitchFamily="66" charset="0"/>
              </a:rPr>
              <a:t>Representa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nuestro</a:t>
            </a:r>
            <a:r>
              <a:rPr lang="en-US" sz="1400" b="1" dirty="0">
                <a:latin typeface="Comic Sans MS" panose="030F0702030302020204" pitchFamily="66" charset="0"/>
              </a:rPr>
              <a:t> amor por Dios que </a:t>
            </a:r>
            <a:r>
              <a:rPr lang="en-US" sz="1400" b="1" dirty="0" err="1">
                <a:latin typeface="Comic Sans MS" panose="030F0702030302020204" pitchFamily="66" charset="0"/>
              </a:rPr>
              <a:t>nos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envuelve</a:t>
            </a:r>
            <a:r>
              <a:rPr lang="en-US" sz="14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B0844-F47C-4A62-B1F7-50B507F631BA}"/>
              </a:ext>
            </a:extLst>
          </p:cNvPr>
          <p:cNvSpPr/>
          <p:nvPr/>
        </p:nvSpPr>
        <p:spPr>
          <a:xfrm>
            <a:off x="4314707" y="5222334"/>
            <a:ext cx="155050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334C8-BBEE-4AE8-A7A6-D2C7F2DC60B1}"/>
              </a:ext>
            </a:extLst>
          </p:cNvPr>
          <p:cNvSpPr txBox="1"/>
          <p:nvPr/>
        </p:nvSpPr>
        <p:spPr>
          <a:xfrm>
            <a:off x="4493611" y="5424037"/>
            <a:ext cx="11926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 err="1">
                <a:latin typeface="Comic Sans MS" panose="030F0702030302020204" pitchFamily="66" charset="0"/>
              </a:rPr>
              <a:t>Representael</a:t>
            </a:r>
            <a:r>
              <a:rPr lang="en-US" sz="1400" b="1" dirty="0">
                <a:latin typeface="Comic Sans MS" panose="030F0702030302020204" pitchFamily="66" charset="0"/>
              </a:rPr>
              <a:t> color de </a:t>
            </a:r>
            <a:r>
              <a:rPr lang="en-US" sz="1400" b="1" dirty="0" err="1">
                <a:latin typeface="Comic Sans MS" panose="030F0702030302020204" pitchFamily="66" charset="0"/>
              </a:rPr>
              <a:t>esperanza</a:t>
            </a:r>
            <a:r>
              <a:rPr lang="en-US" sz="1400" b="1" dirty="0">
                <a:latin typeface="Comic Sans MS" panose="030F0702030302020204" pitchFamily="66" charset="0"/>
              </a:rPr>
              <a:t> y </a:t>
            </a:r>
            <a:r>
              <a:rPr lang="en-US" sz="1400" b="1" dirty="0" err="1">
                <a:latin typeface="Comic Sans MS" panose="030F0702030302020204" pitchFamily="66" charset="0"/>
              </a:rPr>
              <a:t>vida</a:t>
            </a:r>
            <a:r>
              <a:rPr lang="en-US" sz="1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3A9833-B85D-45C8-84BA-A1DA03425880}"/>
              </a:ext>
            </a:extLst>
          </p:cNvPr>
          <p:cNvSpPr/>
          <p:nvPr/>
        </p:nvSpPr>
        <p:spPr>
          <a:xfrm>
            <a:off x="7936926" y="5126885"/>
            <a:ext cx="2024331" cy="157589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6396-2C7A-44A9-9955-ADB6E4ED4293}"/>
              </a:ext>
            </a:extLst>
          </p:cNvPr>
          <p:cNvSpPr txBox="1"/>
          <p:nvPr/>
        </p:nvSpPr>
        <p:spPr>
          <a:xfrm>
            <a:off x="8046195" y="5300925"/>
            <a:ext cx="18409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CO" sz="1200" b="1" dirty="0">
                <a:latin typeface="Comic Sans MS" panose="030F0702030302020204" pitchFamily="66" charset="0"/>
              </a:rPr>
              <a:t>Es signo del amor eterno de Dios que no tiene principio ni fin y nuestro amor al prójimo que no debe de terminar.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785D0C-487B-4A1F-A4B8-3FDDA1E5B1F1}"/>
              </a:ext>
            </a:extLst>
          </p:cNvPr>
          <p:cNvSpPr/>
          <p:nvPr/>
        </p:nvSpPr>
        <p:spPr>
          <a:xfrm>
            <a:off x="6060619" y="5084595"/>
            <a:ext cx="1790168" cy="17157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B150B-9E69-41AA-9A03-BFE4058DBAAA}"/>
              </a:ext>
            </a:extLst>
          </p:cNvPr>
          <p:cNvSpPr txBox="1"/>
          <p:nvPr/>
        </p:nvSpPr>
        <p:spPr>
          <a:xfrm>
            <a:off x="6120313" y="5199907"/>
            <a:ext cx="1670780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1300" b="1" dirty="0">
                <a:latin typeface="Comic Sans MS" panose="030F0702030302020204" pitchFamily="66" charset="0"/>
              </a:rPr>
              <a:t>Representa la luz de Cristo que ilumina la oscuridad  provocado por el pecado que nos separa de Dios</a:t>
            </a:r>
            <a:r>
              <a:rPr lang="en-US" sz="1300" b="1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683AA7-4FAD-4490-87B8-A39C761C6CFA}"/>
              </a:ext>
            </a:extLst>
          </p:cNvPr>
          <p:cNvCxnSpPr>
            <a:cxnSpLocks/>
          </p:cNvCxnSpPr>
          <p:nvPr/>
        </p:nvCxnSpPr>
        <p:spPr>
          <a:xfrm flipV="1">
            <a:off x="3120887" y="4055165"/>
            <a:ext cx="695739" cy="867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BE324D-F94C-47EC-A352-D8029C433222}"/>
              </a:ext>
            </a:extLst>
          </p:cNvPr>
          <p:cNvCxnSpPr/>
          <p:nvPr/>
        </p:nvCxnSpPr>
        <p:spPr>
          <a:xfrm flipV="1">
            <a:off x="4536620" y="3543737"/>
            <a:ext cx="817258" cy="146558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E4F2B7-2E18-468D-8860-A27D2E60A86A}"/>
              </a:ext>
            </a:extLst>
          </p:cNvPr>
          <p:cNvCxnSpPr/>
          <p:nvPr/>
        </p:nvCxnSpPr>
        <p:spPr>
          <a:xfrm flipV="1">
            <a:off x="6732104" y="3248468"/>
            <a:ext cx="725557" cy="189378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C0765A-27A1-4571-A281-AA3C72D74BFA}"/>
              </a:ext>
            </a:extLst>
          </p:cNvPr>
          <p:cNvCxnSpPr/>
          <p:nvPr/>
        </p:nvCxnSpPr>
        <p:spPr>
          <a:xfrm flipH="1" flipV="1">
            <a:off x="4438355" y="1833400"/>
            <a:ext cx="4583624" cy="31935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8E4834-732D-46B6-9DD0-4FDAA13895B4}"/>
              </a:ext>
            </a:extLst>
          </p:cNvPr>
          <p:cNvSpPr txBox="1"/>
          <p:nvPr/>
        </p:nvSpPr>
        <p:spPr>
          <a:xfrm>
            <a:off x="-14910" y="1585276"/>
            <a:ext cx="2208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La Corona de Adviento nos ayuda a marcar el Tiempo de Adviento, Tiempo de Preparación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5EF5A-5E76-42F7-8838-D86F917E935F}"/>
              </a:ext>
            </a:extLst>
          </p:cNvPr>
          <p:cNvSpPr txBox="1"/>
          <p:nvPr/>
        </p:nvSpPr>
        <p:spPr>
          <a:xfrm>
            <a:off x="10347319" y="619860"/>
            <a:ext cx="1798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 color morado, que el sacerdote usa durante la misa, significa preparación y penitencia.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B865E-FE5F-45F7-94C5-156112FFBE78}"/>
              </a:ext>
            </a:extLst>
          </p:cNvPr>
          <p:cNvSpPr txBox="1"/>
          <p:nvPr/>
        </p:nvSpPr>
        <p:spPr>
          <a:xfrm>
            <a:off x="10347319" y="4047982"/>
            <a:ext cx="1707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Instrucción: Conectar los símbolos con su descripción.</a:t>
            </a:r>
          </a:p>
        </p:txBody>
      </p:sp>
    </p:spTree>
    <p:extLst>
      <p:ext uri="{BB962C8B-B14F-4D97-AF65-F5344CB8AC3E}">
        <p14:creationId xmlns:p14="http://schemas.microsoft.com/office/powerpoint/2010/main" val="35695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23206-9BF1-4D4B-8AC3-56FC5BDC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77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180A6-A913-4C97-9C1B-FA7C4E6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92" y="29817"/>
            <a:ext cx="4871829" cy="71893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La Corona de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Adviento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26099-20D8-413A-90E8-6C33D947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1" y="748747"/>
            <a:ext cx="5462672" cy="59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89F6-CB0A-4C83-BC3B-EAF8B24A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728914"/>
            <a:ext cx="3581400" cy="2834957"/>
          </a:xfrm>
        </p:spPr>
        <p:txBody>
          <a:bodyPr>
            <a:normAutofit fontScale="90000"/>
          </a:bodyPr>
          <a:lstStyle/>
          <a:p>
            <a:pPr algn="ctr"/>
            <a:r>
              <a:rPr lang="es-PA" sz="3000" dirty="0">
                <a:latin typeface="Comic Sans MS" panose="030F0702030302020204" pitchFamily="66" charset="0"/>
              </a:rPr>
              <a:t>¿Quién era el Profeta Isaías que vivió 765 años antes de Cristo y que predijo el nacimiento y sufrimiento del Salvador?</a:t>
            </a:r>
          </a:p>
        </p:txBody>
      </p:sp>
      <p:pic>
        <p:nvPicPr>
          <p:cNvPr id="4100" name="Picture 4" descr="Biblia para Niños. presenta. Isaías Ve el Futuro - PDF Descargar libre">
            <a:extLst>
              <a:ext uri="{FF2B5EF4-FFF2-40B4-BE49-F238E27FC236}">
                <a16:creationId xmlns:a16="http://schemas.microsoft.com/office/drawing/2014/main" id="{033B9CCF-528B-4D9F-ADB0-606BA152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57671"/>
            <a:ext cx="7756842" cy="59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72C66-B960-4C37-A3FD-A34408BF5D6E}"/>
              </a:ext>
            </a:extLst>
          </p:cNvPr>
          <p:cNvSpPr txBox="1"/>
          <p:nvPr/>
        </p:nvSpPr>
        <p:spPr>
          <a:xfrm>
            <a:off x="548640" y="6309877"/>
            <a:ext cx="10644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800" dirty="0">
                <a:latin typeface="Comic Sans MS" panose="030F0702030302020204" pitchFamily="66" charset="0"/>
                <a:ea typeface="+mj-ea"/>
                <a:cs typeface="+mj-cs"/>
              </a:rPr>
              <a:t>El Profeta Isaías para Niños: </a:t>
            </a:r>
            <a:r>
              <a:rPr lang="en-US" sz="2800" dirty="0">
                <a:latin typeface="Comic Sans MS" panose="030F0702030302020204" pitchFamily="66" charset="0"/>
                <a:ea typeface="+mj-ea"/>
                <a:cs typeface="+mj-cs"/>
                <a:hlinkClick r:id="rId3"/>
              </a:rPr>
              <a:t>https://youtu.be/KpLMUjM4fGQ</a:t>
            </a:r>
            <a:endParaRPr lang="en-US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2893-2393-400A-A546-8EA21C9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9766"/>
          </a:xfrm>
        </p:spPr>
        <p:txBody>
          <a:bodyPr>
            <a:normAutofit/>
          </a:bodyPr>
          <a:lstStyle/>
          <a:p>
            <a:r>
              <a:rPr lang="es-ES" sz="27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Isaías predice: "El Señor, pues, les dará esta señal: La Virgen está embarazada y da a luz un varón a quien le pone el nombre de Emmanuel, es decir: Dios-con-nosotros." </a:t>
            </a:r>
            <a:r>
              <a:rPr lang="es-ES" sz="27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Isaías 7, 14</a:t>
            </a:r>
            <a:endParaRPr lang="en-US" dirty="0"/>
          </a:p>
        </p:txBody>
      </p:sp>
      <p:pic>
        <p:nvPicPr>
          <p:cNvPr id="2050" name="Picture 2" descr="ᐈ Nacimiento de jesus imágenes de stock, fotos del nacimiento de jesus |  descargar en Depositphotos®">
            <a:extLst>
              <a:ext uri="{FF2B5EF4-FFF2-40B4-BE49-F238E27FC236}">
                <a16:creationId xmlns:a16="http://schemas.microsoft.com/office/drawing/2014/main" id="{166B9C80-D022-4CCB-B68E-F2B2A402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1359766"/>
            <a:ext cx="750223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0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5670-6165-4C2E-B041-684D5F8C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8179"/>
          </a:xfrm>
        </p:spPr>
        <p:txBody>
          <a:bodyPr>
            <a:normAutofit fontScale="90000"/>
          </a:bodyPr>
          <a:lstStyle/>
          <a:p>
            <a:pPr marL="0" marR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Isaías predice el sufrimiento de Jesús: “El soportó el castigo que nos trae la paz y por sus llagas hemos sido sanados.” </a:t>
            </a:r>
            <a:r>
              <a:rPr lang="es-ES" sz="32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Isaías 53, 5</a:t>
            </a:r>
            <a:endParaRPr lang="en-US" dirty="0"/>
          </a:p>
        </p:txBody>
      </p:sp>
      <p:pic>
        <p:nvPicPr>
          <p:cNvPr id="3076" name="Picture 4" descr="JESÚS MUERE EN LA CRUZ - Juegos Gratis Online en Puzzle Factory">
            <a:extLst>
              <a:ext uri="{FF2B5EF4-FFF2-40B4-BE49-F238E27FC236}">
                <a16:creationId xmlns:a16="http://schemas.microsoft.com/office/drawing/2014/main" id="{F3F8B6AC-A899-4E58-A25F-6162F09F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4" y="2109297"/>
            <a:ext cx="6677891" cy="41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01C3-2A23-4C5C-BF74-B0C5B63C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5635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4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</a:t>
            </a:r>
            <a:br>
              <a:rPr lang="es-ES" sz="4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s-ES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Señor, dame la gracia de arrepentirme de mis pecados y el deseo de querer solo agradarte y amarte. Ayúdame a preparar mi corazón este Adviento para que sea un lugar digno para el Niño Jesús. Amen.</a:t>
            </a:r>
            <a:br>
              <a:rPr lang="es-ES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s-ES" sz="4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Canción:</a:t>
            </a:r>
            <a:r>
              <a:rPr lang="es-ES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Prepárate en Adviento, Ana Lago,  </a:t>
            </a:r>
            <a:r>
              <a:rPr lang="es-ES" sz="4000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https://youtu.be/hrubIhAu8ZQ</a:t>
            </a:r>
            <a:br>
              <a:rPr lang="en-US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7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5CBE13-3B4D-42C5-B731-0AD06EB51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43"/>
            <a:ext cx="12192000" cy="62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C09BB2-FE58-4C3A-92B9-719058F37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64"/>
            <a:ext cx="12192000" cy="617273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944AD18-C0ED-48D0-900C-3B759B5A0F87}"/>
              </a:ext>
            </a:extLst>
          </p:cNvPr>
          <p:cNvSpPr/>
          <p:nvPr/>
        </p:nvSpPr>
        <p:spPr>
          <a:xfrm>
            <a:off x="374073" y="1537854"/>
            <a:ext cx="3262746" cy="1039091"/>
          </a:xfrm>
          <a:prstGeom prst="wedgeEllipseCallout">
            <a:avLst>
              <a:gd name="adj1" fmla="val 54473"/>
              <a:gd name="adj2" fmla="val 689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¡Arrepiéntanse</a:t>
            </a:r>
          </a:p>
          <a:p>
            <a:pPr algn="ctr"/>
            <a:r>
              <a:rPr lang="es-CL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 sus pecados!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02D5456-E45A-4C53-B321-716CF75F1DA2}"/>
              </a:ext>
            </a:extLst>
          </p:cNvPr>
          <p:cNvSpPr/>
          <p:nvPr/>
        </p:nvSpPr>
        <p:spPr>
          <a:xfrm>
            <a:off x="5334001" y="1704109"/>
            <a:ext cx="3262746" cy="706582"/>
          </a:xfrm>
          <a:prstGeom prst="wedgeEllipseCallout">
            <a:avLst>
              <a:gd name="adj1" fmla="val -64635"/>
              <a:gd name="adj2" fmla="val 807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¡Bautícense!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8FD0B-0F0E-4745-8A48-44AC32E0C9E7}"/>
              </a:ext>
            </a:extLst>
          </p:cNvPr>
          <p:cNvSpPr txBox="1"/>
          <p:nvPr/>
        </p:nvSpPr>
        <p:spPr>
          <a:xfrm>
            <a:off x="816725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890C62-9D27-4DAB-9A7B-CD6A5D1CA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2"/>
            <a:ext cx="12192000" cy="62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3CDFC-04A3-42B0-B6BE-A40BCAC2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65"/>
            <a:ext cx="12192000" cy="6277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765EA3-5CF2-4AC8-9512-EAE6138C946C}"/>
              </a:ext>
            </a:extLst>
          </p:cNvPr>
          <p:cNvSpPr txBox="1"/>
          <p:nvPr/>
        </p:nvSpPr>
        <p:spPr>
          <a:xfrm>
            <a:off x="410816" y="6176328"/>
            <a:ext cx="80970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A" sz="2200" b="1" dirty="0">
                <a:latin typeface="Comic Sans MS" panose="030F0702030302020204" pitchFamily="66" charset="0"/>
              </a:rPr>
              <a:t>Reconocían sus pecados y el los bautizaba en el Jordán</a:t>
            </a:r>
            <a:r>
              <a:rPr lang="en-US" sz="22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0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EC9F5-FBFE-48F9-B5DA-60C08D233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09"/>
            <a:ext cx="12192000" cy="63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ED5B7-5122-4363-A899-7A029CDC0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91"/>
            <a:ext cx="12192000" cy="61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5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24117-B87E-4BD3-9D5C-D0ADDD822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30"/>
            <a:ext cx="12192000" cy="6181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9B4B8-38F9-48F9-A781-85E9810749D1}"/>
              </a:ext>
            </a:extLst>
          </p:cNvPr>
          <p:cNvSpPr txBox="1"/>
          <p:nvPr/>
        </p:nvSpPr>
        <p:spPr>
          <a:xfrm>
            <a:off x="311425" y="496956"/>
            <a:ext cx="24715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Y </a:t>
            </a:r>
            <a:r>
              <a:rPr lang="en-US" sz="2400" b="1" dirty="0" err="1">
                <a:latin typeface="Comic Sans MS" panose="030F0702030302020204" pitchFamily="66" charset="0"/>
              </a:rPr>
              <a:t>proclamaba</a:t>
            </a:r>
            <a:r>
              <a:rPr lang="en-US" sz="2400" b="1" dirty="0"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8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715</Words>
  <Application>Microsoft Office PowerPoint</Application>
  <PresentationFormat>Widescreen</PresentationFormat>
  <Paragraphs>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Nuestro corazón se mancha cuando pecamos y sacamos a Jesús. </vt:lpstr>
      <vt:lpstr>¿Por qué dice Juan, que él bautiza con agua, pero vendrá otro  que bautizará con el fuego del Espíritu Santo? </vt:lpstr>
      <vt:lpstr>…Porque el bautizo de Juan es solo simbólico de la conversión. </vt:lpstr>
      <vt:lpstr>Pero el bautizo del Salvador, de Dios mismo, tiene el poder de perdonar nuestros pecados y darnos Vida Eterna.</vt:lpstr>
      <vt:lpstr>Empezamos el Tiempo de Adviento del Ciclo B.</vt:lpstr>
      <vt:lpstr>Durante el Adviento preparamos nuestro Corazón para recibir a Jesús en nuestro Corazón la mañana de Navidad. </vt:lpstr>
      <vt:lpstr>PowerPoint Presentation</vt:lpstr>
      <vt:lpstr>PowerPoint Presentation</vt:lpstr>
      <vt:lpstr>La Corona de Adviento</vt:lpstr>
      <vt:lpstr>¿Quién era el Profeta Isaías que vivió 765 años antes de Cristo y que predijo el nacimiento y sufrimiento del Salvador?</vt:lpstr>
      <vt:lpstr>Isaías predice: "El Señor, pues, les dará esta señal: La Virgen está embarazada y da a luz un varón a quien le pone el nombre de Emmanuel, es decir: Dios-con-nosotros." Isaías 7, 14</vt:lpstr>
      <vt:lpstr>Isaías predice el sufrimiento de Jesús: “El soportó el castigo que nos trae la paz y por sus llagas hemos sido sanados.” Isaías 53, 5</vt:lpstr>
      <vt:lpstr>Oración  Señor, dame la gracia de arrepentirme de mis pecados y el deseo de querer solo agradarte y amarte. Ayúdame a preparar mi corazón este Adviento para que sea un lugar digno para el Niño Jesús. Amen.  Canción: Prepárate en Adviento, Ana Lago,  https://youtu.be/hrubIhAu8ZQ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230</cp:revision>
  <dcterms:created xsi:type="dcterms:W3CDTF">2020-07-14T14:58:41Z</dcterms:created>
  <dcterms:modified xsi:type="dcterms:W3CDTF">2021-08-26T17:45:50Z</dcterms:modified>
</cp:coreProperties>
</file>