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8" r:id="rId12"/>
    <p:sldId id="271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708" autoAdjust="0"/>
    <p:restoredTop sz="94660"/>
  </p:normalViewPr>
  <p:slideViewPr>
    <p:cSldViewPr snapToGrid="0">
      <p:cViewPr varScale="1">
        <p:scale>
          <a:sx n="72" d="100"/>
          <a:sy n="72" d="100"/>
        </p:scale>
        <p:origin x="2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en-US"/>
              <a:t>3/8/2021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  <a:t>3/8/2021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/>
              <a:t>3/8/2021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/>
              <a:t>3/8/2021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/>
              <a:t>3/8/2021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  <a:t>3/8/2021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/>
              <a:t>3/8/2021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  <a:t>3/8/2021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/>
              <a:t>3/8/2021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/>
              <a:t>3/8/2021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/>
              <a:t>3/8/2021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/>
              <a:t>3/8/2021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  <a:t>3/8/2021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D3B9702-7FBF-4720-8670-571C5E7EEDDE}" type="datetime1">
              <a:rPr lang="en-US" smtClean="0"/>
              <a:pPr/>
              <a:t>3/8/2021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9BC92D-D441-4A08-84AC-08548648DE4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7" y="124322"/>
            <a:ext cx="1436205" cy="143620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4.web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eb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eb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ASVLorHvsC8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mId526DbhWo?feature=oembed" TargetMode="External"/><Relationship Id="rId4" Type="http://schemas.openxmlformats.org/officeDocument/2006/relationships/hyperlink" Target="https://youtu.be/sT6WAFjT-i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9985964" cy="2793906"/>
          </a:xfrm>
        </p:spPr>
        <p:txBody>
          <a:bodyPr/>
          <a:lstStyle/>
          <a:p>
            <a:r>
              <a:rPr lang="en-US" dirty="0"/>
              <a:t>Amigos de Jesús y María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/>
              <a:t>Ciclo</a:t>
            </a:r>
            <a:r>
              <a:rPr lang="en-US" sz="2800" dirty="0"/>
              <a:t> B – III Domingo de </a:t>
            </a:r>
            <a:r>
              <a:rPr lang="en-US" sz="2800" dirty="0" err="1"/>
              <a:t>Cuaresma</a:t>
            </a:r>
            <a:endParaRPr lang="en-US" sz="28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Jesús </a:t>
            </a:r>
            <a:r>
              <a:rPr lang="en-US" sz="2800" dirty="0" err="1"/>
              <a:t>Purifica</a:t>
            </a:r>
            <a:r>
              <a:rPr lang="en-US" sz="2800" dirty="0"/>
              <a:t> el </a:t>
            </a:r>
            <a:r>
              <a:rPr lang="en-US" sz="2800" dirty="0" err="1"/>
              <a:t>Templo</a:t>
            </a:r>
            <a:endParaRPr lang="en-US" sz="28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Juan 2:13-25</a:t>
            </a:r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35C4A1-6005-4AE0-B5C5-B701653649A7}"/>
              </a:ext>
            </a:extLst>
          </p:cNvPr>
          <p:cNvSpPr txBox="1"/>
          <p:nvPr/>
        </p:nvSpPr>
        <p:spPr>
          <a:xfrm>
            <a:off x="8138849" y="5787730"/>
            <a:ext cx="3829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¿</a:t>
            </a:r>
            <a:r>
              <a:rPr lang="en-US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Circulen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 los </a:t>
            </a:r>
            <a:r>
              <a:rPr lang="en-US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corazones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que </a:t>
            </a:r>
            <a:r>
              <a:rPr lang="en-US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más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alegran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a Jesús?</a:t>
            </a:r>
          </a:p>
        </p:txBody>
      </p:sp>
      <p:pic>
        <p:nvPicPr>
          <p:cNvPr id="7" name="Picture 6" descr="hacer-memes-de-amor-corazon-rojo | Dibujos de corazones, Corazones para  imprimir, Corazones de amor">
            <a:extLst>
              <a:ext uri="{FF2B5EF4-FFF2-40B4-BE49-F238E27FC236}">
                <a16:creationId xmlns:a16="http://schemas.microsoft.com/office/drawing/2014/main" id="{CDC28DF8-856A-456A-B385-4824FD4EC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" y="5671149"/>
            <a:ext cx="949619" cy="86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acer-memes-de-amor-corazon-rojo | Dibujos de corazones, Corazones para  imprimir, Corazones de amor">
            <a:extLst>
              <a:ext uri="{FF2B5EF4-FFF2-40B4-BE49-F238E27FC236}">
                <a16:creationId xmlns:a16="http://schemas.microsoft.com/office/drawing/2014/main" id="{8A4C9480-487D-4DC3-94AC-A071B1C59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684" y="5635598"/>
            <a:ext cx="949619" cy="86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acer-memes-de-amor-corazon-rojo | Dibujos de corazones, Corazones para  imprimir, Corazones de amor">
            <a:extLst>
              <a:ext uri="{FF2B5EF4-FFF2-40B4-BE49-F238E27FC236}">
                <a16:creationId xmlns:a16="http://schemas.microsoft.com/office/drawing/2014/main" id="{F1D4F351-C235-4057-AEB1-493A20A6F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773" y="5671148"/>
            <a:ext cx="949619" cy="86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acer-memes-de-amor-corazon-rojo | Dibujos de corazones, Corazones para  imprimir, Corazones de amor">
            <a:extLst>
              <a:ext uri="{FF2B5EF4-FFF2-40B4-BE49-F238E27FC236}">
                <a16:creationId xmlns:a16="http://schemas.microsoft.com/office/drawing/2014/main" id="{02B3343B-90EE-4252-8906-7816099FB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622" y="5630156"/>
            <a:ext cx="949619" cy="86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Download Heart Eyes Emoji | Eyes emoji, Emoji pictures, Ios emoji">
            <a:extLst>
              <a:ext uri="{FF2B5EF4-FFF2-40B4-BE49-F238E27FC236}">
                <a16:creationId xmlns:a16="http://schemas.microsoft.com/office/drawing/2014/main" id="{E7F4F76D-407A-43B8-A6E2-DE5A869D1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47" y="5775937"/>
            <a:ext cx="610598" cy="61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angry and sad emoji PNG image with transparent background | TOPpng">
            <a:extLst>
              <a:ext uri="{FF2B5EF4-FFF2-40B4-BE49-F238E27FC236}">
                <a16:creationId xmlns:a16="http://schemas.microsoft.com/office/drawing/2014/main" id="{316F648D-475E-4879-8AC2-13FB64C15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012" y="5753693"/>
            <a:ext cx="688615" cy="70426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I Love You Hearts Sticker by Emoji for iOS &amp; Android | GIPHY">
            <a:extLst>
              <a:ext uri="{FF2B5EF4-FFF2-40B4-BE49-F238E27FC236}">
                <a16:creationId xmlns:a16="http://schemas.microsoft.com/office/drawing/2014/main" id="{E6ADF49A-7A41-4785-9FCC-5CD5C06469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773" y="5595764"/>
            <a:ext cx="942703" cy="94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acer-memes-de-amor-corazon-rojo | Dibujos de corazones, Corazones para  imprimir, Corazones de amor">
            <a:extLst>
              <a:ext uri="{FF2B5EF4-FFF2-40B4-BE49-F238E27FC236}">
                <a16:creationId xmlns:a16="http://schemas.microsoft.com/office/drawing/2014/main" id="{91FB02C9-662D-4D4E-9779-548DF9623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817" y="5647577"/>
            <a:ext cx="949619" cy="86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Emoji, envy, face icon - Free download on Iconfinder">
            <a:extLst>
              <a:ext uri="{FF2B5EF4-FFF2-40B4-BE49-F238E27FC236}">
                <a16:creationId xmlns:a16="http://schemas.microsoft.com/office/drawing/2014/main" id="{0E39750E-04B0-445E-8E6B-2E7573D18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886" y="5802957"/>
            <a:ext cx="556558" cy="55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D24C293-ABBC-4322-A770-0F1B72799D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65" y="13084"/>
            <a:ext cx="10778835" cy="5605670"/>
          </a:xfrm>
          <a:prstGeom prst="rect">
            <a:avLst/>
          </a:prstGeom>
        </p:spPr>
      </p:pic>
      <p:pic>
        <p:nvPicPr>
          <p:cNvPr id="8218" name="Picture 26" descr="ᐈ Boring emoticon stock icon, Royalty Free bored pictures | download on  Depositphotos®">
            <a:extLst>
              <a:ext uri="{FF2B5EF4-FFF2-40B4-BE49-F238E27FC236}">
                <a16:creationId xmlns:a16="http://schemas.microsoft.com/office/drawing/2014/main" id="{327AB648-15B4-4665-B57E-C6606BA53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80" y="5775937"/>
            <a:ext cx="601348" cy="68202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87A6EF-6C39-43C8-8751-905CB8DBCE24}"/>
              </a:ext>
            </a:extLst>
          </p:cNvPr>
          <p:cNvSpPr txBox="1"/>
          <p:nvPr/>
        </p:nvSpPr>
        <p:spPr>
          <a:xfrm>
            <a:off x="728205" y="6502917"/>
            <a:ext cx="1215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Con Amor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96CC1D-D625-41FF-AFE8-C5E8C652D855}"/>
              </a:ext>
            </a:extLst>
          </p:cNvPr>
          <p:cNvSpPr txBox="1"/>
          <p:nvPr/>
        </p:nvSpPr>
        <p:spPr>
          <a:xfrm>
            <a:off x="2352689" y="6516864"/>
            <a:ext cx="1411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Con </a:t>
            </a:r>
            <a:r>
              <a:rPr lang="en-US" sz="1400" dirty="0" err="1">
                <a:latin typeface="Comic Sans MS" panose="030F0702030302020204" pitchFamily="66" charset="0"/>
              </a:rPr>
              <a:t>Rencor</a:t>
            </a:r>
            <a:endParaRPr lang="en-US" sz="1400" dirty="0">
              <a:latin typeface="Comic Sans MS" panose="030F070203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868E6A-E282-4C34-A20A-634940781E1A}"/>
              </a:ext>
            </a:extLst>
          </p:cNvPr>
          <p:cNvSpPr txBox="1"/>
          <p:nvPr/>
        </p:nvSpPr>
        <p:spPr>
          <a:xfrm>
            <a:off x="3510193" y="6538467"/>
            <a:ext cx="1411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Con </a:t>
            </a:r>
            <a:r>
              <a:rPr lang="en-US" sz="1400" dirty="0" err="1">
                <a:latin typeface="Comic Sans MS" panose="030F0702030302020204" pitchFamily="66" charset="0"/>
              </a:rPr>
              <a:t>Adoración</a:t>
            </a:r>
            <a:endParaRPr lang="en-US" sz="1400" dirty="0"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53C188-44C4-4CA8-8861-4D41F5695FDA}"/>
              </a:ext>
            </a:extLst>
          </p:cNvPr>
          <p:cNvSpPr txBox="1"/>
          <p:nvPr/>
        </p:nvSpPr>
        <p:spPr>
          <a:xfrm>
            <a:off x="5065978" y="6526869"/>
            <a:ext cx="1411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Con </a:t>
            </a:r>
            <a:r>
              <a:rPr lang="en-US" sz="1400" dirty="0" err="1">
                <a:latin typeface="Comic Sans MS" panose="030F0702030302020204" pitchFamily="66" charset="0"/>
              </a:rPr>
              <a:t>Envidia</a:t>
            </a:r>
            <a:endParaRPr lang="en-US" sz="1400" dirty="0">
              <a:latin typeface="Comic Sans MS" panose="030F0702030302020204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1C3E69-CA7A-4AF5-A3F5-B83F0A5CD6AA}"/>
              </a:ext>
            </a:extLst>
          </p:cNvPr>
          <p:cNvSpPr txBox="1"/>
          <p:nvPr/>
        </p:nvSpPr>
        <p:spPr>
          <a:xfrm>
            <a:off x="6579430" y="6513226"/>
            <a:ext cx="1411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Comic Sans MS" panose="030F0702030302020204" pitchFamily="66" charset="0"/>
              </a:rPr>
              <a:t>Distraido</a:t>
            </a:r>
            <a:endParaRPr lang="en-US" sz="1400" dirty="0">
              <a:latin typeface="Comic Sans MS" panose="030F0702030302020204" pitchFamily="66" charset="0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2CFA72B6-D9C8-4532-81D7-CCC63F02FA74}"/>
              </a:ext>
            </a:extLst>
          </p:cNvPr>
          <p:cNvSpPr/>
          <p:nvPr/>
        </p:nvSpPr>
        <p:spPr>
          <a:xfrm>
            <a:off x="556591" y="5595764"/>
            <a:ext cx="1534588" cy="1214930"/>
          </a:xfrm>
          <a:prstGeom prst="flowChartConnector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CB28E591-FA1A-4B6E-A42C-080593670478}"/>
              </a:ext>
            </a:extLst>
          </p:cNvPr>
          <p:cNvSpPr/>
          <p:nvPr/>
        </p:nvSpPr>
        <p:spPr>
          <a:xfrm>
            <a:off x="3610894" y="5483775"/>
            <a:ext cx="1534588" cy="1214930"/>
          </a:xfrm>
          <a:prstGeom prst="flowChartConnector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7D3195D-9B50-4946-A529-2EECF42BC0A7}"/>
              </a:ext>
            </a:extLst>
          </p:cNvPr>
          <p:cNvSpPr txBox="1"/>
          <p:nvPr/>
        </p:nvSpPr>
        <p:spPr>
          <a:xfrm>
            <a:off x="8665256" y="239273"/>
            <a:ext cx="3452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Jesús nos recibe en su casa con amor?</a:t>
            </a:r>
          </a:p>
        </p:txBody>
      </p:sp>
    </p:spTree>
    <p:extLst>
      <p:ext uri="{BB962C8B-B14F-4D97-AF65-F5344CB8AC3E}">
        <p14:creationId xmlns:p14="http://schemas.microsoft.com/office/powerpoint/2010/main" val="362207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_El Templo es la casa de Dios - Small">
            <a:hlinkClick r:id="" action="ppaction://media"/>
            <a:extLst>
              <a:ext uri="{FF2B5EF4-FFF2-40B4-BE49-F238E27FC236}">
                <a16:creationId xmlns:a16="http://schemas.microsoft.com/office/drawing/2014/main" id="{A7455845-5D75-4B0B-AC50-C0327B030D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4217" y="660009"/>
            <a:ext cx="10065245" cy="56910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7A3664D-7150-4559-9DD5-734593B9A5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5" y="119272"/>
            <a:ext cx="1504968" cy="150496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coolSlant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7120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132D50C-2AD7-460B-8071-B68902FD66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14" y="8761"/>
            <a:ext cx="9757859" cy="6858000"/>
          </a:xfrm>
          <a:prstGeom prst="rect">
            <a:avLst/>
          </a:prstGeom>
        </p:spPr>
      </p:pic>
      <p:sp>
        <p:nvSpPr>
          <p:cNvPr id="8" name="Elipse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C11E302-F385-4115-9F9C-2C20CA194390}"/>
              </a:ext>
            </a:extLst>
          </p:cNvPr>
          <p:cNvSpPr/>
          <p:nvPr/>
        </p:nvSpPr>
        <p:spPr>
          <a:xfrm>
            <a:off x="5846642" y="4843442"/>
            <a:ext cx="193911" cy="202888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endParaRPr lang="es-PE" sz="11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9F05398-97A7-4D6D-AD9B-83839F5324E1}"/>
              </a:ext>
            </a:extLst>
          </p:cNvPr>
          <p:cNvSpPr/>
          <p:nvPr/>
        </p:nvSpPr>
        <p:spPr>
          <a:xfrm flipH="1">
            <a:off x="1351527" y="4829380"/>
            <a:ext cx="1802921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1200" b="1" dirty="0">
                <a:ln/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CONFESIONARIO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07AD5F7-4162-4AAC-A36B-2650E26645C0}"/>
              </a:ext>
            </a:extLst>
          </p:cNvPr>
          <p:cNvSpPr/>
          <p:nvPr/>
        </p:nvSpPr>
        <p:spPr>
          <a:xfrm flipH="1">
            <a:off x="3058640" y="2224336"/>
            <a:ext cx="105409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1200" b="1" dirty="0">
                <a:ln/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SACRISTÍA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3BC4296-E78E-47B4-A7A5-150D91DC6705}"/>
              </a:ext>
            </a:extLst>
          </p:cNvPr>
          <p:cNvSpPr/>
          <p:nvPr/>
        </p:nvSpPr>
        <p:spPr>
          <a:xfrm flipH="1">
            <a:off x="4695641" y="3649453"/>
            <a:ext cx="1026543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1400" b="1" dirty="0">
                <a:ln/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AMBÓN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0ECD46B5-5F13-46E4-952C-A3230D5AD8EF}"/>
              </a:ext>
            </a:extLst>
          </p:cNvPr>
          <p:cNvSpPr/>
          <p:nvPr/>
        </p:nvSpPr>
        <p:spPr>
          <a:xfrm flipH="1">
            <a:off x="5309558" y="5167934"/>
            <a:ext cx="1268082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1600" b="1" dirty="0">
                <a:ln/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NAVE</a:t>
            </a:r>
          </a:p>
          <a:p>
            <a:pPr algn="ctr"/>
            <a:r>
              <a:rPr lang="es-ES" sz="1600" b="1" dirty="0">
                <a:ln/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CENTRAL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867D08A-6399-41BC-AB40-419CBD150DEA}"/>
              </a:ext>
            </a:extLst>
          </p:cNvPr>
          <p:cNvSpPr/>
          <p:nvPr/>
        </p:nvSpPr>
        <p:spPr>
          <a:xfrm flipH="1">
            <a:off x="6577639" y="3125056"/>
            <a:ext cx="1399041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1400" b="1" dirty="0">
                <a:ln/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PRESBITERIO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260FF6B8-DAB7-4DC4-B034-F97131DCCA94}"/>
              </a:ext>
            </a:extLst>
          </p:cNvPr>
          <p:cNvSpPr/>
          <p:nvPr/>
        </p:nvSpPr>
        <p:spPr>
          <a:xfrm flipH="1">
            <a:off x="5482086" y="2971167"/>
            <a:ext cx="786442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1400" b="1" dirty="0">
                <a:ln/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ALTAR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FF816942-F960-470B-95F5-603E3F5006FB}"/>
              </a:ext>
            </a:extLst>
          </p:cNvPr>
          <p:cNvSpPr/>
          <p:nvPr/>
        </p:nvSpPr>
        <p:spPr>
          <a:xfrm flipH="1">
            <a:off x="4439393" y="2831012"/>
            <a:ext cx="1026544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1050" b="1" dirty="0">
                <a:ln/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CREDENCIA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AEDD84A3-CF0C-41B3-8CF0-9C637E42BB29}"/>
              </a:ext>
            </a:extLst>
          </p:cNvPr>
          <p:cNvSpPr/>
          <p:nvPr/>
        </p:nvSpPr>
        <p:spPr>
          <a:xfrm flipH="1">
            <a:off x="4126627" y="1732629"/>
            <a:ext cx="1182931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1200" b="1" dirty="0">
                <a:ln/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FUENTE</a:t>
            </a:r>
          </a:p>
          <a:p>
            <a:pPr algn="ctr"/>
            <a:r>
              <a:rPr lang="es-ES" sz="1200" b="1" dirty="0">
                <a:ln/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BAUTISMAL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C4CBDEE7-577A-4482-BABF-B3BC32F1CDE5}"/>
              </a:ext>
            </a:extLst>
          </p:cNvPr>
          <p:cNvSpPr/>
          <p:nvPr/>
        </p:nvSpPr>
        <p:spPr>
          <a:xfrm flipH="1">
            <a:off x="5430327" y="1404211"/>
            <a:ext cx="102654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1200" b="1" dirty="0">
                <a:ln/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SAGRARIO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E8359207-8CAE-4FD1-A106-70B847F2B3F0}"/>
              </a:ext>
            </a:extLst>
          </p:cNvPr>
          <p:cNvSpPr/>
          <p:nvPr/>
        </p:nvSpPr>
        <p:spPr>
          <a:xfrm flipH="1">
            <a:off x="7046512" y="2521395"/>
            <a:ext cx="75976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1200" b="1" dirty="0">
                <a:ln/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SEDE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6852E2E4-E707-4D77-8008-8E3BE3B55E10}"/>
              </a:ext>
            </a:extLst>
          </p:cNvPr>
          <p:cNvSpPr/>
          <p:nvPr/>
        </p:nvSpPr>
        <p:spPr>
          <a:xfrm flipH="1">
            <a:off x="9255783" y="3654830"/>
            <a:ext cx="102654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1200" b="1" dirty="0">
                <a:ln/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VIA CRUCIS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B62DA496-6D0C-49A1-8C3D-DEF64362C078}"/>
              </a:ext>
            </a:extLst>
          </p:cNvPr>
          <p:cNvSpPr/>
          <p:nvPr/>
        </p:nvSpPr>
        <p:spPr>
          <a:xfrm flipH="1">
            <a:off x="10379281" y="4843442"/>
            <a:ext cx="1026543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1200" b="1" dirty="0">
                <a:ln/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AGUA BENDITA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23BAF5F0-4A2C-4E15-BB14-DB9D8B4CE34C}"/>
              </a:ext>
            </a:extLst>
          </p:cNvPr>
          <p:cNvSpPr/>
          <p:nvPr/>
        </p:nvSpPr>
        <p:spPr>
          <a:xfrm flipH="1">
            <a:off x="6318155" y="786294"/>
            <a:ext cx="102654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1200" b="1" dirty="0">
                <a:ln/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RETABLO</a:t>
            </a:r>
          </a:p>
        </p:txBody>
      </p:sp>
      <p:sp>
        <p:nvSpPr>
          <p:cNvPr id="30" name="Elipse 2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1AF19AC-F36C-4ADA-AC92-0F6EFEDF6D2A}"/>
              </a:ext>
            </a:extLst>
          </p:cNvPr>
          <p:cNvSpPr/>
          <p:nvPr/>
        </p:nvSpPr>
        <p:spPr>
          <a:xfrm>
            <a:off x="5821536" y="2768279"/>
            <a:ext cx="193911" cy="202888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  <a:endParaRPr lang="es-PE" sz="11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Elipse 3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770D33E-8C28-4AE4-BA17-09EEA3402EF4}"/>
              </a:ext>
            </a:extLst>
          </p:cNvPr>
          <p:cNvSpPr/>
          <p:nvPr/>
        </p:nvSpPr>
        <p:spPr>
          <a:xfrm>
            <a:off x="7046512" y="2927297"/>
            <a:ext cx="193911" cy="202888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  <a:endParaRPr lang="es-PE" sz="11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2" name="Elipse 3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7CE6AEC-C8C6-46A9-9286-AC9D4ECFC363}"/>
              </a:ext>
            </a:extLst>
          </p:cNvPr>
          <p:cNvSpPr/>
          <p:nvPr/>
        </p:nvSpPr>
        <p:spPr>
          <a:xfrm>
            <a:off x="6852601" y="2218747"/>
            <a:ext cx="193911" cy="202888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  <a:endParaRPr lang="es-PE" sz="11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3" name="Elipse 3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541E406-7899-482C-86B6-5F8C68259550}"/>
              </a:ext>
            </a:extLst>
          </p:cNvPr>
          <p:cNvSpPr/>
          <p:nvPr/>
        </p:nvSpPr>
        <p:spPr>
          <a:xfrm>
            <a:off x="5856164" y="1722340"/>
            <a:ext cx="193911" cy="202888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  <a:endParaRPr lang="es-PE" sz="11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4" name="Elipse 3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040FFF8-F1E1-4B6A-A837-F3978876D43D}"/>
              </a:ext>
            </a:extLst>
          </p:cNvPr>
          <p:cNvSpPr/>
          <p:nvPr/>
        </p:nvSpPr>
        <p:spPr>
          <a:xfrm>
            <a:off x="6371376" y="999159"/>
            <a:ext cx="193911" cy="202888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  <a:endParaRPr lang="es-PE" sz="11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5" name="Elipse 3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4F03D41-3307-4975-B6EA-752F9393F06B}"/>
              </a:ext>
            </a:extLst>
          </p:cNvPr>
          <p:cNvSpPr/>
          <p:nvPr/>
        </p:nvSpPr>
        <p:spPr>
          <a:xfrm>
            <a:off x="4807311" y="2355172"/>
            <a:ext cx="193911" cy="202888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tx1"/>
                </a:solidFill>
                <a:latin typeface="Arial Black" panose="020B0A04020102020204" pitchFamily="34" charset="0"/>
              </a:rPr>
              <a:t>7</a:t>
            </a:r>
            <a:endParaRPr lang="es-PE" sz="11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Elipse 3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BA847CA-375B-4512-A568-D5E5E0AA5584}"/>
              </a:ext>
            </a:extLst>
          </p:cNvPr>
          <p:cNvSpPr/>
          <p:nvPr/>
        </p:nvSpPr>
        <p:spPr>
          <a:xfrm>
            <a:off x="4112734" y="2421635"/>
            <a:ext cx="193911" cy="202888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tx1"/>
                </a:solidFill>
                <a:latin typeface="Arial Black" panose="020B0A04020102020204" pitchFamily="34" charset="0"/>
              </a:rPr>
              <a:t>8</a:t>
            </a:r>
            <a:endParaRPr lang="es-PE" sz="11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Elipse 3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3F29DA1-8BBB-4B87-BF4D-8D26CCC48535}"/>
              </a:ext>
            </a:extLst>
          </p:cNvPr>
          <p:cNvSpPr/>
          <p:nvPr/>
        </p:nvSpPr>
        <p:spPr>
          <a:xfrm>
            <a:off x="3728975" y="2894770"/>
            <a:ext cx="193911" cy="202888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tx1"/>
                </a:solidFill>
                <a:latin typeface="Arial Black" panose="020B0A04020102020204" pitchFamily="34" charset="0"/>
              </a:rPr>
              <a:t>9</a:t>
            </a:r>
            <a:endParaRPr lang="es-PE" sz="11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Elipse 4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7ECF5CA-D79D-45E5-B78E-35147610C3FA}"/>
              </a:ext>
            </a:extLst>
          </p:cNvPr>
          <p:cNvSpPr/>
          <p:nvPr/>
        </p:nvSpPr>
        <p:spPr>
          <a:xfrm>
            <a:off x="1895666" y="4549474"/>
            <a:ext cx="193911" cy="202888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s-MX" sz="800" dirty="0">
                <a:solidFill>
                  <a:schemeClr val="tx1"/>
                </a:solidFill>
                <a:latin typeface="Arial Black" panose="020B0A04020102020204" pitchFamily="34" charset="0"/>
              </a:rPr>
              <a:t>10</a:t>
            </a:r>
            <a:endParaRPr lang="es-PE" sz="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Elipse 4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E77F2C4-8D8D-4133-A9F9-50668C4F0D18}"/>
              </a:ext>
            </a:extLst>
          </p:cNvPr>
          <p:cNvSpPr/>
          <p:nvPr/>
        </p:nvSpPr>
        <p:spPr>
          <a:xfrm>
            <a:off x="4657182" y="3446565"/>
            <a:ext cx="193911" cy="202888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s-MX" sz="800" dirty="0">
                <a:solidFill>
                  <a:schemeClr val="tx1"/>
                </a:solidFill>
                <a:latin typeface="Arial Black" panose="020B0A04020102020204" pitchFamily="34" charset="0"/>
              </a:rPr>
              <a:t>11</a:t>
            </a:r>
            <a:endParaRPr lang="es-PE" sz="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Elipse 4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2055785-F93E-4C57-8E75-D54AE116F895}"/>
              </a:ext>
            </a:extLst>
          </p:cNvPr>
          <p:cNvSpPr/>
          <p:nvPr/>
        </p:nvSpPr>
        <p:spPr>
          <a:xfrm>
            <a:off x="9274833" y="3459160"/>
            <a:ext cx="193911" cy="202888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s-MX" sz="800" dirty="0">
                <a:solidFill>
                  <a:schemeClr val="tx1"/>
                </a:solidFill>
                <a:latin typeface="Arial Black" panose="020B0A04020102020204" pitchFamily="34" charset="0"/>
              </a:rPr>
              <a:t>12</a:t>
            </a:r>
            <a:endParaRPr lang="es-PE" sz="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Elipse 4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72E5E12-7DD3-4CCF-AA76-8CD60BDA99BA}"/>
              </a:ext>
            </a:extLst>
          </p:cNvPr>
          <p:cNvSpPr/>
          <p:nvPr/>
        </p:nvSpPr>
        <p:spPr>
          <a:xfrm>
            <a:off x="10282326" y="6017915"/>
            <a:ext cx="193911" cy="202888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s-MX" sz="800" dirty="0">
                <a:solidFill>
                  <a:schemeClr val="tx1"/>
                </a:solidFill>
                <a:latin typeface="Arial Black" panose="020B0A04020102020204" pitchFamily="34" charset="0"/>
              </a:rPr>
              <a:t>13</a:t>
            </a:r>
            <a:endParaRPr lang="es-PE" sz="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91F37BD-C92C-4F3E-B20E-C31DB9E1C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5" y="99392"/>
            <a:ext cx="1504968" cy="150496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coolSlant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9404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887C9-36BB-4850-9E19-C85358EC9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9932" y="2047461"/>
            <a:ext cx="3457755" cy="479554"/>
          </a:xfrm>
        </p:spPr>
        <p:txBody>
          <a:bodyPr/>
          <a:lstStyle/>
          <a:p>
            <a:pPr algn="ctr"/>
            <a:r>
              <a:rPr lang="en-US" dirty="0"/>
              <a:t>Oración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EF189-1E92-4A33-BAC7-58B6F202F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28012" y="2683871"/>
            <a:ext cx="3868193" cy="2322178"/>
          </a:xfrm>
        </p:spPr>
        <p:txBody>
          <a:bodyPr>
            <a:noAutofit/>
          </a:bodyPr>
          <a:lstStyle/>
          <a:p>
            <a:pPr algn="ctr"/>
            <a:r>
              <a:rPr lang="es-ES" sz="2000" dirty="0"/>
              <a:t>Señor, Tú eres el buen y amoroso Rey del Universo. Ayúdanos a limpiar el templo de nuestro corazón para que puedas sentirte feliz allí y para poder adorarte como te lo mereces. Amén</a:t>
            </a:r>
            <a:endParaRPr lang="en-US" sz="2000" dirty="0"/>
          </a:p>
        </p:txBody>
      </p:sp>
      <p:pic>
        <p:nvPicPr>
          <p:cNvPr id="9218" name="Picture 2" descr="diciembre | 2013 | Ecos de la Palabra | Página 2">
            <a:extLst>
              <a:ext uri="{FF2B5EF4-FFF2-40B4-BE49-F238E27FC236}">
                <a16:creationId xmlns:a16="http://schemas.microsoft.com/office/drawing/2014/main" id="{29D7A9E5-6B9F-447A-9D56-58D6B9462CC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" r="2512"/>
          <a:stretch>
            <a:fillRect/>
          </a:stretch>
        </p:blipFill>
        <p:spPr bwMode="auto">
          <a:xfrm>
            <a:off x="1442947" y="664028"/>
            <a:ext cx="66294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FD63CA4-A079-45FF-B31F-6826225C0A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5" y="99392"/>
            <a:ext cx="1504968" cy="150496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coolSlant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08416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625F9-F5F8-4524-B289-95910392E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1749" y="135168"/>
            <a:ext cx="2743201" cy="618123"/>
          </a:xfrm>
        </p:spPr>
        <p:txBody>
          <a:bodyPr/>
          <a:lstStyle/>
          <a:p>
            <a:r>
              <a:rPr lang="en-US" dirty="0"/>
              <a:t>Loco por mi Rey</a:t>
            </a:r>
          </a:p>
        </p:txBody>
      </p:sp>
      <p:pic>
        <p:nvPicPr>
          <p:cNvPr id="5" name="Online Media 4" title="EBDV / Loco por mi Rey / COREOGRAFÍA PARA NIÑOS">
            <a:hlinkClick r:id="" action="ppaction://media"/>
            <a:extLst>
              <a:ext uri="{FF2B5EF4-FFF2-40B4-BE49-F238E27FC236}">
                <a16:creationId xmlns:a16="http://schemas.microsoft.com/office/drawing/2014/main" id="{7BFD6056-8002-434C-8963-0C00143F0C8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11231" y="1436914"/>
            <a:ext cx="8936124" cy="504932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0BE104-0EE8-4452-80DA-BE38F027C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1750" y="753292"/>
            <a:ext cx="2743200" cy="396240"/>
          </a:xfrm>
        </p:spPr>
        <p:txBody>
          <a:bodyPr/>
          <a:lstStyle/>
          <a:p>
            <a:r>
              <a:rPr lang="en-US" dirty="0" err="1"/>
              <a:t>EBDV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32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3" title="Juan 2:13-25 Jesús purifica el templo">
            <a:hlinkClick r:id="" action="ppaction://media"/>
            <a:extLst>
              <a:ext uri="{FF2B5EF4-FFF2-40B4-BE49-F238E27FC236}">
                <a16:creationId xmlns:a16="http://schemas.microsoft.com/office/drawing/2014/main" id="{4DEE7BDE-FDA8-45ED-863F-D4002FE6720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90040" y="957942"/>
            <a:ext cx="9449523" cy="50549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EEA272-CDDB-44A4-84D0-011635106673}"/>
              </a:ext>
            </a:extLst>
          </p:cNvPr>
          <p:cNvSpPr txBox="1"/>
          <p:nvPr/>
        </p:nvSpPr>
        <p:spPr>
          <a:xfrm>
            <a:off x="2151015" y="157723"/>
            <a:ext cx="88885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Jesús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Purifica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el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Templo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, -  Juan 2:13-25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55345D-B44C-634C-81EF-0D2FD6035EA0}"/>
              </a:ext>
            </a:extLst>
          </p:cNvPr>
          <p:cNvSpPr txBox="1"/>
          <p:nvPr/>
        </p:nvSpPr>
        <p:spPr>
          <a:xfrm>
            <a:off x="1288472" y="6228317"/>
            <a:ext cx="5209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Link: </a:t>
            </a:r>
            <a:r>
              <a:rPr lang="en-US" dirty="0">
                <a:hlinkClick r:id="rId4"/>
              </a:rPr>
              <a:t>https://youtu.be/sT6WAFjT-iU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32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EF32-7AA4-44A6-9EE3-8BC09B13A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419" sz="5400" dirty="0"/>
              <a:t>Reflexión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7A08D4-C91F-4CBD-9787-41CDDFF6BB59}"/>
              </a:ext>
            </a:extLst>
          </p:cNvPr>
          <p:cNvSpPr txBox="1"/>
          <p:nvPr/>
        </p:nvSpPr>
        <p:spPr>
          <a:xfrm>
            <a:off x="499405" y="1802563"/>
            <a:ext cx="63803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En el templo judío se ofrecían sacrificios de animales y la gente tenía que ir a comprarlos allí mismo. ¿Por qué Jesús bota a los cambistas o financieros del templo?</a:t>
            </a:r>
            <a:endParaRPr lang="en-US" dirty="0"/>
          </a:p>
        </p:txBody>
      </p:sp>
      <p:pic>
        <p:nvPicPr>
          <p:cNvPr id="1026" name="Picture 2" descr="B/N maqueta | Bible crafts, Bible school crafts, Bible activities">
            <a:extLst>
              <a:ext uri="{FF2B5EF4-FFF2-40B4-BE49-F238E27FC236}">
                <a16:creationId xmlns:a16="http://schemas.microsoft.com/office/drawing/2014/main" id="{ABB5D199-846E-4760-A87D-6FB0288C6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242" y="0"/>
            <a:ext cx="4846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BE14A2-0651-4AC4-A889-8490AC903202}"/>
              </a:ext>
            </a:extLst>
          </p:cNvPr>
          <p:cNvSpPr txBox="1"/>
          <p:nvPr/>
        </p:nvSpPr>
        <p:spPr>
          <a:xfrm>
            <a:off x="409303" y="2892518"/>
            <a:ext cx="62005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rgbClr val="0070C0"/>
                </a:solidFill>
              </a:rPr>
              <a:t>Jesús se indigna porque solo están allí para hacerse ricos y no tienen devoción a Dios. Para Jesús lo más importante es que Dios reciba el honor que merece.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028" name="Picture 4" descr="Los tesoros perdidos de los judíos | Aurora">
            <a:extLst>
              <a:ext uri="{FF2B5EF4-FFF2-40B4-BE49-F238E27FC236}">
                <a16:creationId xmlns:a16="http://schemas.microsoft.com/office/drawing/2014/main" id="{ED174130-02F3-4ED8-AE23-9ED29F3C1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88" y="4204251"/>
            <a:ext cx="3315774" cy="21850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2067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FF450-A60E-44FC-86E4-101EBACDC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131" y="304800"/>
            <a:ext cx="9821682" cy="1200416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Los judíos le preguntan qué señal les da de que tiene autoridad para hacer esto, ¿qué contesta Jesús?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FF047-F186-4530-B0AA-190418A3DCCB}"/>
              </a:ext>
            </a:extLst>
          </p:cNvPr>
          <p:cNvSpPr txBox="1"/>
          <p:nvPr/>
        </p:nvSpPr>
        <p:spPr>
          <a:xfrm>
            <a:off x="6643572" y="2182515"/>
            <a:ext cx="48232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/>
              <a:t>"</a:t>
            </a:r>
            <a:r>
              <a:rPr lang="es-ES" sz="2800" dirty="0">
                <a:solidFill>
                  <a:srgbClr val="0070C0"/>
                </a:solidFill>
              </a:rPr>
              <a:t>Destruyan este templo y en tres días lo reconstruiré</a:t>
            </a:r>
            <a:r>
              <a:rPr lang="es-ES" sz="2800" dirty="0"/>
              <a:t>"</a:t>
            </a:r>
            <a:endParaRPr lang="en-US" sz="2800" dirty="0"/>
          </a:p>
        </p:txBody>
      </p:sp>
      <p:pic>
        <p:nvPicPr>
          <p:cNvPr id="2052" name="Picture 4" descr="Jesus throws out merchants buying and selling in the temple">
            <a:extLst>
              <a:ext uri="{FF2B5EF4-FFF2-40B4-BE49-F238E27FC236}">
                <a16:creationId xmlns:a16="http://schemas.microsoft.com/office/drawing/2014/main" id="{3E798992-1057-4378-8A1B-71726BD10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37" y="1925002"/>
            <a:ext cx="4846479" cy="2423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n on Painting of Bible Verses | #Jesus Christ #painting #bible verse  #faith #gospel">
            <a:extLst>
              <a:ext uri="{FF2B5EF4-FFF2-40B4-BE49-F238E27FC236}">
                <a16:creationId xmlns:a16="http://schemas.microsoft.com/office/drawing/2014/main" id="{2658AADE-00E1-4DBB-81EE-6E4DF85D2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655" r="-285"/>
          <a:stretch/>
        </p:blipFill>
        <p:spPr bwMode="auto">
          <a:xfrm>
            <a:off x="6407899" y="3721378"/>
            <a:ext cx="5462419" cy="28318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34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83706-C71E-421D-A545-96F8F0385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806" y="136787"/>
            <a:ext cx="9372600" cy="937147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¿A qué se refiere Jesús? </a:t>
            </a:r>
            <a:endParaRPr lang="en-US" sz="2800" dirty="0"/>
          </a:p>
        </p:txBody>
      </p:sp>
      <p:pic>
        <p:nvPicPr>
          <p:cNvPr id="3074" name="Picture 2" descr="Triduo Pascual - Viernes Santo | rezaconmigo.com – Comunicando la Palabra  de Dios con alegría">
            <a:extLst>
              <a:ext uri="{FF2B5EF4-FFF2-40B4-BE49-F238E27FC236}">
                <a16:creationId xmlns:a16="http://schemas.microsoft.com/office/drawing/2014/main" id="{6AD7F3A8-4A60-4F45-9A34-2896809C3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7256">
            <a:off x="1647078" y="1770450"/>
            <a:ext cx="3873441" cy="34196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6" name="Picture 4" descr="Pin en Jezus">
            <a:extLst>
              <a:ext uri="{FF2B5EF4-FFF2-40B4-BE49-F238E27FC236}">
                <a16:creationId xmlns:a16="http://schemas.microsoft.com/office/drawing/2014/main" id="{4632ADB3-A500-4D31-BA6A-BDA6C888C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2946">
            <a:off x="7562109" y="1475736"/>
            <a:ext cx="2807557" cy="36772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5FCF16D7-F5C7-43FA-BBDF-6A98736080A7}"/>
              </a:ext>
            </a:extLst>
          </p:cNvPr>
          <p:cNvSpPr/>
          <p:nvPr/>
        </p:nvSpPr>
        <p:spPr>
          <a:xfrm>
            <a:off x="2932043" y="5377070"/>
            <a:ext cx="7156174" cy="64633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982C05-55CC-40EA-83EE-C7B10DC403C0}"/>
              </a:ext>
            </a:extLst>
          </p:cNvPr>
          <p:cNvSpPr txBox="1"/>
          <p:nvPr/>
        </p:nvSpPr>
        <p:spPr>
          <a:xfrm>
            <a:off x="3064007" y="5377069"/>
            <a:ext cx="68922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La señal será cuando el templo de su cuerpo muera en la cruz y resucite en tres días, demostrando que es Dios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5320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A0DCC-1E28-458C-BB91-A388512C5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618" y="104503"/>
            <a:ext cx="9574484" cy="1200416"/>
          </a:xfrm>
        </p:spPr>
        <p:txBody>
          <a:bodyPr>
            <a:normAutofit/>
          </a:bodyPr>
          <a:lstStyle/>
          <a:p>
            <a:r>
              <a:rPr lang="es-ES" dirty="0"/>
              <a:t>Jesús conoce lo que hay en nuestro corazón. 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BD39AC1-22E0-439E-8375-825C94384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48" y="2063313"/>
            <a:ext cx="3977081" cy="338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84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70C51-F20D-4A0F-9B76-E5BE7913A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825" y="313510"/>
            <a:ext cx="9372600" cy="1139709"/>
          </a:xfrm>
        </p:spPr>
        <p:txBody>
          <a:bodyPr>
            <a:normAutofit/>
          </a:bodyPr>
          <a:lstStyle/>
          <a:p>
            <a:pPr algn="ctr"/>
            <a:r>
              <a:rPr lang="es-ES" sz="2000" dirty="0"/>
              <a:t>¿Cómo podemos limpiar nuestro corazón de distracciones, odios, perezas, y todo que no le da gloria a Dios para adorarlo como lo merece? </a:t>
            </a:r>
            <a:br>
              <a:rPr lang="en-US" sz="2000" dirty="0">
                <a:solidFill>
                  <a:srgbClr val="0070C0"/>
                </a:solidFill>
              </a:rPr>
            </a:br>
            <a:endParaRPr lang="en-US" sz="2000" dirty="0"/>
          </a:p>
        </p:txBody>
      </p:sp>
      <p:pic>
        <p:nvPicPr>
          <p:cNvPr id="5122" name="Picture 2" descr="3 formas de orar a Jesús - wikiHow">
            <a:extLst>
              <a:ext uri="{FF2B5EF4-FFF2-40B4-BE49-F238E27FC236}">
                <a16:creationId xmlns:a16="http://schemas.microsoft.com/office/drawing/2014/main" id="{E442D219-CF53-4DF6-80D0-EBE555F5C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625" y="2238104"/>
            <a:ext cx="3363874" cy="25229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4" name="Picture 4" descr="La Misa explicada de forma sencilla.">
            <a:extLst>
              <a:ext uri="{FF2B5EF4-FFF2-40B4-BE49-F238E27FC236}">
                <a16:creationId xmlns:a16="http://schemas.microsoft.com/office/drawing/2014/main" id="{2B049AE3-3347-4D91-8DE3-A44C047ED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103">
            <a:off x="7219456" y="3951019"/>
            <a:ext cx="3954837" cy="2471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Bocadillo: rectángulo 2">
            <a:extLst>
              <a:ext uri="{FF2B5EF4-FFF2-40B4-BE49-F238E27FC236}">
                <a16:creationId xmlns:a16="http://schemas.microsoft.com/office/drawing/2014/main" id="{48E4FACA-7CA7-45FF-B72E-0D05D80C65D1}"/>
              </a:ext>
            </a:extLst>
          </p:cNvPr>
          <p:cNvSpPr/>
          <p:nvPr/>
        </p:nvSpPr>
        <p:spPr>
          <a:xfrm>
            <a:off x="5655365" y="2042458"/>
            <a:ext cx="3866607" cy="1139709"/>
          </a:xfrm>
          <a:prstGeom prst="wedgeRectCallout">
            <a:avLst>
              <a:gd name="adj1" fmla="val -56804"/>
              <a:gd name="adj2" fmla="val 83430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F50BAD-42F5-4A27-A6A9-40820468BA38}"/>
              </a:ext>
            </a:extLst>
          </p:cNvPr>
          <p:cNvSpPr txBox="1"/>
          <p:nvPr/>
        </p:nvSpPr>
        <p:spPr>
          <a:xfrm>
            <a:off x="5769429" y="2150647"/>
            <a:ext cx="36826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70C0"/>
                </a:solidFill>
              </a:rPr>
              <a:t>Poner a Dios primero dándole tiempo suficiente a la oración diaria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Bocadillo: rectángulo 3">
            <a:extLst>
              <a:ext uri="{FF2B5EF4-FFF2-40B4-BE49-F238E27FC236}">
                <a16:creationId xmlns:a16="http://schemas.microsoft.com/office/drawing/2014/main" id="{81168015-9F75-4EBA-9915-BFE9B5559035}"/>
              </a:ext>
            </a:extLst>
          </p:cNvPr>
          <p:cNvSpPr/>
          <p:nvPr/>
        </p:nvSpPr>
        <p:spPr>
          <a:xfrm>
            <a:off x="3130826" y="5186906"/>
            <a:ext cx="3081131" cy="1273529"/>
          </a:xfrm>
          <a:prstGeom prst="wedgeRectCallout">
            <a:avLst>
              <a:gd name="adj1" fmla="val 74973"/>
              <a:gd name="adj2" fmla="val -2154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157DBB-6253-44C9-A3D9-C64D82B24554}"/>
              </a:ext>
            </a:extLst>
          </p:cNvPr>
          <p:cNvSpPr txBox="1"/>
          <p:nvPr/>
        </p:nvSpPr>
        <p:spPr>
          <a:xfrm>
            <a:off x="3274660" y="5362005"/>
            <a:ext cx="26987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70C0"/>
                </a:solidFill>
              </a:rPr>
              <a:t>Participar con toda nuestra atención en la Misa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80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70C51-F20D-4A0F-9B76-E5BE7913A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825" y="313510"/>
            <a:ext cx="9372600" cy="1614681"/>
          </a:xfrm>
        </p:spPr>
        <p:txBody>
          <a:bodyPr>
            <a:normAutofit/>
          </a:bodyPr>
          <a:lstStyle/>
          <a:p>
            <a:pPr algn="ctr"/>
            <a:r>
              <a:rPr lang="es-ES" sz="2400" dirty="0"/>
              <a:t>¿Cómo podemos limpiar nuestro corazón de distracciones, odios, perezas, y todo que no le da gloria a Dios para adorarlo como lo merece? (2)</a:t>
            </a:r>
            <a:br>
              <a:rPr lang="en-US" sz="2400" dirty="0">
                <a:solidFill>
                  <a:srgbClr val="0070C0"/>
                </a:solidFill>
              </a:rPr>
            </a:br>
            <a:endParaRPr lang="en-US" sz="2400" dirty="0"/>
          </a:p>
        </p:txBody>
      </p:sp>
      <p:pic>
        <p:nvPicPr>
          <p:cNvPr id="6146" name="Picture 2" descr="Amar a los que te hacen daño? Parroquia Santa Lucía de A Coruña">
            <a:extLst>
              <a:ext uri="{FF2B5EF4-FFF2-40B4-BE49-F238E27FC236}">
                <a16:creationId xmlns:a16="http://schemas.microsoft.com/office/drawing/2014/main" id="{8284A4F8-BCBE-4C7C-BDB0-28D0CD9EA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224" y="1915119"/>
            <a:ext cx="4287561" cy="3014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Quien Es un Buen Amigo? | Caminando con Yeshua (Jesús) – Historias bíblicas  para los Niños">
            <a:extLst>
              <a:ext uri="{FF2B5EF4-FFF2-40B4-BE49-F238E27FC236}">
                <a16:creationId xmlns:a16="http://schemas.microsoft.com/office/drawing/2014/main" id="{F0FBED29-E545-400E-A6C3-A8AF2C24C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044" y="3902087"/>
            <a:ext cx="2859635" cy="2730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Bocadillo: rectángulo 2">
            <a:extLst>
              <a:ext uri="{FF2B5EF4-FFF2-40B4-BE49-F238E27FC236}">
                <a16:creationId xmlns:a16="http://schemas.microsoft.com/office/drawing/2014/main" id="{3750A1BD-0740-44D8-8EFC-1CB144728240}"/>
              </a:ext>
            </a:extLst>
          </p:cNvPr>
          <p:cNvSpPr/>
          <p:nvPr/>
        </p:nvSpPr>
        <p:spPr>
          <a:xfrm>
            <a:off x="2951194" y="2081047"/>
            <a:ext cx="3340275" cy="1238623"/>
          </a:xfrm>
          <a:prstGeom prst="wedgeRectCallout">
            <a:avLst>
              <a:gd name="adj1" fmla="val 74946"/>
              <a:gd name="adj2" fmla="val -7312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F50BAD-42F5-4A27-A6A9-40820468BA38}"/>
              </a:ext>
            </a:extLst>
          </p:cNvPr>
          <p:cNvSpPr txBox="1"/>
          <p:nvPr/>
        </p:nvSpPr>
        <p:spPr>
          <a:xfrm>
            <a:off x="3110948" y="2348319"/>
            <a:ext cx="29022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Reconciliar</a:t>
            </a:r>
            <a:r>
              <a:rPr lang="en-US" sz="2000" b="1" dirty="0">
                <a:solidFill>
                  <a:schemeClr val="bg1"/>
                </a:solidFill>
              </a:rPr>
              <a:t> con los </a:t>
            </a:r>
            <a:r>
              <a:rPr lang="en-US" sz="2000" b="1" dirty="0" err="1">
                <a:solidFill>
                  <a:schemeClr val="bg1"/>
                </a:solidFill>
              </a:rPr>
              <a:t>Enemigos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Bocadillo: rectángulo 8">
            <a:extLst>
              <a:ext uri="{FF2B5EF4-FFF2-40B4-BE49-F238E27FC236}">
                <a16:creationId xmlns:a16="http://schemas.microsoft.com/office/drawing/2014/main" id="{19007424-C57F-46D0-A104-B1F14BCCCE0C}"/>
              </a:ext>
            </a:extLst>
          </p:cNvPr>
          <p:cNvSpPr/>
          <p:nvPr/>
        </p:nvSpPr>
        <p:spPr>
          <a:xfrm>
            <a:off x="6013173" y="5436704"/>
            <a:ext cx="2590444" cy="863706"/>
          </a:xfrm>
          <a:prstGeom prst="wedgeRectCallout">
            <a:avLst>
              <a:gd name="adj1" fmla="val -85963"/>
              <a:gd name="adj2" fmla="val -6107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157DBB-6253-44C9-A3D9-C64D82B24554}"/>
              </a:ext>
            </a:extLst>
          </p:cNvPr>
          <p:cNvSpPr txBox="1"/>
          <p:nvPr/>
        </p:nvSpPr>
        <p:spPr>
          <a:xfrm>
            <a:off x="6398125" y="5545391"/>
            <a:ext cx="20295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Ser </a:t>
            </a:r>
            <a:r>
              <a:rPr lang="en-US" b="1" dirty="0" err="1">
                <a:solidFill>
                  <a:schemeClr val="bg1"/>
                </a:solidFill>
              </a:rPr>
              <a:t>amable</a:t>
            </a:r>
            <a:r>
              <a:rPr lang="en-US" b="1" dirty="0">
                <a:solidFill>
                  <a:schemeClr val="bg1"/>
                </a:solidFill>
              </a:rPr>
              <a:t> con </a:t>
            </a:r>
            <a:r>
              <a:rPr lang="en-US" b="1" dirty="0" err="1">
                <a:solidFill>
                  <a:schemeClr val="bg1"/>
                </a:solidFill>
              </a:rPr>
              <a:t>todos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1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70C51-F20D-4A0F-9B76-E5BE7913A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825" y="313510"/>
            <a:ext cx="9372600" cy="1437236"/>
          </a:xfrm>
        </p:spPr>
        <p:txBody>
          <a:bodyPr>
            <a:normAutofit/>
          </a:bodyPr>
          <a:lstStyle/>
          <a:p>
            <a:pPr algn="ctr"/>
            <a:r>
              <a:rPr lang="es-ES" sz="2400" dirty="0"/>
              <a:t>¿Cómo podemos limpiar nuestro corazón de distracciones, odios, perezas, y todo que no le da gloria a Dios para adorarlo como lo merece? (3)</a:t>
            </a:r>
            <a:br>
              <a:rPr lang="en-US" sz="2400" dirty="0">
                <a:solidFill>
                  <a:srgbClr val="0070C0"/>
                </a:solidFill>
              </a:rPr>
            </a:br>
            <a:endParaRPr lang="en-US" sz="2400" dirty="0"/>
          </a:p>
        </p:txBody>
      </p:sp>
      <p:pic>
        <p:nvPicPr>
          <p:cNvPr id="7170" name="Picture 2" descr="Por supuesto! Todos deben ayudar en la casa - Super Mamás">
            <a:extLst>
              <a:ext uri="{FF2B5EF4-FFF2-40B4-BE49-F238E27FC236}">
                <a16:creationId xmlns:a16="http://schemas.microsoft.com/office/drawing/2014/main" id="{EDBE336E-C51E-4F6E-8A50-2FA4E2DFE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52" y="1909308"/>
            <a:ext cx="2552972" cy="209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or qué debemos ir al colegio? | En Clave de Niños">
            <a:extLst>
              <a:ext uri="{FF2B5EF4-FFF2-40B4-BE49-F238E27FC236}">
                <a16:creationId xmlns:a16="http://schemas.microsoft.com/office/drawing/2014/main" id="{A0A9B962-9331-4955-A7A7-EF45BFDB6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480" y="2786914"/>
            <a:ext cx="2930345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ibujo para colorear con los niños de un alumno en su pupitre escolar">
            <a:extLst>
              <a:ext uri="{FF2B5EF4-FFF2-40B4-BE49-F238E27FC236}">
                <a16:creationId xmlns:a16="http://schemas.microsoft.com/office/drawing/2014/main" id="{DEDB7063-A5EC-48B4-8F06-C27D5342C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068" y="1873216"/>
            <a:ext cx="2093976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onestidad | Honestidad para niños, Honestidad, Imagenes de honradez">
            <a:extLst>
              <a:ext uri="{FF2B5EF4-FFF2-40B4-BE49-F238E27FC236}">
                <a16:creationId xmlns:a16="http://schemas.microsoft.com/office/drawing/2014/main" id="{728322A4-3509-4484-BC7C-5EBB587E4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8" b="13483"/>
          <a:stretch/>
        </p:blipFill>
        <p:spPr bwMode="auto">
          <a:xfrm>
            <a:off x="7263928" y="4113142"/>
            <a:ext cx="2356256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157DBB-6253-44C9-A3D9-C64D82B24554}"/>
              </a:ext>
            </a:extLst>
          </p:cNvPr>
          <p:cNvSpPr txBox="1"/>
          <p:nvPr/>
        </p:nvSpPr>
        <p:spPr>
          <a:xfrm rot="20360555">
            <a:off x="9311803" y="3888501"/>
            <a:ext cx="2672348" cy="36933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Ser </a:t>
            </a:r>
            <a:r>
              <a:rPr lang="en-US" dirty="0" err="1"/>
              <a:t>honesto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561307-B64F-4067-B409-E889A082FC2E}"/>
              </a:ext>
            </a:extLst>
          </p:cNvPr>
          <p:cNvSpPr txBox="1"/>
          <p:nvPr/>
        </p:nvSpPr>
        <p:spPr>
          <a:xfrm rot="20222705">
            <a:off x="9033558" y="2055198"/>
            <a:ext cx="2672348" cy="36933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nuestra</a:t>
            </a:r>
            <a:r>
              <a:rPr lang="en-US" dirty="0"/>
              <a:t> </a:t>
            </a:r>
            <a:r>
              <a:rPr lang="en-US" dirty="0" err="1"/>
              <a:t>tarea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B0C0A6-86E1-4F39-8E07-95B777CEF31A}"/>
              </a:ext>
            </a:extLst>
          </p:cNvPr>
          <p:cNvSpPr txBox="1"/>
          <p:nvPr/>
        </p:nvSpPr>
        <p:spPr>
          <a:xfrm>
            <a:off x="136038" y="5100284"/>
            <a:ext cx="2660810" cy="163121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ser obedientes a nuestros padres, a nuestros maestros, y a los Mandamientos de Dios…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F50BAD-42F5-4A27-A6A9-40820468BA38}"/>
              </a:ext>
            </a:extLst>
          </p:cNvPr>
          <p:cNvSpPr txBox="1"/>
          <p:nvPr/>
        </p:nvSpPr>
        <p:spPr>
          <a:xfrm rot="20299409">
            <a:off x="2542567" y="2209676"/>
            <a:ext cx="4103608" cy="36933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Ayudar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en</a:t>
            </a:r>
            <a:r>
              <a:rPr lang="en-US" b="1" dirty="0">
                <a:solidFill>
                  <a:schemeClr val="bg1"/>
                </a:solidFill>
              </a:rPr>
              <a:t> la casa y </a:t>
            </a:r>
            <a:r>
              <a:rPr lang="en-US" b="1" dirty="0" err="1">
                <a:solidFill>
                  <a:schemeClr val="bg1"/>
                </a:solidFill>
              </a:rPr>
              <a:t>en</a:t>
            </a:r>
            <a:r>
              <a:rPr lang="en-US" b="1" dirty="0">
                <a:solidFill>
                  <a:schemeClr val="bg1"/>
                </a:solidFill>
              </a:rPr>
              <a:t> el Colegio</a:t>
            </a:r>
          </a:p>
        </p:txBody>
      </p:sp>
      <p:pic>
        <p:nvPicPr>
          <p:cNvPr id="7178" name="Picture 10" descr="Debemos ser obedientes! - Corporación Educacional Pelontuwe KIMEN | Facebook">
            <a:extLst>
              <a:ext uri="{FF2B5EF4-FFF2-40B4-BE49-F238E27FC236}">
                <a16:creationId xmlns:a16="http://schemas.microsoft.com/office/drawing/2014/main" id="{60005802-EFCA-4137-8007-DC656DF79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244" y="5050061"/>
            <a:ext cx="1678497" cy="173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Kamiano » Los diez mandamientos de FANO">
            <a:extLst>
              <a:ext uri="{FF2B5EF4-FFF2-40B4-BE49-F238E27FC236}">
                <a16:creationId xmlns:a16="http://schemas.microsoft.com/office/drawing/2014/main" id="{029F03E2-E55E-4E63-B29E-24A24B0A9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652" y="5050061"/>
            <a:ext cx="1923667" cy="173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49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5" grpId="0" animBg="1"/>
    </p:bldLst>
  </p:timing>
</p:sld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61883.potx" id="{18737D51-7733-4200-B5C9-BF22CA2CE631}" vid="{40CEFE45-12FF-4454-86EB-59F04C858872}"/>
    </a:ext>
  </a:extLst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Children playing education presentation design (cartoon illustration, widescreen)</Template>
  <TotalTime>609</TotalTime>
  <Words>422</Words>
  <Application>Microsoft Office PowerPoint</Application>
  <PresentationFormat>Widescreen</PresentationFormat>
  <Paragraphs>65</Paragraphs>
  <Slides>14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Adobe Gothic Std B</vt:lpstr>
      <vt:lpstr>Arial Black</vt:lpstr>
      <vt:lpstr>Comic Sans MS</vt:lpstr>
      <vt:lpstr>Euphemia</vt:lpstr>
      <vt:lpstr>Wingdings</vt:lpstr>
      <vt:lpstr>Children Playing 16x9</vt:lpstr>
      <vt:lpstr>Amigos de Jesús y María</vt:lpstr>
      <vt:lpstr>PowerPoint Presentation</vt:lpstr>
      <vt:lpstr>Reflexión</vt:lpstr>
      <vt:lpstr>Los judíos le preguntan qué señal les da de que tiene autoridad para hacer esto, ¿qué contesta Jesús?</vt:lpstr>
      <vt:lpstr>¿A qué se refiere Jesús? </vt:lpstr>
      <vt:lpstr>Jesús conoce lo que hay en nuestro corazón. </vt:lpstr>
      <vt:lpstr>¿Cómo podemos limpiar nuestro corazón de distracciones, odios, perezas, y todo que no le da gloria a Dios para adorarlo como lo merece?  </vt:lpstr>
      <vt:lpstr>¿Cómo podemos limpiar nuestro corazón de distracciones, odios, perezas, y todo que no le da gloria a Dios para adorarlo como lo merece? (2) </vt:lpstr>
      <vt:lpstr>¿Cómo podemos limpiar nuestro corazón de distracciones, odios, perezas, y todo que no le da gloria a Dios para adorarlo como lo merece? (3) </vt:lpstr>
      <vt:lpstr>PowerPoint Presentation</vt:lpstr>
      <vt:lpstr>PowerPoint Presentation</vt:lpstr>
      <vt:lpstr>PowerPoint Presentation</vt:lpstr>
      <vt:lpstr>Oración</vt:lpstr>
      <vt:lpstr>Loco por mi Rey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Amigos de Jesús y María</dc:title>
  <dc:creator>Mercedes Cristina Bermudez-Garcia</dc:creator>
  <cp:lastModifiedBy>Maria Varona</cp:lastModifiedBy>
  <cp:revision>44</cp:revision>
  <dcterms:created xsi:type="dcterms:W3CDTF">2021-03-01T17:42:30Z</dcterms:created>
  <dcterms:modified xsi:type="dcterms:W3CDTF">2021-03-09T02:30:41Z</dcterms:modified>
</cp:coreProperties>
</file>