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9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Yvd6oQaDsSvziXqcXcW2PXjsk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uGjurCf6H0?feature=oembed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youtu.be/vuGjurCf6H0?si=atIBB_2p3P5oy5w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524000" y="180985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524000" y="4391777"/>
            <a:ext cx="91440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/>
              <a:t>Grupo de Oración para Niños</a:t>
            </a:r>
            <a:endParaRPr sz="28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/>
              <a:t>Ciclo B-III Domingo de Pascua</a:t>
            </a:r>
            <a:endParaRPr sz="28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/>
              <a:t>Jesús es el Mesías!– Lucas 24:35-48</a:t>
            </a:r>
            <a:endParaRPr sz="28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6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www.fcpeace.org</a:t>
            </a:r>
            <a:endParaRPr sz="28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1668" y="880732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"/>
          <p:cNvSpPr txBox="1">
            <a:spLocks noGrp="1"/>
          </p:cNvSpPr>
          <p:nvPr>
            <p:ph type="title"/>
          </p:nvPr>
        </p:nvSpPr>
        <p:spPr>
          <a:xfrm>
            <a:off x="-1" y="164050"/>
            <a:ext cx="12191999" cy="79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b="1"/>
              <a:t>¿Cómo les saluda Jesús? </a:t>
            </a:r>
            <a:endParaRPr sz="4000" b="1"/>
          </a:p>
        </p:txBody>
      </p:sp>
      <p:pic>
        <p:nvPicPr>
          <p:cNvPr id="157" name="Google Shape;1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423" y="2105345"/>
            <a:ext cx="11773153" cy="458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6"/>
          <p:cNvSpPr/>
          <p:nvPr/>
        </p:nvSpPr>
        <p:spPr>
          <a:xfrm>
            <a:off x="2447778" y="2105345"/>
            <a:ext cx="3010487" cy="1036512"/>
          </a:xfrm>
          <a:prstGeom prst="wedgeEllipseCallout">
            <a:avLst>
              <a:gd name="adj1" fmla="val 27511"/>
              <a:gd name="adj2" fmla="val 92060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 a ustedes. 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6"/>
          <p:cNvSpPr txBox="1"/>
          <p:nvPr/>
        </p:nvSpPr>
        <p:spPr>
          <a:xfrm>
            <a:off x="1628489" y="977823"/>
            <a:ext cx="893501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0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La presencia de Jesús nos da paz en nuestro corazón.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"/>
          <p:cNvSpPr txBox="1">
            <a:spLocks noGrp="1"/>
          </p:cNvSpPr>
          <p:nvPr>
            <p:ph type="title"/>
          </p:nvPr>
        </p:nvSpPr>
        <p:spPr>
          <a:xfrm>
            <a:off x="189875" y="216002"/>
            <a:ext cx="11812249" cy="93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3500" b="1">
                <a:latin typeface="Cambria"/>
                <a:ea typeface="Cambria"/>
                <a:cs typeface="Cambria"/>
                <a:sym typeface="Cambria"/>
              </a:rPr>
              <a:t>Jesús quería que supieran que Él estaba, no solo en Espíritu, si no en cuerpo también. </a:t>
            </a:r>
            <a:endParaRPr sz="3500"/>
          </a:p>
        </p:txBody>
      </p:sp>
      <p:sp>
        <p:nvSpPr>
          <p:cNvPr id="165" name="Google Shape;165;p37"/>
          <p:cNvSpPr txBox="1"/>
          <p:nvPr/>
        </p:nvSpPr>
        <p:spPr>
          <a:xfrm>
            <a:off x="2908091" y="1136283"/>
            <a:ext cx="6835515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¿Que hizo para que lo creyeran?</a:t>
            </a:r>
            <a:endParaRPr sz="3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080" y="1916824"/>
            <a:ext cx="4257668" cy="355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5848" y="1916824"/>
            <a:ext cx="5143643" cy="355006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7"/>
          <p:cNvSpPr txBox="1"/>
          <p:nvPr/>
        </p:nvSpPr>
        <p:spPr>
          <a:xfrm>
            <a:off x="824458" y="5721717"/>
            <a:ext cx="47069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Les enseñó sus manos y pies y les dijo que lo tocaran.</a:t>
            </a:r>
            <a:endParaRPr sz="2400" b="1" i="0" u="none" strike="noStrike" cap="none" dirty="0">
              <a:solidFill>
                <a:srgbClr val="C00000"/>
              </a:solidFill>
              <a:sym typeface="Arial"/>
            </a:endParaRPr>
          </a:p>
        </p:txBody>
      </p:sp>
      <p:sp>
        <p:nvSpPr>
          <p:cNvPr id="169" name="Google Shape;169;p37"/>
          <p:cNvSpPr txBox="1"/>
          <p:nvPr/>
        </p:nvSpPr>
        <p:spPr>
          <a:xfrm>
            <a:off x="6535710" y="5906382"/>
            <a:ext cx="51436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También comió pescado con ellos.</a:t>
            </a:r>
            <a:endParaRPr sz="2400" b="1" i="0" u="none" strike="noStrike" cap="none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8"/>
          <p:cNvSpPr txBox="1">
            <a:spLocks noGrp="1"/>
          </p:cNvSpPr>
          <p:nvPr>
            <p:ph type="title"/>
          </p:nvPr>
        </p:nvSpPr>
        <p:spPr>
          <a:xfrm>
            <a:off x="1242935" y="104932"/>
            <a:ext cx="10119610" cy="65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3500" b="1">
                <a:latin typeface="Cambria"/>
                <a:ea typeface="Cambria"/>
                <a:cs typeface="Cambria"/>
                <a:sym typeface="Cambria"/>
              </a:rPr>
              <a:t>¿Por qué era tan importante que creyeran esto?</a:t>
            </a:r>
            <a:endParaRPr sz="35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5" name="Google Shape;175;p38"/>
          <p:cNvSpPr txBox="1"/>
          <p:nvPr/>
        </p:nvSpPr>
        <p:spPr>
          <a:xfrm>
            <a:off x="179882" y="2085385"/>
            <a:ext cx="2560819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Él les explicó: “Está escrito que el Mesías tenía que morir, y resucitar al tercer día.”</a:t>
            </a:r>
            <a:endParaRPr sz="2800" b="1" i="0" u="none" strike="noStrike" cap="none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6" name="Google Shape;176;p38"/>
          <p:cNvSpPr txBox="1"/>
          <p:nvPr/>
        </p:nvSpPr>
        <p:spPr>
          <a:xfrm>
            <a:off x="9358860" y="1228397"/>
            <a:ext cx="283314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Quería que estuvieran completamente convencidos que Él era el Mesías que anunciaban Moisés, los profetas, y los salmos.</a:t>
            </a:r>
            <a:endParaRPr sz="2800" b="1" i="0" u="none" strike="noStrike" cap="none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7" name="Google Shape;1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5413" y="826430"/>
            <a:ext cx="5834653" cy="510497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8"/>
          <p:cNvSpPr txBox="1"/>
          <p:nvPr/>
        </p:nvSpPr>
        <p:spPr>
          <a:xfrm>
            <a:off x="5608195" y="6049294"/>
            <a:ext cx="2560819" cy="65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ES" sz="35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¿Por qué?</a:t>
            </a:r>
            <a:endParaRPr sz="35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8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32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Jesús quería que ellos fueran los testigos del </a:t>
            </a:r>
            <a:br>
              <a:rPr lang="es-ES" sz="32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s-ES" sz="32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Amor y Misericordia de Dios al mundo.</a:t>
            </a:r>
            <a:endParaRPr sz="3200" b="1" dirty="0">
              <a:solidFill>
                <a:srgbClr val="C00000"/>
              </a:solidFill>
            </a:endParaRPr>
          </a:p>
        </p:txBody>
      </p:sp>
      <p:pic>
        <p:nvPicPr>
          <p:cNvPr id="184" name="Google Shape;1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1215" y="1184223"/>
            <a:ext cx="7779433" cy="535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"/>
          <p:cNvSpPr txBox="1">
            <a:spLocks noGrp="1"/>
          </p:cNvSpPr>
          <p:nvPr>
            <p:ph type="title"/>
          </p:nvPr>
        </p:nvSpPr>
        <p:spPr>
          <a:xfrm>
            <a:off x="2532088" y="0"/>
            <a:ext cx="6791793" cy="639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3200" b="1">
                <a:latin typeface="Cambria"/>
                <a:ea typeface="Cambria"/>
                <a:cs typeface="Cambria"/>
                <a:sym typeface="Cambria"/>
              </a:rPr>
              <a:t>¿Qué tenían que anunciar a todos?</a:t>
            </a:r>
            <a:endParaRPr sz="3200"/>
          </a:p>
        </p:txBody>
      </p:sp>
      <p:sp>
        <p:nvSpPr>
          <p:cNvPr id="190" name="Google Shape;190;p40"/>
          <p:cNvSpPr txBox="1"/>
          <p:nvPr/>
        </p:nvSpPr>
        <p:spPr>
          <a:xfrm>
            <a:off x="144148" y="1145552"/>
            <a:ext cx="292308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Por amarnos tanto, Dios se hizo hombre en su hijo Jesús… </a:t>
            </a:r>
            <a:endParaRPr sz="2200" b="1" i="0" u="none" strike="noStrike" cap="none" dirty="0">
              <a:solidFill>
                <a:srgbClr val="C00000"/>
              </a:solidFill>
              <a:sym typeface="Arial"/>
            </a:endParaRPr>
          </a:p>
        </p:txBody>
      </p:sp>
      <p:pic>
        <p:nvPicPr>
          <p:cNvPr id="191" name="Google Shape;191;p40" descr="niño jesús acostado en un pesebre 1419258 - Descargar Vectores Gratis,  Illustrator Graficos, Plantillas Diseñ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91" y="2693625"/>
            <a:ext cx="2978539" cy="340404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0"/>
          <p:cNvSpPr txBox="1"/>
          <p:nvPr/>
        </p:nvSpPr>
        <p:spPr>
          <a:xfrm>
            <a:off x="3172162" y="1150575"/>
            <a:ext cx="314793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…para morir en la cruz y así perdonar nuestros pecados.</a:t>
            </a:r>
            <a:endParaRPr sz="2200" b="1" i="0" u="none" strike="noStrike" cap="none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3" name="Google Shape;193;p40" descr="Muerte De Jesús | Cuentos Muy Cortos Para Niño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1557" y="2693624"/>
            <a:ext cx="2978539" cy="340404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0"/>
          <p:cNvSpPr txBox="1"/>
          <p:nvPr/>
        </p:nvSpPr>
        <p:spPr>
          <a:xfrm>
            <a:off x="6425028" y="1145552"/>
            <a:ext cx="257830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Resucitó al tercer día victorioso sobre la muerte.</a:t>
            </a:r>
            <a:endParaRPr sz="2200" b="1" i="0" u="none" strike="noStrike" cap="none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5" name="Google Shape;195;p40" descr="JESÚS HA RESUCITADO - Juegos Gratis Online en Puzzle Facto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2770" y="2693623"/>
            <a:ext cx="2190566" cy="340404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0"/>
          <p:cNvSpPr txBox="1"/>
          <p:nvPr/>
        </p:nvSpPr>
        <p:spPr>
          <a:xfrm>
            <a:off x="9323881" y="976275"/>
            <a:ext cx="247837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Vuelvan a Dios arrepentidos y entren a la Vida Eterna.</a:t>
            </a:r>
            <a:endParaRPr sz="2200" b="1" i="0" u="none" strike="noStrike" cap="none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7" name="Google Shape;197;p40" descr="El que cree en el Hijo tiene vida eterna | Movimiento Familiar Cristiano  Zihuatanej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1889" y="2693624"/>
            <a:ext cx="2742904" cy="3404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>
            <a:spLocks noGrp="1"/>
          </p:cNvSpPr>
          <p:nvPr>
            <p:ph type="title"/>
          </p:nvPr>
        </p:nvSpPr>
        <p:spPr>
          <a:xfrm>
            <a:off x="104933" y="0"/>
            <a:ext cx="10358202" cy="58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3500" b="1">
                <a:latin typeface="Cambria"/>
                <a:ea typeface="Cambria"/>
                <a:cs typeface="Cambria"/>
                <a:sym typeface="Cambria"/>
              </a:rPr>
              <a:t>¿Cómo podemos ser testigos de Jesús resucitado? </a:t>
            </a:r>
            <a:endParaRPr sz="35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41"/>
          <p:cNvSpPr txBox="1"/>
          <p:nvPr/>
        </p:nvSpPr>
        <p:spPr>
          <a:xfrm>
            <a:off x="0" y="5923118"/>
            <a:ext cx="401736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Imitando a Jesús…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204" name="Google Shape;204;p41" descr="Pin en mur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832" y="717135"/>
            <a:ext cx="2233536" cy="231941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1"/>
          <p:cNvSpPr txBox="1"/>
          <p:nvPr/>
        </p:nvSpPr>
        <p:spPr>
          <a:xfrm>
            <a:off x="282301" y="3121223"/>
            <a:ext cx="223353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Orando</a:t>
            </a:r>
            <a:endParaRPr sz="34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41" descr="NIÑOS AYUDANDO - Juegos Gratis Online en Puzzle Facto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7832" y="1562380"/>
            <a:ext cx="2818151" cy="235289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1"/>
          <p:cNvSpPr txBox="1"/>
          <p:nvPr/>
        </p:nvSpPr>
        <p:spPr>
          <a:xfrm>
            <a:off x="2807356" y="3906618"/>
            <a:ext cx="27432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Ayudando</a:t>
            </a:r>
            <a:endParaRPr sz="34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41" descr="Feliz lindo niño niño y niña compartiendo comida con un amigo | Vector  Premiu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5447" y="976510"/>
            <a:ext cx="2233536" cy="231941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1"/>
          <p:cNvSpPr txBox="1"/>
          <p:nvPr/>
        </p:nvSpPr>
        <p:spPr>
          <a:xfrm>
            <a:off x="5956554" y="3254299"/>
            <a:ext cx="299803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Compartiendo</a:t>
            </a:r>
            <a:endParaRPr sz="34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5539" y="1694784"/>
            <a:ext cx="2455192" cy="231941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1"/>
          <p:cNvSpPr txBox="1"/>
          <p:nvPr/>
        </p:nvSpPr>
        <p:spPr>
          <a:xfrm>
            <a:off x="9193430" y="4109965"/>
            <a:ext cx="253940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Perdonando</a:t>
            </a:r>
            <a:endParaRPr sz="34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41" descr="Question PNG Images, Free Transparent Question Download - Kind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06574" y="27713"/>
            <a:ext cx="979357" cy="122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1" descr="Gráfico vectorial Dibujo niños hablando ▷ Imagen vectorial Dibujo niños  hablando | Depositphotos®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91032" y="4273636"/>
            <a:ext cx="2539409" cy="251601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1"/>
          <p:cNvSpPr txBox="1"/>
          <p:nvPr/>
        </p:nvSpPr>
        <p:spPr>
          <a:xfrm>
            <a:off x="8416042" y="5022120"/>
            <a:ext cx="2976133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Anunciando lo que hizo Dios por nosotros.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6767"/>
            <a:ext cx="9248931" cy="684123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2"/>
          <p:cNvSpPr txBox="1"/>
          <p:nvPr/>
        </p:nvSpPr>
        <p:spPr>
          <a:xfrm>
            <a:off x="9398833" y="149902"/>
            <a:ext cx="265325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¿Hay 3 dibujos de Jesús que son iguales. Cuales son?</a:t>
            </a:r>
            <a:endParaRPr/>
          </a:p>
        </p:txBody>
      </p:sp>
      <p:sp>
        <p:nvSpPr>
          <p:cNvPr id="228" name="Google Shape;228;p42"/>
          <p:cNvSpPr/>
          <p:nvPr/>
        </p:nvSpPr>
        <p:spPr>
          <a:xfrm>
            <a:off x="1633929" y="2518349"/>
            <a:ext cx="1738858" cy="3342806"/>
          </a:xfrm>
          <a:prstGeom prst="ellipse">
            <a:avLst/>
          </a:prstGeom>
          <a:noFill/>
          <a:ln w="762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2"/>
          <p:cNvSpPr/>
          <p:nvPr/>
        </p:nvSpPr>
        <p:spPr>
          <a:xfrm>
            <a:off x="4962992" y="2823148"/>
            <a:ext cx="1618937" cy="3222885"/>
          </a:xfrm>
          <a:prstGeom prst="ellipse">
            <a:avLst/>
          </a:prstGeom>
          <a:noFill/>
          <a:ln w="762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2"/>
          <p:cNvSpPr/>
          <p:nvPr/>
        </p:nvSpPr>
        <p:spPr>
          <a:xfrm>
            <a:off x="7629993" y="149902"/>
            <a:ext cx="1618937" cy="3222885"/>
          </a:xfrm>
          <a:prstGeom prst="ellipse">
            <a:avLst/>
          </a:prstGeom>
          <a:noFill/>
          <a:ln w="762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2"/>
          <p:cNvSpPr txBox="1"/>
          <p:nvPr/>
        </p:nvSpPr>
        <p:spPr>
          <a:xfrm>
            <a:off x="9398832" y="2830115"/>
            <a:ext cx="265325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Agreguen las vocales para leer el mensaje de Jesús.</a:t>
            </a:r>
            <a:endParaRPr/>
          </a:p>
        </p:txBody>
      </p:sp>
      <p:sp>
        <p:nvSpPr>
          <p:cNvPr id="232" name="Google Shape;232;p42"/>
          <p:cNvSpPr txBox="1"/>
          <p:nvPr/>
        </p:nvSpPr>
        <p:spPr>
          <a:xfrm>
            <a:off x="524656" y="6235909"/>
            <a:ext cx="3297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U</a:t>
            </a:r>
            <a:endParaRPr/>
          </a:p>
        </p:txBody>
      </p:sp>
      <p:sp>
        <p:nvSpPr>
          <p:cNvPr id="233" name="Google Shape;233;p42"/>
          <p:cNvSpPr txBox="1"/>
          <p:nvPr/>
        </p:nvSpPr>
        <p:spPr>
          <a:xfrm>
            <a:off x="1049313" y="6235909"/>
            <a:ext cx="3297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E</a:t>
            </a:r>
            <a:endParaRPr/>
          </a:p>
        </p:txBody>
      </p:sp>
      <p:sp>
        <p:nvSpPr>
          <p:cNvPr id="234" name="Google Shape;234;p42"/>
          <p:cNvSpPr txBox="1"/>
          <p:nvPr/>
        </p:nvSpPr>
        <p:spPr>
          <a:xfrm>
            <a:off x="1573970" y="6235909"/>
            <a:ext cx="3297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E</a:t>
            </a:r>
            <a:endParaRPr/>
          </a:p>
        </p:txBody>
      </p:sp>
      <p:sp>
        <p:nvSpPr>
          <p:cNvPr id="235" name="Google Shape;235;p42"/>
          <p:cNvSpPr txBox="1"/>
          <p:nvPr/>
        </p:nvSpPr>
        <p:spPr>
          <a:xfrm>
            <a:off x="2628277" y="6239656"/>
            <a:ext cx="3297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</a:t>
            </a:r>
            <a:endParaRPr/>
          </a:p>
        </p:txBody>
      </p:sp>
      <p:sp>
        <p:nvSpPr>
          <p:cNvPr id="236" name="Google Shape;236;p42"/>
          <p:cNvSpPr txBox="1"/>
          <p:nvPr/>
        </p:nvSpPr>
        <p:spPr>
          <a:xfrm>
            <a:off x="3682590" y="6235909"/>
            <a:ext cx="3297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E</a:t>
            </a:r>
            <a:endParaRPr/>
          </a:p>
        </p:txBody>
      </p:sp>
      <p:sp>
        <p:nvSpPr>
          <p:cNvPr id="237" name="Google Shape;237;p42"/>
          <p:cNvSpPr txBox="1"/>
          <p:nvPr/>
        </p:nvSpPr>
        <p:spPr>
          <a:xfrm>
            <a:off x="4294680" y="6235909"/>
            <a:ext cx="3297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I</a:t>
            </a:r>
            <a:endParaRPr/>
          </a:p>
        </p:txBody>
      </p:sp>
      <p:sp>
        <p:nvSpPr>
          <p:cNvPr id="238" name="Google Shape;238;p42"/>
          <p:cNvSpPr txBox="1"/>
          <p:nvPr/>
        </p:nvSpPr>
        <p:spPr>
          <a:xfrm>
            <a:off x="4775618" y="6235909"/>
            <a:ext cx="3297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</a:t>
            </a:r>
            <a:endParaRPr/>
          </a:p>
        </p:txBody>
      </p:sp>
      <p:sp>
        <p:nvSpPr>
          <p:cNvPr id="239" name="Google Shape;239;p42"/>
          <p:cNvSpPr txBox="1"/>
          <p:nvPr/>
        </p:nvSpPr>
        <p:spPr>
          <a:xfrm>
            <a:off x="5931108" y="6235909"/>
            <a:ext cx="3297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E</a:t>
            </a:r>
            <a:endParaRPr/>
          </a:p>
        </p:txBody>
      </p:sp>
      <p:sp>
        <p:nvSpPr>
          <p:cNvPr id="240" name="Google Shape;240;p42"/>
          <p:cNvSpPr txBox="1"/>
          <p:nvPr/>
        </p:nvSpPr>
        <p:spPr>
          <a:xfrm>
            <a:off x="6921706" y="6235909"/>
            <a:ext cx="3297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</a:t>
            </a:r>
            <a:endParaRPr/>
          </a:p>
        </p:txBody>
      </p:sp>
      <p:sp>
        <p:nvSpPr>
          <p:cNvPr id="241" name="Google Shape;241;p42"/>
          <p:cNvSpPr txBox="1"/>
          <p:nvPr/>
        </p:nvSpPr>
        <p:spPr>
          <a:xfrm>
            <a:off x="7300209" y="6235909"/>
            <a:ext cx="3297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</a:t>
            </a:r>
            <a:endParaRPr/>
          </a:p>
        </p:txBody>
      </p:sp>
      <p:sp>
        <p:nvSpPr>
          <p:cNvPr id="242" name="Google Shape;242;p42"/>
          <p:cNvSpPr txBox="1"/>
          <p:nvPr/>
        </p:nvSpPr>
        <p:spPr>
          <a:xfrm>
            <a:off x="7944785" y="6235909"/>
            <a:ext cx="3297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E</a:t>
            </a:r>
            <a:endParaRPr/>
          </a:p>
        </p:txBody>
      </p:sp>
      <p:sp>
        <p:nvSpPr>
          <p:cNvPr id="243" name="Google Shape;243;p42"/>
          <p:cNvSpPr txBox="1"/>
          <p:nvPr/>
        </p:nvSpPr>
        <p:spPr>
          <a:xfrm>
            <a:off x="8463198" y="6271073"/>
            <a:ext cx="3297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/>
          <p:nvPr/>
        </p:nvSpPr>
        <p:spPr>
          <a:xfrm>
            <a:off x="7330027" y="76805"/>
            <a:ext cx="4425696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Instrucciones: 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Hacer un libro de acordeón coloreando y cortando los cuadrados con dibujos. Doblar un papel de color (8.5x11”) de un lado a otro lado 2 veces y cortar 4 listas. Doblar una lista a la mitad 2 veces. Después, doblar de nuevo como un acordeón, primero doblar el lado izquierdo hacia adentro, después doblar hacia afuera....  Pegar los dibujos empezando con la cubertura (4to cuadro a la derecha en un lado) y los restos empezando a la izquierda en el otro lado de la lista en orden de número. En la última página, ¡Gracias Jesús! Leer el libro y comparte con amistades.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2A352A-F52C-0DD6-31FB-F1F4C1ED2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" y="76805"/>
            <a:ext cx="6723888" cy="678119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CC8797-7FEE-DB84-CEFE-BEF1E55F2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187" y="4380706"/>
            <a:ext cx="1007173" cy="204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"/>
          <p:cNvSpPr txBox="1">
            <a:spLocks noGrp="1"/>
          </p:cNvSpPr>
          <p:nvPr>
            <p:ph type="title"/>
          </p:nvPr>
        </p:nvSpPr>
        <p:spPr>
          <a:xfrm>
            <a:off x="1200741" y="1992809"/>
            <a:ext cx="5279136" cy="344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s-ES" sz="3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s-ES" sz="34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s-ES" sz="29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s-ES" sz="2800" dirty="0">
                <a:latin typeface="Cambria"/>
                <a:ea typeface="Cambria"/>
                <a:cs typeface="Cambria"/>
                <a:sym typeface="Cambria"/>
              </a:rPr>
              <a:t>Señor, cuando Tú estás con nosotros, tenemos paz, consuelo y alegría. Gracias por todo lo que hiciste por nosotros. Ayúdanos a ser testigos de tu amor siempre amando, perdonando, y ayudando a todos. </a:t>
            </a:r>
            <a:br>
              <a:rPr lang="es-ES" sz="2800" dirty="0">
                <a:latin typeface="Cambria"/>
                <a:ea typeface="Cambria"/>
                <a:cs typeface="Cambria"/>
                <a:sym typeface="Cambria"/>
              </a:rPr>
            </a:br>
            <a:r>
              <a:rPr lang="es-ES" sz="2800" dirty="0">
                <a:latin typeface="Cambria"/>
                <a:ea typeface="Cambria"/>
                <a:cs typeface="Cambria"/>
                <a:sym typeface="Cambria"/>
              </a:rPr>
              <a:t>Amen</a:t>
            </a:r>
            <a:br>
              <a:rPr lang="es-ES" sz="2800" dirty="0">
                <a:latin typeface="Cambria"/>
                <a:ea typeface="Cambria"/>
                <a:cs typeface="Cambria"/>
                <a:sym typeface="Cambria"/>
              </a:rPr>
            </a:br>
            <a:br>
              <a:rPr lang="es-ES" sz="36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5" name="Google Shape;255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4447" y="904805"/>
            <a:ext cx="4139013" cy="453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>
            <a:off x="-112542" y="0"/>
            <a:ext cx="12304542" cy="53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3600" b="1">
                <a:solidFill>
                  <a:srgbClr val="980000"/>
                </a:solidFill>
              </a:rPr>
              <a:t>Evangelio de Lucas 24, 35-48 </a:t>
            </a:r>
            <a:endParaRPr b="1">
              <a:solidFill>
                <a:srgbClr val="980000"/>
              </a:solidFill>
            </a:endParaRPr>
          </a:p>
        </p:txBody>
      </p:sp>
      <p:pic>
        <p:nvPicPr>
          <p:cNvPr id="98" name="Google Shape;98;p33" title="Lucas 24, 35-48 Evangelio Abril 20 20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7034"/>
            <a:ext cx="12192000" cy="630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"/>
          <p:cNvSpPr txBox="1">
            <a:spLocks noGrp="1"/>
          </p:cNvSpPr>
          <p:nvPr>
            <p:ph type="title"/>
          </p:nvPr>
        </p:nvSpPr>
        <p:spPr>
          <a:xfrm>
            <a:off x="1484026" y="44971"/>
            <a:ext cx="10537286" cy="37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es-ES" sz="2000" b="1" dirty="0">
                <a:latin typeface="Cambria"/>
                <a:ea typeface="Cambria"/>
                <a:cs typeface="Cambria"/>
                <a:sym typeface="Cambria"/>
              </a:rPr>
              <a:t>Canción:</a:t>
            </a:r>
            <a:r>
              <a:rPr lang="es-ES" sz="20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s-E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 Dios Está Vivo, </a:t>
            </a:r>
            <a:r>
              <a:rPr lang="es-ES" sz="2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jesusesmife</a:t>
            </a:r>
            <a:r>
              <a:rPr lang="es-E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https://youtu.be/vuGjurCf6H0?si=atIBB_2p3P5oy5wZ</a:t>
            </a:r>
            <a:endParaRPr sz="2000" b="1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Online Media 1" title="MI DIOS ESTA VIVO">
            <a:hlinkClick r:id="" action="ppaction://media"/>
            <a:extLst>
              <a:ext uri="{FF2B5EF4-FFF2-40B4-BE49-F238E27FC236}">
                <a16:creationId xmlns:a16="http://schemas.microsoft.com/office/drawing/2014/main" id="{23A17B12-1BCC-67ED-DCE5-ABCE874CFC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24000" y="707136"/>
            <a:ext cx="9144000" cy="615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620479" y="164050"/>
            <a:ext cx="11211951" cy="128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3600" dirty="0">
                <a:solidFill>
                  <a:srgbClr val="A61C00"/>
                </a:solidFill>
              </a:rPr>
              <a:t>Evangelio de Lucas 24, 35-48</a:t>
            </a:r>
            <a:br>
              <a:rPr lang="es-ES" sz="3600" dirty="0"/>
            </a:br>
            <a:r>
              <a:rPr lang="es-ES" sz="3600" dirty="0">
                <a:solidFill>
                  <a:srgbClr val="660000"/>
                </a:solidFill>
              </a:rPr>
              <a:t>Estaban todavía hablando … cuando Jesús se puso en medio de ellos y los saludó diciendo: </a:t>
            </a:r>
            <a:endParaRPr sz="3600" b="1" dirty="0">
              <a:solidFill>
                <a:srgbClr val="660000"/>
              </a:solidFill>
            </a:endParaRPr>
          </a:p>
        </p:txBody>
      </p:sp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423" y="2105345"/>
            <a:ext cx="11773153" cy="458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"/>
          <p:cNvSpPr/>
          <p:nvPr/>
        </p:nvSpPr>
        <p:spPr>
          <a:xfrm>
            <a:off x="2447778" y="1697382"/>
            <a:ext cx="3010487" cy="1444475"/>
          </a:xfrm>
          <a:prstGeom prst="wedgeEllipseCallout">
            <a:avLst>
              <a:gd name="adj1" fmla="val 27511"/>
              <a:gd name="adj2" fmla="val 92060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Paz a ustedes. </a:t>
            </a:r>
            <a:endParaRPr sz="2800" b="1" i="0" u="none" strike="noStrike" cap="none" dirty="0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284110" y="0"/>
            <a:ext cx="11907890" cy="9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r>
              <a:rPr lang="es-ES" sz="3600" dirty="0">
                <a:solidFill>
                  <a:srgbClr val="660000"/>
                </a:solidFill>
              </a:rPr>
              <a:t>Ellos se asustaron mucho, pensando que estaban viendo un espíritu. Pero Jesús les dijo: </a:t>
            </a:r>
            <a:endParaRPr sz="3600" dirty="0">
              <a:solidFill>
                <a:srgbClr val="660000"/>
              </a:solidFill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489" y="1859208"/>
            <a:ext cx="11267402" cy="480887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/>
          <p:nvPr/>
        </p:nvSpPr>
        <p:spPr>
          <a:xfrm>
            <a:off x="284110" y="984739"/>
            <a:ext cx="5174156" cy="2157119"/>
          </a:xfrm>
          <a:prstGeom prst="wedgeEllipseCallout">
            <a:avLst>
              <a:gd name="adj1" fmla="val 27511"/>
              <a:gd name="adj2" fmla="val 92060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¿Por qué están asustados? ¿Por qué tienen esas dudas en su corazón? </a:t>
            </a:r>
            <a:endParaRPr sz="2800" b="1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0638" y="265324"/>
            <a:ext cx="6967928" cy="5809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/>
          <p:nvPr/>
        </p:nvSpPr>
        <p:spPr>
          <a:xfrm>
            <a:off x="2888650" y="6147775"/>
            <a:ext cx="823140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55555"/>
            </a:pPr>
            <a:r>
              <a:rPr lang="es-ES" sz="3200" dirty="0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Al decirles esto, les enseñó las manos y los pies. </a:t>
            </a:r>
            <a:endParaRPr sz="3200" dirty="0">
              <a:solidFill>
                <a:srgbClr val="6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134911" y="115422"/>
            <a:ext cx="3525187" cy="4336657"/>
          </a:xfrm>
          <a:prstGeom prst="wedgeEllipseCallout">
            <a:avLst>
              <a:gd name="adj1" fmla="val 76599"/>
              <a:gd name="adj2" fmla="val -3784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 b="1" i="0" u="none" strike="noStrike" cap="none">
                <a:solidFill>
                  <a:srgbClr val="A61C00"/>
                </a:solidFill>
              </a:rPr>
              <a:t>Miren mis manos y mis pies. Soy yo mismo. Tóquenme y vean: un espíritu no tiene carne ni huesos, como ustedes ven que tengo yo. </a:t>
            </a:r>
            <a:endParaRPr sz="2300" b="1" i="0" u="none" strike="noStrike" cap="none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19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3200" dirty="0">
                <a:solidFill>
                  <a:srgbClr val="660000"/>
                </a:solidFill>
                <a:sym typeface="Arial"/>
              </a:rPr>
              <a:t>Pero como ellos no acababan de creerlo, a causa de la alegría y el asombro que sentían, Jesús les preguntó:</a:t>
            </a:r>
            <a:endParaRPr sz="3200" dirty="0">
              <a:solidFill>
                <a:srgbClr val="660000"/>
              </a:solidFill>
              <a:sym typeface="Arial"/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2051537" y="5725518"/>
            <a:ext cx="8088923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s-ES" sz="3200" dirty="0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Le dieron un pedazo de pescado asado, y él lo aceptó y lo comió en su presencia.</a:t>
            </a:r>
            <a:endParaRPr sz="3200" dirty="0">
              <a:solidFill>
                <a:srgbClr val="6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9204" y="1023441"/>
            <a:ext cx="6654801" cy="459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/>
          <p:nvPr/>
        </p:nvSpPr>
        <p:spPr>
          <a:xfrm>
            <a:off x="8064005" y="1271881"/>
            <a:ext cx="3463431" cy="2157119"/>
          </a:xfrm>
          <a:prstGeom prst="wedgeEllipseCallout">
            <a:avLst>
              <a:gd name="adj1" fmla="val -67225"/>
              <a:gd name="adj2" fmla="val 11449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A61C00"/>
                </a:solidFill>
                <a:latin typeface="Calibri"/>
                <a:ea typeface="Calibri"/>
                <a:cs typeface="Calibri"/>
              </a:rPr>
              <a:t>¿Tienen aquí algo de comer?</a:t>
            </a:r>
            <a:endParaRPr sz="2800" b="1" dirty="0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/>
        </p:nvSpPr>
        <p:spPr>
          <a:xfrm>
            <a:off x="652865" y="31024"/>
            <a:ext cx="10886269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lnSpc>
                <a:spcPct val="90000"/>
              </a:lnSpc>
              <a:buClr>
                <a:schemeClr val="dk1"/>
              </a:buClr>
              <a:buSzPts val="2800"/>
              <a:buFont typeface="Arial"/>
              <a:buNone/>
            </a:pPr>
            <a:r>
              <a:rPr lang="es-ES" sz="3200" dirty="0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Luego les dijo:</a:t>
            </a:r>
            <a:endParaRPr sz="3200" dirty="0">
              <a:solidFill>
                <a:srgbClr val="6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9183" y="615759"/>
            <a:ext cx="6053631" cy="529656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/>
          <p:nvPr/>
        </p:nvSpPr>
        <p:spPr>
          <a:xfrm>
            <a:off x="-177818" y="245968"/>
            <a:ext cx="3478664" cy="2383599"/>
          </a:xfrm>
          <a:prstGeom prst="wedgeEllipseCallout">
            <a:avLst>
              <a:gd name="adj1" fmla="val 58517"/>
              <a:gd name="adj2" fmla="val 33796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2400" b="1" dirty="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Lo que me ha pasado es aquello que les anuncié cuando estaba todavía con ustedes;</a:t>
            </a:r>
            <a:endParaRPr sz="2400" b="1" dirty="0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8"/>
          <p:cNvSpPr/>
          <p:nvPr/>
        </p:nvSpPr>
        <p:spPr>
          <a:xfrm>
            <a:off x="9122814" y="1200494"/>
            <a:ext cx="2938072" cy="4013489"/>
          </a:xfrm>
          <a:prstGeom prst="wedgeEllipseCallout">
            <a:avLst>
              <a:gd name="adj1" fmla="val -72027"/>
              <a:gd name="adj2" fmla="val 3619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2400" b="1" dirty="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Que había de cumplirse todo lo que está escrito de mi en la ley de Moisés, en los libros de los profetas y en los salmos.</a:t>
            </a:r>
            <a:endParaRPr sz="2400" b="1" dirty="0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1561514" y="6057541"/>
            <a:ext cx="9458794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s-ES" sz="3200" dirty="0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Entonces hizo que entendieran las escrituras, y les dijo:</a:t>
            </a:r>
            <a:endParaRPr sz="3200" dirty="0">
              <a:solidFill>
                <a:srgbClr val="66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-102868" y="2629567"/>
            <a:ext cx="3478664" cy="2383599"/>
          </a:xfrm>
          <a:prstGeom prst="wedgeEllipseCallout">
            <a:avLst>
              <a:gd name="adj1" fmla="val 61534"/>
              <a:gd name="adj2" fmla="val -20289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es-ES" sz="2400" b="1" dirty="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Está escrito que el Mesías tenía que morir, y resucitar al tercer día.</a:t>
            </a:r>
            <a:endParaRPr sz="2400" b="1" dirty="0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/>
          <p:nvPr/>
        </p:nvSpPr>
        <p:spPr>
          <a:xfrm>
            <a:off x="2670978" y="6091397"/>
            <a:ext cx="77794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Palabra del Señor.    </a:t>
            </a:r>
            <a:r>
              <a:rPr lang="es-ES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Gloria a Ti, Señor Jesús</a:t>
            </a:r>
            <a:endParaRPr sz="3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0979" y="582722"/>
            <a:ext cx="7779433" cy="535011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4"/>
          <p:cNvSpPr/>
          <p:nvPr/>
        </p:nvSpPr>
        <p:spPr>
          <a:xfrm>
            <a:off x="0" y="181828"/>
            <a:ext cx="3022279" cy="4910648"/>
          </a:xfrm>
          <a:prstGeom prst="wedgeEllipseCallout">
            <a:avLst>
              <a:gd name="adj1" fmla="val 107243"/>
              <a:gd name="adj2" fmla="val -24203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es-ES" sz="2200" b="1" dirty="0">
                <a:solidFill>
                  <a:srgbClr val="A61C00"/>
                </a:solidFill>
                <a:latin typeface="Calibri"/>
                <a:ea typeface="Calibri"/>
                <a:cs typeface="Calibri"/>
              </a:rPr>
              <a:t>En su nombre, y comenzando desde Jerusalén, hay que anunciar a todas las naciones que se vuelvan a Dios, para que sus pecados les sean perdonados. </a:t>
            </a:r>
            <a:endParaRPr sz="2200" b="1" dirty="0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4"/>
          <p:cNvSpPr/>
          <p:nvPr/>
        </p:nvSpPr>
        <p:spPr>
          <a:xfrm>
            <a:off x="9127759" y="0"/>
            <a:ext cx="3064241" cy="1633928"/>
          </a:xfrm>
          <a:prstGeom prst="wedgeEllipseCallout">
            <a:avLst>
              <a:gd name="adj1" fmla="val -104255"/>
              <a:gd name="adj2" fmla="val 51389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Ustedes son testigos de estas cosas.</a:t>
            </a:r>
            <a:endParaRPr sz="2400" b="1" dirty="0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>
            <a:spLocks noGrp="1"/>
          </p:cNvSpPr>
          <p:nvPr>
            <p:ph type="title"/>
          </p:nvPr>
        </p:nvSpPr>
        <p:spPr>
          <a:xfrm>
            <a:off x="4379001" y="0"/>
            <a:ext cx="343399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5200"/>
              <a:t>REFLEXIÓN</a:t>
            </a:r>
            <a:endParaRPr/>
          </a:p>
        </p:txBody>
      </p:sp>
      <p:pic>
        <p:nvPicPr>
          <p:cNvPr id="151" name="Google Shape;151;p35" descr="Free Stock Photo of Jumping Kids Represents Green Grass And Reflection |  Download Free Images and Free Illustr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6426" y="1499016"/>
            <a:ext cx="8919148" cy="520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750</Words>
  <Application>Microsoft Office PowerPoint</Application>
  <PresentationFormat>Widescreen</PresentationFormat>
  <Paragraphs>67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Aharoni</vt:lpstr>
      <vt:lpstr>Arial</vt:lpstr>
      <vt:lpstr>Calibri</vt:lpstr>
      <vt:lpstr>Cambria</vt:lpstr>
      <vt:lpstr>Comic Sans MS</vt:lpstr>
      <vt:lpstr>Times New Roman</vt:lpstr>
      <vt:lpstr>Office Theme</vt:lpstr>
      <vt:lpstr>Office Theme</vt:lpstr>
      <vt:lpstr>Amigos de Jesús y María</vt:lpstr>
      <vt:lpstr>Evangelio de Lucas 24, 35-48 </vt:lpstr>
      <vt:lpstr>Evangelio de Lucas 24, 35-48 Estaban todavía hablando … cuando Jesús se puso en medio de ellos y los saludó diciendo: </vt:lpstr>
      <vt:lpstr>Ellos se asustaron mucho, pensando que estaban viendo un espíritu. Pero Jesús les dijo: </vt:lpstr>
      <vt:lpstr>PowerPoint Presentation</vt:lpstr>
      <vt:lpstr>Pero como ellos no acababan de creerlo, a causa de la alegría y el asombro que sentían, Jesús les preguntó:</vt:lpstr>
      <vt:lpstr>PowerPoint Presentation</vt:lpstr>
      <vt:lpstr>PowerPoint Presentation</vt:lpstr>
      <vt:lpstr>REFLEXIÓN</vt:lpstr>
      <vt:lpstr>¿Cómo les saluda Jesús? </vt:lpstr>
      <vt:lpstr>Jesús quería que supieran que Él estaba, no solo en Espíritu, si no en cuerpo también. </vt:lpstr>
      <vt:lpstr>¿Por qué era tan importante que creyeran esto?</vt:lpstr>
      <vt:lpstr>Jesús quería que ellos fueran los testigos del  Amor y Misericordia de Dios al mundo.</vt:lpstr>
      <vt:lpstr>¿Qué tenían que anunciar a todos?</vt:lpstr>
      <vt:lpstr>¿Cómo podemos ser testigos de Jesús resucitado? </vt:lpstr>
      <vt:lpstr>PowerPoint Presentation</vt:lpstr>
      <vt:lpstr>PowerPoint Presentation</vt:lpstr>
      <vt:lpstr>PowerPoint Presentation</vt:lpstr>
      <vt:lpstr>Oración   Señor, cuando Tú estás con nosotros, tenemos paz, consuelo y alegría. Gracias por todo lo que hiciste por nosotros. Ayúdanos a ser testigos de tu amor siempre amando, perdonando, y ayudando a todos.  Amen  </vt:lpstr>
      <vt:lpstr>Canción: Mi Dios Está Vivo, jesusesmife, https://youtu.be/vuGjurCf6H0?si=atIBB_2p3P5oy5wZ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5</cp:revision>
  <dcterms:created xsi:type="dcterms:W3CDTF">2020-07-14T14:58:41Z</dcterms:created>
  <dcterms:modified xsi:type="dcterms:W3CDTF">2024-03-22T20:10:21Z</dcterms:modified>
</cp:coreProperties>
</file>